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806" r:id="rId3"/>
    <p:sldId id="544" r:id="rId4"/>
    <p:sldId id="807" r:id="rId5"/>
    <p:sldId id="808" r:id="rId6"/>
    <p:sldId id="809" r:id="rId7"/>
    <p:sldId id="810" r:id="rId8"/>
    <p:sldId id="811" r:id="rId9"/>
    <p:sldId id="812" r:id="rId10"/>
    <p:sldId id="813" r:id="rId11"/>
    <p:sldId id="814" r:id="rId12"/>
    <p:sldId id="815" r:id="rId13"/>
    <p:sldId id="816" r:id="rId14"/>
    <p:sldId id="817" r:id="rId15"/>
    <p:sldId id="818" r:id="rId16"/>
    <p:sldId id="819" r:id="rId17"/>
    <p:sldId id="824" r:id="rId18"/>
    <p:sldId id="825" r:id="rId19"/>
    <p:sldId id="820" r:id="rId20"/>
    <p:sldId id="821" r:id="rId21"/>
    <p:sldId id="822" r:id="rId22"/>
    <p:sldId id="823" r:id="rId23"/>
    <p:sldId id="826" r:id="rId24"/>
    <p:sldId id="827" r:id="rId25"/>
    <p:sldId id="828" r:id="rId26"/>
    <p:sldId id="789" r:id="rId27"/>
    <p:sldId id="798" r:id="rId28"/>
    <p:sldId id="832" r:id="rId29"/>
    <p:sldId id="833" r:id="rId30"/>
    <p:sldId id="835" r:id="rId31"/>
    <p:sldId id="834" r:id="rId32"/>
    <p:sldId id="670" r:id="rId33"/>
    <p:sldId id="672" r:id="rId34"/>
    <p:sldId id="836" r:id="rId35"/>
    <p:sldId id="608" r:id="rId36"/>
    <p:sldId id="741" r:id="rId37"/>
    <p:sldId id="742" r:id="rId38"/>
    <p:sldId id="837" r:id="rId39"/>
    <p:sldId id="743" r:id="rId40"/>
    <p:sldId id="744" r:id="rId41"/>
    <p:sldId id="799" r:id="rId42"/>
    <p:sldId id="745" r:id="rId43"/>
    <p:sldId id="746" r:id="rId44"/>
    <p:sldId id="747" r:id="rId45"/>
    <p:sldId id="748" r:id="rId46"/>
    <p:sldId id="749" r:id="rId47"/>
    <p:sldId id="750" r:id="rId48"/>
    <p:sldId id="751" r:id="rId49"/>
    <p:sldId id="838" r:id="rId50"/>
    <p:sldId id="829" r:id="rId51"/>
    <p:sldId id="830" r:id="rId52"/>
    <p:sldId id="831" r:id="rId53"/>
    <p:sldId id="752" r:id="rId54"/>
    <p:sldId id="753" r:id="rId55"/>
    <p:sldId id="839" r:id="rId56"/>
    <p:sldId id="754" r:id="rId57"/>
    <p:sldId id="800" r:id="rId58"/>
    <p:sldId id="755" r:id="rId59"/>
    <p:sldId id="801" r:id="rId60"/>
    <p:sldId id="756" r:id="rId61"/>
    <p:sldId id="757" r:id="rId62"/>
    <p:sldId id="758" r:id="rId63"/>
    <p:sldId id="759" r:id="rId64"/>
    <p:sldId id="760" r:id="rId65"/>
    <p:sldId id="761" r:id="rId66"/>
    <p:sldId id="762" r:id="rId67"/>
    <p:sldId id="763" r:id="rId68"/>
    <p:sldId id="764" r:id="rId6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60683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74386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258154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75739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3AFF85E-7DE2-4811-A7EE-8B5D542EF5CC}" type="datetimeFigureOut">
              <a:rPr lang="en-US" smtClean="0"/>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221125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3AFF85E-7DE2-4811-A7EE-8B5D542EF5CC}"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4212425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3AFF85E-7DE2-4811-A7EE-8B5D542EF5CC}" type="datetimeFigureOut">
              <a:rPr lang="en-US" smtClean="0"/>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2332858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3AFF85E-7DE2-4811-A7EE-8B5D542EF5CC}" type="datetimeFigureOut">
              <a:rPr lang="en-US" smtClean="0"/>
              <a:t>5/12/2021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1603232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FF85E-7DE2-4811-A7EE-8B5D542EF5CC}" type="datetimeFigureOut">
              <a:rPr lang="en-US" smtClean="0"/>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213309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3AFF85E-7DE2-4811-A7EE-8B5D542EF5CC}"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42291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3AFF85E-7DE2-4811-A7EE-8B5D542EF5CC}" type="datetimeFigureOut">
              <a:rPr lang="en-US" smtClean="0"/>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342365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FF85E-7DE2-4811-A7EE-8B5D542EF5CC}" type="datetimeFigureOut">
              <a:rPr lang="en-US" smtClean="0"/>
              <a:t>5/12/2021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05735-DE3D-4A40-8CBB-B932F1A60FE3}" type="slidenum">
              <a:rPr lang="en-US" smtClean="0"/>
              <a:t>‹nº›</a:t>
            </a:fld>
            <a:endParaRPr lang="en-US"/>
          </a:p>
        </p:txBody>
      </p:sp>
      <p:sp>
        <p:nvSpPr>
          <p:cNvPr id="7" name="Retângulo 6">
            <a:extLst>
              <a:ext uri="{FF2B5EF4-FFF2-40B4-BE49-F238E27FC236}">
                <a16:creationId xmlns:a16="http://schemas.microsoft.com/office/drawing/2014/main" id="{47282E1D-7D19-4813-AF30-F2411D9C1475}"/>
              </a:ext>
            </a:extLst>
          </p:cNvPr>
          <p:cNvSpPr/>
          <p:nvPr userDrawn="1"/>
        </p:nvSpPr>
        <p:spPr>
          <a:xfrm>
            <a:off x="0" y="1"/>
            <a:ext cx="12192000" cy="1436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p:nvSpPr>
          <p:cNvPr id="8" name="Retângulo 7">
            <a:extLst>
              <a:ext uri="{FF2B5EF4-FFF2-40B4-BE49-F238E27FC236}">
                <a16:creationId xmlns:a16="http://schemas.microsoft.com/office/drawing/2014/main" id="{E0E4C07E-DB20-454D-BF9C-2D8308BE9866}"/>
              </a:ext>
            </a:extLst>
          </p:cNvPr>
          <p:cNvSpPr/>
          <p:nvPr userDrawn="1"/>
        </p:nvSpPr>
        <p:spPr>
          <a:xfrm>
            <a:off x="0" y="6779624"/>
            <a:ext cx="12192000" cy="882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Tree>
    <p:extLst>
      <p:ext uri="{BB962C8B-B14F-4D97-AF65-F5344CB8AC3E}">
        <p14:creationId xmlns:p14="http://schemas.microsoft.com/office/powerpoint/2010/main" val="19563229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2.wmf"/><Relationship Id="rId18" Type="http://schemas.openxmlformats.org/officeDocument/2006/relationships/oleObject" Target="../embeddings/oleObject14.bin"/><Relationship Id="rId3" Type="http://schemas.openxmlformats.org/officeDocument/2006/relationships/image" Target="../media/image7.wmf"/><Relationship Id="rId7" Type="http://schemas.openxmlformats.org/officeDocument/2006/relationships/image" Target="../media/image9.wmf"/><Relationship Id="rId12" Type="http://schemas.openxmlformats.org/officeDocument/2006/relationships/oleObject" Target="../embeddings/oleObject11.bin"/><Relationship Id="rId17" Type="http://schemas.openxmlformats.org/officeDocument/2006/relationships/image" Target="../media/image14.wmf"/><Relationship Id="rId2" Type="http://schemas.openxmlformats.org/officeDocument/2006/relationships/oleObject" Target="../embeddings/oleObject6.bin"/><Relationship Id="rId16" Type="http://schemas.openxmlformats.org/officeDocument/2006/relationships/oleObject" Target="../embeddings/oleObject13.bin"/><Relationship Id="rId1" Type="http://schemas.openxmlformats.org/officeDocument/2006/relationships/slideLayout" Target="../slideLayouts/slideLayout2.xml"/><Relationship Id="rId6" Type="http://schemas.openxmlformats.org/officeDocument/2006/relationships/oleObject" Target="../embeddings/oleObject8.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10.bin"/><Relationship Id="rId19" Type="http://schemas.openxmlformats.org/officeDocument/2006/relationships/image" Target="../media/image15.wmf"/><Relationship Id="rId4" Type="http://schemas.openxmlformats.org/officeDocument/2006/relationships/oleObject" Target="../embeddings/oleObject7.bin"/><Relationship Id="rId9" Type="http://schemas.openxmlformats.org/officeDocument/2006/relationships/image" Target="../media/image10.wmf"/><Relationship Id="rId1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8.wmf"/><Relationship Id="rId18" Type="http://schemas.openxmlformats.org/officeDocument/2006/relationships/oleObject" Target="../embeddings/oleObject20.bin"/><Relationship Id="rId3" Type="http://schemas.openxmlformats.org/officeDocument/2006/relationships/image" Target="../media/image16.wmf"/><Relationship Id="rId21" Type="http://schemas.openxmlformats.org/officeDocument/2006/relationships/image" Target="../media/image22.wmf"/><Relationship Id="rId7" Type="http://schemas.openxmlformats.org/officeDocument/2006/relationships/image" Target="../media/image9.wmf"/><Relationship Id="rId12" Type="http://schemas.openxmlformats.org/officeDocument/2006/relationships/oleObject" Target="../embeddings/oleObject17.bin"/><Relationship Id="rId17" Type="http://schemas.openxmlformats.org/officeDocument/2006/relationships/image" Target="../media/image20.wmf"/><Relationship Id="rId2" Type="http://schemas.openxmlformats.org/officeDocument/2006/relationships/oleObject" Target="../embeddings/oleObject15.bin"/><Relationship Id="rId16" Type="http://schemas.openxmlformats.org/officeDocument/2006/relationships/oleObject" Target="../embeddings/oleObject19.bin"/><Relationship Id="rId20" Type="http://schemas.openxmlformats.org/officeDocument/2006/relationships/oleObject" Target="../embeddings/oleObject21.bin"/><Relationship Id="rId1" Type="http://schemas.openxmlformats.org/officeDocument/2006/relationships/slideLayout" Target="../slideLayouts/slideLayout2.xml"/><Relationship Id="rId6" Type="http://schemas.openxmlformats.org/officeDocument/2006/relationships/oleObject" Target="../embeddings/oleObject8.bin"/><Relationship Id="rId11" Type="http://schemas.openxmlformats.org/officeDocument/2006/relationships/image" Target="../media/image11.wmf"/><Relationship Id="rId5" Type="http://schemas.openxmlformats.org/officeDocument/2006/relationships/image" Target="../media/image17.wmf"/><Relationship Id="rId15" Type="http://schemas.openxmlformats.org/officeDocument/2006/relationships/image" Target="../media/image19.wmf"/><Relationship Id="rId23" Type="http://schemas.openxmlformats.org/officeDocument/2006/relationships/image" Target="../media/image23.wmf"/><Relationship Id="rId10" Type="http://schemas.openxmlformats.org/officeDocument/2006/relationships/oleObject" Target="../embeddings/oleObject10.bin"/><Relationship Id="rId19" Type="http://schemas.openxmlformats.org/officeDocument/2006/relationships/image" Target="../media/image21.wmf"/><Relationship Id="rId4" Type="http://schemas.openxmlformats.org/officeDocument/2006/relationships/oleObject" Target="../embeddings/oleObject16.bin"/><Relationship Id="rId9" Type="http://schemas.openxmlformats.org/officeDocument/2006/relationships/image" Target="../media/image10.wmf"/><Relationship Id="rId14" Type="http://schemas.openxmlformats.org/officeDocument/2006/relationships/oleObject" Target="../embeddings/oleObject18.bin"/><Relationship Id="rId22" Type="http://schemas.openxmlformats.org/officeDocument/2006/relationships/oleObject" Target="../embeddings/oleObject22.bin"/></Relationships>
</file>

<file path=ppt/slides/_rels/slide13.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3.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30.wmf"/><Relationship Id="rId3" Type="http://schemas.openxmlformats.org/officeDocument/2006/relationships/image" Target="../media/image25.wmf"/><Relationship Id="rId7" Type="http://schemas.openxmlformats.org/officeDocument/2006/relationships/image" Target="../media/image27.wmf"/><Relationship Id="rId12" Type="http://schemas.openxmlformats.org/officeDocument/2006/relationships/oleObject" Target="../embeddings/oleObject29.bin"/><Relationship Id="rId2" Type="http://schemas.openxmlformats.org/officeDocument/2006/relationships/oleObject" Target="../embeddings/oleObject24.bin"/><Relationship Id="rId1" Type="http://schemas.openxmlformats.org/officeDocument/2006/relationships/slideLayout" Target="../slideLayouts/slideLayout2.xml"/><Relationship Id="rId6" Type="http://schemas.openxmlformats.org/officeDocument/2006/relationships/oleObject" Target="../embeddings/oleObject26.bin"/><Relationship Id="rId11" Type="http://schemas.openxmlformats.org/officeDocument/2006/relationships/image" Target="../media/image29.wmf"/><Relationship Id="rId5" Type="http://schemas.openxmlformats.org/officeDocument/2006/relationships/image" Target="../media/image26.wmf"/><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28.wmf"/></Relationships>
</file>

<file path=ppt/slides/_rels/slide15.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oleObject" Target="../embeddings/oleObject30.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oleObject" Target="../embeddings/oleObject31.bin"/><Relationship Id="rId1" Type="http://schemas.openxmlformats.org/officeDocument/2006/relationships/slideLayout" Target="../slideLayouts/slideLayout2.xml"/><Relationship Id="rId5" Type="http://schemas.openxmlformats.org/officeDocument/2006/relationships/image" Target="../media/image33.wmf"/><Relationship Id="rId4" Type="http://schemas.openxmlformats.org/officeDocument/2006/relationships/oleObject" Target="../embeddings/oleObject32.bin"/></Relationships>
</file>

<file path=ppt/slides/_rels/slide17.xml.rels><?xml version="1.0" encoding="UTF-8" standalone="yes"?>
<Relationships xmlns="http://schemas.openxmlformats.org/package/2006/relationships"><Relationship Id="rId3" Type="http://schemas.openxmlformats.org/officeDocument/2006/relationships/image" Target="../media/image34.wmf"/><Relationship Id="rId7" Type="http://schemas.openxmlformats.org/officeDocument/2006/relationships/image" Target="../media/image36.wmf"/><Relationship Id="rId2" Type="http://schemas.openxmlformats.org/officeDocument/2006/relationships/oleObject" Target="../embeddings/oleObject33.bin"/><Relationship Id="rId1" Type="http://schemas.openxmlformats.org/officeDocument/2006/relationships/slideLayout" Target="../slideLayouts/slideLayout2.xml"/><Relationship Id="rId6" Type="http://schemas.openxmlformats.org/officeDocument/2006/relationships/oleObject" Target="../embeddings/oleObject35.bin"/><Relationship Id="rId5" Type="http://schemas.openxmlformats.org/officeDocument/2006/relationships/image" Target="../media/image35.wmf"/><Relationship Id="rId4" Type="http://schemas.openxmlformats.org/officeDocument/2006/relationships/oleObject" Target="../embeddings/oleObject34.bin"/></Relationships>
</file>

<file path=ppt/slides/_rels/slide18.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36.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0.bin"/><Relationship Id="rId13" Type="http://schemas.openxmlformats.org/officeDocument/2006/relationships/image" Target="../media/image43.wmf"/><Relationship Id="rId3" Type="http://schemas.openxmlformats.org/officeDocument/2006/relationships/image" Target="../media/image38.wmf"/><Relationship Id="rId7" Type="http://schemas.openxmlformats.org/officeDocument/2006/relationships/image" Target="../media/image40.wmf"/><Relationship Id="rId12" Type="http://schemas.openxmlformats.org/officeDocument/2006/relationships/oleObject" Target="../embeddings/oleObject42.bin"/><Relationship Id="rId2" Type="http://schemas.openxmlformats.org/officeDocument/2006/relationships/oleObject" Target="../embeddings/oleObject37.bin"/><Relationship Id="rId1" Type="http://schemas.openxmlformats.org/officeDocument/2006/relationships/slideLayout" Target="../slideLayouts/slideLayout2.xml"/><Relationship Id="rId6" Type="http://schemas.openxmlformats.org/officeDocument/2006/relationships/oleObject" Target="../embeddings/oleObject39.bin"/><Relationship Id="rId11" Type="http://schemas.openxmlformats.org/officeDocument/2006/relationships/image" Target="../media/image42.wmf"/><Relationship Id="rId5" Type="http://schemas.openxmlformats.org/officeDocument/2006/relationships/image" Target="../media/image39.wmf"/><Relationship Id="rId10" Type="http://schemas.openxmlformats.org/officeDocument/2006/relationships/oleObject" Target="../embeddings/oleObject41.bin"/><Relationship Id="rId4" Type="http://schemas.openxmlformats.org/officeDocument/2006/relationships/oleObject" Target="../embeddings/oleObject38.bin"/><Relationship Id="rId9" Type="http://schemas.openxmlformats.org/officeDocument/2006/relationships/image" Target="../media/image4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image" Target="../media/image49.wmf"/><Relationship Id="rId3" Type="http://schemas.openxmlformats.org/officeDocument/2006/relationships/image" Target="../media/image44.wmf"/><Relationship Id="rId7" Type="http://schemas.openxmlformats.org/officeDocument/2006/relationships/image" Target="../media/image46.wmf"/><Relationship Id="rId12" Type="http://schemas.openxmlformats.org/officeDocument/2006/relationships/oleObject" Target="../embeddings/oleObject48.bin"/><Relationship Id="rId17" Type="http://schemas.openxmlformats.org/officeDocument/2006/relationships/image" Target="../media/image51.wmf"/><Relationship Id="rId2" Type="http://schemas.openxmlformats.org/officeDocument/2006/relationships/oleObject" Target="../embeddings/oleObject43.bin"/><Relationship Id="rId16" Type="http://schemas.openxmlformats.org/officeDocument/2006/relationships/oleObject" Target="../embeddings/oleObject50.bin"/><Relationship Id="rId1" Type="http://schemas.openxmlformats.org/officeDocument/2006/relationships/slideLayout" Target="../slideLayouts/slideLayout2.xml"/><Relationship Id="rId6" Type="http://schemas.openxmlformats.org/officeDocument/2006/relationships/oleObject" Target="../embeddings/oleObject45.bin"/><Relationship Id="rId11" Type="http://schemas.openxmlformats.org/officeDocument/2006/relationships/image" Target="../media/image48.wmf"/><Relationship Id="rId5" Type="http://schemas.openxmlformats.org/officeDocument/2006/relationships/image" Target="../media/image45.wmf"/><Relationship Id="rId15" Type="http://schemas.openxmlformats.org/officeDocument/2006/relationships/image" Target="../media/image50.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47.wmf"/><Relationship Id="rId14" Type="http://schemas.openxmlformats.org/officeDocument/2006/relationships/oleObject" Target="../embeddings/oleObject49.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54.bin"/><Relationship Id="rId13" Type="http://schemas.openxmlformats.org/officeDocument/2006/relationships/image" Target="../media/image57.wmf"/><Relationship Id="rId18" Type="http://schemas.openxmlformats.org/officeDocument/2006/relationships/oleObject" Target="../embeddings/oleObject59.bin"/><Relationship Id="rId3" Type="http://schemas.openxmlformats.org/officeDocument/2006/relationships/image" Target="../media/image52.wmf"/><Relationship Id="rId7" Type="http://schemas.openxmlformats.org/officeDocument/2006/relationships/image" Target="../media/image54.wmf"/><Relationship Id="rId12" Type="http://schemas.openxmlformats.org/officeDocument/2006/relationships/oleObject" Target="../embeddings/oleObject56.bin"/><Relationship Id="rId17" Type="http://schemas.openxmlformats.org/officeDocument/2006/relationships/image" Target="../media/image59.wmf"/><Relationship Id="rId2" Type="http://schemas.openxmlformats.org/officeDocument/2006/relationships/oleObject" Target="../embeddings/oleObject51.bin"/><Relationship Id="rId16" Type="http://schemas.openxmlformats.org/officeDocument/2006/relationships/oleObject" Target="../embeddings/oleObject58.bin"/><Relationship Id="rId1" Type="http://schemas.openxmlformats.org/officeDocument/2006/relationships/slideLayout" Target="../slideLayouts/slideLayout2.xml"/><Relationship Id="rId6" Type="http://schemas.openxmlformats.org/officeDocument/2006/relationships/oleObject" Target="../embeddings/oleObject53.bin"/><Relationship Id="rId11" Type="http://schemas.openxmlformats.org/officeDocument/2006/relationships/image" Target="../media/image56.wmf"/><Relationship Id="rId5" Type="http://schemas.openxmlformats.org/officeDocument/2006/relationships/image" Target="../media/image53.wmf"/><Relationship Id="rId15" Type="http://schemas.openxmlformats.org/officeDocument/2006/relationships/image" Target="../media/image58.wmf"/><Relationship Id="rId10" Type="http://schemas.openxmlformats.org/officeDocument/2006/relationships/oleObject" Target="../embeddings/oleObject55.bin"/><Relationship Id="rId19" Type="http://schemas.openxmlformats.org/officeDocument/2006/relationships/image" Target="../media/image60.wmf"/><Relationship Id="rId4" Type="http://schemas.openxmlformats.org/officeDocument/2006/relationships/oleObject" Target="../embeddings/oleObject52.bin"/><Relationship Id="rId9" Type="http://schemas.openxmlformats.org/officeDocument/2006/relationships/image" Target="../media/image55.wmf"/><Relationship Id="rId14" Type="http://schemas.openxmlformats.org/officeDocument/2006/relationships/oleObject" Target="../embeddings/oleObject57.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1.wmf"/><Relationship Id="rId7" Type="http://schemas.openxmlformats.org/officeDocument/2006/relationships/image" Target="../media/image63.wmf"/><Relationship Id="rId2" Type="http://schemas.openxmlformats.org/officeDocument/2006/relationships/oleObject" Target="../embeddings/oleObject60.bin"/><Relationship Id="rId1" Type="http://schemas.openxmlformats.org/officeDocument/2006/relationships/slideLayout" Target="../slideLayouts/slideLayout2.xml"/><Relationship Id="rId6" Type="http://schemas.openxmlformats.org/officeDocument/2006/relationships/oleObject" Target="../embeddings/oleObject62.bin"/><Relationship Id="rId5" Type="http://schemas.openxmlformats.org/officeDocument/2006/relationships/image" Target="../media/image62.wmf"/><Relationship Id="rId4" Type="http://schemas.openxmlformats.org/officeDocument/2006/relationships/oleObject" Target="../embeddings/oleObject61.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66.bin"/><Relationship Id="rId3" Type="http://schemas.openxmlformats.org/officeDocument/2006/relationships/image" Target="../media/image64.wmf"/><Relationship Id="rId7" Type="http://schemas.openxmlformats.org/officeDocument/2006/relationships/image" Target="../media/image66.wmf"/><Relationship Id="rId2" Type="http://schemas.openxmlformats.org/officeDocument/2006/relationships/oleObject" Target="../embeddings/oleObject63.bin"/><Relationship Id="rId1" Type="http://schemas.openxmlformats.org/officeDocument/2006/relationships/slideLayout" Target="../slideLayouts/slideLayout2.xml"/><Relationship Id="rId6" Type="http://schemas.openxmlformats.org/officeDocument/2006/relationships/oleObject" Target="../embeddings/oleObject65.bin"/><Relationship Id="rId11" Type="http://schemas.openxmlformats.org/officeDocument/2006/relationships/image" Target="../media/image68.wmf"/><Relationship Id="rId5" Type="http://schemas.openxmlformats.org/officeDocument/2006/relationships/image" Target="../media/image65.wmf"/><Relationship Id="rId10" Type="http://schemas.openxmlformats.org/officeDocument/2006/relationships/oleObject" Target="../embeddings/oleObject67.bin"/><Relationship Id="rId4" Type="http://schemas.openxmlformats.org/officeDocument/2006/relationships/oleObject" Target="../embeddings/oleObject64.bin"/><Relationship Id="rId9" Type="http://schemas.openxmlformats.org/officeDocument/2006/relationships/image" Target="../media/image67.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70.wmf"/><Relationship Id="rId18" Type="http://schemas.openxmlformats.org/officeDocument/2006/relationships/oleObject" Target="../embeddings/oleObject21.bin"/><Relationship Id="rId3" Type="http://schemas.openxmlformats.org/officeDocument/2006/relationships/image" Target="../media/image69.wmf"/><Relationship Id="rId21" Type="http://schemas.openxmlformats.org/officeDocument/2006/relationships/image" Target="../media/image71.wmf"/><Relationship Id="rId7" Type="http://schemas.openxmlformats.org/officeDocument/2006/relationships/image" Target="../media/image9.wmf"/><Relationship Id="rId12" Type="http://schemas.openxmlformats.org/officeDocument/2006/relationships/oleObject" Target="../embeddings/oleObject69.bin"/><Relationship Id="rId17" Type="http://schemas.openxmlformats.org/officeDocument/2006/relationships/image" Target="../media/image21.wmf"/><Relationship Id="rId2" Type="http://schemas.openxmlformats.org/officeDocument/2006/relationships/oleObject" Target="../embeddings/oleObject68.bin"/><Relationship Id="rId16" Type="http://schemas.openxmlformats.org/officeDocument/2006/relationships/oleObject" Target="../embeddings/oleObject20.bin"/><Relationship Id="rId20" Type="http://schemas.openxmlformats.org/officeDocument/2006/relationships/oleObject" Target="../embeddings/oleObject70.bin"/><Relationship Id="rId1" Type="http://schemas.openxmlformats.org/officeDocument/2006/relationships/slideLayout" Target="../slideLayouts/slideLayout2.xml"/><Relationship Id="rId6" Type="http://schemas.openxmlformats.org/officeDocument/2006/relationships/oleObject" Target="../embeddings/oleObject8.bin"/><Relationship Id="rId11" Type="http://schemas.openxmlformats.org/officeDocument/2006/relationships/image" Target="../media/image11.wmf"/><Relationship Id="rId5" Type="http://schemas.openxmlformats.org/officeDocument/2006/relationships/image" Target="../media/image17.wmf"/><Relationship Id="rId15" Type="http://schemas.openxmlformats.org/officeDocument/2006/relationships/image" Target="../media/image20.wmf"/><Relationship Id="rId10" Type="http://schemas.openxmlformats.org/officeDocument/2006/relationships/oleObject" Target="../embeddings/oleObject10.bin"/><Relationship Id="rId19" Type="http://schemas.openxmlformats.org/officeDocument/2006/relationships/image" Target="../media/image22.wmf"/><Relationship Id="rId4" Type="http://schemas.openxmlformats.org/officeDocument/2006/relationships/oleObject" Target="../embeddings/oleObject16.bin"/><Relationship Id="rId9" Type="http://schemas.openxmlformats.org/officeDocument/2006/relationships/image" Target="../media/image10.wmf"/><Relationship Id="rId14" Type="http://schemas.openxmlformats.org/officeDocument/2006/relationships/oleObject" Target="../embeddings/oleObject19.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73.wmf"/><Relationship Id="rId18" Type="http://schemas.openxmlformats.org/officeDocument/2006/relationships/oleObject" Target="../embeddings/oleObject21.bin"/><Relationship Id="rId26" Type="http://schemas.openxmlformats.org/officeDocument/2006/relationships/oleObject" Target="../embeddings/oleObject77.bin"/><Relationship Id="rId3" Type="http://schemas.openxmlformats.org/officeDocument/2006/relationships/image" Target="../media/image72.wmf"/><Relationship Id="rId21" Type="http://schemas.openxmlformats.org/officeDocument/2006/relationships/image" Target="../media/image74.wmf"/><Relationship Id="rId7" Type="http://schemas.openxmlformats.org/officeDocument/2006/relationships/image" Target="../media/image9.wmf"/><Relationship Id="rId12" Type="http://schemas.openxmlformats.org/officeDocument/2006/relationships/oleObject" Target="../embeddings/oleObject72.bin"/><Relationship Id="rId17" Type="http://schemas.openxmlformats.org/officeDocument/2006/relationships/image" Target="../media/image21.wmf"/><Relationship Id="rId25" Type="http://schemas.openxmlformats.org/officeDocument/2006/relationships/image" Target="../media/image75.wmf"/><Relationship Id="rId2" Type="http://schemas.openxmlformats.org/officeDocument/2006/relationships/oleObject" Target="../embeddings/oleObject71.bin"/><Relationship Id="rId16" Type="http://schemas.openxmlformats.org/officeDocument/2006/relationships/oleObject" Target="../embeddings/oleObject20.bin"/><Relationship Id="rId20" Type="http://schemas.openxmlformats.org/officeDocument/2006/relationships/oleObject" Target="../embeddings/oleObject73.bin"/><Relationship Id="rId29" Type="http://schemas.openxmlformats.org/officeDocument/2006/relationships/image" Target="../media/image77.wmf"/><Relationship Id="rId1" Type="http://schemas.openxmlformats.org/officeDocument/2006/relationships/slideLayout" Target="../slideLayouts/slideLayout2.xml"/><Relationship Id="rId6" Type="http://schemas.openxmlformats.org/officeDocument/2006/relationships/oleObject" Target="../embeddings/oleObject8.bin"/><Relationship Id="rId11" Type="http://schemas.openxmlformats.org/officeDocument/2006/relationships/image" Target="../media/image11.wmf"/><Relationship Id="rId24" Type="http://schemas.openxmlformats.org/officeDocument/2006/relationships/oleObject" Target="../embeddings/oleObject76.bin"/><Relationship Id="rId5" Type="http://schemas.openxmlformats.org/officeDocument/2006/relationships/image" Target="../media/image17.wmf"/><Relationship Id="rId15" Type="http://schemas.openxmlformats.org/officeDocument/2006/relationships/image" Target="../media/image20.wmf"/><Relationship Id="rId23" Type="http://schemas.openxmlformats.org/officeDocument/2006/relationships/oleObject" Target="../embeddings/oleObject75.bin"/><Relationship Id="rId28" Type="http://schemas.openxmlformats.org/officeDocument/2006/relationships/oleObject" Target="../embeddings/oleObject78.bin"/><Relationship Id="rId10" Type="http://schemas.openxmlformats.org/officeDocument/2006/relationships/oleObject" Target="../embeddings/oleObject10.bin"/><Relationship Id="rId19" Type="http://schemas.openxmlformats.org/officeDocument/2006/relationships/image" Target="../media/image22.wmf"/><Relationship Id="rId4" Type="http://schemas.openxmlformats.org/officeDocument/2006/relationships/oleObject" Target="../embeddings/oleObject16.bin"/><Relationship Id="rId9" Type="http://schemas.openxmlformats.org/officeDocument/2006/relationships/image" Target="../media/image10.wmf"/><Relationship Id="rId14" Type="http://schemas.openxmlformats.org/officeDocument/2006/relationships/oleObject" Target="../embeddings/oleObject19.bin"/><Relationship Id="rId22" Type="http://schemas.openxmlformats.org/officeDocument/2006/relationships/oleObject" Target="../embeddings/oleObject74.bin"/><Relationship Id="rId27" Type="http://schemas.openxmlformats.org/officeDocument/2006/relationships/image" Target="../media/image76.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73.wmf"/><Relationship Id="rId18" Type="http://schemas.openxmlformats.org/officeDocument/2006/relationships/oleObject" Target="../embeddings/oleObject21.bin"/><Relationship Id="rId3" Type="http://schemas.openxmlformats.org/officeDocument/2006/relationships/image" Target="../media/image72.wmf"/><Relationship Id="rId7" Type="http://schemas.openxmlformats.org/officeDocument/2006/relationships/image" Target="../media/image9.wmf"/><Relationship Id="rId12" Type="http://schemas.openxmlformats.org/officeDocument/2006/relationships/oleObject" Target="../embeddings/oleObject80.bin"/><Relationship Id="rId17" Type="http://schemas.openxmlformats.org/officeDocument/2006/relationships/image" Target="../media/image78.wmf"/><Relationship Id="rId2" Type="http://schemas.openxmlformats.org/officeDocument/2006/relationships/oleObject" Target="../embeddings/oleObject79.bin"/><Relationship Id="rId16" Type="http://schemas.openxmlformats.org/officeDocument/2006/relationships/oleObject" Target="../embeddings/oleObject81.bin"/><Relationship Id="rId1" Type="http://schemas.openxmlformats.org/officeDocument/2006/relationships/slideLayout" Target="../slideLayouts/slideLayout2.xml"/><Relationship Id="rId6" Type="http://schemas.openxmlformats.org/officeDocument/2006/relationships/oleObject" Target="../embeddings/oleObject8.bin"/><Relationship Id="rId11" Type="http://schemas.openxmlformats.org/officeDocument/2006/relationships/image" Target="../media/image11.wmf"/><Relationship Id="rId5" Type="http://schemas.openxmlformats.org/officeDocument/2006/relationships/image" Target="../media/image17.wmf"/><Relationship Id="rId15" Type="http://schemas.openxmlformats.org/officeDocument/2006/relationships/image" Target="../media/image20.wmf"/><Relationship Id="rId10" Type="http://schemas.openxmlformats.org/officeDocument/2006/relationships/oleObject" Target="../embeddings/oleObject10.bin"/><Relationship Id="rId19" Type="http://schemas.openxmlformats.org/officeDocument/2006/relationships/image" Target="../media/image22.wmf"/><Relationship Id="rId4" Type="http://schemas.openxmlformats.org/officeDocument/2006/relationships/oleObject" Target="../embeddings/oleObject16.bin"/><Relationship Id="rId9" Type="http://schemas.openxmlformats.org/officeDocument/2006/relationships/image" Target="../media/image10.wmf"/><Relationship Id="rId14" Type="http://schemas.openxmlformats.org/officeDocument/2006/relationships/oleObject" Target="../embeddings/oleObject19.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9.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oleObject" Target="../embeddings/oleObject82.bin"/><Relationship Id="rId1" Type="http://schemas.openxmlformats.org/officeDocument/2006/relationships/slideLayout" Target="../slideLayouts/slideLayout2.xml"/><Relationship Id="rId5" Type="http://schemas.openxmlformats.org/officeDocument/2006/relationships/image" Target="../media/image81.wmf"/><Relationship Id="rId4" Type="http://schemas.openxmlformats.org/officeDocument/2006/relationships/oleObject" Target="../embeddings/oleObject83.bin"/></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oleObject" Target="../embeddings/oleObject84.bin"/><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83.wmf"/><Relationship Id="rId7" Type="http://schemas.openxmlformats.org/officeDocument/2006/relationships/image" Target="../media/image85.wmf"/><Relationship Id="rId2" Type="http://schemas.openxmlformats.org/officeDocument/2006/relationships/oleObject" Target="../embeddings/oleObject85.bin"/><Relationship Id="rId1" Type="http://schemas.openxmlformats.org/officeDocument/2006/relationships/slideLayout" Target="../slideLayouts/slideLayout2.xml"/><Relationship Id="rId6" Type="http://schemas.openxmlformats.org/officeDocument/2006/relationships/oleObject" Target="../embeddings/oleObject87.bin"/><Relationship Id="rId5" Type="http://schemas.openxmlformats.org/officeDocument/2006/relationships/image" Target="../media/image84.wmf"/><Relationship Id="rId4" Type="http://schemas.openxmlformats.org/officeDocument/2006/relationships/oleObject" Target="../embeddings/oleObject86.bin"/></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oleObject" Target="../embeddings/oleObject88.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oleObject" Target="../embeddings/oleObject89.bin"/><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3AF95E46-1E39-4DA4-9C02-099945B92334}"/>
              </a:ext>
            </a:extLst>
          </p:cNvPr>
          <p:cNvSpPr txBox="1">
            <a:spLocks/>
          </p:cNvSpPr>
          <p:nvPr/>
        </p:nvSpPr>
        <p:spPr bwMode="auto">
          <a:xfrm>
            <a:off x="53011" y="219388"/>
            <a:ext cx="11913704" cy="745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80000"/>
              </a:lnSpc>
              <a:spcBef>
                <a:spcPct val="20000"/>
              </a:spcBef>
              <a:buFont typeface="Arial" charset="0"/>
              <a:buNone/>
            </a:pPr>
            <a:r>
              <a:rPr lang="en-US" sz="4800" b="1" dirty="0">
                <a:latin typeface="+mn-lt"/>
                <a:cs typeface="Arial Narrow" charset="0"/>
              </a:rPr>
              <a:t>Macroeconomia </a:t>
            </a:r>
          </a:p>
          <a:p>
            <a:pPr algn="ctr">
              <a:lnSpc>
                <a:spcPct val="80000"/>
              </a:lnSpc>
              <a:spcBef>
                <a:spcPct val="20000"/>
              </a:spcBef>
              <a:buFont typeface="Arial" charset="0"/>
              <a:buNone/>
            </a:pPr>
            <a:r>
              <a:rPr lang="en-US" sz="4000" b="1" dirty="0" err="1">
                <a:cs typeface="Arial Narrow" charset="0"/>
              </a:rPr>
              <a:t>Oferta</a:t>
            </a:r>
            <a:r>
              <a:rPr lang="en-US" sz="4000" b="1" dirty="0">
                <a:cs typeface="Arial Narrow" charset="0"/>
              </a:rPr>
              <a:t> </a:t>
            </a:r>
            <a:r>
              <a:rPr lang="en-US" sz="4000" b="1" dirty="0" err="1">
                <a:cs typeface="Arial Narrow" charset="0"/>
              </a:rPr>
              <a:t>Agregada</a:t>
            </a:r>
            <a:r>
              <a:rPr lang="en-US" sz="4000" b="1" dirty="0">
                <a:cs typeface="Arial Narrow" charset="0"/>
              </a:rPr>
              <a:t>, </a:t>
            </a:r>
            <a:r>
              <a:rPr lang="en-US" sz="4000" b="1" dirty="0" err="1">
                <a:cs typeface="Arial Narrow" charset="0"/>
              </a:rPr>
              <a:t>Curva</a:t>
            </a:r>
            <a:r>
              <a:rPr lang="en-US" sz="4000" b="1" dirty="0">
                <a:cs typeface="Arial Narrow" charset="0"/>
              </a:rPr>
              <a:t> de Phillips e </a:t>
            </a:r>
            <a:r>
              <a:rPr lang="en-US" sz="4000" b="1" dirty="0" err="1">
                <a:cs typeface="Arial Narrow" charset="0"/>
              </a:rPr>
              <a:t>Política</a:t>
            </a:r>
            <a:r>
              <a:rPr lang="en-US" sz="4000" b="1" dirty="0">
                <a:cs typeface="Arial Narrow" charset="0"/>
              </a:rPr>
              <a:t> </a:t>
            </a:r>
            <a:r>
              <a:rPr lang="en-US" sz="4000" b="1" dirty="0" err="1">
                <a:cs typeface="Arial Narrow" charset="0"/>
              </a:rPr>
              <a:t>Econômica</a:t>
            </a:r>
            <a:endParaRPr lang="en-US" sz="4000" b="1" dirty="0">
              <a:latin typeface="+mn-lt"/>
              <a:cs typeface="Arial Narrow" charset="0"/>
            </a:endParaRPr>
          </a:p>
          <a:p>
            <a:pPr algn="ctr">
              <a:lnSpc>
                <a:spcPct val="80000"/>
              </a:lnSpc>
              <a:spcBef>
                <a:spcPct val="20000"/>
              </a:spcBef>
              <a:buFont typeface="Arial" charset="0"/>
              <a:buNone/>
            </a:pPr>
            <a:endParaRPr lang="en-US" sz="4800" b="1" dirty="0">
              <a:latin typeface="+mn-lt"/>
              <a:cs typeface="Arial Narrow" charset="0"/>
            </a:endParaRPr>
          </a:p>
          <a:p>
            <a:pPr algn="ctr">
              <a:lnSpc>
                <a:spcPct val="80000"/>
              </a:lnSpc>
              <a:spcBef>
                <a:spcPct val="20000"/>
              </a:spcBef>
              <a:buFont typeface="Arial" charset="0"/>
              <a:buNone/>
            </a:pPr>
            <a:endParaRPr lang="en-US" sz="4800" b="1" dirty="0">
              <a:latin typeface="+mn-lt"/>
              <a:cs typeface="Arial Narrow" charset="0"/>
            </a:endParaRPr>
          </a:p>
        </p:txBody>
      </p:sp>
      <p:sp>
        <p:nvSpPr>
          <p:cNvPr id="6" name="Subtítulo 2">
            <a:extLst>
              <a:ext uri="{FF2B5EF4-FFF2-40B4-BE49-F238E27FC236}">
                <a16:creationId xmlns:a16="http://schemas.microsoft.com/office/drawing/2014/main" id="{DAC29F8C-C2E6-4D6A-9C4F-0E197D3DB68D}"/>
              </a:ext>
            </a:extLst>
          </p:cNvPr>
          <p:cNvSpPr>
            <a:spLocks noGrp="1"/>
          </p:cNvSpPr>
          <p:nvPr/>
        </p:nvSpPr>
        <p:spPr>
          <a:xfrm>
            <a:off x="7457052" y="5949745"/>
            <a:ext cx="4565141" cy="60935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2500" b="1" i="1" dirty="0">
                <a:latin typeface="Calibri" panose="020F0502020204030204" pitchFamily="34" charset="0"/>
                <a:cs typeface="Calibri" panose="020F0502020204030204" pitchFamily="34" charset="0"/>
              </a:rPr>
              <a:t>Prof.: Antonio Carlos Assumpção</a:t>
            </a:r>
          </a:p>
          <a:p>
            <a:pPr algn="ctr"/>
            <a:r>
              <a:rPr lang="pt-BR" sz="2500" b="1" i="1" dirty="0">
                <a:latin typeface="Calibri" panose="020F0502020204030204" pitchFamily="34" charset="0"/>
                <a:cs typeface="Calibri" panose="020F0502020204030204" pitchFamily="34" charset="0"/>
              </a:rPr>
              <a:t>Doutor em Economia - UFF</a:t>
            </a:r>
            <a:endParaRPr lang="en-US" sz="2500" b="1" i="1" dirty="0">
              <a:latin typeface="Calibri" panose="020F0502020204030204" pitchFamily="34" charset="0"/>
              <a:cs typeface="Calibri" panose="020F0502020204030204" pitchFamily="34" charset="0"/>
            </a:endParaRPr>
          </a:p>
        </p:txBody>
      </p:sp>
      <p:pic>
        <p:nvPicPr>
          <p:cNvPr id="7" name="Imagem 6" descr="Logotipo, nome da empresa&#10;&#10;Descrição gerada automaticamente">
            <a:extLst>
              <a:ext uri="{FF2B5EF4-FFF2-40B4-BE49-F238E27FC236}">
                <a16:creationId xmlns:a16="http://schemas.microsoft.com/office/drawing/2014/main" id="{EC3FB09E-09D9-4067-A642-5A4D18CBD7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0488" y="1616855"/>
            <a:ext cx="4267595" cy="4117472"/>
          </a:xfrm>
          <a:prstGeom prst="rect">
            <a:avLst/>
          </a:prstGeom>
        </p:spPr>
      </p:pic>
    </p:spTree>
    <p:extLst>
      <p:ext uri="{BB962C8B-B14F-4D97-AF65-F5344CB8AC3E}">
        <p14:creationId xmlns:p14="http://schemas.microsoft.com/office/powerpoint/2010/main" val="3198743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829AC7CB-4F0B-43AF-9075-A7445EACA83C}"/>
              </a:ext>
            </a:extLst>
          </p:cNvPr>
          <p:cNvSpPr>
            <a:spLocks noGrp="1"/>
          </p:cNvSpPr>
          <p:nvPr>
            <p:ph idx="1"/>
          </p:nvPr>
        </p:nvSpPr>
        <p:spPr>
          <a:xfrm>
            <a:off x="215153" y="982663"/>
            <a:ext cx="11793071" cy="4351337"/>
          </a:xfrm>
        </p:spPr>
        <p:txBody>
          <a:bodyPr>
            <a:noAutofit/>
          </a:bodyPr>
          <a:lstStyle/>
          <a:p>
            <a:pPr algn="just"/>
            <a:r>
              <a:rPr lang="pt-BR" altLang="en-US" dirty="0">
                <a:latin typeface="Arial" panose="020B0604020202020204" pitchFamily="34" charset="0"/>
                <a:cs typeface="Arial" panose="020B0604020202020204" pitchFamily="34" charset="0"/>
              </a:rPr>
              <a:t>Podemos escrever a relação de oferta agregada da seguinte forma. </a:t>
            </a:r>
          </a:p>
          <a:p>
            <a:pPr algn="just"/>
            <a:endParaRPr lang="pt-BR" altLang="en-US" dirty="0">
              <a:latin typeface="Arial" panose="020B0604020202020204" pitchFamily="34" charset="0"/>
              <a:cs typeface="Arial" panose="020B0604020202020204" pitchFamily="34" charset="0"/>
            </a:endParaRPr>
          </a:p>
          <a:p>
            <a:pPr algn="just"/>
            <a:endParaRPr lang="pt-BR" altLang="en-US" dirty="0">
              <a:latin typeface="Arial" panose="020B0604020202020204" pitchFamily="34" charset="0"/>
              <a:cs typeface="Arial" panose="020B0604020202020204" pitchFamily="34" charset="0"/>
            </a:endParaRPr>
          </a:p>
          <a:p>
            <a:pPr algn="just"/>
            <a:endParaRPr lang="pt-BR" altLang="en-US" dirty="0">
              <a:latin typeface="Arial" panose="020B0604020202020204" pitchFamily="34" charset="0"/>
              <a:cs typeface="Arial" panose="020B0604020202020204" pitchFamily="34" charset="0"/>
            </a:endParaRPr>
          </a:p>
          <a:p>
            <a:pPr algn="just"/>
            <a:endParaRPr lang="pt-BR" altLang="en-US" dirty="0">
              <a:latin typeface="Arial" panose="020B0604020202020204" pitchFamily="34" charset="0"/>
              <a:cs typeface="Arial" panose="020B0604020202020204" pitchFamily="34" charset="0"/>
            </a:endParaRPr>
          </a:p>
          <a:p>
            <a:pPr algn="just"/>
            <a:endParaRPr lang="pt-BR" altLang="en-US" dirty="0">
              <a:latin typeface="Arial" panose="020B0604020202020204" pitchFamily="34" charset="0"/>
              <a:cs typeface="Arial" panose="020B0604020202020204" pitchFamily="34" charset="0"/>
            </a:endParaRPr>
          </a:p>
          <a:p>
            <a:pPr algn="just"/>
            <a:r>
              <a:rPr lang="pt-BR" altLang="en-US" b="1" dirty="0">
                <a:latin typeface="Arial" panose="020B0604020202020204" pitchFamily="34" charset="0"/>
                <a:cs typeface="Arial" panose="020B0604020202020204" pitchFamily="34" charset="0"/>
              </a:rPr>
              <a:t>Observe que o argumento é bastante intuitivo: </a:t>
            </a:r>
          </a:p>
          <a:p>
            <a:pPr lvl="1" algn="just"/>
            <a:r>
              <a:rPr lang="pt-BR" altLang="en-US" sz="2800" dirty="0">
                <a:latin typeface="Arial" panose="020B0604020202020204" pitchFamily="34" charset="0"/>
                <a:cs typeface="Arial" panose="020B0604020202020204" pitchFamily="34" charset="0"/>
              </a:rPr>
              <a:t>Quando o nível de preços é maior que o nível de preços esperado o produto é maior que seu nível potencial, na medida do coeficiente </a:t>
            </a:r>
            <a:r>
              <a:rPr lang="pt-BR" altLang="en-US" sz="2800" dirty="0">
                <a:latin typeface="Symbol" panose="05050102010706020507" pitchFamily="18" charset="2"/>
                <a:cs typeface="Arial" panose="020B0604020202020204" pitchFamily="34" charset="0"/>
              </a:rPr>
              <a:t>b</a:t>
            </a:r>
            <a:r>
              <a:rPr lang="pt-BR" altLang="en-US" sz="2800" dirty="0">
                <a:latin typeface="Arial" panose="020B0604020202020204" pitchFamily="34" charset="0"/>
                <a:cs typeface="Arial" panose="020B0604020202020204" pitchFamily="34" charset="0"/>
              </a:rPr>
              <a:t>. Dito de outro modo, um produto acima do potencial (excesso de demanda agregada), tende a pressionar o nível de preços na medida a (1/</a:t>
            </a:r>
            <a:r>
              <a:rPr lang="pt-BR" altLang="en-US" sz="2800" dirty="0">
                <a:latin typeface="Symbol" panose="05050102010706020507" pitchFamily="18" charset="2"/>
                <a:cs typeface="Arial" panose="020B0604020202020204" pitchFamily="34" charset="0"/>
              </a:rPr>
              <a:t>b</a:t>
            </a:r>
            <a:r>
              <a:rPr lang="pt-BR" altLang="en-US" sz="2800" dirty="0">
                <a:latin typeface="Arial" panose="020B0604020202020204" pitchFamily="34" charset="0"/>
                <a:cs typeface="Arial" panose="020B0604020202020204" pitchFamily="34" charset="0"/>
              </a:rPr>
              <a:t>).</a:t>
            </a:r>
          </a:p>
          <a:p>
            <a:pPr algn="just"/>
            <a:endParaRPr lang="en-US" altLang="en-US" sz="3200" dirty="0"/>
          </a:p>
        </p:txBody>
      </p:sp>
      <p:graphicFrame>
        <p:nvGraphicFramePr>
          <p:cNvPr id="5" name="Objeto 3">
            <a:extLst>
              <a:ext uri="{FF2B5EF4-FFF2-40B4-BE49-F238E27FC236}">
                <a16:creationId xmlns:a16="http://schemas.microsoft.com/office/drawing/2014/main" id="{853CCC94-6741-487F-8628-5A146CD46995}"/>
              </a:ext>
            </a:extLst>
          </p:cNvPr>
          <p:cNvGraphicFramePr>
            <a:graphicFrameLocks noChangeAspect="1"/>
          </p:cNvGraphicFramePr>
          <p:nvPr>
            <p:extLst>
              <p:ext uri="{D42A27DB-BD31-4B8C-83A1-F6EECF244321}">
                <p14:modId xmlns:p14="http://schemas.microsoft.com/office/powerpoint/2010/main" val="334255903"/>
              </p:ext>
            </p:extLst>
          </p:nvPr>
        </p:nvGraphicFramePr>
        <p:xfrm>
          <a:off x="761999" y="1574409"/>
          <a:ext cx="8704317" cy="1321191"/>
        </p:xfrm>
        <a:graphic>
          <a:graphicData uri="http://schemas.openxmlformats.org/presentationml/2006/ole">
            <mc:AlternateContent xmlns:mc="http://schemas.openxmlformats.org/markup-compatibility/2006">
              <mc:Choice xmlns:v="urn:schemas-microsoft-com:vml" Requires="v">
                <p:oleObj name="Equation" r:id="rId2" imgW="2654280" imgH="419040" progId="Equation.DSMT4">
                  <p:embed/>
                </p:oleObj>
              </mc:Choice>
              <mc:Fallback>
                <p:oleObj name="Equation" r:id="rId2" imgW="2654280" imgH="419040" progId="Equation.DSMT4">
                  <p:embed/>
                  <p:pic>
                    <p:nvPicPr>
                      <p:cNvPr id="5" name="Objeto 3">
                        <a:extLst>
                          <a:ext uri="{FF2B5EF4-FFF2-40B4-BE49-F238E27FC236}">
                            <a16:creationId xmlns:a16="http://schemas.microsoft.com/office/drawing/2014/main" id="{5CD736D2-343E-48AF-B8D3-6475A80BBC3C}"/>
                          </a:ext>
                        </a:extLst>
                      </p:cNvPr>
                      <p:cNvPicPr>
                        <a:picLocks noChangeAspect="1" noChangeArrowheads="1"/>
                      </p:cNvPicPr>
                      <p:nvPr/>
                    </p:nvPicPr>
                    <p:blipFill>
                      <a:blip r:embed="rId3"/>
                      <a:srcRect/>
                      <a:stretch>
                        <a:fillRect/>
                      </a:stretch>
                    </p:blipFill>
                    <p:spPr bwMode="auto">
                      <a:xfrm>
                        <a:off x="761999" y="1574409"/>
                        <a:ext cx="8704317" cy="1321191"/>
                      </a:xfrm>
                      <a:prstGeom prst="rect">
                        <a:avLst/>
                      </a:prstGeom>
                      <a:solidFill>
                        <a:srgbClr val="F2F2F2"/>
                      </a:solidFill>
                      <a:ln w="9525">
                        <a:solidFill>
                          <a:schemeClr val="tx1"/>
                        </a:solidFill>
                        <a:miter lim="800000"/>
                        <a:headEnd/>
                        <a:tailEnd/>
                      </a:ln>
                    </p:spPr>
                  </p:pic>
                </p:oleObj>
              </mc:Fallback>
            </mc:AlternateContent>
          </a:graphicData>
        </a:graphic>
      </p:graphicFrame>
      <p:sp>
        <p:nvSpPr>
          <p:cNvPr id="6" name="Rectangle 8">
            <a:extLst>
              <a:ext uri="{FF2B5EF4-FFF2-40B4-BE49-F238E27FC236}">
                <a16:creationId xmlns:a16="http://schemas.microsoft.com/office/drawing/2014/main" id="{C32159EE-3F62-4381-9BA4-ED1649128FBC}"/>
              </a:ext>
            </a:extLst>
          </p:cNvPr>
          <p:cNvSpPr>
            <a:spLocks noChangeArrowheads="1"/>
          </p:cNvSpPr>
          <p:nvPr/>
        </p:nvSpPr>
        <p:spPr bwMode="auto">
          <a:xfrm>
            <a:off x="2743200" y="17930"/>
            <a:ext cx="7772401"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pt-BR" altLang="en-US" sz="4200" b="1" dirty="0">
                <a:latin typeface="Calibri" panose="020F0502020204030204" pitchFamily="34" charset="0"/>
              </a:rPr>
              <a:t>A Curva de Oferta Agregada</a:t>
            </a:r>
          </a:p>
        </p:txBody>
      </p:sp>
      <p:graphicFrame>
        <p:nvGraphicFramePr>
          <p:cNvPr id="7" name="Objeto 3">
            <a:extLst>
              <a:ext uri="{FF2B5EF4-FFF2-40B4-BE49-F238E27FC236}">
                <a16:creationId xmlns:a16="http://schemas.microsoft.com/office/drawing/2014/main" id="{224ED0D8-3B8F-445E-B496-05E04A802AAC}"/>
              </a:ext>
            </a:extLst>
          </p:cNvPr>
          <p:cNvGraphicFramePr>
            <a:graphicFrameLocks noChangeAspect="1"/>
          </p:cNvGraphicFramePr>
          <p:nvPr>
            <p:extLst>
              <p:ext uri="{D42A27DB-BD31-4B8C-83A1-F6EECF244321}">
                <p14:modId xmlns:p14="http://schemas.microsoft.com/office/powerpoint/2010/main" val="1740758649"/>
              </p:ext>
            </p:extLst>
          </p:nvPr>
        </p:nvGraphicFramePr>
        <p:xfrm>
          <a:off x="762000" y="3048000"/>
          <a:ext cx="8420100" cy="806450"/>
        </p:xfrm>
        <a:graphic>
          <a:graphicData uri="http://schemas.openxmlformats.org/presentationml/2006/ole">
            <mc:AlternateContent xmlns:mc="http://schemas.openxmlformats.org/markup-compatibility/2006">
              <mc:Choice xmlns:v="urn:schemas-microsoft-com:vml" Requires="v">
                <p:oleObj name="Equation" r:id="rId4" imgW="2412720" imgH="253800" progId="Equation.DSMT4">
                  <p:embed/>
                </p:oleObj>
              </mc:Choice>
              <mc:Fallback>
                <p:oleObj name="Equation" r:id="rId4" imgW="2412720" imgH="253800" progId="Equation.DSMT4">
                  <p:embed/>
                  <p:pic>
                    <p:nvPicPr>
                      <p:cNvPr id="7" name="Objeto 3">
                        <a:extLst>
                          <a:ext uri="{FF2B5EF4-FFF2-40B4-BE49-F238E27FC236}">
                            <a16:creationId xmlns:a16="http://schemas.microsoft.com/office/drawing/2014/main" id="{522B0242-AD8B-4406-90B8-BEB1A57E101E}"/>
                          </a:ext>
                        </a:extLst>
                      </p:cNvPr>
                      <p:cNvPicPr>
                        <a:picLocks noChangeAspect="1" noChangeArrowheads="1"/>
                      </p:cNvPicPr>
                      <p:nvPr/>
                    </p:nvPicPr>
                    <p:blipFill>
                      <a:blip r:embed="rId5"/>
                      <a:srcRect/>
                      <a:stretch>
                        <a:fillRect/>
                      </a:stretch>
                    </p:blipFill>
                    <p:spPr bwMode="auto">
                      <a:xfrm>
                        <a:off x="762000" y="3048000"/>
                        <a:ext cx="8420100" cy="806450"/>
                      </a:xfrm>
                      <a:prstGeom prst="rect">
                        <a:avLst/>
                      </a:prstGeom>
                      <a:solidFill>
                        <a:srgbClr val="F2F2F2"/>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419974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6">
            <a:extLst>
              <a:ext uri="{FF2B5EF4-FFF2-40B4-BE49-F238E27FC236}">
                <a16:creationId xmlns:a16="http://schemas.microsoft.com/office/drawing/2014/main" id="{9BF7179B-DB83-42D8-962B-EA6763B76475}"/>
              </a:ext>
            </a:extLst>
          </p:cNvPr>
          <p:cNvSpPr>
            <a:spLocks noChangeShapeType="1"/>
          </p:cNvSpPr>
          <p:nvPr/>
        </p:nvSpPr>
        <p:spPr bwMode="auto">
          <a:xfrm flipV="1">
            <a:off x="3213848" y="1169275"/>
            <a:ext cx="0" cy="3733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 name="Line 7">
            <a:extLst>
              <a:ext uri="{FF2B5EF4-FFF2-40B4-BE49-F238E27FC236}">
                <a16:creationId xmlns:a16="http://schemas.microsoft.com/office/drawing/2014/main" id="{B0159FC2-16DE-4E57-876C-C48B1BD6C481}"/>
              </a:ext>
            </a:extLst>
          </p:cNvPr>
          <p:cNvSpPr>
            <a:spLocks noChangeShapeType="1"/>
          </p:cNvSpPr>
          <p:nvPr/>
        </p:nvSpPr>
        <p:spPr bwMode="auto">
          <a:xfrm>
            <a:off x="3137648" y="4826875"/>
            <a:ext cx="5029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8">
            <a:extLst>
              <a:ext uri="{FF2B5EF4-FFF2-40B4-BE49-F238E27FC236}">
                <a16:creationId xmlns:a16="http://schemas.microsoft.com/office/drawing/2014/main" id="{D35C3ADD-CA17-45B5-B019-C720BD40E114}"/>
              </a:ext>
            </a:extLst>
          </p:cNvPr>
          <p:cNvSpPr>
            <a:spLocks noChangeShapeType="1"/>
          </p:cNvSpPr>
          <p:nvPr/>
        </p:nvSpPr>
        <p:spPr bwMode="auto">
          <a:xfrm flipV="1">
            <a:off x="3594848" y="1855075"/>
            <a:ext cx="3733800" cy="2743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7" name="Object 9">
            <a:extLst>
              <a:ext uri="{FF2B5EF4-FFF2-40B4-BE49-F238E27FC236}">
                <a16:creationId xmlns:a16="http://schemas.microsoft.com/office/drawing/2014/main" id="{A1554C42-FEF4-4D68-B75C-9274216DC9C5}"/>
              </a:ext>
            </a:extLst>
          </p:cNvPr>
          <p:cNvGraphicFramePr>
            <a:graphicFrameLocks noChangeAspect="1"/>
          </p:cNvGraphicFramePr>
          <p:nvPr>
            <p:extLst>
              <p:ext uri="{D42A27DB-BD31-4B8C-83A1-F6EECF244321}">
                <p14:modId xmlns:p14="http://schemas.microsoft.com/office/powerpoint/2010/main" val="3810892373"/>
              </p:ext>
            </p:extLst>
          </p:nvPr>
        </p:nvGraphicFramePr>
        <p:xfrm>
          <a:off x="7252448" y="1605838"/>
          <a:ext cx="1371600" cy="630237"/>
        </p:xfrm>
        <a:graphic>
          <a:graphicData uri="http://schemas.openxmlformats.org/presentationml/2006/ole">
            <mc:AlternateContent xmlns:mc="http://schemas.openxmlformats.org/markup-compatibility/2006">
              <mc:Choice xmlns:v="urn:schemas-microsoft-com:vml" Requires="v">
                <p:oleObj name="Equation" r:id="rId2" imgW="508000" imgH="241300" progId="Equation.3">
                  <p:embed/>
                </p:oleObj>
              </mc:Choice>
              <mc:Fallback>
                <p:oleObj name="Equation" r:id="rId2" imgW="508000" imgH="241300" progId="Equation.3">
                  <p:embed/>
                  <p:pic>
                    <p:nvPicPr>
                      <p:cNvPr id="7" name="Object 9">
                        <a:extLst>
                          <a:ext uri="{FF2B5EF4-FFF2-40B4-BE49-F238E27FC236}">
                            <a16:creationId xmlns:a16="http://schemas.microsoft.com/office/drawing/2014/main" id="{EB81F5C2-BDF9-4CF4-A9E0-9150569387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2448" y="1605838"/>
                        <a:ext cx="1371600" cy="630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Line 10">
            <a:extLst>
              <a:ext uri="{FF2B5EF4-FFF2-40B4-BE49-F238E27FC236}">
                <a16:creationId xmlns:a16="http://schemas.microsoft.com/office/drawing/2014/main" id="{A2ADCA21-C396-4952-8844-87115FA7E1D5}"/>
              </a:ext>
            </a:extLst>
          </p:cNvPr>
          <p:cNvSpPr>
            <a:spLocks noChangeShapeType="1"/>
          </p:cNvSpPr>
          <p:nvPr/>
        </p:nvSpPr>
        <p:spPr bwMode="auto">
          <a:xfrm flipV="1">
            <a:off x="5576048" y="1245475"/>
            <a:ext cx="0" cy="35814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9" name="Line 11">
            <a:extLst>
              <a:ext uri="{FF2B5EF4-FFF2-40B4-BE49-F238E27FC236}">
                <a16:creationId xmlns:a16="http://schemas.microsoft.com/office/drawing/2014/main" id="{93D2B9ED-774F-4862-B4C4-4D3C0718520A}"/>
              </a:ext>
            </a:extLst>
          </p:cNvPr>
          <p:cNvSpPr>
            <a:spLocks noChangeShapeType="1"/>
          </p:cNvSpPr>
          <p:nvPr/>
        </p:nvSpPr>
        <p:spPr bwMode="auto">
          <a:xfrm flipH="1">
            <a:off x="3213848" y="3150475"/>
            <a:ext cx="23622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0" name="Object 12">
            <a:extLst>
              <a:ext uri="{FF2B5EF4-FFF2-40B4-BE49-F238E27FC236}">
                <a16:creationId xmlns:a16="http://schemas.microsoft.com/office/drawing/2014/main" id="{2DDF9284-334F-45B8-BCB2-50DCBE689B11}"/>
              </a:ext>
            </a:extLst>
          </p:cNvPr>
          <p:cNvGraphicFramePr>
            <a:graphicFrameLocks noChangeAspect="1"/>
          </p:cNvGraphicFramePr>
          <p:nvPr>
            <p:extLst>
              <p:ext uri="{D42A27DB-BD31-4B8C-83A1-F6EECF244321}">
                <p14:modId xmlns:p14="http://schemas.microsoft.com/office/powerpoint/2010/main" val="1005305249"/>
              </p:ext>
            </p:extLst>
          </p:nvPr>
        </p:nvGraphicFramePr>
        <p:xfrm>
          <a:off x="1766048" y="2874250"/>
          <a:ext cx="1401117" cy="657225"/>
        </p:xfrm>
        <a:graphic>
          <a:graphicData uri="http://schemas.openxmlformats.org/presentationml/2006/ole">
            <mc:AlternateContent xmlns:mc="http://schemas.openxmlformats.org/markup-compatibility/2006">
              <mc:Choice xmlns:v="urn:schemas-microsoft-com:vml" Requires="v">
                <p:oleObj name="Equation" r:id="rId4" imgW="482391" imgH="241195" progId="Equation.3">
                  <p:embed/>
                </p:oleObj>
              </mc:Choice>
              <mc:Fallback>
                <p:oleObj name="Equation" r:id="rId4" imgW="482391" imgH="241195" progId="Equation.3">
                  <p:embed/>
                  <p:pic>
                    <p:nvPicPr>
                      <p:cNvPr id="10" name="Object 12">
                        <a:extLst>
                          <a:ext uri="{FF2B5EF4-FFF2-40B4-BE49-F238E27FC236}">
                            <a16:creationId xmlns:a16="http://schemas.microsoft.com/office/drawing/2014/main" id="{49DB05A9-1490-434D-A8F8-B5DA4DF5F4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6048" y="2874250"/>
                        <a:ext cx="1401117" cy="657225"/>
                      </a:xfrm>
                      <a:prstGeom prst="rect">
                        <a:avLst/>
                      </a:prstGeom>
                      <a:noFill/>
                      <a:ln>
                        <a:noFill/>
                      </a:ln>
                      <a:effectLst/>
                    </p:spPr>
                  </p:pic>
                </p:oleObj>
              </mc:Fallback>
            </mc:AlternateContent>
          </a:graphicData>
        </a:graphic>
      </p:graphicFrame>
      <p:graphicFrame>
        <p:nvGraphicFramePr>
          <p:cNvPr id="11" name="Object 13">
            <a:extLst>
              <a:ext uri="{FF2B5EF4-FFF2-40B4-BE49-F238E27FC236}">
                <a16:creationId xmlns:a16="http://schemas.microsoft.com/office/drawing/2014/main" id="{BD25F342-1BDC-4F2D-BCC3-5B5CD18AFF97}"/>
              </a:ext>
            </a:extLst>
          </p:cNvPr>
          <p:cNvGraphicFramePr>
            <a:graphicFrameLocks noChangeAspect="1"/>
          </p:cNvGraphicFramePr>
          <p:nvPr>
            <p:extLst>
              <p:ext uri="{D42A27DB-BD31-4B8C-83A1-F6EECF244321}">
                <p14:modId xmlns:p14="http://schemas.microsoft.com/office/powerpoint/2010/main" val="1896517274"/>
              </p:ext>
            </p:extLst>
          </p:nvPr>
        </p:nvGraphicFramePr>
        <p:xfrm>
          <a:off x="5347448" y="4750675"/>
          <a:ext cx="471488" cy="609600"/>
        </p:xfrm>
        <a:graphic>
          <a:graphicData uri="http://schemas.openxmlformats.org/presentationml/2006/ole">
            <mc:AlternateContent xmlns:mc="http://schemas.openxmlformats.org/markup-compatibility/2006">
              <mc:Choice xmlns:v="urn:schemas-microsoft-com:vml" Requires="v">
                <p:oleObj name="Equation" r:id="rId6" imgW="165028" imgH="228501" progId="Equation.3">
                  <p:embed/>
                </p:oleObj>
              </mc:Choice>
              <mc:Fallback>
                <p:oleObj name="Equation" r:id="rId6" imgW="165028" imgH="228501" progId="Equation.3">
                  <p:embed/>
                  <p:pic>
                    <p:nvPicPr>
                      <p:cNvPr id="11" name="Object 13">
                        <a:extLst>
                          <a:ext uri="{FF2B5EF4-FFF2-40B4-BE49-F238E27FC236}">
                            <a16:creationId xmlns:a16="http://schemas.microsoft.com/office/drawing/2014/main" id="{94D67A39-46C7-4EC8-B62A-C5F6A2AD85D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47448" y="4750675"/>
                        <a:ext cx="471488"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4">
            <a:extLst>
              <a:ext uri="{FF2B5EF4-FFF2-40B4-BE49-F238E27FC236}">
                <a16:creationId xmlns:a16="http://schemas.microsoft.com/office/drawing/2014/main" id="{6A57D1D5-D92C-4793-9EC8-A218D365B559}"/>
              </a:ext>
            </a:extLst>
          </p:cNvPr>
          <p:cNvGraphicFramePr>
            <a:graphicFrameLocks noChangeAspect="1"/>
          </p:cNvGraphicFramePr>
          <p:nvPr>
            <p:extLst>
              <p:ext uri="{D42A27DB-BD31-4B8C-83A1-F6EECF244321}">
                <p14:modId xmlns:p14="http://schemas.microsoft.com/office/powerpoint/2010/main" val="1921907330"/>
              </p:ext>
            </p:extLst>
          </p:nvPr>
        </p:nvGraphicFramePr>
        <p:xfrm>
          <a:off x="8090648" y="4820525"/>
          <a:ext cx="457200" cy="463550"/>
        </p:xfrm>
        <a:graphic>
          <a:graphicData uri="http://schemas.openxmlformats.org/presentationml/2006/ole">
            <mc:AlternateContent xmlns:mc="http://schemas.openxmlformats.org/markup-compatibility/2006">
              <mc:Choice xmlns:v="urn:schemas-microsoft-com:vml" Requires="v">
                <p:oleObj name="Equation" r:id="rId8" imgW="139579" imgH="164957" progId="Equation.3">
                  <p:embed/>
                </p:oleObj>
              </mc:Choice>
              <mc:Fallback>
                <p:oleObj name="Equation" r:id="rId8" imgW="139579" imgH="164957" progId="Equation.3">
                  <p:embed/>
                  <p:pic>
                    <p:nvPicPr>
                      <p:cNvPr id="12" name="Object 14">
                        <a:extLst>
                          <a:ext uri="{FF2B5EF4-FFF2-40B4-BE49-F238E27FC236}">
                            <a16:creationId xmlns:a16="http://schemas.microsoft.com/office/drawing/2014/main" id="{28616CC3-B201-4996-8CDB-E3DC9748AC7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90648" y="4820525"/>
                        <a:ext cx="45720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5">
            <a:extLst>
              <a:ext uri="{FF2B5EF4-FFF2-40B4-BE49-F238E27FC236}">
                <a16:creationId xmlns:a16="http://schemas.microsoft.com/office/drawing/2014/main" id="{F12DC4DF-5A78-46C0-87F8-D53F1D868DE1}"/>
              </a:ext>
            </a:extLst>
          </p:cNvPr>
          <p:cNvGraphicFramePr>
            <a:graphicFrameLocks noChangeAspect="1"/>
          </p:cNvGraphicFramePr>
          <p:nvPr>
            <p:extLst>
              <p:ext uri="{D42A27DB-BD31-4B8C-83A1-F6EECF244321}">
                <p14:modId xmlns:p14="http://schemas.microsoft.com/office/powerpoint/2010/main" val="2374393048"/>
              </p:ext>
            </p:extLst>
          </p:nvPr>
        </p:nvGraphicFramePr>
        <p:xfrm>
          <a:off x="2680449" y="1016875"/>
          <a:ext cx="422275" cy="457200"/>
        </p:xfrm>
        <a:graphic>
          <a:graphicData uri="http://schemas.openxmlformats.org/presentationml/2006/ole">
            <mc:AlternateContent xmlns:mc="http://schemas.openxmlformats.org/markup-compatibility/2006">
              <mc:Choice xmlns:v="urn:schemas-microsoft-com:vml" Requires="v">
                <p:oleObj name="Equation" r:id="rId10" imgW="152268" imgH="164957" progId="Equation.3">
                  <p:embed/>
                </p:oleObj>
              </mc:Choice>
              <mc:Fallback>
                <p:oleObj name="Equation" r:id="rId10" imgW="152268" imgH="164957" progId="Equation.3">
                  <p:embed/>
                  <p:pic>
                    <p:nvPicPr>
                      <p:cNvPr id="13" name="Object 15">
                        <a:extLst>
                          <a:ext uri="{FF2B5EF4-FFF2-40B4-BE49-F238E27FC236}">
                            <a16:creationId xmlns:a16="http://schemas.microsoft.com/office/drawing/2014/main" id="{125FC0DD-3C9C-4F69-BE98-BE785DA41A8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80449" y="1016875"/>
                        <a:ext cx="4222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4" name="Group 34">
            <a:extLst>
              <a:ext uri="{FF2B5EF4-FFF2-40B4-BE49-F238E27FC236}">
                <a16:creationId xmlns:a16="http://schemas.microsoft.com/office/drawing/2014/main" id="{755152F0-CA15-47D3-9030-06336C4F789F}"/>
              </a:ext>
            </a:extLst>
          </p:cNvPr>
          <p:cNvGrpSpPr>
            <a:grpSpLocks/>
          </p:cNvGrpSpPr>
          <p:nvPr/>
        </p:nvGrpSpPr>
        <p:grpSpPr bwMode="auto">
          <a:xfrm>
            <a:off x="1812087" y="864475"/>
            <a:ext cx="6430963" cy="2971800"/>
            <a:chOff x="317" y="624"/>
            <a:chExt cx="4051" cy="1872"/>
          </a:xfrm>
        </p:grpSpPr>
        <p:sp>
          <p:nvSpPr>
            <p:cNvPr id="15" name="Line 19">
              <a:extLst>
                <a:ext uri="{FF2B5EF4-FFF2-40B4-BE49-F238E27FC236}">
                  <a16:creationId xmlns:a16="http://schemas.microsoft.com/office/drawing/2014/main" id="{E0404F73-2717-420D-949E-636476A245AE}"/>
                </a:ext>
              </a:extLst>
            </p:cNvPr>
            <p:cNvSpPr>
              <a:spLocks noChangeShapeType="1"/>
            </p:cNvSpPr>
            <p:nvPr/>
          </p:nvSpPr>
          <p:spPr bwMode="auto">
            <a:xfrm flipH="1">
              <a:off x="1200" y="1440"/>
              <a:ext cx="1488"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6" name="Line 16">
              <a:extLst>
                <a:ext uri="{FF2B5EF4-FFF2-40B4-BE49-F238E27FC236}">
                  <a16:creationId xmlns:a16="http://schemas.microsoft.com/office/drawing/2014/main" id="{BBB6F848-3613-4C41-AE67-CF94CD14E416}"/>
                </a:ext>
              </a:extLst>
            </p:cNvPr>
            <p:cNvSpPr>
              <a:spLocks noChangeShapeType="1"/>
            </p:cNvSpPr>
            <p:nvPr/>
          </p:nvSpPr>
          <p:spPr bwMode="auto">
            <a:xfrm flipV="1">
              <a:off x="1296" y="816"/>
              <a:ext cx="2256" cy="16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7" name="Object 17">
              <a:extLst>
                <a:ext uri="{FF2B5EF4-FFF2-40B4-BE49-F238E27FC236}">
                  <a16:creationId xmlns:a16="http://schemas.microsoft.com/office/drawing/2014/main" id="{70A5EDF6-B911-41E0-A87A-D3F4B29450F6}"/>
                </a:ext>
              </a:extLst>
            </p:cNvPr>
            <p:cNvGraphicFramePr>
              <a:graphicFrameLocks noChangeAspect="1"/>
            </p:cNvGraphicFramePr>
            <p:nvPr>
              <p:extLst>
                <p:ext uri="{D42A27DB-BD31-4B8C-83A1-F6EECF244321}">
                  <p14:modId xmlns:p14="http://schemas.microsoft.com/office/powerpoint/2010/main" val="2117310188"/>
                </p:ext>
              </p:extLst>
            </p:nvPr>
          </p:nvGraphicFramePr>
          <p:xfrm>
            <a:off x="3504" y="624"/>
            <a:ext cx="864" cy="376"/>
          </p:xfrm>
          <a:graphic>
            <a:graphicData uri="http://schemas.openxmlformats.org/presentationml/2006/ole">
              <mc:AlternateContent xmlns:mc="http://schemas.openxmlformats.org/markup-compatibility/2006">
                <mc:Choice xmlns:v="urn:schemas-microsoft-com:vml" Requires="v">
                  <p:oleObj name="Equation" r:id="rId12" imgW="508000" imgH="228600" progId="Equation.3">
                    <p:embed/>
                  </p:oleObj>
                </mc:Choice>
                <mc:Fallback>
                  <p:oleObj name="Equation" r:id="rId12" imgW="508000" imgH="228600" progId="Equation.3">
                    <p:embed/>
                    <p:pic>
                      <p:nvPicPr>
                        <p:cNvPr id="17" name="Object 17">
                          <a:extLst>
                            <a:ext uri="{FF2B5EF4-FFF2-40B4-BE49-F238E27FC236}">
                              <a16:creationId xmlns:a16="http://schemas.microsoft.com/office/drawing/2014/main" id="{669EE0D3-7AF8-4572-A23E-15D4A817B3A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04" y="624"/>
                          <a:ext cx="864" cy="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Line 18">
              <a:extLst>
                <a:ext uri="{FF2B5EF4-FFF2-40B4-BE49-F238E27FC236}">
                  <a16:creationId xmlns:a16="http://schemas.microsoft.com/office/drawing/2014/main" id="{6EBCFED3-EB30-4371-9D6D-B3F6D17D3293}"/>
                </a:ext>
              </a:extLst>
            </p:cNvPr>
            <p:cNvSpPr>
              <a:spLocks noChangeShapeType="1"/>
            </p:cNvSpPr>
            <p:nvPr/>
          </p:nvSpPr>
          <p:spPr bwMode="auto">
            <a:xfrm flipH="1" flipV="1">
              <a:off x="3360" y="1008"/>
              <a:ext cx="240" cy="24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aphicFrame>
          <p:nvGraphicFramePr>
            <p:cNvPr id="19" name="Object 20">
              <a:extLst>
                <a:ext uri="{FF2B5EF4-FFF2-40B4-BE49-F238E27FC236}">
                  <a16:creationId xmlns:a16="http://schemas.microsoft.com/office/drawing/2014/main" id="{01C575BC-1D80-432F-A6F5-AFB96D6531A9}"/>
                </a:ext>
              </a:extLst>
            </p:cNvPr>
            <p:cNvGraphicFramePr>
              <a:graphicFrameLocks noChangeAspect="1"/>
            </p:cNvGraphicFramePr>
            <p:nvPr>
              <p:extLst>
                <p:ext uri="{D42A27DB-BD31-4B8C-83A1-F6EECF244321}">
                  <p14:modId xmlns:p14="http://schemas.microsoft.com/office/powerpoint/2010/main" val="2951722311"/>
                </p:ext>
              </p:extLst>
            </p:nvPr>
          </p:nvGraphicFramePr>
          <p:xfrm>
            <a:off x="317" y="1200"/>
            <a:ext cx="881" cy="402"/>
          </p:xfrm>
          <a:graphic>
            <a:graphicData uri="http://schemas.openxmlformats.org/presentationml/2006/ole">
              <mc:AlternateContent xmlns:mc="http://schemas.openxmlformats.org/markup-compatibility/2006">
                <mc:Choice xmlns:v="urn:schemas-microsoft-com:vml" Requires="v">
                  <p:oleObj name="Equation" r:id="rId14" imgW="469900" imgH="228600" progId="Equation.3">
                    <p:embed/>
                  </p:oleObj>
                </mc:Choice>
                <mc:Fallback>
                  <p:oleObj name="Equation" r:id="rId14" imgW="469900" imgH="228600" progId="Equation.3">
                    <p:embed/>
                    <p:pic>
                      <p:nvPicPr>
                        <p:cNvPr id="19" name="Object 20">
                          <a:extLst>
                            <a:ext uri="{FF2B5EF4-FFF2-40B4-BE49-F238E27FC236}">
                              <a16:creationId xmlns:a16="http://schemas.microsoft.com/office/drawing/2014/main" id="{5A5E95FA-A837-482E-A46A-62B60A90D7D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7" y="1200"/>
                          <a:ext cx="881" cy="402"/>
                        </a:xfrm>
                        <a:prstGeom prst="rect">
                          <a:avLst/>
                        </a:prstGeom>
                        <a:noFill/>
                        <a:ln>
                          <a:noFill/>
                        </a:ln>
                        <a:effectLst/>
                      </p:spPr>
                    </p:pic>
                  </p:oleObj>
                </mc:Fallback>
              </mc:AlternateContent>
            </a:graphicData>
          </a:graphic>
        </p:graphicFrame>
        <p:sp>
          <p:nvSpPr>
            <p:cNvPr id="20" name="Line 21">
              <a:extLst>
                <a:ext uri="{FF2B5EF4-FFF2-40B4-BE49-F238E27FC236}">
                  <a16:creationId xmlns:a16="http://schemas.microsoft.com/office/drawing/2014/main" id="{89D5E914-9CC2-4282-A317-86D72B592182}"/>
                </a:ext>
              </a:extLst>
            </p:cNvPr>
            <p:cNvSpPr>
              <a:spLocks noChangeShapeType="1"/>
            </p:cNvSpPr>
            <p:nvPr/>
          </p:nvSpPr>
          <p:spPr bwMode="auto">
            <a:xfrm flipV="1">
              <a:off x="1008" y="1584"/>
              <a:ext cx="0" cy="336"/>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21" name="Group 33">
            <a:extLst>
              <a:ext uri="{FF2B5EF4-FFF2-40B4-BE49-F238E27FC236}">
                <a16:creationId xmlns:a16="http://schemas.microsoft.com/office/drawing/2014/main" id="{CB7BD882-2A3C-4EBE-B94E-B6A4A6AF76F2}"/>
              </a:ext>
            </a:extLst>
          </p:cNvPr>
          <p:cNvGrpSpPr>
            <a:grpSpLocks/>
          </p:cNvGrpSpPr>
          <p:nvPr/>
        </p:nvGrpSpPr>
        <p:grpSpPr bwMode="auto">
          <a:xfrm>
            <a:off x="5686586" y="4979275"/>
            <a:ext cx="2327862" cy="1600200"/>
            <a:chOff x="2784" y="3168"/>
            <a:chExt cx="1344" cy="816"/>
          </a:xfrm>
        </p:grpSpPr>
        <p:sp>
          <p:nvSpPr>
            <p:cNvPr id="22" name="Rectangle 30">
              <a:extLst>
                <a:ext uri="{FF2B5EF4-FFF2-40B4-BE49-F238E27FC236}">
                  <a16:creationId xmlns:a16="http://schemas.microsoft.com/office/drawing/2014/main" id="{547E1F2A-29F9-41F0-8C0F-89B5987F8B93}"/>
                </a:ext>
              </a:extLst>
            </p:cNvPr>
            <p:cNvSpPr>
              <a:spLocks noChangeArrowheads="1"/>
            </p:cNvSpPr>
            <p:nvPr/>
          </p:nvSpPr>
          <p:spPr bwMode="auto">
            <a:xfrm>
              <a:off x="3072" y="3216"/>
              <a:ext cx="720" cy="768"/>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pt-BR" altLang="en-US"/>
            </a:p>
          </p:txBody>
        </p:sp>
        <p:graphicFrame>
          <p:nvGraphicFramePr>
            <p:cNvPr id="23" name="Object 22">
              <a:extLst>
                <a:ext uri="{FF2B5EF4-FFF2-40B4-BE49-F238E27FC236}">
                  <a16:creationId xmlns:a16="http://schemas.microsoft.com/office/drawing/2014/main" id="{F12C416D-CE14-42AA-A1D8-12DC4E5D94BB}"/>
                </a:ext>
              </a:extLst>
            </p:cNvPr>
            <p:cNvGraphicFramePr>
              <a:graphicFrameLocks noChangeAspect="1"/>
            </p:cNvGraphicFramePr>
            <p:nvPr/>
          </p:nvGraphicFramePr>
          <p:xfrm>
            <a:off x="3120" y="3216"/>
            <a:ext cx="672" cy="768"/>
          </p:xfrm>
          <a:graphic>
            <a:graphicData uri="http://schemas.openxmlformats.org/presentationml/2006/ole">
              <mc:AlternateContent xmlns:mc="http://schemas.openxmlformats.org/markup-compatibility/2006">
                <mc:Choice xmlns:v="urn:schemas-microsoft-com:vml" Requires="v">
                  <p:oleObj name="Equation" r:id="rId16" imgW="457200" imgH="660400" progId="Equation.3">
                    <p:embed/>
                  </p:oleObj>
                </mc:Choice>
                <mc:Fallback>
                  <p:oleObj name="Equation" r:id="rId16" imgW="457200" imgH="660400" progId="Equation.3">
                    <p:embed/>
                    <p:pic>
                      <p:nvPicPr>
                        <p:cNvPr id="23" name="Object 22">
                          <a:extLst>
                            <a:ext uri="{FF2B5EF4-FFF2-40B4-BE49-F238E27FC236}">
                              <a16:creationId xmlns:a16="http://schemas.microsoft.com/office/drawing/2014/main" id="{8B28793A-3882-46EF-9B1D-28C74413F85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20" y="3216"/>
                          <a:ext cx="672" cy="7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 name="Line 25">
              <a:extLst>
                <a:ext uri="{FF2B5EF4-FFF2-40B4-BE49-F238E27FC236}">
                  <a16:creationId xmlns:a16="http://schemas.microsoft.com/office/drawing/2014/main" id="{46B7F684-BB06-4D11-84B3-64F7B20A7C1D}"/>
                </a:ext>
              </a:extLst>
            </p:cNvPr>
            <p:cNvSpPr>
              <a:spLocks noChangeShapeType="1"/>
            </p:cNvSpPr>
            <p:nvPr/>
          </p:nvSpPr>
          <p:spPr bwMode="auto">
            <a:xfrm>
              <a:off x="2784" y="3168"/>
              <a:ext cx="1344" cy="0"/>
            </a:xfrm>
            <a:prstGeom prst="line">
              <a:avLst/>
            </a:prstGeom>
            <a:noFill/>
            <a:ln w="571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25" name="Group 31">
            <a:extLst>
              <a:ext uri="{FF2B5EF4-FFF2-40B4-BE49-F238E27FC236}">
                <a16:creationId xmlns:a16="http://schemas.microsoft.com/office/drawing/2014/main" id="{5FB551F7-7939-436A-BAF9-186DCD2AF9FD}"/>
              </a:ext>
            </a:extLst>
          </p:cNvPr>
          <p:cNvGrpSpPr>
            <a:grpSpLocks/>
          </p:cNvGrpSpPr>
          <p:nvPr/>
        </p:nvGrpSpPr>
        <p:grpSpPr bwMode="auto">
          <a:xfrm>
            <a:off x="3137345" y="4993342"/>
            <a:ext cx="2244723" cy="1600200"/>
            <a:chOff x="1180" y="3168"/>
            <a:chExt cx="1296" cy="816"/>
          </a:xfrm>
        </p:grpSpPr>
        <p:sp>
          <p:nvSpPr>
            <p:cNvPr id="26" name="Rectangle 29">
              <a:extLst>
                <a:ext uri="{FF2B5EF4-FFF2-40B4-BE49-F238E27FC236}">
                  <a16:creationId xmlns:a16="http://schemas.microsoft.com/office/drawing/2014/main" id="{25995B6D-3689-448C-8719-47CAE71218BA}"/>
                </a:ext>
              </a:extLst>
            </p:cNvPr>
            <p:cNvSpPr>
              <a:spLocks noChangeArrowheads="1"/>
            </p:cNvSpPr>
            <p:nvPr/>
          </p:nvSpPr>
          <p:spPr bwMode="auto">
            <a:xfrm>
              <a:off x="1488" y="3216"/>
              <a:ext cx="720" cy="768"/>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pt-BR" altLang="en-US"/>
            </a:p>
          </p:txBody>
        </p:sp>
        <p:graphicFrame>
          <p:nvGraphicFramePr>
            <p:cNvPr id="27" name="Object 23">
              <a:extLst>
                <a:ext uri="{FF2B5EF4-FFF2-40B4-BE49-F238E27FC236}">
                  <a16:creationId xmlns:a16="http://schemas.microsoft.com/office/drawing/2014/main" id="{DBD4BD96-FC36-490C-93A8-E26CBD39D31F}"/>
                </a:ext>
              </a:extLst>
            </p:cNvPr>
            <p:cNvGraphicFramePr>
              <a:graphicFrameLocks noChangeAspect="1"/>
            </p:cNvGraphicFramePr>
            <p:nvPr/>
          </p:nvGraphicFramePr>
          <p:xfrm>
            <a:off x="1584" y="3216"/>
            <a:ext cx="576" cy="768"/>
          </p:xfrm>
          <a:graphic>
            <a:graphicData uri="http://schemas.openxmlformats.org/presentationml/2006/ole">
              <mc:AlternateContent xmlns:mc="http://schemas.openxmlformats.org/markup-compatibility/2006">
                <mc:Choice xmlns:v="urn:schemas-microsoft-com:vml" Requires="v">
                  <p:oleObj name="Equation" r:id="rId18" imgW="444307" imgH="660113" progId="Equation.3">
                    <p:embed/>
                  </p:oleObj>
                </mc:Choice>
                <mc:Fallback>
                  <p:oleObj name="Equation" r:id="rId18" imgW="444307" imgH="660113" progId="Equation.3">
                    <p:embed/>
                    <p:pic>
                      <p:nvPicPr>
                        <p:cNvPr id="27" name="Object 23">
                          <a:extLst>
                            <a:ext uri="{FF2B5EF4-FFF2-40B4-BE49-F238E27FC236}">
                              <a16:creationId xmlns:a16="http://schemas.microsoft.com/office/drawing/2014/main" id="{2EAFBA3C-6B75-457E-A019-720F9F679FEB}"/>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84" y="3216"/>
                          <a:ext cx="576" cy="7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 name="Line 27">
              <a:extLst>
                <a:ext uri="{FF2B5EF4-FFF2-40B4-BE49-F238E27FC236}">
                  <a16:creationId xmlns:a16="http://schemas.microsoft.com/office/drawing/2014/main" id="{31433244-7A4C-4AAB-98BB-DFF3D8CC44C0}"/>
                </a:ext>
              </a:extLst>
            </p:cNvPr>
            <p:cNvSpPr>
              <a:spLocks noChangeShapeType="1"/>
            </p:cNvSpPr>
            <p:nvPr/>
          </p:nvSpPr>
          <p:spPr bwMode="auto">
            <a:xfrm flipH="1">
              <a:off x="1180" y="3168"/>
              <a:ext cx="1296" cy="0"/>
            </a:xfrm>
            <a:prstGeom prst="line">
              <a:avLst/>
            </a:prstGeom>
            <a:noFill/>
            <a:ln w="571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29" name="Rectangle 8">
            <a:extLst>
              <a:ext uri="{FF2B5EF4-FFF2-40B4-BE49-F238E27FC236}">
                <a16:creationId xmlns:a16="http://schemas.microsoft.com/office/drawing/2014/main" id="{5820A15A-F357-4D81-B752-9D5975985573}"/>
              </a:ext>
            </a:extLst>
          </p:cNvPr>
          <p:cNvSpPr>
            <a:spLocks noChangeArrowheads="1"/>
          </p:cNvSpPr>
          <p:nvPr/>
        </p:nvSpPr>
        <p:spPr bwMode="auto">
          <a:xfrm>
            <a:off x="2451848" y="4483"/>
            <a:ext cx="72040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pt-BR" altLang="en-US" sz="4200" dirty="0">
                <a:latin typeface="+mn-lt"/>
                <a:ea typeface="Segoe UI Symbol" panose="020B0502040204020203" pitchFamily="34" charset="0"/>
              </a:rPr>
              <a:t>A Curva de Oferta Agregada</a:t>
            </a:r>
          </a:p>
        </p:txBody>
      </p:sp>
    </p:spTree>
    <p:extLst>
      <p:ext uri="{BB962C8B-B14F-4D97-AF65-F5344CB8AC3E}">
        <p14:creationId xmlns:p14="http://schemas.microsoft.com/office/powerpoint/2010/main" val="328972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0" fill="hold"/>
                                        <p:tgtEl>
                                          <p:spTgt spid="14"/>
                                        </p:tgtEl>
                                        <p:attrNameLst>
                                          <p:attrName>ppt_w</p:attrName>
                                        </p:attrNameLst>
                                      </p:cBhvr>
                                      <p:tavLst>
                                        <p:tav tm="0">
                                          <p:val>
                                            <p:fltVal val="0"/>
                                          </p:val>
                                        </p:tav>
                                        <p:tav tm="100000">
                                          <p:val>
                                            <p:strVal val="#ppt_w"/>
                                          </p:val>
                                        </p:tav>
                                      </p:tavLst>
                                    </p:anim>
                                    <p:anim calcmode="lin" valueType="num">
                                      <p:cBhvr>
                                        <p:cTn id="20" dur="5000" fill="hold"/>
                                        <p:tgtEl>
                                          <p:spTgt spid="14"/>
                                        </p:tgtEl>
                                        <p:attrNameLst>
                                          <p:attrName>ppt_h</p:attrName>
                                        </p:attrNameLst>
                                      </p:cBhvr>
                                      <p:tavLst>
                                        <p:tav tm="0">
                                          <p:val>
                                            <p:fltVal val="0"/>
                                          </p:val>
                                        </p:tav>
                                        <p:tav tm="100000">
                                          <p:val>
                                            <p:strVal val="#ppt_h"/>
                                          </p:val>
                                        </p:tav>
                                      </p:tavLst>
                                    </p:anim>
                                    <p:anim calcmode="lin" valueType="num">
                                      <p:cBhvr>
                                        <p:cTn id="21" dur="5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22" dur="5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6">
            <a:extLst>
              <a:ext uri="{FF2B5EF4-FFF2-40B4-BE49-F238E27FC236}">
                <a16:creationId xmlns:a16="http://schemas.microsoft.com/office/drawing/2014/main" id="{9E2CCAA1-4E98-4BDC-BCEE-87AD03D36346}"/>
              </a:ext>
            </a:extLst>
          </p:cNvPr>
          <p:cNvSpPr>
            <a:spLocks noChangeShapeType="1"/>
          </p:cNvSpPr>
          <p:nvPr/>
        </p:nvSpPr>
        <p:spPr bwMode="auto">
          <a:xfrm flipV="1">
            <a:off x="1153032" y="2329142"/>
            <a:ext cx="0" cy="3733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 name="Line 7">
            <a:extLst>
              <a:ext uri="{FF2B5EF4-FFF2-40B4-BE49-F238E27FC236}">
                <a16:creationId xmlns:a16="http://schemas.microsoft.com/office/drawing/2014/main" id="{B607647D-DD24-4AA7-97B2-7069D270CC48}"/>
              </a:ext>
            </a:extLst>
          </p:cNvPr>
          <p:cNvSpPr>
            <a:spLocks noChangeShapeType="1"/>
          </p:cNvSpPr>
          <p:nvPr/>
        </p:nvSpPr>
        <p:spPr bwMode="auto">
          <a:xfrm>
            <a:off x="1076832" y="5986742"/>
            <a:ext cx="5029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8">
            <a:extLst>
              <a:ext uri="{FF2B5EF4-FFF2-40B4-BE49-F238E27FC236}">
                <a16:creationId xmlns:a16="http://schemas.microsoft.com/office/drawing/2014/main" id="{B104BADC-18CC-4ED0-9BAC-5A456B91E1D0}"/>
              </a:ext>
            </a:extLst>
          </p:cNvPr>
          <p:cNvSpPr>
            <a:spLocks noChangeShapeType="1"/>
          </p:cNvSpPr>
          <p:nvPr/>
        </p:nvSpPr>
        <p:spPr bwMode="auto">
          <a:xfrm flipV="1">
            <a:off x="1534032" y="3014942"/>
            <a:ext cx="3733800" cy="2743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7" name="Object 9">
            <a:extLst>
              <a:ext uri="{FF2B5EF4-FFF2-40B4-BE49-F238E27FC236}">
                <a16:creationId xmlns:a16="http://schemas.microsoft.com/office/drawing/2014/main" id="{0160EBBB-1130-49C5-AFBE-04E9EFBFF322}"/>
              </a:ext>
            </a:extLst>
          </p:cNvPr>
          <p:cNvGraphicFramePr>
            <a:graphicFrameLocks noChangeAspect="1"/>
          </p:cNvGraphicFramePr>
          <p:nvPr>
            <p:extLst>
              <p:ext uri="{D42A27DB-BD31-4B8C-83A1-F6EECF244321}">
                <p14:modId xmlns:p14="http://schemas.microsoft.com/office/powerpoint/2010/main" val="152939269"/>
              </p:ext>
            </p:extLst>
          </p:nvPr>
        </p:nvGraphicFramePr>
        <p:xfrm>
          <a:off x="5190884" y="2781564"/>
          <a:ext cx="1371600" cy="596900"/>
        </p:xfrm>
        <a:graphic>
          <a:graphicData uri="http://schemas.openxmlformats.org/presentationml/2006/ole">
            <mc:AlternateContent xmlns:mc="http://schemas.openxmlformats.org/markup-compatibility/2006">
              <mc:Choice xmlns:v="urn:schemas-microsoft-com:vml" Requires="v">
                <p:oleObj name="Equation" r:id="rId2" imgW="507960" imgH="228600" progId="Equation.DSMT4">
                  <p:embed/>
                </p:oleObj>
              </mc:Choice>
              <mc:Fallback>
                <p:oleObj name="Equation" r:id="rId2" imgW="507960" imgH="228600" progId="Equation.DSMT4">
                  <p:embed/>
                  <p:pic>
                    <p:nvPicPr>
                      <p:cNvPr id="7" name="Object 9">
                        <a:extLst>
                          <a:ext uri="{FF2B5EF4-FFF2-40B4-BE49-F238E27FC236}">
                            <a16:creationId xmlns:a16="http://schemas.microsoft.com/office/drawing/2014/main" id="{EB81F5C2-BDF9-4CF4-A9E0-9150569387FE}"/>
                          </a:ext>
                        </a:extLst>
                      </p:cNvPr>
                      <p:cNvPicPr>
                        <a:picLocks noChangeAspect="1" noChangeArrowheads="1"/>
                      </p:cNvPicPr>
                      <p:nvPr/>
                    </p:nvPicPr>
                    <p:blipFill>
                      <a:blip r:embed="rId3"/>
                      <a:srcRect/>
                      <a:stretch>
                        <a:fillRect/>
                      </a:stretch>
                    </p:blipFill>
                    <p:spPr bwMode="auto">
                      <a:xfrm>
                        <a:off x="5190884" y="2781564"/>
                        <a:ext cx="137160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Line 10">
            <a:extLst>
              <a:ext uri="{FF2B5EF4-FFF2-40B4-BE49-F238E27FC236}">
                <a16:creationId xmlns:a16="http://schemas.microsoft.com/office/drawing/2014/main" id="{701E494B-C5B6-459A-A2E7-C994289C9FDC}"/>
              </a:ext>
            </a:extLst>
          </p:cNvPr>
          <p:cNvSpPr>
            <a:spLocks noChangeShapeType="1"/>
          </p:cNvSpPr>
          <p:nvPr/>
        </p:nvSpPr>
        <p:spPr bwMode="auto">
          <a:xfrm flipV="1">
            <a:off x="3515232" y="4310342"/>
            <a:ext cx="0" cy="16764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9" name="Line 11">
            <a:extLst>
              <a:ext uri="{FF2B5EF4-FFF2-40B4-BE49-F238E27FC236}">
                <a16:creationId xmlns:a16="http://schemas.microsoft.com/office/drawing/2014/main" id="{9CC38317-827A-4079-8F8E-CD9B77973B8D}"/>
              </a:ext>
            </a:extLst>
          </p:cNvPr>
          <p:cNvSpPr>
            <a:spLocks noChangeShapeType="1"/>
          </p:cNvSpPr>
          <p:nvPr/>
        </p:nvSpPr>
        <p:spPr bwMode="auto">
          <a:xfrm flipH="1">
            <a:off x="1153032" y="4310342"/>
            <a:ext cx="23622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0" name="Object 12">
            <a:extLst>
              <a:ext uri="{FF2B5EF4-FFF2-40B4-BE49-F238E27FC236}">
                <a16:creationId xmlns:a16="http://schemas.microsoft.com/office/drawing/2014/main" id="{1A555995-A022-4ACF-87CD-9D5FE0E7EA61}"/>
              </a:ext>
            </a:extLst>
          </p:cNvPr>
          <p:cNvGraphicFramePr>
            <a:graphicFrameLocks noChangeAspect="1"/>
          </p:cNvGraphicFramePr>
          <p:nvPr>
            <p:extLst>
              <p:ext uri="{D42A27DB-BD31-4B8C-83A1-F6EECF244321}">
                <p14:modId xmlns:p14="http://schemas.microsoft.com/office/powerpoint/2010/main" val="1168995673"/>
              </p:ext>
            </p:extLst>
          </p:nvPr>
        </p:nvGraphicFramePr>
        <p:xfrm>
          <a:off x="601593" y="4051564"/>
          <a:ext cx="481013" cy="622300"/>
        </p:xfrm>
        <a:graphic>
          <a:graphicData uri="http://schemas.openxmlformats.org/presentationml/2006/ole">
            <mc:AlternateContent xmlns:mc="http://schemas.openxmlformats.org/markup-compatibility/2006">
              <mc:Choice xmlns:v="urn:schemas-microsoft-com:vml" Requires="v">
                <p:oleObj name="Equation" r:id="rId4" imgW="164880" imgH="228600" progId="Equation.DSMT4">
                  <p:embed/>
                </p:oleObj>
              </mc:Choice>
              <mc:Fallback>
                <p:oleObj name="Equation" r:id="rId4" imgW="164880" imgH="228600" progId="Equation.DSMT4">
                  <p:embed/>
                  <p:pic>
                    <p:nvPicPr>
                      <p:cNvPr id="10" name="Object 12">
                        <a:extLst>
                          <a:ext uri="{FF2B5EF4-FFF2-40B4-BE49-F238E27FC236}">
                            <a16:creationId xmlns:a16="http://schemas.microsoft.com/office/drawing/2014/main" id="{49DB05A9-1490-434D-A8F8-B5DA4DF5F40C}"/>
                          </a:ext>
                        </a:extLst>
                      </p:cNvPr>
                      <p:cNvPicPr>
                        <a:picLocks noChangeAspect="1" noChangeArrowheads="1"/>
                      </p:cNvPicPr>
                      <p:nvPr/>
                    </p:nvPicPr>
                    <p:blipFill>
                      <a:blip r:embed="rId5"/>
                      <a:srcRect/>
                      <a:stretch>
                        <a:fillRect/>
                      </a:stretch>
                    </p:blipFill>
                    <p:spPr bwMode="auto">
                      <a:xfrm>
                        <a:off x="601593" y="4051564"/>
                        <a:ext cx="481013" cy="622300"/>
                      </a:xfrm>
                      <a:prstGeom prst="rect">
                        <a:avLst/>
                      </a:prstGeom>
                      <a:noFill/>
                      <a:ln>
                        <a:noFill/>
                      </a:ln>
                      <a:effectLst/>
                    </p:spPr>
                  </p:pic>
                </p:oleObj>
              </mc:Fallback>
            </mc:AlternateContent>
          </a:graphicData>
        </a:graphic>
      </p:graphicFrame>
      <p:graphicFrame>
        <p:nvGraphicFramePr>
          <p:cNvPr id="11" name="Object 13">
            <a:extLst>
              <a:ext uri="{FF2B5EF4-FFF2-40B4-BE49-F238E27FC236}">
                <a16:creationId xmlns:a16="http://schemas.microsoft.com/office/drawing/2014/main" id="{572A77B5-ECC8-4503-85F5-4945C0F9F3D2}"/>
              </a:ext>
            </a:extLst>
          </p:cNvPr>
          <p:cNvGraphicFramePr>
            <a:graphicFrameLocks noChangeAspect="1"/>
          </p:cNvGraphicFramePr>
          <p:nvPr>
            <p:extLst>
              <p:ext uri="{D42A27DB-BD31-4B8C-83A1-F6EECF244321}">
                <p14:modId xmlns:p14="http://schemas.microsoft.com/office/powerpoint/2010/main" val="1395064475"/>
              </p:ext>
            </p:extLst>
          </p:nvPr>
        </p:nvGraphicFramePr>
        <p:xfrm>
          <a:off x="3286632" y="5910542"/>
          <a:ext cx="471488" cy="609600"/>
        </p:xfrm>
        <a:graphic>
          <a:graphicData uri="http://schemas.openxmlformats.org/presentationml/2006/ole">
            <mc:AlternateContent xmlns:mc="http://schemas.openxmlformats.org/markup-compatibility/2006">
              <mc:Choice xmlns:v="urn:schemas-microsoft-com:vml" Requires="v">
                <p:oleObj name="Equation" r:id="rId6" imgW="165028" imgH="228501" progId="Equation.3">
                  <p:embed/>
                </p:oleObj>
              </mc:Choice>
              <mc:Fallback>
                <p:oleObj name="Equation" r:id="rId6" imgW="165028" imgH="228501" progId="Equation.3">
                  <p:embed/>
                  <p:pic>
                    <p:nvPicPr>
                      <p:cNvPr id="11" name="Object 13">
                        <a:extLst>
                          <a:ext uri="{FF2B5EF4-FFF2-40B4-BE49-F238E27FC236}">
                            <a16:creationId xmlns:a16="http://schemas.microsoft.com/office/drawing/2014/main" id="{94D67A39-46C7-4EC8-B62A-C5F6A2AD85D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86632" y="5910542"/>
                        <a:ext cx="471488"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4">
            <a:extLst>
              <a:ext uri="{FF2B5EF4-FFF2-40B4-BE49-F238E27FC236}">
                <a16:creationId xmlns:a16="http://schemas.microsoft.com/office/drawing/2014/main" id="{84365A9D-CE8B-4BD5-8FDD-F5D38F7E75D7}"/>
              </a:ext>
            </a:extLst>
          </p:cNvPr>
          <p:cNvGraphicFramePr>
            <a:graphicFrameLocks noChangeAspect="1"/>
          </p:cNvGraphicFramePr>
          <p:nvPr>
            <p:extLst>
              <p:ext uri="{D42A27DB-BD31-4B8C-83A1-F6EECF244321}">
                <p14:modId xmlns:p14="http://schemas.microsoft.com/office/powerpoint/2010/main" val="4064155306"/>
              </p:ext>
            </p:extLst>
          </p:nvPr>
        </p:nvGraphicFramePr>
        <p:xfrm>
          <a:off x="6029832" y="5980392"/>
          <a:ext cx="457200" cy="463550"/>
        </p:xfrm>
        <a:graphic>
          <a:graphicData uri="http://schemas.openxmlformats.org/presentationml/2006/ole">
            <mc:AlternateContent xmlns:mc="http://schemas.openxmlformats.org/markup-compatibility/2006">
              <mc:Choice xmlns:v="urn:schemas-microsoft-com:vml" Requires="v">
                <p:oleObj name="Equation" r:id="rId8" imgW="139579" imgH="164957" progId="Equation.3">
                  <p:embed/>
                </p:oleObj>
              </mc:Choice>
              <mc:Fallback>
                <p:oleObj name="Equation" r:id="rId8" imgW="139579" imgH="164957" progId="Equation.3">
                  <p:embed/>
                  <p:pic>
                    <p:nvPicPr>
                      <p:cNvPr id="12" name="Object 14">
                        <a:extLst>
                          <a:ext uri="{FF2B5EF4-FFF2-40B4-BE49-F238E27FC236}">
                            <a16:creationId xmlns:a16="http://schemas.microsoft.com/office/drawing/2014/main" id="{28616CC3-B201-4996-8CDB-E3DC9748AC7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29832" y="5980392"/>
                        <a:ext cx="45720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5">
            <a:extLst>
              <a:ext uri="{FF2B5EF4-FFF2-40B4-BE49-F238E27FC236}">
                <a16:creationId xmlns:a16="http://schemas.microsoft.com/office/drawing/2014/main" id="{35AD2B0E-0359-4D1F-A506-328606B3DBE2}"/>
              </a:ext>
            </a:extLst>
          </p:cNvPr>
          <p:cNvGraphicFramePr>
            <a:graphicFrameLocks noChangeAspect="1"/>
          </p:cNvGraphicFramePr>
          <p:nvPr>
            <p:extLst>
              <p:ext uri="{D42A27DB-BD31-4B8C-83A1-F6EECF244321}">
                <p14:modId xmlns:p14="http://schemas.microsoft.com/office/powerpoint/2010/main" val="4278318711"/>
              </p:ext>
            </p:extLst>
          </p:nvPr>
        </p:nvGraphicFramePr>
        <p:xfrm>
          <a:off x="619633" y="2176742"/>
          <a:ext cx="422275" cy="457200"/>
        </p:xfrm>
        <a:graphic>
          <a:graphicData uri="http://schemas.openxmlformats.org/presentationml/2006/ole">
            <mc:AlternateContent xmlns:mc="http://schemas.openxmlformats.org/markup-compatibility/2006">
              <mc:Choice xmlns:v="urn:schemas-microsoft-com:vml" Requires="v">
                <p:oleObj name="Equation" r:id="rId10" imgW="152268" imgH="164957" progId="Equation.3">
                  <p:embed/>
                </p:oleObj>
              </mc:Choice>
              <mc:Fallback>
                <p:oleObj name="Equation" r:id="rId10" imgW="152268" imgH="164957" progId="Equation.3">
                  <p:embed/>
                  <p:pic>
                    <p:nvPicPr>
                      <p:cNvPr id="13" name="Object 15">
                        <a:extLst>
                          <a:ext uri="{FF2B5EF4-FFF2-40B4-BE49-F238E27FC236}">
                            <a16:creationId xmlns:a16="http://schemas.microsoft.com/office/drawing/2014/main" id="{125FC0DD-3C9C-4F69-BE98-BE785DA41A8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9633" y="2176742"/>
                        <a:ext cx="4222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Line 16">
            <a:extLst>
              <a:ext uri="{FF2B5EF4-FFF2-40B4-BE49-F238E27FC236}">
                <a16:creationId xmlns:a16="http://schemas.microsoft.com/office/drawing/2014/main" id="{158317D3-60D0-402D-B4E5-9C7E841ADFE9}"/>
              </a:ext>
            </a:extLst>
          </p:cNvPr>
          <p:cNvSpPr>
            <a:spLocks noChangeShapeType="1"/>
          </p:cNvSpPr>
          <p:nvPr/>
        </p:nvSpPr>
        <p:spPr bwMode="auto">
          <a:xfrm flipV="1">
            <a:off x="1305433" y="2329142"/>
            <a:ext cx="3581400" cy="2667000"/>
          </a:xfrm>
          <a:prstGeom prst="line">
            <a:avLst/>
          </a:prstGeom>
          <a:noFill/>
          <a:ln w="28575">
            <a:solidFill>
              <a:schemeClr val="accent5">
                <a:lumMod val="75000"/>
              </a:schemeClr>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7" name="Object 17">
            <a:extLst>
              <a:ext uri="{FF2B5EF4-FFF2-40B4-BE49-F238E27FC236}">
                <a16:creationId xmlns:a16="http://schemas.microsoft.com/office/drawing/2014/main" id="{CFCEB4B2-6A8B-497C-8FD6-F2FA2CAA5464}"/>
              </a:ext>
            </a:extLst>
          </p:cNvPr>
          <p:cNvGraphicFramePr>
            <a:graphicFrameLocks noChangeAspect="1"/>
          </p:cNvGraphicFramePr>
          <p:nvPr>
            <p:extLst>
              <p:ext uri="{D42A27DB-BD31-4B8C-83A1-F6EECF244321}">
                <p14:modId xmlns:p14="http://schemas.microsoft.com/office/powerpoint/2010/main" val="3083935121"/>
              </p:ext>
            </p:extLst>
          </p:nvPr>
        </p:nvGraphicFramePr>
        <p:xfrm>
          <a:off x="4828096" y="2052917"/>
          <a:ext cx="1336675" cy="596900"/>
        </p:xfrm>
        <a:graphic>
          <a:graphicData uri="http://schemas.openxmlformats.org/presentationml/2006/ole">
            <mc:AlternateContent xmlns:mc="http://schemas.openxmlformats.org/markup-compatibility/2006">
              <mc:Choice xmlns:v="urn:schemas-microsoft-com:vml" Requires="v">
                <p:oleObj name="Equation" r:id="rId12" imgW="495000" imgH="228600" progId="Equation.DSMT4">
                  <p:embed/>
                </p:oleObj>
              </mc:Choice>
              <mc:Fallback>
                <p:oleObj name="Equation" r:id="rId12" imgW="495000" imgH="228600" progId="Equation.DSMT4">
                  <p:embed/>
                  <p:pic>
                    <p:nvPicPr>
                      <p:cNvPr id="17" name="Object 17">
                        <a:extLst>
                          <a:ext uri="{FF2B5EF4-FFF2-40B4-BE49-F238E27FC236}">
                            <a16:creationId xmlns:a16="http://schemas.microsoft.com/office/drawing/2014/main" id="{669EE0D3-7AF8-4572-A23E-15D4A817B3A6}"/>
                          </a:ext>
                        </a:extLst>
                      </p:cNvPr>
                      <p:cNvPicPr>
                        <a:picLocks noChangeAspect="1" noChangeArrowheads="1"/>
                      </p:cNvPicPr>
                      <p:nvPr/>
                    </p:nvPicPr>
                    <p:blipFill>
                      <a:blip r:embed="rId13"/>
                      <a:srcRect/>
                      <a:stretch>
                        <a:fillRect/>
                      </a:stretch>
                    </p:blipFill>
                    <p:spPr bwMode="auto">
                      <a:xfrm>
                        <a:off x="4828096" y="2052917"/>
                        <a:ext cx="1336675"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Line 18">
            <a:extLst>
              <a:ext uri="{FF2B5EF4-FFF2-40B4-BE49-F238E27FC236}">
                <a16:creationId xmlns:a16="http://schemas.microsoft.com/office/drawing/2014/main" id="{2959D2ED-543F-4496-933D-898B68EF48D4}"/>
              </a:ext>
            </a:extLst>
          </p:cNvPr>
          <p:cNvSpPr>
            <a:spLocks noChangeShapeType="1"/>
          </p:cNvSpPr>
          <p:nvPr/>
        </p:nvSpPr>
        <p:spPr bwMode="auto">
          <a:xfrm flipH="1" flipV="1">
            <a:off x="4582033" y="2633942"/>
            <a:ext cx="381000" cy="381000"/>
          </a:xfrm>
          <a:prstGeom prst="line">
            <a:avLst/>
          </a:prstGeom>
          <a:noFill/>
          <a:ln w="38100">
            <a:solidFill>
              <a:schemeClr val="accent5">
                <a:lumMod val="75000"/>
              </a:schemeClr>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9" name="Rectangle 8">
            <a:extLst>
              <a:ext uri="{FF2B5EF4-FFF2-40B4-BE49-F238E27FC236}">
                <a16:creationId xmlns:a16="http://schemas.microsoft.com/office/drawing/2014/main" id="{CD289A38-CB8B-416A-8611-9F29E465A0FA}"/>
              </a:ext>
            </a:extLst>
          </p:cNvPr>
          <p:cNvSpPr>
            <a:spLocks noChangeArrowheads="1"/>
          </p:cNvSpPr>
          <p:nvPr/>
        </p:nvSpPr>
        <p:spPr bwMode="auto">
          <a:xfrm>
            <a:off x="212045" y="-114785"/>
            <a:ext cx="1183417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5000"/>
              </a:lnSpc>
            </a:pPr>
            <a:r>
              <a:rPr lang="pt-BR" altLang="en-US" sz="3400" b="1" dirty="0">
                <a:latin typeface="+mn-lt"/>
                <a:ea typeface="Segoe UI Symbol" panose="020B0502040204020203" pitchFamily="34" charset="0"/>
              </a:rPr>
              <a:t>A Curva de Oferta Agregada Considerando Choques de Oferta</a:t>
            </a:r>
          </a:p>
        </p:txBody>
      </p:sp>
      <p:graphicFrame>
        <p:nvGraphicFramePr>
          <p:cNvPr id="30" name="Objeto 3">
            <a:extLst>
              <a:ext uri="{FF2B5EF4-FFF2-40B4-BE49-F238E27FC236}">
                <a16:creationId xmlns:a16="http://schemas.microsoft.com/office/drawing/2014/main" id="{5ABAA3F6-D7E2-49B0-8792-CE3BEDA01D3C}"/>
              </a:ext>
            </a:extLst>
          </p:cNvPr>
          <p:cNvGraphicFramePr>
            <a:graphicFrameLocks noChangeAspect="1"/>
          </p:cNvGraphicFramePr>
          <p:nvPr>
            <p:extLst>
              <p:ext uri="{D42A27DB-BD31-4B8C-83A1-F6EECF244321}">
                <p14:modId xmlns:p14="http://schemas.microsoft.com/office/powerpoint/2010/main" val="366134614"/>
              </p:ext>
            </p:extLst>
          </p:nvPr>
        </p:nvGraphicFramePr>
        <p:xfrm>
          <a:off x="347622" y="766407"/>
          <a:ext cx="4234411" cy="676015"/>
        </p:xfrm>
        <a:graphic>
          <a:graphicData uri="http://schemas.openxmlformats.org/presentationml/2006/ole">
            <mc:AlternateContent xmlns:mc="http://schemas.openxmlformats.org/markup-compatibility/2006">
              <mc:Choice xmlns:v="urn:schemas-microsoft-com:vml" Requires="v">
                <p:oleObj name="Equation" r:id="rId14" imgW="1447560" imgH="253800" progId="Equation.DSMT4">
                  <p:embed/>
                </p:oleObj>
              </mc:Choice>
              <mc:Fallback>
                <p:oleObj name="Equation" r:id="rId14" imgW="1447560" imgH="253800" progId="Equation.DSMT4">
                  <p:embed/>
                  <p:pic>
                    <p:nvPicPr>
                      <p:cNvPr id="7" name="Objeto 3">
                        <a:extLst>
                          <a:ext uri="{FF2B5EF4-FFF2-40B4-BE49-F238E27FC236}">
                            <a16:creationId xmlns:a16="http://schemas.microsoft.com/office/drawing/2014/main" id="{224ED0D8-3B8F-445E-B496-05E04A802AAC}"/>
                          </a:ext>
                        </a:extLst>
                      </p:cNvPr>
                      <p:cNvPicPr>
                        <a:picLocks noChangeAspect="1" noChangeArrowheads="1"/>
                      </p:cNvPicPr>
                      <p:nvPr/>
                    </p:nvPicPr>
                    <p:blipFill>
                      <a:blip r:embed="rId15"/>
                      <a:srcRect/>
                      <a:stretch>
                        <a:fillRect/>
                      </a:stretch>
                    </p:blipFill>
                    <p:spPr bwMode="auto">
                      <a:xfrm>
                        <a:off x="347622" y="766407"/>
                        <a:ext cx="4234411" cy="676015"/>
                      </a:xfrm>
                      <a:prstGeom prst="rect">
                        <a:avLst/>
                      </a:prstGeom>
                      <a:solidFill>
                        <a:srgbClr val="F2F2F2"/>
                      </a:solidFill>
                      <a:ln w="9525">
                        <a:solidFill>
                          <a:schemeClr val="tx1"/>
                        </a:solidFill>
                        <a:miter lim="800000"/>
                        <a:headEnd/>
                        <a:tailEnd/>
                      </a:ln>
                    </p:spPr>
                  </p:pic>
                </p:oleObj>
              </mc:Fallback>
            </mc:AlternateContent>
          </a:graphicData>
        </a:graphic>
      </p:graphicFrame>
      <p:sp>
        <p:nvSpPr>
          <p:cNvPr id="31" name="CaixaDeTexto 30">
            <a:extLst>
              <a:ext uri="{FF2B5EF4-FFF2-40B4-BE49-F238E27FC236}">
                <a16:creationId xmlns:a16="http://schemas.microsoft.com/office/drawing/2014/main" id="{0985475E-9E4E-45AB-8D3B-E4A5276F5ACC}"/>
              </a:ext>
            </a:extLst>
          </p:cNvPr>
          <p:cNvSpPr txBox="1"/>
          <p:nvPr/>
        </p:nvSpPr>
        <p:spPr>
          <a:xfrm>
            <a:off x="4717611" y="741529"/>
            <a:ext cx="7328612" cy="1107996"/>
          </a:xfrm>
          <a:prstGeom prst="rect">
            <a:avLst/>
          </a:prstGeom>
          <a:noFill/>
          <a:ln>
            <a:solidFill>
              <a:schemeClr val="tx1"/>
            </a:solidFill>
          </a:ln>
        </p:spPr>
        <p:txBody>
          <a:bodyPr wrap="square" rtlCol="0">
            <a:spAutoFit/>
          </a:bodyPr>
          <a:lstStyle/>
          <a:p>
            <a:r>
              <a:rPr lang="pt-BR" sz="2200" b="1" dirty="0"/>
              <a:t>Suponha um choque adverso de oferta (aumento no preço do petróleo, desvalorização cambial,...): aumento nos preços por conta de um aumento nos custo de produção (</a:t>
            </a:r>
            <a:r>
              <a:rPr lang="pt-BR" sz="2200" b="1" dirty="0">
                <a:latin typeface="Symbol" panose="05050102010706020507" pitchFamily="18" charset="2"/>
              </a:rPr>
              <a:t>e</a:t>
            </a:r>
            <a:r>
              <a:rPr lang="pt-BR" sz="2200" b="1" dirty="0">
                <a:sym typeface="Symbol" panose="05050102010706020507" pitchFamily="18" charset="2"/>
              </a:rPr>
              <a:t>)</a:t>
            </a:r>
            <a:endParaRPr lang="pt-BR" sz="2200" b="1" dirty="0"/>
          </a:p>
        </p:txBody>
      </p:sp>
      <p:sp>
        <p:nvSpPr>
          <p:cNvPr id="32" name="Line 8">
            <a:extLst>
              <a:ext uri="{FF2B5EF4-FFF2-40B4-BE49-F238E27FC236}">
                <a16:creationId xmlns:a16="http://schemas.microsoft.com/office/drawing/2014/main" id="{624190A0-3908-4E28-997B-DAAFD6A4CA63}"/>
              </a:ext>
            </a:extLst>
          </p:cNvPr>
          <p:cNvSpPr>
            <a:spLocks noChangeShapeType="1"/>
          </p:cNvSpPr>
          <p:nvPr/>
        </p:nvSpPr>
        <p:spPr bwMode="auto">
          <a:xfrm>
            <a:off x="1534032" y="2762877"/>
            <a:ext cx="3656851" cy="286034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33" name="Object 9">
            <a:extLst>
              <a:ext uri="{FF2B5EF4-FFF2-40B4-BE49-F238E27FC236}">
                <a16:creationId xmlns:a16="http://schemas.microsoft.com/office/drawing/2014/main" id="{5B5DA02B-4780-458C-A274-9461F5FF709F}"/>
              </a:ext>
            </a:extLst>
          </p:cNvPr>
          <p:cNvGraphicFramePr>
            <a:graphicFrameLocks noChangeAspect="1"/>
          </p:cNvGraphicFramePr>
          <p:nvPr>
            <p:extLst>
              <p:ext uri="{D42A27DB-BD31-4B8C-83A1-F6EECF244321}">
                <p14:modId xmlns:p14="http://schemas.microsoft.com/office/powerpoint/2010/main" val="2458738726"/>
              </p:ext>
            </p:extLst>
          </p:nvPr>
        </p:nvGraphicFramePr>
        <p:xfrm>
          <a:off x="5151696" y="5313642"/>
          <a:ext cx="823913" cy="596900"/>
        </p:xfrm>
        <a:graphic>
          <a:graphicData uri="http://schemas.openxmlformats.org/presentationml/2006/ole">
            <mc:AlternateContent xmlns:mc="http://schemas.openxmlformats.org/markup-compatibility/2006">
              <mc:Choice xmlns:v="urn:schemas-microsoft-com:vml" Requires="v">
                <p:oleObj name="Equation" r:id="rId16" imgW="304560" imgH="228600" progId="Equation.DSMT4">
                  <p:embed/>
                </p:oleObj>
              </mc:Choice>
              <mc:Fallback>
                <p:oleObj name="Equation" r:id="rId16" imgW="304560" imgH="228600" progId="Equation.DSMT4">
                  <p:embed/>
                  <p:pic>
                    <p:nvPicPr>
                      <p:cNvPr id="7" name="Object 9">
                        <a:extLst>
                          <a:ext uri="{FF2B5EF4-FFF2-40B4-BE49-F238E27FC236}">
                            <a16:creationId xmlns:a16="http://schemas.microsoft.com/office/drawing/2014/main" id="{0160EBBB-1130-49C5-AFBE-04E9EFBFF322}"/>
                          </a:ext>
                        </a:extLst>
                      </p:cNvPr>
                      <p:cNvPicPr>
                        <a:picLocks noChangeAspect="1" noChangeArrowheads="1"/>
                      </p:cNvPicPr>
                      <p:nvPr/>
                    </p:nvPicPr>
                    <p:blipFill>
                      <a:blip r:embed="rId17"/>
                      <a:srcRect/>
                      <a:stretch>
                        <a:fillRect/>
                      </a:stretch>
                    </p:blipFill>
                    <p:spPr bwMode="auto">
                      <a:xfrm>
                        <a:off x="5151696" y="5313642"/>
                        <a:ext cx="823913"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 name="Line 11">
            <a:extLst>
              <a:ext uri="{FF2B5EF4-FFF2-40B4-BE49-F238E27FC236}">
                <a16:creationId xmlns:a16="http://schemas.microsoft.com/office/drawing/2014/main" id="{85920B8D-03F5-4175-95DA-E8D255FB9F8C}"/>
              </a:ext>
            </a:extLst>
          </p:cNvPr>
          <p:cNvSpPr>
            <a:spLocks noChangeShapeType="1"/>
          </p:cNvSpPr>
          <p:nvPr/>
        </p:nvSpPr>
        <p:spPr bwMode="auto">
          <a:xfrm flipH="1">
            <a:off x="1117776" y="3817887"/>
            <a:ext cx="1752402" cy="0"/>
          </a:xfrm>
          <a:prstGeom prst="line">
            <a:avLst/>
          </a:prstGeom>
          <a:noFill/>
          <a:ln w="9525" cap="rnd">
            <a:solidFill>
              <a:schemeClr val="accent5">
                <a:lumMod val="50000"/>
              </a:schemeClr>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 name="Line 10">
            <a:extLst>
              <a:ext uri="{FF2B5EF4-FFF2-40B4-BE49-F238E27FC236}">
                <a16:creationId xmlns:a16="http://schemas.microsoft.com/office/drawing/2014/main" id="{DD79FABF-2504-4AD8-BCA6-21D13CB05185}"/>
              </a:ext>
            </a:extLst>
          </p:cNvPr>
          <p:cNvSpPr>
            <a:spLocks noChangeShapeType="1"/>
          </p:cNvSpPr>
          <p:nvPr/>
        </p:nvSpPr>
        <p:spPr bwMode="auto">
          <a:xfrm flipH="1" flipV="1">
            <a:off x="2882845" y="3824237"/>
            <a:ext cx="1" cy="2162502"/>
          </a:xfrm>
          <a:prstGeom prst="line">
            <a:avLst/>
          </a:prstGeom>
          <a:noFill/>
          <a:ln w="9525" cap="rnd">
            <a:solidFill>
              <a:schemeClr val="accent5">
                <a:lumMod val="50000"/>
              </a:schemeClr>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36" name="Object 13">
            <a:extLst>
              <a:ext uri="{FF2B5EF4-FFF2-40B4-BE49-F238E27FC236}">
                <a16:creationId xmlns:a16="http://schemas.microsoft.com/office/drawing/2014/main" id="{D895C521-F857-4ADA-8D36-5550886A4F0F}"/>
              </a:ext>
            </a:extLst>
          </p:cNvPr>
          <p:cNvGraphicFramePr>
            <a:graphicFrameLocks noChangeAspect="1"/>
          </p:cNvGraphicFramePr>
          <p:nvPr>
            <p:extLst>
              <p:ext uri="{D42A27DB-BD31-4B8C-83A1-F6EECF244321}">
                <p14:modId xmlns:p14="http://schemas.microsoft.com/office/powerpoint/2010/main" val="1841296366"/>
              </p:ext>
            </p:extLst>
          </p:nvPr>
        </p:nvGraphicFramePr>
        <p:xfrm>
          <a:off x="2722961" y="5911805"/>
          <a:ext cx="398463" cy="609600"/>
        </p:xfrm>
        <a:graphic>
          <a:graphicData uri="http://schemas.openxmlformats.org/presentationml/2006/ole">
            <mc:AlternateContent xmlns:mc="http://schemas.openxmlformats.org/markup-compatibility/2006">
              <mc:Choice xmlns:v="urn:schemas-microsoft-com:vml" Requires="v">
                <p:oleObj name="Equation" r:id="rId18" imgW="139680" imgH="228600" progId="Equation.DSMT4">
                  <p:embed/>
                </p:oleObj>
              </mc:Choice>
              <mc:Fallback>
                <p:oleObj name="Equation" r:id="rId18" imgW="139680" imgH="228600" progId="Equation.DSMT4">
                  <p:embed/>
                  <p:pic>
                    <p:nvPicPr>
                      <p:cNvPr id="11" name="Object 13">
                        <a:extLst>
                          <a:ext uri="{FF2B5EF4-FFF2-40B4-BE49-F238E27FC236}">
                            <a16:creationId xmlns:a16="http://schemas.microsoft.com/office/drawing/2014/main" id="{572A77B5-ECC8-4503-85F5-4945C0F9F3D2}"/>
                          </a:ext>
                        </a:extLst>
                      </p:cNvPr>
                      <p:cNvPicPr>
                        <a:picLocks noChangeAspect="1" noChangeArrowheads="1"/>
                      </p:cNvPicPr>
                      <p:nvPr/>
                    </p:nvPicPr>
                    <p:blipFill>
                      <a:blip r:embed="rId19"/>
                      <a:srcRect/>
                      <a:stretch>
                        <a:fillRect/>
                      </a:stretch>
                    </p:blipFill>
                    <p:spPr bwMode="auto">
                      <a:xfrm>
                        <a:off x="2722961" y="5911805"/>
                        <a:ext cx="398463"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 name="Object 12">
            <a:extLst>
              <a:ext uri="{FF2B5EF4-FFF2-40B4-BE49-F238E27FC236}">
                <a16:creationId xmlns:a16="http://schemas.microsoft.com/office/drawing/2014/main" id="{F02D64B0-9FAF-4DFC-86E4-52DE937C0368}"/>
              </a:ext>
            </a:extLst>
          </p:cNvPr>
          <p:cNvGraphicFramePr>
            <a:graphicFrameLocks noChangeAspect="1"/>
          </p:cNvGraphicFramePr>
          <p:nvPr>
            <p:extLst>
              <p:ext uri="{D42A27DB-BD31-4B8C-83A1-F6EECF244321}">
                <p14:modId xmlns:p14="http://schemas.microsoft.com/office/powerpoint/2010/main" val="3934019591"/>
              </p:ext>
            </p:extLst>
          </p:nvPr>
        </p:nvGraphicFramePr>
        <p:xfrm>
          <a:off x="620821" y="3472004"/>
          <a:ext cx="442912" cy="622300"/>
        </p:xfrm>
        <a:graphic>
          <a:graphicData uri="http://schemas.openxmlformats.org/presentationml/2006/ole">
            <mc:AlternateContent xmlns:mc="http://schemas.openxmlformats.org/markup-compatibility/2006">
              <mc:Choice xmlns:v="urn:schemas-microsoft-com:vml" Requires="v">
                <p:oleObj name="Equation" r:id="rId20" imgW="152280" imgH="228600" progId="Equation.DSMT4">
                  <p:embed/>
                </p:oleObj>
              </mc:Choice>
              <mc:Fallback>
                <p:oleObj name="Equation" r:id="rId20" imgW="152280" imgH="228600" progId="Equation.DSMT4">
                  <p:embed/>
                  <p:pic>
                    <p:nvPicPr>
                      <p:cNvPr id="10" name="Object 12">
                        <a:extLst>
                          <a:ext uri="{FF2B5EF4-FFF2-40B4-BE49-F238E27FC236}">
                            <a16:creationId xmlns:a16="http://schemas.microsoft.com/office/drawing/2014/main" id="{1A555995-A022-4ACF-87CD-9D5FE0E7EA61}"/>
                          </a:ext>
                        </a:extLst>
                      </p:cNvPr>
                      <p:cNvPicPr>
                        <a:picLocks noChangeAspect="1" noChangeArrowheads="1"/>
                      </p:cNvPicPr>
                      <p:nvPr/>
                    </p:nvPicPr>
                    <p:blipFill>
                      <a:blip r:embed="rId21"/>
                      <a:srcRect/>
                      <a:stretch>
                        <a:fillRect/>
                      </a:stretch>
                    </p:blipFill>
                    <p:spPr bwMode="auto">
                      <a:xfrm>
                        <a:off x="620821" y="3472004"/>
                        <a:ext cx="442912" cy="622300"/>
                      </a:xfrm>
                      <a:prstGeom prst="rect">
                        <a:avLst/>
                      </a:prstGeom>
                      <a:noFill/>
                      <a:ln>
                        <a:noFill/>
                      </a:ln>
                      <a:effectLst/>
                    </p:spPr>
                  </p:pic>
                </p:oleObj>
              </mc:Fallback>
            </mc:AlternateContent>
          </a:graphicData>
        </a:graphic>
      </p:graphicFrame>
      <p:graphicFrame>
        <p:nvGraphicFramePr>
          <p:cNvPr id="38" name="Objeto 3">
            <a:extLst>
              <a:ext uri="{FF2B5EF4-FFF2-40B4-BE49-F238E27FC236}">
                <a16:creationId xmlns:a16="http://schemas.microsoft.com/office/drawing/2014/main" id="{A635BE75-254B-44F4-A5AA-2A89CFF082E4}"/>
              </a:ext>
            </a:extLst>
          </p:cNvPr>
          <p:cNvGraphicFramePr>
            <a:graphicFrameLocks noChangeAspect="1"/>
          </p:cNvGraphicFramePr>
          <p:nvPr>
            <p:extLst>
              <p:ext uri="{D42A27DB-BD31-4B8C-83A1-F6EECF244321}">
                <p14:modId xmlns:p14="http://schemas.microsoft.com/office/powerpoint/2010/main" val="2301020003"/>
              </p:ext>
            </p:extLst>
          </p:nvPr>
        </p:nvGraphicFramePr>
        <p:xfrm>
          <a:off x="5350767" y="4004747"/>
          <a:ext cx="5790039" cy="642937"/>
        </p:xfrm>
        <a:graphic>
          <a:graphicData uri="http://schemas.openxmlformats.org/presentationml/2006/ole">
            <mc:AlternateContent xmlns:mc="http://schemas.openxmlformats.org/markup-compatibility/2006">
              <mc:Choice xmlns:v="urn:schemas-microsoft-com:vml" Requires="v">
                <p:oleObj name="Equation" r:id="rId22" imgW="2108160" imgH="241200" progId="Equation.DSMT4">
                  <p:embed/>
                </p:oleObj>
              </mc:Choice>
              <mc:Fallback>
                <p:oleObj name="Equation" r:id="rId22" imgW="2108160" imgH="241200" progId="Equation.DSMT4">
                  <p:embed/>
                  <p:pic>
                    <p:nvPicPr>
                      <p:cNvPr id="30" name="Objeto 3">
                        <a:extLst>
                          <a:ext uri="{FF2B5EF4-FFF2-40B4-BE49-F238E27FC236}">
                            <a16:creationId xmlns:a16="http://schemas.microsoft.com/office/drawing/2014/main" id="{5ABAA3F6-D7E2-49B0-8792-CE3BEDA01D3C}"/>
                          </a:ext>
                        </a:extLst>
                      </p:cNvPr>
                      <p:cNvPicPr>
                        <a:picLocks noChangeAspect="1" noChangeArrowheads="1"/>
                      </p:cNvPicPr>
                      <p:nvPr/>
                    </p:nvPicPr>
                    <p:blipFill>
                      <a:blip r:embed="rId23"/>
                      <a:srcRect/>
                      <a:stretch>
                        <a:fillRect/>
                      </a:stretch>
                    </p:blipFill>
                    <p:spPr bwMode="auto">
                      <a:xfrm>
                        <a:off x="5350767" y="4004747"/>
                        <a:ext cx="5790039" cy="642937"/>
                      </a:xfrm>
                      <a:prstGeom prst="rect">
                        <a:avLst/>
                      </a:prstGeom>
                      <a:solidFill>
                        <a:srgbClr val="F2F2F2"/>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126920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ppt_x"/>
                                          </p:val>
                                        </p:tav>
                                        <p:tav tm="100000">
                                          <p:val>
                                            <p:strVal val="#ppt_x"/>
                                          </p:val>
                                        </p:tav>
                                      </p:tavLst>
                                    </p:anim>
                                    <p:anim calcmode="lin" valueType="num">
                                      <p:cBhvr additive="base">
                                        <p:cTn id="18" dur="500" fill="hold"/>
                                        <p:tgtEl>
                                          <p:spTgt spid="3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ppt_x"/>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ppt_x"/>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ppt_x"/>
                                          </p:val>
                                        </p:tav>
                                        <p:tav tm="100000">
                                          <p:val>
                                            <p:strVal val="#ppt_x"/>
                                          </p:val>
                                        </p:tav>
                                      </p:tavLst>
                                    </p:anim>
                                    <p:anim calcmode="lin" valueType="num">
                                      <p:cBhvr additive="base">
                                        <p:cTn id="3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additive="base">
                                        <p:cTn id="35" dur="500" fill="hold"/>
                                        <p:tgtEl>
                                          <p:spTgt spid="38"/>
                                        </p:tgtEl>
                                        <p:attrNameLst>
                                          <p:attrName>ppt_x</p:attrName>
                                        </p:attrNameLst>
                                      </p:cBhvr>
                                      <p:tavLst>
                                        <p:tav tm="0">
                                          <p:val>
                                            <p:strVal val="#ppt_x"/>
                                          </p:val>
                                        </p:tav>
                                        <p:tav tm="100000">
                                          <p:val>
                                            <p:strVal val="#ppt_x"/>
                                          </p:val>
                                        </p:tav>
                                      </p:tavLst>
                                    </p:anim>
                                    <p:anim calcmode="lin" valueType="num">
                                      <p:cBhvr additive="base">
                                        <p:cTn id="3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4" grpId="0" animBg="1"/>
      <p:bldP spid="3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2494D05-9381-45BA-9EF0-A4E1621C8C41}"/>
              </a:ext>
            </a:extLst>
          </p:cNvPr>
          <p:cNvSpPr>
            <a:spLocks noGrp="1"/>
          </p:cNvSpPr>
          <p:nvPr>
            <p:ph type="title"/>
          </p:nvPr>
        </p:nvSpPr>
        <p:spPr>
          <a:xfrm>
            <a:off x="2152650" y="288926"/>
            <a:ext cx="7886700" cy="625475"/>
          </a:xfrm>
        </p:spPr>
        <p:txBody>
          <a:bodyPr>
            <a:noAutofit/>
          </a:bodyPr>
          <a:lstStyle/>
          <a:p>
            <a:pPr algn="ctr"/>
            <a:r>
              <a:rPr lang="pt-BR" sz="4200" b="1" dirty="0"/>
              <a:t>O Ajustamento dos Preços</a:t>
            </a:r>
            <a:endParaRPr lang="en-US" sz="4200" b="1" dirty="0"/>
          </a:p>
        </p:txBody>
      </p:sp>
      <p:sp>
        <p:nvSpPr>
          <p:cNvPr id="5" name="Espaço Reservado para Conteúdo 2">
            <a:extLst>
              <a:ext uri="{FF2B5EF4-FFF2-40B4-BE49-F238E27FC236}">
                <a16:creationId xmlns:a16="http://schemas.microsoft.com/office/drawing/2014/main" id="{278AF382-CA2E-4532-87F8-9A7D2D5FEED8}"/>
              </a:ext>
            </a:extLst>
          </p:cNvPr>
          <p:cNvSpPr>
            <a:spLocks noGrp="1"/>
          </p:cNvSpPr>
          <p:nvPr>
            <p:ph idx="1"/>
          </p:nvPr>
        </p:nvSpPr>
        <p:spPr>
          <a:xfrm>
            <a:off x="201705" y="914401"/>
            <a:ext cx="11779623" cy="4957763"/>
          </a:xfrm>
        </p:spPr>
        <p:txBody>
          <a:bodyPr>
            <a:noAutofit/>
          </a:bodyPr>
          <a:lstStyle/>
          <a:p>
            <a:pPr algn="just"/>
            <a:r>
              <a:rPr lang="pt-BR" sz="2600" dirty="0">
                <a:latin typeface="Arial" panose="020B0604020202020204" pitchFamily="34" charset="0"/>
                <a:cs typeface="Arial" panose="020B0604020202020204" pitchFamily="34" charset="0"/>
              </a:rPr>
              <a:t>Agora, vamos entender os efeitos das políticas monetária e fiscal sobre o produto e o nível de preços, considerando duas hipóteses:</a:t>
            </a:r>
          </a:p>
          <a:p>
            <a:pPr lvl="1" algn="just"/>
            <a:r>
              <a:rPr lang="pt-BR" sz="2600" dirty="0">
                <a:latin typeface="Arial" panose="020B0604020202020204" pitchFamily="34" charset="0"/>
                <a:cs typeface="Arial" panose="020B0604020202020204" pitchFamily="34" charset="0"/>
              </a:rPr>
              <a:t>A existência de uma taxa natural de desemprego;</a:t>
            </a:r>
          </a:p>
          <a:p>
            <a:pPr lvl="1" algn="just"/>
            <a:r>
              <a:rPr lang="pt-BR" sz="2600" dirty="0">
                <a:latin typeface="Arial" panose="020B0604020202020204" pitchFamily="34" charset="0"/>
                <a:cs typeface="Arial" panose="020B0604020202020204" pitchFamily="34" charset="0"/>
              </a:rPr>
              <a:t>Expectativas sobre o nível de preços formada </a:t>
            </a:r>
            <a:r>
              <a:rPr lang="pt-BR" sz="2600" dirty="0" err="1">
                <a:latin typeface="Arial" panose="020B0604020202020204" pitchFamily="34" charset="0"/>
                <a:cs typeface="Arial" panose="020B0604020202020204" pitchFamily="34" charset="0"/>
              </a:rPr>
              <a:t>adaptativamente</a:t>
            </a:r>
            <a:r>
              <a:rPr lang="pt-BR" sz="2600" dirty="0">
                <a:latin typeface="Arial" panose="020B0604020202020204" pitchFamily="34" charset="0"/>
                <a:cs typeface="Arial" panose="020B0604020202020204" pitchFamily="34" charset="0"/>
              </a:rPr>
              <a:t>.</a:t>
            </a:r>
          </a:p>
          <a:p>
            <a:pPr lvl="1" algn="just"/>
            <a:endParaRPr lang="pt-BR" sz="2600" dirty="0">
              <a:latin typeface="Arial" panose="020B0604020202020204" pitchFamily="34" charset="0"/>
              <a:cs typeface="Arial" panose="020B0604020202020204" pitchFamily="34" charset="0"/>
            </a:endParaRPr>
          </a:p>
          <a:p>
            <a:pPr lvl="1" algn="just"/>
            <a:endParaRPr lang="pt-BR" sz="2600" dirty="0">
              <a:latin typeface="Arial" panose="020B0604020202020204" pitchFamily="34" charset="0"/>
              <a:cs typeface="Arial" panose="020B0604020202020204" pitchFamily="34" charset="0"/>
            </a:endParaRPr>
          </a:p>
          <a:p>
            <a:pPr algn="just"/>
            <a:r>
              <a:rPr lang="pt-BR" sz="2600" dirty="0">
                <a:latin typeface="Arial" panose="020B0604020202020204" pitchFamily="34" charset="0"/>
                <a:cs typeface="Arial" panose="020B0604020202020204" pitchFamily="34" charset="0"/>
              </a:rPr>
              <a:t>Veremos que, dada a rigidez de alguns preços no curto prazo, expansões da demanda agregada tendem a elevar o nível de produção. Entretanto, caso tenhamos o produto real acima do produto potencial (taxa de desemprego abaixo da taxa de desemprego natural), o nível de preços tende a se ajustar (subir), reduzindo assim a quantidade demandada, até que o produto retorne ao seu nível potencial (longo prazo). Note também que, conforme o nível de preços aumenta, a expectativa do nível de preços também aumenta.</a:t>
            </a:r>
            <a:endParaRPr lang="en-US" sz="2600" dirty="0">
              <a:latin typeface="Arial" panose="020B0604020202020204" pitchFamily="34" charset="0"/>
              <a:cs typeface="Arial" panose="020B0604020202020204" pitchFamily="34" charset="0"/>
            </a:endParaRPr>
          </a:p>
        </p:txBody>
      </p:sp>
      <p:graphicFrame>
        <p:nvGraphicFramePr>
          <p:cNvPr id="6" name="Objeto 5">
            <a:extLst>
              <a:ext uri="{FF2B5EF4-FFF2-40B4-BE49-F238E27FC236}">
                <a16:creationId xmlns:a16="http://schemas.microsoft.com/office/drawing/2014/main" id="{7FA56752-AC5C-45DC-BCE9-7181FDB5F9D3}"/>
              </a:ext>
            </a:extLst>
          </p:cNvPr>
          <p:cNvGraphicFramePr>
            <a:graphicFrameLocks noChangeAspect="1"/>
          </p:cNvGraphicFramePr>
          <p:nvPr>
            <p:extLst>
              <p:ext uri="{D42A27DB-BD31-4B8C-83A1-F6EECF244321}">
                <p14:modId xmlns:p14="http://schemas.microsoft.com/office/powerpoint/2010/main" val="2926953989"/>
              </p:ext>
            </p:extLst>
          </p:nvPr>
        </p:nvGraphicFramePr>
        <p:xfrm>
          <a:off x="1008530" y="2581838"/>
          <a:ext cx="8362949" cy="685799"/>
        </p:xfrm>
        <a:graphic>
          <a:graphicData uri="http://schemas.openxmlformats.org/presentationml/2006/ole">
            <mc:AlternateContent xmlns:mc="http://schemas.openxmlformats.org/markup-compatibility/2006">
              <mc:Choice xmlns:v="urn:schemas-microsoft-com:vml" Requires="v">
                <p:oleObj name="Equation" r:id="rId2" imgW="2971800" imgH="241200" progId="Equation.DSMT4">
                  <p:embed/>
                </p:oleObj>
              </mc:Choice>
              <mc:Fallback>
                <p:oleObj name="Equation" r:id="rId2" imgW="2971800" imgH="241200" progId="Equation.DSMT4">
                  <p:embed/>
                  <p:pic>
                    <p:nvPicPr>
                      <p:cNvPr id="6" name="Objeto 5">
                        <a:extLst>
                          <a:ext uri="{FF2B5EF4-FFF2-40B4-BE49-F238E27FC236}">
                            <a16:creationId xmlns:a16="http://schemas.microsoft.com/office/drawing/2014/main" id="{59584BB8-FA2F-4BD9-B26D-5AD381633F0E}"/>
                          </a:ext>
                        </a:extLst>
                      </p:cNvPr>
                      <p:cNvPicPr/>
                      <p:nvPr/>
                    </p:nvPicPr>
                    <p:blipFill>
                      <a:blip r:embed="rId3"/>
                      <a:stretch>
                        <a:fillRect/>
                      </a:stretch>
                    </p:blipFill>
                    <p:spPr>
                      <a:xfrm>
                        <a:off x="1008530" y="2581838"/>
                        <a:ext cx="8362949" cy="685799"/>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114754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E4C6FE13-1641-47F0-B65D-8676DD20705A}"/>
              </a:ext>
            </a:extLst>
          </p:cNvPr>
          <p:cNvSpPr/>
          <p:nvPr/>
        </p:nvSpPr>
        <p:spPr>
          <a:xfrm>
            <a:off x="2631257" y="750309"/>
            <a:ext cx="5728333" cy="4495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onector de seta reta 6">
            <a:extLst>
              <a:ext uri="{FF2B5EF4-FFF2-40B4-BE49-F238E27FC236}">
                <a16:creationId xmlns:a16="http://schemas.microsoft.com/office/drawing/2014/main" id="{E17074DE-B75C-4104-BA66-BF6999AAF545}"/>
              </a:ext>
            </a:extLst>
          </p:cNvPr>
          <p:cNvCxnSpPr/>
          <p:nvPr/>
        </p:nvCxnSpPr>
        <p:spPr>
          <a:xfrm flipV="1">
            <a:off x="3615172" y="1653845"/>
            <a:ext cx="0" cy="30005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de seta reta 7">
            <a:extLst>
              <a:ext uri="{FF2B5EF4-FFF2-40B4-BE49-F238E27FC236}">
                <a16:creationId xmlns:a16="http://schemas.microsoft.com/office/drawing/2014/main" id="{1B43BBC1-59C5-443F-BB08-A333D7BE458F}"/>
              </a:ext>
            </a:extLst>
          </p:cNvPr>
          <p:cNvCxnSpPr/>
          <p:nvPr/>
        </p:nvCxnSpPr>
        <p:spPr>
          <a:xfrm>
            <a:off x="3615172" y="4654384"/>
            <a:ext cx="36095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CaixaDeTexto 6">
            <a:extLst>
              <a:ext uri="{FF2B5EF4-FFF2-40B4-BE49-F238E27FC236}">
                <a16:creationId xmlns:a16="http://schemas.microsoft.com/office/drawing/2014/main" id="{A20C1414-41C4-4B57-988D-5BA0CDC9A518}"/>
              </a:ext>
            </a:extLst>
          </p:cNvPr>
          <p:cNvSpPr txBox="1"/>
          <p:nvPr/>
        </p:nvSpPr>
        <p:spPr>
          <a:xfrm>
            <a:off x="3217765" y="1439521"/>
            <a:ext cx="480292" cy="523220"/>
          </a:xfrm>
          <a:prstGeom prst="rect">
            <a:avLst/>
          </a:prstGeom>
          <a:noFill/>
        </p:spPr>
        <p:txBody>
          <a:bodyPr wrap="square" rtlCol="0">
            <a:spAutoFit/>
          </a:bodyPr>
          <a:lstStyle/>
          <a:p>
            <a:r>
              <a:rPr lang="pt-BR" sz="2800" b="1" dirty="0"/>
              <a:t>P</a:t>
            </a:r>
            <a:endParaRPr lang="en-US" sz="2800" b="1" dirty="0"/>
          </a:p>
        </p:txBody>
      </p:sp>
      <p:sp>
        <p:nvSpPr>
          <p:cNvPr id="8" name="CaixaDeTexto 7">
            <a:extLst>
              <a:ext uri="{FF2B5EF4-FFF2-40B4-BE49-F238E27FC236}">
                <a16:creationId xmlns:a16="http://schemas.microsoft.com/office/drawing/2014/main" id="{F635E12F-7FC1-43F1-8A48-93EC6EB20EF5}"/>
              </a:ext>
            </a:extLst>
          </p:cNvPr>
          <p:cNvSpPr txBox="1"/>
          <p:nvPr/>
        </p:nvSpPr>
        <p:spPr>
          <a:xfrm>
            <a:off x="7160229" y="4440062"/>
            <a:ext cx="451189" cy="541789"/>
          </a:xfrm>
          <a:prstGeom prst="rect">
            <a:avLst/>
          </a:prstGeom>
          <a:noFill/>
        </p:spPr>
        <p:txBody>
          <a:bodyPr wrap="square" rtlCol="0">
            <a:spAutoFit/>
          </a:bodyPr>
          <a:lstStyle/>
          <a:p>
            <a:r>
              <a:rPr lang="pt-BR" sz="2800" b="1" dirty="0"/>
              <a:t>Y</a:t>
            </a:r>
            <a:endParaRPr lang="en-US" sz="2800" b="1" dirty="0"/>
          </a:p>
        </p:txBody>
      </p:sp>
      <p:cxnSp>
        <p:nvCxnSpPr>
          <p:cNvPr id="9" name="Conector reto 8">
            <a:extLst>
              <a:ext uri="{FF2B5EF4-FFF2-40B4-BE49-F238E27FC236}">
                <a16:creationId xmlns:a16="http://schemas.microsoft.com/office/drawing/2014/main" id="{7DB104FB-ACE5-445C-B3B1-4CCCE01AA5F4}"/>
              </a:ext>
            </a:extLst>
          </p:cNvPr>
          <p:cNvCxnSpPr/>
          <p:nvPr/>
        </p:nvCxnSpPr>
        <p:spPr>
          <a:xfrm>
            <a:off x="3774163" y="2153934"/>
            <a:ext cx="2578222" cy="17860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ector reto 9">
            <a:extLst>
              <a:ext uri="{FF2B5EF4-FFF2-40B4-BE49-F238E27FC236}">
                <a16:creationId xmlns:a16="http://schemas.microsoft.com/office/drawing/2014/main" id="{3A53547F-4AB3-460E-842F-F2B5362D1952}"/>
              </a:ext>
            </a:extLst>
          </p:cNvPr>
          <p:cNvCxnSpPr/>
          <p:nvPr/>
        </p:nvCxnSpPr>
        <p:spPr>
          <a:xfrm flipV="1">
            <a:off x="4130817" y="2225376"/>
            <a:ext cx="2255945" cy="18574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Objeto 10">
            <a:extLst>
              <a:ext uri="{FF2B5EF4-FFF2-40B4-BE49-F238E27FC236}">
                <a16:creationId xmlns:a16="http://schemas.microsoft.com/office/drawing/2014/main" id="{B11E039F-8E07-4B92-B338-E921DDEFACE1}"/>
              </a:ext>
            </a:extLst>
          </p:cNvPr>
          <p:cNvGraphicFramePr>
            <a:graphicFrameLocks noChangeAspect="1"/>
          </p:cNvGraphicFramePr>
          <p:nvPr>
            <p:extLst>
              <p:ext uri="{D42A27DB-BD31-4B8C-83A1-F6EECF244321}">
                <p14:modId xmlns:p14="http://schemas.microsoft.com/office/powerpoint/2010/main" val="3414842812"/>
              </p:ext>
            </p:extLst>
          </p:nvPr>
        </p:nvGraphicFramePr>
        <p:xfrm>
          <a:off x="6288856" y="3797086"/>
          <a:ext cx="749103" cy="538394"/>
        </p:xfrm>
        <a:graphic>
          <a:graphicData uri="http://schemas.openxmlformats.org/presentationml/2006/ole">
            <mc:AlternateContent xmlns:mc="http://schemas.openxmlformats.org/markup-compatibility/2006">
              <mc:Choice xmlns:v="urn:schemas-microsoft-com:vml" Requires="v">
                <p:oleObj name="Equation" r:id="rId2" imgW="291960" imgH="228600" progId="Equation.DSMT4">
                  <p:embed/>
                </p:oleObj>
              </mc:Choice>
              <mc:Fallback>
                <p:oleObj name="Equation" r:id="rId2" imgW="291960" imgH="228600" progId="Equation.DSMT4">
                  <p:embed/>
                  <p:pic>
                    <p:nvPicPr>
                      <p:cNvPr id="11" name="Objeto 10">
                        <a:extLst>
                          <a:ext uri="{FF2B5EF4-FFF2-40B4-BE49-F238E27FC236}">
                            <a16:creationId xmlns:a16="http://schemas.microsoft.com/office/drawing/2014/main" id="{DA3F48F5-8F42-4FD3-BF26-A1BC0DA4C9EE}"/>
                          </a:ext>
                        </a:extLst>
                      </p:cNvPr>
                      <p:cNvPicPr/>
                      <p:nvPr/>
                    </p:nvPicPr>
                    <p:blipFill>
                      <a:blip r:embed="rId3"/>
                      <a:stretch>
                        <a:fillRect/>
                      </a:stretch>
                    </p:blipFill>
                    <p:spPr>
                      <a:xfrm>
                        <a:off x="6288856" y="3797086"/>
                        <a:ext cx="749103" cy="538394"/>
                      </a:xfrm>
                      <a:prstGeom prst="rect">
                        <a:avLst/>
                      </a:prstGeom>
                    </p:spPr>
                  </p:pic>
                </p:oleObj>
              </mc:Fallback>
            </mc:AlternateContent>
          </a:graphicData>
        </a:graphic>
      </p:graphicFrame>
      <p:graphicFrame>
        <p:nvGraphicFramePr>
          <p:cNvPr id="12" name="Objeto 11">
            <a:extLst>
              <a:ext uri="{FF2B5EF4-FFF2-40B4-BE49-F238E27FC236}">
                <a16:creationId xmlns:a16="http://schemas.microsoft.com/office/drawing/2014/main" id="{61A55CE2-EC9E-4F91-8BF5-C6A64713D7D0}"/>
              </a:ext>
            </a:extLst>
          </p:cNvPr>
          <p:cNvGraphicFramePr>
            <a:graphicFrameLocks noChangeAspect="1"/>
          </p:cNvGraphicFramePr>
          <p:nvPr>
            <p:extLst>
              <p:ext uri="{D42A27DB-BD31-4B8C-83A1-F6EECF244321}">
                <p14:modId xmlns:p14="http://schemas.microsoft.com/office/powerpoint/2010/main" val="437903160"/>
              </p:ext>
            </p:extLst>
          </p:nvPr>
        </p:nvGraphicFramePr>
        <p:xfrm>
          <a:off x="6365057" y="1900739"/>
          <a:ext cx="886789" cy="525970"/>
        </p:xfrm>
        <a:graphic>
          <a:graphicData uri="http://schemas.openxmlformats.org/presentationml/2006/ole">
            <mc:AlternateContent xmlns:mc="http://schemas.openxmlformats.org/markup-compatibility/2006">
              <mc:Choice xmlns:v="urn:schemas-microsoft-com:vml" Requires="v">
                <p:oleObj name="Equation" r:id="rId4" imgW="355320" imgH="241200" progId="Equation.DSMT4">
                  <p:embed/>
                </p:oleObj>
              </mc:Choice>
              <mc:Fallback>
                <p:oleObj name="Equation" r:id="rId4" imgW="355320" imgH="241200" progId="Equation.DSMT4">
                  <p:embed/>
                  <p:pic>
                    <p:nvPicPr>
                      <p:cNvPr id="12" name="Objeto 11">
                        <a:extLst>
                          <a:ext uri="{FF2B5EF4-FFF2-40B4-BE49-F238E27FC236}">
                            <a16:creationId xmlns:a16="http://schemas.microsoft.com/office/drawing/2014/main" id="{417541F4-BBA7-4E28-9661-37F08AAB8071}"/>
                          </a:ext>
                        </a:extLst>
                      </p:cNvPr>
                      <p:cNvPicPr/>
                      <p:nvPr/>
                    </p:nvPicPr>
                    <p:blipFill>
                      <a:blip r:embed="rId5"/>
                      <a:stretch>
                        <a:fillRect/>
                      </a:stretch>
                    </p:blipFill>
                    <p:spPr>
                      <a:xfrm>
                        <a:off x="6365057" y="1900739"/>
                        <a:ext cx="886789" cy="525970"/>
                      </a:xfrm>
                      <a:prstGeom prst="rect">
                        <a:avLst/>
                      </a:prstGeom>
                    </p:spPr>
                  </p:pic>
                </p:oleObj>
              </mc:Fallback>
            </mc:AlternateContent>
          </a:graphicData>
        </a:graphic>
      </p:graphicFrame>
      <p:cxnSp>
        <p:nvCxnSpPr>
          <p:cNvPr id="13" name="Conector reto 12">
            <a:extLst>
              <a:ext uri="{FF2B5EF4-FFF2-40B4-BE49-F238E27FC236}">
                <a16:creationId xmlns:a16="http://schemas.microsoft.com/office/drawing/2014/main" id="{A89A0FD1-F8B3-4FFD-974B-E22F9A4EBC09}"/>
              </a:ext>
            </a:extLst>
          </p:cNvPr>
          <p:cNvCxnSpPr/>
          <p:nvPr/>
        </p:nvCxnSpPr>
        <p:spPr>
          <a:xfrm>
            <a:off x="3615173" y="3154114"/>
            <a:ext cx="167584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CaixaDeTexto 13">
            <a:extLst>
              <a:ext uri="{FF2B5EF4-FFF2-40B4-BE49-F238E27FC236}">
                <a16:creationId xmlns:a16="http://schemas.microsoft.com/office/drawing/2014/main" id="{8854F833-60BF-4C88-9548-DC06FCAA6A9C}"/>
              </a:ext>
            </a:extLst>
          </p:cNvPr>
          <p:cNvSpPr txBox="1"/>
          <p:nvPr/>
        </p:nvSpPr>
        <p:spPr>
          <a:xfrm>
            <a:off x="3164657" y="2858034"/>
            <a:ext cx="588693" cy="541789"/>
          </a:xfrm>
          <a:prstGeom prst="rect">
            <a:avLst/>
          </a:prstGeom>
          <a:noFill/>
        </p:spPr>
        <p:txBody>
          <a:bodyPr wrap="square" rtlCol="0">
            <a:spAutoFit/>
          </a:bodyPr>
          <a:lstStyle/>
          <a:p>
            <a:r>
              <a:rPr lang="pt-BR" sz="2800" dirty="0"/>
              <a:t>P</a:t>
            </a:r>
            <a:r>
              <a:rPr lang="pt-BR" sz="2200" dirty="0"/>
              <a:t>0</a:t>
            </a:r>
            <a:endParaRPr lang="en-US" sz="2200" dirty="0"/>
          </a:p>
        </p:txBody>
      </p:sp>
      <p:sp>
        <p:nvSpPr>
          <p:cNvPr id="15" name="CaixaDeTexto 14">
            <a:extLst>
              <a:ext uri="{FF2B5EF4-FFF2-40B4-BE49-F238E27FC236}">
                <a16:creationId xmlns:a16="http://schemas.microsoft.com/office/drawing/2014/main" id="{03FB6722-A4BA-4584-BF5C-157357972790}"/>
              </a:ext>
            </a:extLst>
          </p:cNvPr>
          <p:cNvSpPr txBox="1"/>
          <p:nvPr/>
        </p:nvSpPr>
        <p:spPr>
          <a:xfrm>
            <a:off x="5043297" y="4560309"/>
            <a:ext cx="635960" cy="541789"/>
          </a:xfrm>
          <a:prstGeom prst="rect">
            <a:avLst/>
          </a:prstGeom>
          <a:noFill/>
        </p:spPr>
        <p:txBody>
          <a:bodyPr wrap="square" rtlCol="0">
            <a:spAutoFit/>
          </a:bodyPr>
          <a:lstStyle/>
          <a:p>
            <a:r>
              <a:rPr lang="pt-BR" sz="2800" dirty="0"/>
              <a:t>Y</a:t>
            </a:r>
            <a:r>
              <a:rPr lang="pt-BR" sz="2200" dirty="0"/>
              <a:t>P</a:t>
            </a:r>
            <a:endParaRPr lang="en-US" sz="2200" dirty="0"/>
          </a:p>
        </p:txBody>
      </p:sp>
      <p:grpSp>
        <p:nvGrpSpPr>
          <p:cNvPr id="16" name="Grupo 17">
            <a:extLst>
              <a:ext uri="{FF2B5EF4-FFF2-40B4-BE49-F238E27FC236}">
                <a16:creationId xmlns:a16="http://schemas.microsoft.com/office/drawing/2014/main" id="{9D2FE238-CB07-4FF3-8911-16358F43097A}"/>
              </a:ext>
            </a:extLst>
          </p:cNvPr>
          <p:cNvGrpSpPr/>
          <p:nvPr/>
        </p:nvGrpSpPr>
        <p:grpSpPr>
          <a:xfrm>
            <a:off x="3185470" y="1653845"/>
            <a:ext cx="4322588" cy="3448252"/>
            <a:chOff x="308369" y="2368020"/>
            <a:chExt cx="3812429" cy="2938300"/>
          </a:xfrm>
        </p:grpSpPr>
        <p:cxnSp>
          <p:nvCxnSpPr>
            <p:cNvPr id="17" name="Conector reto 16">
              <a:extLst>
                <a:ext uri="{FF2B5EF4-FFF2-40B4-BE49-F238E27FC236}">
                  <a16:creationId xmlns:a16="http://schemas.microsoft.com/office/drawing/2014/main" id="{D1BE72F5-8EC9-4F17-8127-95F692D864F9}"/>
                </a:ext>
              </a:extLst>
            </p:cNvPr>
            <p:cNvCxnSpPr/>
            <p:nvPr/>
          </p:nvCxnSpPr>
          <p:spPr>
            <a:xfrm>
              <a:off x="687358" y="3284984"/>
              <a:ext cx="186841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Conector reto 17">
              <a:extLst>
                <a:ext uri="{FF2B5EF4-FFF2-40B4-BE49-F238E27FC236}">
                  <a16:creationId xmlns:a16="http://schemas.microsoft.com/office/drawing/2014/main" id="{83EA46B5-A14D-426F-A910-B60EF6CBB936}"/>
                </a:ext>
              </a:extLst>
            </p:cNvPr>
            <p:cNvCxnSpPr/>
            <p:nvPr/>
          </p:nvCxnSpPr>
          <p:spPr>
            <a:xfrm>
              <a:off x="2555776" y="3342039"/>
              <a:ext cx="0" cy="158278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CaixaDeTexto 18">
              <a:extLst>
                <a:ext uri="{FF2B5EF4-FFF2-40B4-BE49-F238E27FC236}">
                  <a16:creationId xmlns:a16="http://schemas.microsoft.com/office/drawing/2014/main" id="{F319DB94-C77E-4AEB-B1FA-92B59A8CD606}"/>
                </a:ext>
              </a:extLst>
            </p:cNvPr>
            <p:cNvSpPr txBox="1"/>
            <p:nvPr/>
          </p:nvSpPr>
          <p:spPr>
            <a:xfrm>
              <a:off x="2389021" y="4844655"/>
              <a:ext cx="511634" cy="461665"/>
            </a:xfrm>
            <a:prstGeom prst="rect">
              <a:avLst/>
            </a:prstGeom>
            <a:noFill/>
          </p:spPr>
          <p:txBody>
            <a:bodyPr wrap="square" rtlCol="0">
              <a:spAutoFit/>
            </a:bodyPr>
            <a:lstStyle/>
            <a:p>
              <a:r>
                <a:rPr lang="pt-BR" sz="2800" dirty="0">
                  <a:solidFill>
                    <a:srgbClr val="0070C0"/>
                  </a:solidFill>
                </a:rPr>
                <a:t>Y</a:t>
              </a:r>
              <a:r>
                <a:rPr lang="pt-BR" sz="2200" dirty="0">
                  <a:solidFill>
                    <a:srgbClr val="0070C0"/>
                  </a:solidFill>
                </a:rPr>
                <a:t>1</a:t>
              </a:r>
              <a:endParaRPr lang="en-US" sz="2200" dirty="0">
                <a:solidFill>
                  <a:srgbClr val="0070C0"/>
                </a:solidFill>
              </a:endParaRPr>
            </a:p>
          </p:txBody>
        </p:sp>
        <p:sp>
          <p:nvSpPr>
            <p:cNvPr id="20" name="CaixaDeTexto 19">
              <a:extLst>
                <a:ext uri="{FF2B5EF4-FFF2-40B4-BE49-F238E27FC236}">
                  <a16:creationId xmlns:a16="http://schemas.microsoft.com/office/drawing/2014/main" id="{D2431245-4D11-42B9-980D-77252B739346}"/>
                </a:ext>
              </a:extLst>
            </p:cNvPr>
            <p:cNvSpPr txBox="1"/>
            <p:nvPr/>
          </p:nvSpPr>
          <p:spPr>
            <a:xfrm>
              <a:off x="308369" y="3013125"/>
              <a:ext cx="519215" cy="461665"/>
            </a:xfrm>
            <a:prstGeom prst="rect">
              <a:avLst/>
            </a:prstGeom>
            <a:noFill/>
          </p:spPr>
          <p:txBody>
            <a:bodyPr wrap="square" rtlCol="0">
              <a:spAutoFit/>
            </a:bodyPr>
            <a:lstStyle/>
            <a:p>
              <a:r>
                <a:rPr lang="pt-BR" sz="2800" dirty="0">
                  <a:solidFill>
                    <a:srgbClr val="0070C0"/>
                  </a:solidFill>
                </a:rPr>
                <a:t>P</a:t>
              </a:r>
              <a:r>
                <a:rPr lang="pt-BR" sz="2200" dirty="0">
                  <a:solidFill>
                    <a:srgbClr val="0070C0"/>
                  </a:solidFill>
                </a:rPr>
                <a:t>1</a:t>
              </a:r>
              <a:endParaRPr lang="en-US" sz="2200" dirty="0">
                <a:solidFill>
                  <a:srgbClr val="0070C0"/>
                </a:solidFill>
              </a:endParaRPr>
            </a:p>
          </p:txBody>
        </p:sp>
        <p:cxnSp>
          <p:nvCxnSpPr>
            <p:cNvPr id="21" name="Conector reto 20">
              <a:extLst>
                <a:ext uri="{FF2B5EF4-FFF2-40B4-BE49-F238E27FC236}">
                  <a16:creationId xmlns:a16="http://schemas.microsoft.com/office/drawing/2014/main" id="{FFE3822F-8E39-4D22-9E33-00EE1E7D57CF}"/>
                </a:ext>
              </a:extLst>
            </p:cNvPr>
            <p:cNvCxnSpPr/>
            <p:nvPr/>
          </p:nvCxnSpPr>
          <p:spPr>
            <a:xfrm>
              <a:off x="1187624" y="2368020"/>
              <a:ext cx="2273937" cy="1521904"/>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22" name="Objeto 21">
              <a:extLst>
                <a:ext uri="{FF2B5EF4-FFF2-40B4-BE49-F238E27FC236}">
                  <a16:creationId xmlns:a16="http://schemas.microsoft.com/office/drawing/2014/main" id="{47B21BA2-8B49-42C2-9E99-B0D91492DD47}"/>
                </a:ext>
              </a:extLst>
            </p:cNvPr>
            <p:cNvGraphicFramePr>
              <a:graphicFrameLocks noChangeAspect="1"/>
            </p:cNvGraphicFramePr>
            <p:nvPr>
              <p:extLst>
                <p:ext uri="{D42A27DB-BD31-4B8C-83A1-F6EECF244321}">
                  <p14:modId xmlns:p14="http://schemas.microsoft.com/office/powerpoint/2010/main" val="916130763"/>
                </p:ext>
              </p:extLst>
            </p:nvPr>
          </p:nvGraphicFramePr>
          <p:xfrm>
            <a:off x="3453238" y="3740828"/>
            <a:ext cx="667560" cy="463541"/>
          </p:xfrm>
          <a:graphic>
            <a:graphicData uri="http://schemas.openxmlformats.org/presentationml/2006/ole">
              <mc:AlternateContent xmlns:mc="http://schemas.openxmlformats.org/markup-compatibility/2006">
                <mc:Choice xmlns:v="urn:schemas-microsoft-com:vml" Requires="v">
                  <p:oleObj name="Equation" r:id="rId6" imgW="279360" imgH="228600" progId="Equation.DSMT4">
                    <p:embed/>
                  </p:oleObj>
                </mc:Choice>
                <mc:Fallback>
                  <p:oleObj name="Equation" r:id="rId6" imgW="279360" imgH="228600" progId="Equation.DSMT4">
                    <p:embed/>
                    <p:pic>
                      <p:nvPicPr>
                        <p:cNvPr id="22" name="Objeto 21">
                          <a:extLst>
                            <a:ext uri="{FF2B5EF4-FFF2-40B4-BE49-F238E27FC236}">
                              <a16:creationId xmlns:a16="http://schemas.microsoft.com/office/drawing/2014/main" id="{61B2548F-84DB-4CE7-A14E-4181C442B784}"/>
                            </a:ext>
                          </a:extLst>
                        </p:cNvPr>
                        <p:cNvPicPr/>
                        <p:nvPr/>
                      </p:nvPicPr>
                      <p:blipFill>
                        <a:blip r:embed="rId7"/>
                        <a:stretch>
                          <a:fillRect/>
                        </a:stretch>
                      </p:blipFill>
                      <p:spPr>
                        <a:xfrm>
                          <a:off x="3453238" y="3740828"/>
                          <a:ext cx="667560" cy="463541"/>
                        </a:xfrm>
                        <a:prstGeom prst="rect">
                          <a:avLst/>
                        </a:prstGeom>
                      </p:spPr>
                    </p:pic>
                  </p:oleObj>
                </mc:Fallback>
              </mc:AlternateContent>
            </a:graphicData>
          </a:graphic>
        </p:graphicFrame>
      </p:grpSp>
      <p:cxnSp>
        <p:nvCxnSpPr>
          <p:cNvPr id="23" name="Conector reto 22">
            <a:extLst>
              <a:ext uri="{FF2B5EF4-FFF2-40B4-BE49-F238E27FC236}">
                <a16:creationId xmlns:a16="http://schemas.microsoft.com/office/drawing/2014/main" id="{D59DD937-C211-45C3-8566-59E6D4DF83AB}"/>
              </a:ext>
            </a:extLst>
          </p:cNvPr>
          <p:cNvCxnSpPr/>
          <p:nvPr/>
        </p:nvCxnSpPr>
        <p:spPr>
          <a:xfrm>
            <a:off x="5243749" y="3154116"/>
            <a:ext cx="0" cy="150027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4" name="Grupo 25">
            <a:extLst>
              <a:ext uri="{FF2B5EF4-FFF2-40B4-BE49-F238E27FC236}">
                <a16:creationId xmlns:a16="http://schemas.microsoft.com/office/drawing/2014/main" id="{10CCAF59-FED6-4F99-AA76-3307FFB0487B}"/>
              </a:ext>
            </a:extLst>
          </p:cNvPr>
          <p:cNvGrpSpPr/>
          <p:nvPr/>
        </p:nvGrpSpPr>
        <p:grpSpPr>
          <a:xfrm>
            <a:off x="3181422" y="1436109"/>
            <a:ext cx="3630746" cy="2218098"/>
            <a:chOff x="304800" y="2182484"/>
            <a:chExt cx="3202240" cy="1890069"/>
          </a:xfrm>
        </p:grpSpPr>
        <p:cxnSp>
          <p:nvCxnSpPr>
            <p:cNvPr id="25" name="Conector reto 24">
              <a:extLst>
                <a:ext uri="{FF2B5EF4-FFF2-40B4-BE49-F238E27FC236}">
                  <a16:creationId xmlns:a16="http://schemas.microsoft.com/office/drawing/2014/main" id="{53C0C441-F3E9-4F72-90E7-E7F130FA9631}"/>
                </a:ext>
              </a:extLst>
            </p:cNvPr>
            <p:cNvCxnSpPr/>
            <p:nvPr/>
          </p:nvCxnSpPr>
          <p:spPr>
            <a:xfrm flipV="1">
              <a:off x="801055" y="2489773"/>
              <a:ext cx="1989694" cy="158278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26" name="Objeto 25">
              <a:extLst>
                <a:ext uri="{FF2B5EF4-FFF2-40B4-BE49-F238E27FC236}">
                  <a16:creationId xmlns:a16="http://schemas.microsoft.com/office/drawing/2014/main" id="{1C3421A3-249A-459C-9E31-56FB299DB3F4}"/>
                </a:ext>
              </a:extLst>
            </p:cNvPr>
            <p:cNvGraphicFramePr>
              <a:graphicFrameLocks noChangeAspect="1"/>
            </p:cNvGraphicFramePr>
            <p:nvPr>
              <p:extLst>
                <p:ext uri="{D42A27DB-BD31-4B8C-83A1-F6EECF244321}">
                  <p14:modId xmlns:p14="http://schemas.microsoft.com/office/powerpoint/2010/main" val="608670360"/>
                </p:ext>
              </p:extLst>
            </p:nvPr>
          </p:nvGraphicFramePr>
          <p:xfrm>
            <a:off x="2776664" y="2182484"/>
            <a:ext cx="730376" cy="457278"/>
          </p:xfrm>
          <a:graphic>
            <a:graphicData uri="http://schemas.openxmlformats.org/presentationml/2006/ole">
              <mc:AlternateContent xmlns:mc="http://schemas.openxmlformats.org/markup-compatibility/2006">
                <mc:Choice xmlns:v="urn:schemas-microsoft-com:vml" Requires="v">
                  <p:oleObj name="Equation" r:id="rId8" imgW="355320" imgH="241200" progId="Equation.DSMT4">
                    <p:embed/>
                  </p:oleObj>
                </mc:Choice>
                <mc:Fallback>
                  <p:oleObj name="Equation" r:id="rId8" imgW="355320" imgH="241200" progId="Equation.DSMT4">
                    <p:embed/>
                    <p:pic>
                      <p:nvPicPr>
                        <p:cNvPr id="26" name="Objeto 25">
                          <a:extLst>
                            <a:ext uri="{FF2B5EF4-FFF2-40B4-BE49-F238E27FC236}">
                              <a16:creationId xmlns:a16="http://schemas.microsoft.com/office/drawing/2014/main" id="{B1AB0345-DB3A-4546-991D-767F90F388A9}"/>
                            </a:ext>
                          </a:extLst>
                        </p:cNvPr>
                        <p:cNvPicPr/>
                        <p:nvPr/>
                      </p:nvPicPr>
                      <p:blipFill>
                        <a:blip r:embed="rId9"/>
                        <a:stretch>
                          <a:fillRect/>
                        </a:stretch>
                      </p:blipFill>
                      <p:spPr>
                        <a:xfrm>
                          <a:off x="2776664" y="2182484"/>
                          <a:ext cx="730376" cy="457278"/>
                        </a:xfrm>
                        <a:prstGeom prst="rect">
                          <a:avLst/>
                        </a:prstGeom>
                      </p:spPr>
                    </p:pic>
                  </p:oleObj>
                </mc:Fallback>
              </mc:AlternateContent>
            </a:graphicData>
          </a:graphic>
        </p:graphicFrame>
        <p:cxnSp>
          <p:nvCxnSpPr>
            <p:cNvPr id="27" name="Conector reto 26">
              <a:extLst>
                <a:ext uri="{FF2B5EF4-FFF2-40B4-BE49-F238E27FC236}">
                  <a16:creationId xmlns:a16="http://schemas.microsoft.com/office/drawing/2014/main" id="{6A19D885-F81B-44C4-A520-DDE48B3F6CB5}"/>
                </a:ext>
              </a:extLst>
            </p:cNvPr>
            <p:cNvCxnSpPr/>
            <p:nvPr/>
          </p:nvCxnSpPr>
          <p:spPr>
            <a:xfrm>
              <a:off x="2123728" y="2979547"/>
              <a:ext cx="0" cy="6668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Conector reto 27">
              <a:extLst>
                <a:ext uri="{FF2B5EF4-FFF2-40B4-BE49-F238E27FC236}">
                  <a16:creationId xmlns:a16="http://schemas.microsoft.com/office/drawing/2014/main" id="{9DD362D1-0062-4A6C-917B-E933FB104FAF}"/>
                </a:ext>
              </a:extLst>
            </p:cNvPr>
            <p:cNvCxnSpPr/>
            <p:nvPr/>
          </p:nvCxnSpPr>
          <p:spPr>
            <a:xfrm>
              <a:off x="687358" y="2996952"/>
              <a:ext cx="147805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CaixaDeTexto 28">
              <a:extLst>
                <a:ext uri="{FF2B5EF4-FFF2-40B4-BE49-F238E27FC236}">
                  <a16:creationId xmlns:a16="http://schemas.microsoft.com/office/drawing/2014/main" id="{3466B6D3-F09D-464A-8CB8-ED51919CBFE0}"/>
                </a:ext>
              </a:extLst>
            </p:cNvPr>
            <p:cNvSpPr txBox="1"/>
            <p:nvPr/>
          </p:nvSpPr>
          <p:spPr>
            <a:xfrm>
              <a:off x="304800" y="2708325"/>
              <a:ext cx="537947" cy="445842"/>
            </a:xfrm>
            <a:prstGeom prst="rect">
              <a:avLst/>
            </a:prstGeom>
            <a:noFill/>
          </p:spPr>
          <p:txBody>
            <a:bodyPr wrap="square" rtlCol="0">
              <a:spAutoFit/>
            </a:bodyPr>
            <a:lstStyle/>
            <a:p>
              <a:r>
                <a:rPr lang="pt-BR" sz="2800" dirty="0">
                  <a:solidFill>
                    <a:srgbClr val="0070C0"/>
                  </a:solidFill>
                </a:rPr>
                <a:t>P</a:t>
              </a:r>
              <a:r>
                <a:rPr lang="pt-BR" sz="2200" dirty="0">
                  <a:solidFill>
                    <a:srgbClr val="0070C0"/>
                  </a:solidFill>
                </a:rPr>
                <a:t>2</a:t>
              </a:r>
              <a:endParaRPr lang="en-US" sz="2200" dirty="0">
                <a:solidFill>
                  <a:srgbClr val="0070C0"/>
                </a:solidFill>
              </a:endParaRPr>
            </a:p>
          </p:txBody>
        </p:sp>
      </p:grpSp>
      <p:grpSp>
        <p:nvGrpSpPr>
          <p:cNvPr id="30" name="Grupo 31">
            <a:extLst>
              <a:ext uri="{FF2B5EF4-FFF2-40B4-BE49-F238E27FC236}">
                <a16:creationId xmlns:a16="http://schemas.microsoft.com/office/drawing/2014/main" id="{0B7CCA53-6741-498D-8AA0-562C2F0F919E}"/>
              </a:ext>
            </a:extLst>
          </p:cNvPr>
          <p:cNvGrpSpPr/>
          <p:nvPr/>
        </p:nvGrpSpPr>
        <p:grpSpPr>
          <a:xfrm>
            <a:off x="5145857" y="1055109"/>
            <a:ext cx="834653" cy="3599277"/>
            <a:chOff x="1821362" y="1857830"/>
            <a:chExt cx="736145" cy="3066989"/>
          </a:xfrm>
        </p:grpSpPr>
        <p:cxnSp>
          <p:nvCxnSpPr>
            <p:cNvPr id="31" name="Conector reto 30">
              <a:extLst>
                <a:ext uri="{FF2B5EF4-FFF2-40B4-BE49-F238E27FC236}">
                  <a16:creationId xmlns:a16="http://schemas.microsoft.com/office/drawing/2014/main" id="{3A67C233-C378-449A-B534-CD9AEF6C3158}"/>
                </a:ext>
              </a:extLst>
            </p:cNvPr>
            <p:cNvCxnSpPr/>
            <p:nvPr/>
          </p:nvCxnSpPr>
          <p:spPr>
            <a:xfrm>
              <a:off x="1907704" y="2185392"/>
              <a:ext cx="0" cy="273942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32" name="Objeto 31">
              <a:extLst>
                <a:ext uri="{FF2B5EF4-FFF2-40B4-BE49-F238E27FC236}">
                  <a16:creationId xmlns:a16="http://schemas.microsoft.com/office/drawing/2014/main" id="{D2FFE9CA-06A7-44CE-833F-6AFE050495CB}"/>
                </a:ext>
              </a:extLst>
            </p:cNvPr>
            <p:cNvGraphicFramePr>
              <a:graphicFrameLocks noChangeAspect="1"/>
            </p:cNvGraphicFramePr>
            <p:nvPr>
              <p:extLst>
                <p:ext uri="{D42A27DB-BD31-4B8C-83A1-F6EECF244321}">
                  <p14:modId xmlns:p14="http://schemas.microsoft.com/office/powerpoint/2010/main" val="3750097536"/>
                </p:ext>
              </p:extLst>
            </p:nvPr>
          </p:nvGraphicFramePr>
          <p:xfrm>
            <a:off x="1821362" y="1857830"/>
            <a:ext cx="736145" cy="463733"/>
          </p:xfrm>
          <a:graphic>
            <a:graphicData uri="http://schemas.openxmlformats.org/presentationml/2006/ole">
              <mc:AlternateContent xmlns:mc="http://schemas.openxmlformats.org/markup-compatibility/2006">
                <mc:Choice xmlns:v="urn:schemas-microsoft-com:vml" Requires="v">
                  <p:oleObj name="Equation" r:id="rId10" imgW="342720" imgH="228600" progId="Equation.DSMT4">
                    <p:embed/>
                  </p:oleObj>
                </mc:Choice>
                <mc:Fallback>
                  <p:oleObj name="Equation" r:id="rId10" imgW="342720" imgH="228600" progId="Equation.DSMT4">
                    <p:embed/>
                    <p:pic>
                      <p:nvPicPr>
                        <p:cNvPr id="32" name="Objeto 31">
                          <a:extLst>
                            <a:ext uri="{FF2B5EF4-FFF2-40B4-BE49-F238E27FC236}">
                              <a16:creationId xmlns:a16="http://schemas.microsoft.com/office/drawing/2014/main" id="{23276A38-D054-4FAC-9FF3-7E027B4BC25C}"/>
                            </a:ext>
                          </a:extLst>
                        </p:cNvPr>
                        <p:cNvPicPr/>
                        <p:nvPr/>
                      </p:nvPicPr>
                      <p:blipFill>
                        <a:blip r:embed="rId11"/>
                        <a:stretch>
                          <a:fillRect/>
                        </a:stretch>
                      </p:blipFill>
                      <p:spPr>
                        <a:xfrm>
                          <a:off x="1821362" y="1857830"/>
                          <a:ext cx="736145" cy="463733"/>
                        </a:xfrm>
                        <a:prstGeom prst="rect">
                          <a:avLst/>
                        </a:prstGeom>
                      </p:spPr>
                    </p:pic>
                  </p:oleObj>
                </mc:Fallback>
              </mc:AlternateContent>
            </a:graphicData>
          </a:graphic>
        </p:graphicFrame>
      </p:grpSp>
      <p:graphicFrame>
        <p:nvGraphicFramePr>
          <p:cNvPr id="33" name="Objeto 32">
            <a:extLst>
              <a:ext uri="{FF2B5EF4-FFF2-40B4-BE49-F238E27FC236}">
                <a16:creationId xmlns:a16="http://schemas.microsoft.com/office/drawing/2014/main" id="{666DD35E-B3D6-45AE-9DFC-29C54057B01F}"/>
              </a:ext>
            </a:extLst>
          </p:cNvPr>
          <p:cNvGraphicFramePr>
            <a:graphicFrameLocks noChangeAspect="1"/>
          </p:cNvGraphicFramePr>
          <p:nvPr>
            <p:extLst>
              <p:ext uri="{D42A27DB-BD31-4B8C-83A1-F6EECF244321}">
                <p14:modId xmlns:p14="http://schemas.microsoft.com/office/powerpoint/2010/main" val="1457129631"/>
              </p:ext>
            </p:extLst>
          </p:nvPr>
        </p:nvGraphicFramePr>
        <p:xfrm>
          <a:off x="3536950" y="5282341"/>
          <a:ext cx="4081463" cy="1185863"/>
        </p:xfrm>
        <a:graphic>
          <a:graphicData uri="http://schemas.openxmlformats.org/presentationml/2006/ole">
            <mc:AlternateContent xmlns:mc="http://schemas.openxmlformats.org/markup-compatibility/2006">
              <mc:Choice xmlns:v="urn:schemas-microsoft-com:vml" Requires="v">
                <p:oleObj name="Equation" r:id="rId12" imgW="1422360" imgH="457200" progId="Equation.DSMT4">
                  <p:embed/>
                </p:oleObj>
              </mc:Choice>
              <mc:Fallback>
                <p:oleObj name="Equation" r:id="rId12" imgW="1422360" imgH="457200" progId="Equation.DSMT4">
                  <p:embed/>
                  <p:pic>
                    <p:nvPicPr>
                      <p:cNvPr id="33" name="Objeto 32">
                        <a:extLst>
                          <a:ext uri="{FF2B5EF4-FFF2-40B4-BE49-F238E27FC236}">
                            <a16:creationId xmlns:a16="http://schemas.microsoft.com/office/drawing/2014/main" id="{185AF4DA-247B-407E-96A2-59FCC26D8AFC}"/>
                          </a:ext>
                        </a:extLst>
                      </p:cNvPr>
                      <p:cNvPicPr/>
                      <p:nvPr/>
                    </p:nvPicPr>
                    <p:blipFill>
                      <a:blip r:embed="rId13"/>
                      <a:stretch>
                        <a:fillRect/>
                      </a:stretch>
                    </p:blipFill>
                    <p:spPr>
                      <a:xfrm>
                        <a:off x="3536950" y="5282341"/>
                        <a:ext cx="4081463" cy="1185863"/>
                      </a:xfrm>
                      <a:prstGeom prst="rect">
                        <a:avLst/>
                      </a:prstGeom>
                      <a:solidFill>
                        <a:schemeClr val="bg1">
                          <a:lumMod val="95000"/>
                        </a:schemeClr>
                      </a:solidFill>
                      <a:ln>
                        <a:solidFill>
                          <a:schemeClr val="tx1"/>
                        </a:solidFill>
                      </a:ln>
                    </p:spPr>
                  </p:pic>
                </p:oleObj>
              </mc:Fallback>
            </mc:AlternateContent>
          </a:graphicData>
        </a:graphic>
      </p:graphicFrame>
      <p:sp>
        <p:nvSpPr>
          <p:cNvPr id="34" name="Título 1">
            <a:extLst>
              <a:ext uri="{FF2B5EF4-FFF2-40B4-BE49-F238E27FC236}">
                <a16:creationId xmlns:a16="http://schemas.microsoft.com/office/drawing/2014/main" id="{C7E40485-B455-4B78-ACB8-00AE2D4942CE}"/>
              </a:ext>
            </a:extLst>
          </p:cNvPr>
          <p:cNvSpPr>
            <a:spLocks noGrp="1"/>
          </p:cNvSpPr>
          <p:nvPr>
            <p:ph type="title"/>
          </p:nvPr>
        </p:nvSpPr>
        <p:spPr>
          <a:xfrm>
            <a:off x="2152650" y="169658"/>
            <a:ext cx="6607037" cy="625475"/>
          </a:xfrm>
        </p:spPr>
        <p:txBody>
          <a:bodyPr>
            <a:noAutofit/>
          </a:bodyPr>
          <a:lstStyle/>
          <a:p>
            <a:pPr algn="ctr"/>
            <a:r>
              <a:rPr lang="pt-BR" sz="4200" b="1" dirty="0"/>
              <a:t>O Ajustamento dos Preços</a:t>
            </a:r>
            <a:endParaRPr lang="en-US" sz="4200" b="1" dirty="0"/>
          </a:p>
        </p:txBody>
      </p:sp>
    </p:spTree>
    <p:extLst>
      <p:ext uri="{BB962C8B-B14F-4D97-AF65-F5344CB8AC3E}">
        <p14:creationId xmlns:p14="http://schemas.microsoft.com/office/powerpoint/2010/main" val="132032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additive="base">
                                        <p:cTn id="25" dur="500" fill="hold"/>
                                        <p:tgtEl>
                                          <p:spTgt spid="33"/>
                                        </p:tgtEl>
                                        <p:attrNameLst>
                                          <p:attrName>ppt_x</p:attrName>
                                        </p:attrNameLst>
                                      </p:cBhvr>
                                      <p:tavLst>
                                        <p:tav tm="0">
                                          <p:val>
                                            <p:strVal val="#ppt_x"/>
                                          </p:val>
                                        </p:tav>
                                        <p:tav tm="100000">
                                          <p:val>
                                            <p:strVal val="#ppt_x"/>
                                          </p:val>
                                        </p:tav>
                                      </p:tavLst>
                                    </p:anim>
                                    <p:anim calcmode="lin" valueType="num">
                                      <p:cBhvr additive="base">
                                        <p:cTn id="2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F2D43EE6-E81B-43FB-A49F-96D7E44647A0}"/>
              </a:ext>
            </a:extLst>
          </p:cNvPr>
          <p:cNvSpPr>
            <a:spLocks noGrp="1" noChangeArrowheads="1"/>
          </p:cNvSpPr>
          <p:nvPr>
            <p:ph idx="1"/>
          </p:nvPr>
        </p:nvSpPr>
        <p:spPr>
          <a:xfrm>
            <a:off x="434008" y="901149"/>
            <a:ext cx="11237843" cy="609600"/>
          </a:xfrm>
        </p:spPr>
        <p:txBody>
          <a:bodyPr lIns="92075" tIns="46038" rIns="92075" bIns="46038">
            <a:noAutofit/>
          </a:bodyPr>
          <a:lstStyle/>
          <a:p>
            <a:pPr algn="just" eaLnBrk="1" hangingPunct="1">
              <a:buFont typeface="Wingdings" panose="05000000000000000000" pitchFamily="2" charset="2"/>
              <a:buChar char="§"/>
            </a:pPr>
            <a:r>
              <a:rPr lang="pt-BR" altLang="en-US" sz="2400" dirty="0">
                <a:latin typeface="Arial" panose="020B0604020202020204" pitchFamily="34" charset="0"/>
                <a:cs typeface="Arial" panose="020B0604020202020204" pitchFamily="34" charset="0"/>
              </a:rPr>
              <a:t>A curva de Phillips mostra uma relação entre inflação, inflação esperada e desemprego, e pode ser escrita da seguinte forma:</a:t>
            </a:r>
          </a:p>
        </p:txBody>
      </p:sp>
      <p:graphicFrame>
        <p:nvGraphicFramePr>
          <p:cNvPr id="5" name="Object 8">
            <a:extLst>
              <a:ext uri="{FF2B5EF4-FFF2-40B4-BE49-F238E27FC236}">
                <a16:creationId xmlns:a16="http://schemas.microsoft.com/office/drawing/2014/main" id="{BA96D98B-663C-4443-AFB8-40EF00E1B4B6}"/>
              </a:ext>
            </a:extLst>
          </p:cNvPr>
          <p:cNvGraphicFramePr>
            <a:graphicFrameLocks/>
          </p:cNvGraphicFramePr>
          <p:nvPr>
            <p:extLst>
              <p:ext uri="{D42A27DB-BD31-4B8C-83A1-F6EECF244321}">
                <p14:modId xmlns:p14="http://schemas.microsoft.com/office/powerpoint/2010/main" val="1077084509"/>
              </p:ext>
            </p:extLst>
          </p:nvPr>
        </p:nvGraphicFramePr>
        <p:xfrm>
          <a:off x="798791" y="1683028"/>
          <a:ext cx="6317628" cy="768626"/>
        </p:xfrm>
        <a:graphic>
          <a:graphicData uri="http://schemas.openxmlformats.org/presentationml/2006/ole">
            <mc:AlternateContent xmlns:mc="http://schemas.openxmlformats.org/markup-compatibility/2006">
              <mc:Choice xmlns:v="urn:schemas-microsoft-com:vml" Requires="v">
                <p:oleObj name="Equation" r:id="rId2" imgW="2463480" imgH="253800" progId="Equation.DSMT4">
                  <p:embed/>
                </p:oleObj>
              </mc:Choice>
              <mc:Fallback>
                <p:oleObj name="Equation" r:id="rId2" imgW="2463480" imgH="253800" progId="Equation.DSMT4">
                  <p:embed/>
                  <p:pic>
                    <p:nvPicPr>
                      <p:cNvPr id="6" name="Object 8"/>
                      <p:cNvPicPr>
                        <a:picLocks noChangeArrowheads="1"/>
                      </p:cNvPicPr>
                      <p:nvPr/>
                    </p:nvPicPr>
                    <p:blipFill>
                      <a:blip r:embed="rId3"/>
                      <a:srcRect/>
                      <a:stretch>
                        <a:fillRect/>
                      </a:stretch>
                    </p:blipFill>
                    <p:spPr bwMode="auto">
                      <a:xfrm>
                        <a:off x="798791" y="1683028"/>
                        <a:ext cx="6317628" cy="768626"/>
                      </a:xfrm>
                      <a:prstGeom prst="rect">
                        <a:avLst/>
                      </a:prstGeom>
                      <a:solidFill>
                        <a:schemeClr val="bg1">
                          <a:lumMod val="95000"/>
                        </a:schemeClr>
                      </a:solidFill>
                      <a:ln>
                        <a:solidFill>
                          <a:schemeClr val="tx1"/>
                        </a:solidFill>
                      </a:ln>
                      <a:effectLst/>
                    </p:spPr>
                  </p:pic>
                </p:oleObj>
              </mc:Fallback>
            </mc:AlternateContent>
          </a:graphicData>
        </a:graphic>
      </p:graphicFrame>
      <p:sp>
        <p:nvSpPr>
          <p:cNvPr id="6" name="Rectangle 9">
            <a:extLst>
              <a:ext uri="{FF2B5EF4-FFF2-40B4-BE49-F238E27FC236}">
                <a16:creationId xmlns:a16="http://schemas.microsoft.com/office/drawing/2014/main" id="{DE2570A0-B9A1-4337-900E-0A5BE8679ED0}"/>
              </a:ext>
            </a:extLst>
          </p:cNvPr>
          <p:cNvSpPr>
            <a:spLocks noChangeArrowheads="1"/>
          </p:cNvSpPr>
          <p:nvPr/>
        </p:nvSpPr>
        <p:spPr bwMode="auto">
          <a:xfrm>
            <a:off x="460511" y="2743200"/>
            <a:ext cx="1121133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36550" indent="-33655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lgn="just" eaLnBrk="1" hangingPunct="1">
              <a:spcBef>
                <a:spcPct val="10000"/>
              </a:spcBef>
              <a:spcAft>
                <a:spcPct val="10000"/>
              </a:spcAft>
              <a:buFont typeface="Wingdings" panose="05000000000000000000" pitchFamily="2" charset="2"/>
              <a:buChar char="§"/>
              <a:defRPr/>
            </a:pPr>
            <a:r>
              <a:rPr lang="pt-BR" altLang="en-US" dirty="0">
                <a:latin typeface="Arial" panose="020B0604020202020204" pitchFamily="34" charset="0"/>
                <a:cs typeface="Arial" panose="020B0604020202020204" pitchFamily="34" charset="0"/>
              </a:rPr>
              <a:t>A variáveis </a:t>
            </a:r>
            <a:r>
              <a:rPr lang="pt-BR" altLang="en-US" dirty="0" err="1">
                <a:latin typeface="Symbol" panose="05050102010706020507" pitchFamily="18" charset="2"/>
                <a:cs typeface="Arial" panose="020B0604020202020204" pitchFamily="34" charset="0"/>
              </a:rPr>
              <a:t>p</a:t>
            </a:r>
            <a:r>
              <a:rPr lang="pt-BR" altLang="en-US" sz="1400" dirty="0" err="1">
                <a:latin typeface="Arial" panose="020B0604020202020204" pitchFamily="34" charset="0"/>
                <a:cs typeface="Arial" panose="020B0604020202020204" pitchFamily="34" charset="0"/>
              </a:rPr>
              <a:t>t</a:t>
            </a:r>
            <a:r>
              <a:rPr lang="pt-BR" altLang="en-US" dirty="0">
                <a:latin typeface="Arial" panose="020B0604020202020204" pitchFamily="34" charset="0"/>
                <a:cs typeface="Arial" panose="020B0604020202020204" pitchFamily="34" charset="0"/>
              </a:rPr>
              <a:t>, </a:t>
            </a:r>
            <a:r>
              <a:rPr lang="pt-BR" altLang="en-US" dirty="0">
                <a:latin typeface="Symbol" panose="05050102010706020507" pitchFamily="18" charset="2"/>
                <a:cs typeface="Arial" panose="020B0604020202020204" pitchFamily="34" charset="0"/>
              </a:rPr>
              <a:t>p</a:t>
            </a:r>
            <a:r>
              <a:rPr lang="pt-BR" altLang="en-US" baseline="30000" dirty="0">
                <a:latin typeface="Arial" panose="020B0604020202020204" pitchFamily="34" charset="0"/>
                <a:cs typeface="Arial" panose="020B0604020202020204" pitchFamily="34" charset="0"/>
              </a:rPr>
              <a:t>e</a:t>
            </a:r>
            <a:r>
              <a:rPr lang="pt-BR" altLang="en-US" baseline="-25000" dirty="0">
                <a:latin typeface="Arial" panose="020B0604020202020204" pitchFamily="34" charset="0"/>
                <a:cs typeface="Arial" panose="020B0604020202020204" pitchFamily="34" charset="0"/>
              </a:rPr>
              <a:t>t</a:t>
            </a:r>
            <a:r>
              <a:rPr lang="pt-BR" altLang="en-US" dirty="0">
                <a:latin typeface="Arial" panose="020B0604020202020204" pitchFamily="34" charset="0"/>
                <a:cs typeface="Arial" panose="020B0604020202020204" pitchFamily="34" charset="0"/>
              </a:rPr>
              <a:t>, e u</a:t>
            </a:r>
            <a:r>
              <a:rPr lang="pt-BR" altLang="en-US" baseline="-25000" dirty="0">
                <a:latin typeface="Arial" panose="020B0604020202020204" pitchFamily="34" charset="0"/>
                <a:cs typeface="Arial" panose="020B0604020202020204" pitchFamily="34" charset="0"/>
              </a:rPr>
              <a:t>t</a:t>
            </a:r>
            <a:r>
              <a:rPr lang="pt-BR" altLang="en-US" dirty="0">
                <a:latin typeface="Arial" panose="020B0604020202020204" pitchFamily="34" charset="0"/>
                <a:cs typeface="Arial" panose="020B0604020202020204" pitchFamily="34" charset="0"/>
              </a:rPr>
              <a:t> referem-se à inflação, inflação esperada e desemprego no ano t e</a:t>
            </a:r>
            <a:r>
              <a:rPr lang="pt-BR" altLang="en-US" dirty="0">
                <a:latin typeface="Symbol" panose="05050102010706020507" pitchFamily="18" charset="2"/>
                <a:cs typeface="Arial" panose="020B0604020202020204" pitchFamily="34" charset="0"/>
              </a:rPr>
              <a:t> r </a:t>
            </a:r>
            <a:r>
              <a:rPr lang="pt-BR" altLang="en-US" dirty="0">
                <a:latin typeface="Arial" panose="020B0604020202020204" pitchFamily="34" charset="0"/>
                <a:cs typeface="Arial" panose="020B0604020202020204" pitchFamily="34" charset="0"/>
              </a:rPr>
              <a:t>é uma constante positiva. </a:t>
            </a:r>
          </a:p>
        </p:txBody>
      </p:sp>
      <p:sp>
        <p:nvSpPr>
          <p:cNvPr id="7" name="Rectangle 4">
            <a:extLst>
              <a:ext uri="{FF2B5EF4-FFF2-40B4-BE49-F238E27FC236}">
                <a16:creationId xmlns:a16="http://schemas.microsoft.com/office/drawing/2014/main" id="{88687EFA-1182-4E05-B44C-583DF864904E}"/>
              </a:ext>
            </a:extLst>
          </p:cNvPr>
          <p:cNvSpPr>
            <a:spLocks noGrp="1" noChangeArrowheads="1"/>
          </p:cNvSpPr>
          <p:nvPr>
            <p:ph type="title"/>
          </p:nvPr>
        </p:nvSpPr>
        <p:spPr>
          <a:xfrm>
            <a:off x="1808920" y="-46382"/>
            <a:ext cx="8448261" cy="1143000"/>
          </a:xfrm>
        </p:spPr>
        <p:txBody>
          <a:bodyPr lIns="92075" tIns="46038" rIns="92075" bIns="46038"/>
          <a:lstStyle/>
          <a:p>
            <a:pPr eaLnBrk="1" hangingPunct="1"/>
            <a:r>
              <a:rPr lang="pt-BR" altLang="en-US" sz="3200" b="1" dirty="0">
                <a:latin typeface="Arial" panose="020B0604020202020204" pitchFamily="34" charset="0"/>
                <a:cs typeface="Arial" panose="020B0604020202020204" pitchFamily="34" charset="0"/>
              </a:rPr>
              <a:t>Inflação, Inflação Esperada e Desemprego</a:t>
            </a:r>
          </a:p>
        </p:txBody>
      </p:sp>
      <p:sp>
        <p:nvSpPr>
          <p:cNvPr id="8" name="Rectangle 5">
            <a:extLst>
              <a:ext uri="{FF2B5EF4-FFF2-40B4-BE49-F238E27FC236}">
                <a16:creationId xmlns:a16="http://schemas.microsoft.com/office/drawing/2014/main" id="{3F47B5B7-DA0D-4312-BD88-81FD11D1AC17}"/>
              </a:ext>
            </a:extLst>
          </p:cNvPr>
          <p:cNvSpPr txBox="1">
            <a:spLocks noChangeArrowheads="1"/>
          </p:cNvSpPr>
          <p:nvPr/>
        </p:nvSpPr>
        <p:spPr bwMode="auto">
          <a:xfrm>
            <a:off x="487017" y="3883785"/>
            <a:ext cx="11290850" cy="234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eaLnBrk="1" hangingPunct="1">
              <a:buFont typeface="Wingdings" panose="05000000000000000000" pitchFamily="2" charset="2"/>
              <a:buChar char="§"/>
            </a:pPr>
            <a:r>
              <a:rPr lang="pt-BR" altLang="en-US" sz="2800" dirty="0">
                <a:latin typeface="Arial" panose="020B0604020202020204" pitchFamily="34" charset="0"/>
                <a:cs typeface="Arial" panose="020B0604020202020204" pitchFamily="34" charset="0"/>
              </a:rPr>
              <a:t>Segundo esta equação:</a:t>
            </a:r>
          </a:p>
          <a:p>
            <a:pPr algn="just" eaLnBrk="1" hangingPunct="1">
              <a:buFont typeface="Wingdings" panose="05000000000000000000" pitchFamily="2" charset="2"/>
              <a:buChar char="§"/>
            </a:pPr>
            <a:endParaRPr lang="pt-BR" altLang="en-US" sz="200" dirty="0">
              <a:latin typeface="Arial" panose="020B0604020202020204" pitchFamily="34" charset="0"/>
              <a:cs typeface="Arial" panose="020B0604020202020204" pitchFamily="34" charset="0"/>
            </a:endParaRPr>
          </a:p>
          <a:p>
            <a:pPr marL="565150" lvl="1" indent="-342900" algn="just" eaLnBrk="1" hangingPunct="1">
              <a:buFont typeface="Wingdings" panose="05000000000000000000" pitchFamily="2" charset="2"/>
              <a:buChar char="§"/>
            </a:pPr>
            <a:r>
              <a:rPr lang="pt-BR" altLang="en-US" sz="2400" dirty="0">
                <a:latin typeface="Arial" panose="020B0604020202020204" pitchFamily="34" charset="0"/>
                <a:cs typeface="Arial" panose="020B0604020202020204" pitchFamily="34" charset="0"/>
              </a:rPr>
              <a:t>Um </a:t>
            </a:r>
            <a:r>
              <a:rPr lang="pt-BR" altLang="en-US" sz="2400" b="1" dirty="0">
                <a:latin typeface="Arial" panose="020B0604020202020204" pitchFamily="34" charset="0"/>
                <a:cs typeface="Arial" panose="020B0604020202020204" pitchFamily="34" charset="0"/>
              </a:rPr>
              <a:t>aumento da inflação esperada </a:t>
            </a:r>
            <a:r>
              <a:rPr lang="pt-BR" altLang="en-US" sz="2400" dirty="0">
                <a:latin typeface="Arial" panose="020B0604020202020204" pitchFamily="34" charset="0"/>
                <a:cs typeface="Arial" panose="020B0604020202020204" pitchFamily="34" charset="0"/>
              </a:rPr>
              <a:t>leva ao aumento da inflação efetiva.</a:t>
            </a:r>
          </a:p>
          <a:p>
            <a:pPr marL="565150" lvl="1" indent="-342900" algn="just" eaLnBrk="1" hangingPunct="1">
              <a:buFont typeface="Wingdings" panose="05000000000000000000" pitchFamily="2" charset="2"/>
              <a:buChar char="§"/>
            </a:pPr>
            <a:r>
              <a:rPr lang="pt-BR" altLang="en-US" sz="2400" dirty="0">
                <a:latin typeface="Arial" panose="020B0604020202020204" pitchFamily="34" charset="0"/>
                <a:cs typeface="Arial" panose="020B0604020202020204" pitchFamily="34" charset="0"/>
              </a:rPr>
              <a:t>Dada a inflação esperada,  um </a:t>
            </a:r>
            <a:r>
              <a:rPr lang="pt-BR" altLang="en-US" sz="2400" b="1" dirty="0">
                <a:latin typeface="Arial" panose="020B0604020202020204" pitchFamily="34" charset="0"/>
                <a:cs typeface="Arial" panose="020B0604020202020204" pitchFamily="34" charset="0"/>
              </a:rPr>
              <a:t>aumento na taxa de desemprego </a:t>
            </a:r>
            <a:r>
              <a:rPr lang="pt-BR" altLang="en-US" sz="2400" dirty="0">
                <a:latin typeface="Arial" panose="020B0604020202020204" pitchFamily="34" charset="0"/>
                <a:cs typeface="Arial" panose="020B0604020202020204" pitchFamily="34" charset="0"/>
              </a:rPr>
              <a:t>(economia “desaquecida”), leva a uma queda na inflação.</a:t>
            </a:r>
          </a:p>
        </p:txBody>
      </p:sp>
    </p:spTree>
    <p:extLst>
      <p:ext uri="{BB962C8B-B14F-4D97-AF65-F5344CB8AC3E}">
        <p14:creationId xmlns:p14="http://schemas.microsoft.com/office/powerpoint/2010/main" val="77592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8A132984-A33A-4314-BB09-7869BB13FC77}"/>
              </a:ext>
            </a:extLst>
          </p:cNvPr>
          <p:cNvSpPr>
            <a:spLocks noGrp="1" noChangeArrowheads="1"/>
          </p:cNvSpPr>
          <p:nvPr>
            <p:ph idx="1"/>
          </p:nvPr>
        </p:nvSpPr>
        <p:spPr>
          <a:xfrm>
            <a:off x="583094" y="437321"/>
            <a:ext cx="11118574" cy="1066800"/>
          </a:xfrm>
        </p:spPr>
        <p:txBody>
          <a:bodyPr lIns="92075" tIns="46038" rIns="92075" bIns="46038"/>
          <a:lstStyle/>
          <a:p>
            <a:pPr algn="just" eaLnBrk="1" hangingPunct="1">
              <a:buFont typeface="Wingdings" panose="05000000000000000000" pitchFamily="2" charset="2"/>
              <a:buChar char="§"/>
            </a:pPr>
            <a:r>
              <a:rPr lang="pt-BR" altLang="en-US" sz="2600" dirty="0">
                <a:latin typeface="Arial" panose="020B0604020202020204" pitchFamily="34" charset="0"/>
                <a:cs typeface="Arial" panose="020B0604020202020204" pitchFamily="34" charset="0"/>
              </a:rPr>
              <a:t>Suponha que as expectativas sobre a inflação sejam formadas de acordo com:</a:t>
            </a:r>
          </a:p>
        </p:txBody>
      </p:sp>
      <p:graphicFrame>
        <p:nvGraphicFramePr>
          <p:cNvPr id="5" name="Object 6">
            <a:extLst>
              <a:ext uri="{FF2B5EF4-FFF2-40B4-BE49-F238E27FC236}">
                <a16:creationId xmlns:a16="http://schemas.microsoft.com/office/drawing/2014/main" id="{44758ECF-BB84-4AD4-AEAA-F55204778500}"/>
              </a:ext>
            </a:extLst>
          </p:cNvPr>
          <p:cNvGraphicFramePr>
            <a:graphicFrameLocks/>
          </p:cNvGraphicFramePr>
          <p:nvPr>
            <p:extLst>
              <p:ext uri="{D42A27DB-BD31-4B8C-83A1-F6EECF244321}">
                <p14:modId xmlns:p14="http://schemas.microsoft.com/office/powerpoint/2010/main" val="1196489089"/>
              </p:ext>
            </p:extLst>
          </p:nvPr>
        </p:nvGraphicFramePr>
        <p:xfrm>
          <a:off x="944425" y="1374774"/>
          <a:ext cx="1719262" cy="752200"/>
        </p:xfrm>
        <a:graphic>
          <a:graphicData uri="http://schemas.openxmlformats.org/presentationml/2006/ole">
            <mc:AlternateContent xmlns:mc="http://schemas.openxmlformats.org/markup-compatibility/2006">
              <mc:Choice xmlns:v="urn:schemas-microsoft-com:vml" Requires="v">
                <p:oleObj name="Equation" r:id="rId2" imgW="609480" imgH="253800" progId="Equation.DSMT4">
                  <p:embed/>
                </p:oleObj>
              </mc:Choice>
              <mc:Fallback>
                <p:oleObj name="Equation" r:id="rId2" imgW="609480" imgH="253800" progId="Equation.DSMT4">
                  <p:embed/>
                  <p:pic>
                    <p:nvPicPr>
                      <p:cNvPr id="6" name="Object 6"/>
                      <p:cNvPicPr>
                        <a:picLocks noChangeArrowheads="1"/>
                      </p:cNvPicPr>
                      <p:nvPr/>
                    </p:nvPicPr>
                    <p:blipFill>
                      <a:blip r:embed="rId3"/>
                      <a:srcRect/>
                      <a:stretch>
                        <a:fillRect/>
                      </a:stretch>
                    </p:blipFill>
                    <p:spPr bwMode="auto">
                      <a:xfrm>
                        <a:off x="944425" y="1374774"/>
                        <a:ext cx="1719262" cy="752200"/>
                      </a:xfrm>
                      <a:prstGeom prst="rect">
                        <a:avLst/>
                      </a:prstGeom>
                      <a:solidFill>
                        <a:schemeClr val="bg1">
                          <a:lumMod val="95000"/>
                        </a:schemeClr>
                      </a:solidFill>
                      <a:ln>
                        <a:solidFill>
                          <a:schemeClr val="tx1"/>
                        </a:solidFill>
                      </a:ln>
                      <a:effectLst/>
                    </p:spPr>
                  </p:pic>
                </p:oleObj>
              </mc:Fallback>
            </mc:AlternateContent>
          </a:graphicData>
        </a:graphic>
      </p:graphicFrame>
      <p:cxnSp>
        <p:nvCxnSpPr>
          <p:cNvPr id="6" name="Conector de seta reta 8">
            <a:extLst>
              <a:ext uri="{FF2B5EF4-FFF2-40B4-BE49-F238E27FC236}">
                <a16:creationId xmlns:a16="http://schemas.microsoft.com/office/drawing/2014/main" id="{C34B9C6A-0A60-4F4F-B359-3089A8B73529}"/>
              </a:ext>
            </a:extLst>
          </p:cNvPr>
          <p:cNvCxnSpPr/>
          <p:nvPr/>
        </p:nvCxnSpPr>
        <p:spPr>
          <a:xfrm>
            <a:off x="2657064" y="1782417"/>
            <a:ext cx="4572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CaixaDeTexto 6">
            <a:extLst>
              <a:ext uri="{FF2B5EF4-FFF2-40B4-BE49-F238E27FC236}">
                <a16:creationId xmlns:a16="http://schemas.microsoft.com/office/drawing/2014/main" id="{EAD1F5E4-5E63-459C-B004-7D3D875B8345}"/>
              </a:ext>
            </a:extLst>
          </p:cNvPr>
          <p:cNvSpPr txBox="1"/>
          <p:nvPr/>
        </p:nvSpPr>
        <p:spPr>
          <a:xfrm>
            <a:off x="3127512" y="1257511"/>
            <a:ext cx="8878958" cy="1107996"/>
          </a:xfrm>
          <a:prstGeom prst="rect">
            <a:avLst/>
          </a:prstGeom>
          <a:noFill/>
          <a:ln>
            <a:solidFill>
              <a:schemeClr val="tx1"/>
            </a:solidFill>
          </a:ln>
        </p:spPr>
        <p:txBody>
          <a:bodyPr wrap="square">
            <a:spAutoFit/>
          </a:bodyPr>
          <a:lstStyle/>
          <a:p>
            <a:pPr algn="just">
              <a:defRPr/>
            </a:pPr>
            <a:r>
              <a:rPr lang="pt-BR" sz="2200" b="1" dirty="0">
                <a:latin typeface="Arial" panose="020B0604020202020204" pitchFamily="34" charset="0"/>
                <a:cs typeface="Arial" panose="020B0604020202020204" pitchFamily="34" charset="0"/>
              </a:rPr>
              <a:t>Expectativas adaptativas estáticas</a:t>
            </a:r>
          </a:p>
          <a:p>
            <a:pPr algn="just">
              <a:defRPr/>
            </a:pPr>
            <a:r>
              <a:rPr lang="pt-BR" sz="2200" dirty="0">
                <a:latin typeface="Arial" panose="020B0604020202020204" pitchFamily="34" charset="0"/>
                <a:cs typeface="Arial" panose="020B0604020202020204" pitchFamily="34" charset="0"/>
              </a:rPr>
              <a:t>A melhor expectativa para a inflação é dada pela inflação passada: comportamento </a:t>
            </a:r>
            <a:r>
              <a:rPr lang="pt-BR" sz="2200" b="1" i="1" dirty="0" err="1"/>
              <a:t>backward</a:t>
            </a:r>
            <a:r>
              <a:rPr lang="pt-BR" sz="2200" i="1" dirty="0" err="1"/>
              <a:t>-</a:t>
            </a:r>
            <a:r>
              <a:rPr lang="pt-BR" sz="2200" b="1" i="1" dirty="0" err="1"/>
              <a:t>looking</a:t>
            </a:r>
            <a:endParaRPr lang="en-US" sz="2200" i="1" dirty="0">
              <a:latin typeface="Arial" panose="020B0604020202020204" pitchFamily="34" charset="0"/>
              <a:cs typeface="Arial" panose="020B0604020202020204" pitchFamily="34" charset="0"/>
            </a:endParaRPr>
          </a:p>
        </p:txBody>
      </p:sp>
      <p:graphicFrame>
        <p:nvGraphicFramePr>
          <p:cNvPr id="8" name="Object 6">
            <a:extLst>
              <a:ext uri="{FF2B5EF4-FFF2-40B4-BE49-F238E27FC236}">
                <a16:creationId xmlns:a16="http://schemas.microsoft.com/office/drawing/2014/main" id="{6AF3CB99-B38E-43F2-A328-9E726ECD1504}"/>
              </a:ext>
            </a:extLst>
          </p:cNvPr>
          <p:cNvGraphicFramePr>
            <a:graphicFrameLocks/>
          </p:cNvGraphicFramePr>
          <p:nvPr>
            <p:extLst>
              <p:ext uri="{D42A27DB-BD31-4B8C-83A1-F6EECF244321}">
                <p14:modId xmlns:p14="http://schemas.microsoft.com/office/powerpoint/2010/main" val="1750743933"/>
              </p:ext>
            </p:extLst>
          </p:nvPr>
        </p:nvGraphicFramePr>
        <p:xfrm>
          <a:off x="927863" y="2703445"/>
          <a:ext cx="6254815" cy="769881"/>
        </p:xfrm>
        <a:graphic>
          <a:graphicData uri="http://schemas.openxmlformats.org/presentationml/2006/ole">
            <mc:AlternateContent xmlns:mc="http://schemas.openxmlformats.org/markup-compatibility/2006">
              <mc:Choice xmlns:v="urn:schemas-microsoft-com:vml" Requires="v">
                <p:oleObj name="Equation" r:id="rId4" imgW="2158920" imgH="253800" progId="Equation.DSMT4">
                  <p:embed/>
                </p:oleObj>
              </mc:Choice>
              <mc:Fallback>
                <p:oleObj name="Equation" r:id="rId4" imgW="2158920" imgH="253800" progId="Equation.DSMT4">
                  <p:embed/>
                  <p:pic>
                    <p:nvPicPr>
                      <p:cNvPr id="11" name="Object 6"/>
                      <p:cNvPicPr>
                        <a:picLocks noChangeArrowheads="1"/>
                      </p:cNvPicPr>
                      <p:nvPr/>
                    </p:nvPicPr>
                    <p:blipFill>
                      <a:blip r:embed="rId5"/>
                      <a:srcRect/>
                      <a:stretch>
                        <a:fillRect/>
                      </a:stretch>
                    </p:blipFill>
                    <p:spPr bwMode="auto">
                      <a:xfrm>
                        <a:off x="927863" y="2703445"/>
                        <a:ext cx="6254815" cy="769881"/>
                      </a:xfrm>
                      <a:prstGeom prst="rect">
                        <a:avLst/>
                      </a:prstGeom>
                      <a:solidFill>
                        <a:schemeClr val="bg1">
                          <a:lumMod val="95000"/>
                        </a:schemeClr>
                      </a:solidFill>
                      <a:ln>
                        <a:solidFill>
                          <a:schemeClr val="tx1"/>
                        </a:solidFill>
                      </a:ln>
                    </p:spPr>
                  </p:pic>
                </p:oleObj>
              </mc:Fallback>
            </mc:AlternateContent>
          </a:graphicData>
        </a:graphic>
      </p:graphicFrame>
      <p:sp>
        <p:nvSpPr>
          <p:cNvPr id="9" name="Rectangle 5">
            <a:extLst>
              <a:ext uri="{FF2B5EF4-FFF2-40B4-BE49-F238E27FC236}">
                <a16:creationId xmlns:a16="http://schemas.microsoft.com/office/drawing/2014/main" id="{D6F3B387-73DC-4E42-915F-5FB919A4EB22}"/>
              </a:ext>
            </a:extLst>
          </p:cNvPr>
          <p:cNvSpPr txBox="1">
            <a:spLocks noChangeArrowheads="1"/>
          </p:cNvSpPr>
          <p:nvPr/>
        </p:nvSpPr>
        <p:spPr bwMode="auto">
          <a:xfrm>
            <a:off x="725556" y="3670850"/>
            <a:ext cx="11280914"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eaLnBrk="1" hangingPunct="1">
              <a:buFont typeface="Wingdings" panose="05000000000000000000" pitchFamily="2" charset="2"/>
              <a:buChar char="§"/>
              <a:defRPr/>
            </a:pPr>
            <a:r>
              <a:rPr lang="pt-BR" altLang="en-US" sz="2600" dirty="0">
                <a:latin typeface="Arial" panose="020B0604020202020204" pitchFamily="34" charset="0"/>
                <a:cs typeface="Arial" panose="020B0604020202020204" pitchFamily="34" charset="0"/>
              </a:rPr>
              <a:t>Curva de Phillips com expectativas adaptativas:</a:t>
            </a:r>
          </a:p>
          <a:p>
            <a:pPr lvl="1" algn="just" eaLnBrk="1" hangingPunct="1">
              <a:buFont typeface="Wingdings" panose="05000000000000000000" pitchFamily="2" charset="2"/>
              <a:buChar char="§"/>
              <a:defRPr/>
            </a:pPr>
            <a:r>
              <a:rPr lang="pt-BR" altLang="en-US" sz="2500" dirty="0">
                <a:latin typeface="Arial" panose="020B0604020202020204" pitchFamily="34" charset="0"/>
                <a:cs typeface="Arial" panose="020B0604020202020204" pitchFamily="34" charset="0"/>
              </a:rPr>
              <a:t>Versão </a:t>
            </a:r>
            <a:r>
              <a:rPr lang="pt-BR" altLang="en-US" sz="2500" dirty="0" err="1">
                <a:latin typeface="Arial" panose="020B0604020202020204" pitchFamily="34" charset="0"/>
                <a:cs typeface="Arial" panose="020B0604020202020204" pitchFamily="34" charset="0"/>
              </a:rPr>
              <a:t>aceleracionista</a:t>
            </a:r>
            <a:r>
              <a:rPr lang="pt-BR" altLang="en-US" sz="2500" dirty="0">
                <a:latin typeface="Arial" panose="020B0604020202020204" pitchFamily="34" charset="0"/>
                <a:cs typeface="Arial" panose="020B0604020202020204" pitchFamily="34" charset="0"/>
              </a:rPr>
              <a:t> da curva de Phillips ou versão de Friedman-Phelps (monetarista).</a:t>
            </a:r>
          </a:p>
        </p:txBody>
      </p:sp>
    </p:spTree>
    <p:extLst>
      <p:ext uri="{BB962C8B-B14F-4D97-AF65-F5344CB8AC3E}">
        <p14:creationId xmlns:p14="http://schemas.microsoft.com/office/powerpoint/2010/main" val="379784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D80A13ED-4058-4DCB-9D84-F9B2615CBD7F}"/>
              </a:ext>
            </a:extLst>
          </p:cNvPr>
          <p:cNvSpPr>
            <a:spLocks noGrp="1"/>
          </p:cNvSpPr>
          <p:nvPr>
            <p:ph idx="1"/>
          </p:nvPr>
        </p:nvSpPr>
        <p:spPr>
          <a:xfrm>
            <a:off x="705677" y="347872"/>
            <a:ext cx="10995991" cy="990600"/>
          </a:xfrm>
        </p:spPr>
        <p:txBody>
          <a:bodyPr>
            <a:noAutofit/>
          </a:bodyPr>
          <a:lstStyle/>
          <a:p>
            <a:pPr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Como a taxa natural de desemprego é a taxa de desemprego             não aceleradora da inflação:</a:t>
            </a:r>
          </a:p>
          <a:p>
            <a:pPr algn="just">
              <a:buFont typeface="Wingdings" panose="05000000000000000000" pitchFamily="2" charset="2"/>
              <a:buChar char="§"/>
            </a:pPr>
            <a:endParaRPr lang="pt-BR" sz="26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pt-BR" sz="26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pt-BR" sz="26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Onde </a:t>
            </a:r>
            <a:r>
              <a:rPr lang="pt-BR" sz="2600" dirty="0">
                <a:latin typeface="Symbol" panose="05050102010706020507" pitchFamily="18" charset="2"/>
                <a:cs typeface="Arial" panose="020B0604020202020204" pitchFamily="34" charset="0"/>
              </a:rPr>
              <a:t>r </a:t>
            </a:r>
            <a:r>
              <a:rPr lang="pt-BR" sz="2600" dirty="0">
                <a:latin typeface="Arial" panose="020B0604020202020204" pitchFamily="34" charset="0"/>
                <a:cs typeface="Arial" panose="020B0604020202020204" pitchFamily="34" charset="0"/>
              </a:rPr>
              <a:t>representa os fatores estruturais determinantes da taxa de desemprego natural.</a:t>
            </a:r>
          </a:p>
          <a:p>
            <a:pPr algn="just">
              <a:buFont typeface="Wingdings" panose="05000000000000000000" pitchFamily="2" charset="2"/>
              <a:buChar char="§"/>
            </a:pPr>
            <a:endParaRPr lang="pt-BR" sz="26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pt-BR" sz="26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pt-BR" sz="26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Logo, podemos escrever a curva de Phillips como:</a:t>
            </a:r>
            <a:endParaRPr lang="en-US" sz="2600" dirty="0">
              <a:latin typeface="Arial" panose="020B0604020202020204" pitchFamily="34" charset="0"/>
              <a:cs typeface="Arial" panose="020B0604020202020204" pitchFamily="34" charset="0"/>
            </a:endParaRPr>
          </a:p>
        </p:txBody>
      </p:sp>
      <p:graphicFrame>
        <p:nvGraphicFramePr>
          <p:cNvPr id="5" name="Object 6">
            <a:extLst>
              <a:ext uri="{FF2B5EF4-FFF2-40B4-BE49-F238E27FC236}">
                <a16:creationId xmlns:a16="http://schemas.microsoft.com/office/drawing/2014/main" id="{C2591510-E842-4167-8611-BAF39E838B5A}"/>
              </a:ext>
            </a:extLst>
          </p:cNvPr>
          <p:cNvGraphicFramePr>
            <a:graphicFrameLocks/>
          </p:cNvGraphicFramePr>
          <p:nvPr>
            <p:extLst>
              <p:ext uri="{D42A27DB-BD31-4B8C-83A1-F6EECF244321}">
                <p14:modId xmlns:p14="http://schemas.microsoft.com/office/powerpoint/2010/main" val="827162191"/>
              </p:ext>
            </p:extLst>
          </p:nvPr>
        </p:nvGraphicFramePr>
        <p:xfrm>
          <a:off x="1050235" y="1376362"/>
          <a:ext cx="7402513" cy="1062038"/>
        </p:xfrm>
        <a:graphic>
          <a:graphicData uri="http://schemas.openxmlformats.org/presentationml/2006/ole">
            <mc:AlternateContent xmlns:mc="http://schemas.openxmlformats.org/markup-compatibility/2006">
              <mc:Choice xmlns:v="urn:schemas-microsoft-com:vml" Requires="v">
                <p:oleObj name="Equation" r:id="rId2" imgW="2679480" imgH="393480" progId="Equation.DSMT4">
                  <p:embed/>
                </p:oleObj>
              </mc:Choice>
              <mc:Fallback>
                <p:oleObj name="Equation" r:id="rId2" imgW="2679480" imgH="393480" progId="Equation.DSMT4">
                  <p:embed/>
                  <p:pic>
                    <p:nvPicPr>
                      <p:cNvPr id="5" name="Object 6"/>
                      <p:cNvPicPr>
                        <a:picLocks noChangeArrowheads="1"/>
                      </p:cNvPicPr>
                      <p:nvPr/>
                    </p:nvPicPr>
                    <p:blipFill>
                      <a:blip r:embed="rId3"/>
                      <a:srcRect/>
                      <a:stretch>
                        <a:fillRect/>
                      </a:stretch>
                    </p:blipFill>
                    <p:spPr bwMode="auto">
                      <a:xfrm>
                        <a:off x="1050235" y="1376362"/>
                        <a:ext cx="7402513" cy="1062038"/>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6" name="Object 6">
            <a:extLst>
              <a:ext uri="{FF2B5EF4-FFF2-40B4-BE49-F238E27FC236}">
                <a16:creationId xmlns:a16="http://schemas.microsoft.com/office/drawing/2014/main" id="{32967D3D-2C6F-4204-AD14-07B79F54CECA}"/>
              </a:ext>
            </a:extLst>
          </p:cNvPr>
          <p:cNvGraphicFramePr>
            <a:graphicFrameLocks/>
          </p:cNvGraphicFramePr>
          <p:nvPr>
            <p:extLst>
              <p:ext uri="{D42A27DB-BD31-4B8C-83A1-F6EECF244321}">
                <p14:modId xmlns:p14="http://schemas.microsoft.com/office/powerpoint/2010/main" val="427774285"/>
              </p:ext>
            </p:extLst>
          </p:nvPr>
        </p:nvGraphicFramePr>
        <p:xfrm>
          <a:off x="1050234" y="3684104"/>
          <a:ext cx="8822635" cy="998401"/>
        </p:xfrm>
        <a:graphic>
          <a:graphicData uri="http://schemas.openxmlformats.org/presentationml/2006/ole">
            <mc:AlternateContent xmlns:mc="http://schemas.openxmlformats.org/markup-compatibility/2006">
              <mc:Choice xmlns:v="urn:schemas-microsoft-com:vml" Requires="v">
                <p:oleObj name="Equation" r:id="rId4" imgW="3568680" imgH="393480" progId="Equation.DSMT4">
                  <p:embed/>
                </p:oleObj>
              </mc:Choice>
              <mc:Fallback>
                <p:oleObj name="Equation" r:id="rId4" imgW="3568680" imgH="393480" progId="Equation.DSMT4">
                  <p:embed/>
                  <p:pic>
                    <p:nvPicPr>
                      <p:cNvPr id="6" name="Object 6"/>
                      <p:cNvPicPr>
                        <a:picLocks noChangeArrowheads="1"/>
                      </p:cNvPicPr>
                      <p:nvPr/>
                    </p:nvPicPr>
                    <p:blipFill>
                      <a:blip r:embed="rId5"/>
                      <a:srcRect/>
                      <a:stretch>
                        <a:fillRect/>
                      </a:stretch>
                    </p:blipFill>
                    <p:spPr bwMode="auto">
                      <a:xfrm>
                        <a:off x="1050234" y="3684104"/>
                        <a:ext cx="8822635" cy="998401"/>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7" name="Object 6">
            <a:extLst>
              <a:ext uri="{FF2B5EF4-FFF2-40B4-BE49-F238E27FC236}">
                <a16:creationId xmlns:a16="http://schemas.microsoft.com/office/drawing/2014/main" id="{6D2C8826-4E32-4B78-B50F-3E073EFA3063}"/>
              </a:ext>
            </a:extLst>
          </p:cNvPr>
          <p:cNvGraphicFramePr>
            <a:graphicFrameLocks/>
          </p:cNvGraphicFramePr>
          <p:nvPr>
            <p:extLst>
              <p:ext uri="{D42A27DB-BD31-4B8C-83A1-F6EECF244321}">
                <p14:modId xmlns:p14="http://schemas.microsoft.com/office/powerpoint/2010/main" val="2285025021"/>
              </p:ext>
            </p:extLst>
          </p:nvPr>
        </p:nvGraphicFramePr>
        <p:xfrm>
          <a:off x="1036983" y="5649913"/>
          <a:ext cx="8027504" cy="750887"/>
        </p:xfrm>
        <a:graphic>
          <a:graphicData uri="http://schemas.openxmlformats.org/presentationml/2006/ole">
            <mc:AlternateContent xmlns:mc="http://schemas.openxmlformats.org/markup-compatibility/2006">
              <mc:Choice xmlns:v="urn:schemas-microsoft-com:vml" Requires="v">
                <p:oleObj name="Equation" r:id="rId6" imgW="3149280" imgH="279360" progId="Equation.DSMT4">
                  <p:embed/>
                </p:oleObj>
              </mc:Choice>
              <mc:Fallback>
                <p:oleObj name="Equation" r:id="rId6" imgW="3149280" imgH="279360" progId="Equation.DSMT4">
                  <p:embed/>
                  <p:pic>
                    <p:nvPicPr>
                      <p:cNvPr id="7" name="Object 6"/>
                      <p:cNvPicPr>
                        <a:picLocks noChangeArrowheads="1"/>
                      </p:cNvPicPr>
                      <p:nvPr/>
                    </p:nvPicPr>
                    <p:blipFill>
                      <a:blip r:embed="rId7"/>
                      <a:srcRect/>
                      <a:stretch>
                        <a:fillRect/>
                      </a:stretch>
                    </p:blipFill>
                    <p:spPr bwMode="auto">
                      <a:xfrm>
                        <a:off x="1036983" y="5649913"/>
                        <a:ext cx="8027504" cy="750887"/>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287824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8EB67772-DF4A-4231-96B6-F45E5ED7EE0F}"/>
              </a:ext>
            </a:extLst>
          </p:cNvPr>
          <p:cNvSpPr>
            <a:spLocks noGrp="1" noChangeArrowheads="1"/>
          </p:cNvSpPr>
          <p:nvPr>
            <p:ph idx="1"/>
          </p:nvPr>
        </p:nvSpPr>
        <p:spPr>
          <a:xfrm>
            <a:off x="606285" y="1769164"/>
            <a:ext cx="11121887" cy="3876262"/>
          </a:xfrm>
        </p:spPr>
        <p:txBody>
          <a:bodyPr lIns="92075" tIns="46038" rIns="92075" bIns="46038">
            <a:normAutofit/>
          </a:bodyPr>
          <a:lstStyle/>
          <a:p>
            <a:pPr algn="just" eaLnBrk="1" hangingPunct="1">
              <a:buFont typeface="Wingdings" panose="05000000000000000000" pitchFamily="2" charset="2"/>
              <a:buChar char="§"/>
            </a:pPr>
            <a:r>
              <a:rPr lang="pt-BR" altLang="en-US" sz="2600" dirty="0">
                <a:latin typeface="Arial" panose="020B0604020202020204" pitchFamily="34" charset="0"/>
                <a:cs typeface="Arial" panose="020B0604020202020204" pitchFamily="34" charset="0"/>
              </a:rPr>
              <a:t>A equação acima nos proporciona uma maneira de pensar sobre a taxa natural de desemprego:</a:t>
            </a:r>
          </a:p>
          <a:p>
            <a:pPr algn="just" eaLnBrk="1" hangingPunct="1">
              <a:buFont typeface="Wingdings" panose="05000000000000000000" pitchFamily="2" charset="2"/>
              <a:buChar char="§"/>
            </a:pPr>
            <a:endParaRPr lang="pt-BR" altLang="en-US" sz="200" dirty="0">
              <a:latin typeface="Arial" panose="020B0604020202020204" pitchFamily="34" charset="0"/>
              <a:cs typeface="Arial" panose="020B0604020202020204" pitchFamily="34" charset="0"/>
            </a:endParaRPr>
          </a:p>
          <a:p>
            <a:pPr lvl="1" algn="just" eaLnBrk="1" hangingPunct="1">
              <a:buFont typeface="Wingdings" panose="05000000000000000000" pitchFamily="2" charset="2"/>
              <a:buChar char="§"/>
            </a:pPr>
            <a:r>
              <a:rPr lang="pt-BR" altLang="en-US" sz="2600" dirty="0">
                <a:latin typeface="Arial" panose="020B0604020202020204" pitchFamily="34" charset="0"/>
                <a:cs typeface="Arial" panose="020B0604020202020204" pitchFamily="34" charset="0"/>
              </a:rPr>
              <a:t>A </a:t>
            </a:r>
            <a:r>
              <a:rPr lang="pt-BR" altLang="en-US" sz="2600" b="1" i="1" dirty="0">
                <a:latin typeface="Arial" panose="020B0604020202020204" pitchFamily="34" charset="0"/>
                <a:cs typeface="Arial" panose="020B0604020202020204" pitchFamily="34" charset="0"/>
              </a:rPr>
              <a:t>taxa de desemprego não aceleradora da inflação</a:t>
            </a:r>
            <a:r>
              <a:rPr lang="pt-BR" altLang="en-US" sz="2600" dirty="0">
                <a:latin typeface="Arial" panose="020B0604020202020204" pitchFamily="34" charset="0"/>
                <a:cs typeface="Arial" panose="020B0604020202020204" pitchFamily="34" charset="0"/>
              </a:rPr>
              <a:t>, é a taxa de desemprego necessária para manter a inflação constante.</a:t>
            </a:r>
          </a:p>
          <a:p>
            <a:pPr lvl="1" algn="just" eaLnBrk="1" hangingPunct="1">
              <a:buFont typeface="Wingdings" panose="05000000000000000000" pitchFamily="2" charset="2"/>
              <a:buChar char="§"/>
            </a:pPr>
            <a:endParaRPr lang="pt-BR" altLang="en-US" sz="200" dirty="0">
              <a:latin typeface="Arial" panose="020B0604020202020204" pitchFamily="34" charset="0"/>
              <a:cs typeface="Arial" panose="020B0604020202020204" pitchFamily="34" charset="0"/>
            </a:endParaRPr>
          </a:p>
          <a:p>
            <a:pPr lvl="1" algn="just" eaLnBrk="1" hangingPunct="1">
              <a:buFont typeface="Wingdings" panose="05000000000000000000" pitchFamily="2" charset="2"/>
              <a:buChar char="§"/>
            </a:pPr>
            <a:r>
              <a:rPr lang="pt-BR" altLang="en-US" sz="2600" dirty="0">
                <a:latin typeface="Arial" panose="020B0604020202020204" pitchFamily="34" charset="0"/>
                <a:cs typeface="Arial" panose="020B0604020202020204" pitchFamily="34" charset="0"/>
              </a:rPr>
              <a:t>Caso a taxa de desemprego se mantenha abaixo da taxa natural de desemprego, a taxa de inflação aumentará permanentemente.</a:t>
            </a:r>
          </a:p>
          <a:p>
            <a:pPr lvl="1" algn="just" eaLnBrk="1" hangingPunct="1">
              <a:buFont typeface="Wingdings" panose="05000000000000000000" pitchFamily="2" charset="2"/>
              <a:buChar char="§"/>
            </a:pPr>
            <a:endParaRPr lang="pt-BR" altLang="en-US" sz="100" dirty="0">
              <a:latin typeface="Arial" panose="020B0604020202020204" pitchFamily="34" charset="0"/>
              <a:cs typeface="Arial" panose="020B0604020202020204" pitchFamily="34" charset="0"/>
            </a:endParaRPr>
          </a:p>
          <a:p>
            <a:pPr lvl="2" algn="just" eaLnBrk="1" hangingPunct="1">
              <a:buFont typeface="Wingdings" panose="05000000000000000000" pitchFamily="2" charset="2"/>
              <a:buChar char="§"/>
            </a:pPr>
            <a:r>
              <a:rPr lang="pt-BR" altLang="en-US" sz="2400" dirty="0">
                <a:latin typeface="Arial" panose="020B0604020202020204" pitchFamily="34" charset="0"/>
                <a:cs typeface="Arial" panose="020B0604020202020204" pitchFamily="34" charset="0"/>
              </a:rPr>
              <a:t>Logo, com expectativas adaptativas, não existe um </a:t>
            </a:r>
            <a:r>
              <a:rPr lang="pt-BR" altLang="en-US" sz="2400" i="1" dirty="0">
                <a:latin typeface="Arial" panose="020B0604020202020204" pitchFamily="34" charset="0"/>
                <a:cs typeface="Arial" panose="020B0604020202020204" pitchFamily="34" charset="0"/>
              </a:rPr>
              <a:t>trade-off</a:t>
            </a:r>
            <a:r>
              <a:rPr lang="pt-BR" altLang="en-US" sz="2400" dirty="0">
                <a:latin typeface="Arial" panose="020B0604020202020204" pitchFamily="34" charset="0"/>
                <a:cs typeface="Arial" panose="020B0604020202020204" pitchFamily="34" charset="0"/>
              </a:rPr>
              <a:t> permanente entre inflação e desemprego.</a:t>
            </a:r>
          </a:p>
        </p:txBody>
      </p:sp>
      <p:graphicFrame>
        <p:nvGraphicFramePr>
          <p:cNvPr id="5" name="Object 6">
            <a:extLst>
              <a:ext uri="{FF2B5EF4-FFF2-40B4-BE49-F238E27FC236}">
                <a16:creationId xmlns:a16="http://schemas.microsoft.com/office/drawing/2014/main" id="{E5C84809-D600-4288-A483-54EDE747044F}"/>
              </a:ext>
            </a:extLst>
          </p:cNvPr>
          <p:cNvGraphicFramePr>
            <a:graphicFrameLocks/>
          </p:cNvGraphicFramePr>
          <p:nvPr>
            <p:extLst>
              <p:ext uri="{D42A27DB-BD31-4B8C-83A1-F6EECF244321}">
                <p14:modId xmlns:p14="http://schemas.microsoft.com/office/powerpoint/2010/main" val="457039098"/>
              </p:ext>
            </p:extLst>
          </p:nvPr>
        </p:nvGraphicFramePr>
        <p:xfrm>
          <a:off x="702364" y="549965"/>
          <a:ext cx="4648200" cy="762000"/>
        </p:xfrm>
        <a:graphic>
          <a:graphicData uri="http://schemas.openxmlformats.org/presentationml/2006/ole">
            <mc:AlternateContent xmlns:mc="http://schemas.openxmlformats.org/markup-compatibility/2006">
              <mc:Choice xmlns:v="urn:schemas-microsoft-com:vml" Requires="v">
                <p:oleObj name="Equation" r:id="rId2" imgW="3817938" imgH="627063" progId="Equation.DSMT4">
                  <p:embed/>
                </p:oleObj>
              </mc:Choice>
              <mc:Fallback>
                <p:oleObj name="Equation" r:id="rId2" imgW="3817938" imgH="627063" progId="Equation.DSMT4">
                  <p:embed/>
                  <p:pic>
                    <p:nvPicPr>
                      <p:cNvPr id="6" name="Object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364" y="549965"/>
                        <a:ext cx="4648200" cy="762000"/>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10189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A5EAF8AC-CABB-4DE2-8018-6548BA0D51AE}"/>
              </a:ext>
            </a:extLst>
          </p:cNvPr>
          <p:cNvSpPr/>
          <p:nvPr/>
        </p:nvSpPr>
        <p:spPr>
          <a:xfrm>
            <a:off x="4830413" y="5412198"/>
            <a:ext cx="3611222" cy="564532"/>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5A32D7C-D3BC-44FE-9BA2-3D7C73AEC7AD}"/>
              </a:ext>
            </a:extLst>
          </p:cNvPr>
          <p:cNvSpPr>
            <a:spLocks noChangeArrowheads="1"/>
          </p:cNvSpPr>
          <p:nvPr/>
        </p:nvSpPr>
        <p:spPr bwMode="auto">
          <a:xfrm>
            <a:off x="705675" y="914400"/>
            <a:ext cx="10624934" cy="1219200"/>
          </a:xfrm>
          <a:prstGeom prst="rect">
            <a:avLst/>
          </a:prstGeom>
          <a:solidFill>
            <a:schemeClr val="bg1">
              <a:lumMod val="95000"/>
            </a:schemeClr>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pt-BR" altLang="en-US"/>
          </a:p>
        </p:txBody>
      </p:sp>
      <p:sp>
        <p:nvSpPr>
          <p:cNvPr id="6" name="Rectangle 5" descr="Losango pontilhado">
            <a:extLst>
              <a:ext uri="{FF2B5EF4-FFF2-40B4-BE49-F238E27FC236}">
                <a16:creationId xmlns:a16="http://schemas.microsoft.com/office/drawing/2014/main" id="{CD42795B-693F-4BD5-BCFA-B8B89F582EF1}"/>
              </a:ext>
            </a:extLst>
          </p:cNvPr>
          <p:cNvSpPr>
            <a:spLocks noChangeArrowheads="1"/>
          </p:cNvSpPr>
          <p:nvPr/>
        </p:nvSpPr>
        <p:spPr bwMode="auto">
          <a:xfrm>
            <a:off x="7033588" y="3965712"/>
            <a:ext cx="2264488" cy="528638"/>
          </a:xfrm>
          <a:prstGeom prst="rect">
            <a:avLst/>
          </a:prstGeom>
          <a:solidFill>
            <a:schemeClr val="bg1">
              <a:lumMod val="95000"/>
            </a:schemeClr>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pt-BR" altLang="en-US">
              <a:latin typeface="+mn-lt"/>
            </a:endParaRPr>
          </a:p>
        </p:txBody>
      </p:sp>
      <p:sp>
        <p:nvSpPr>
          <p:cNvPr id="7" name="Rectangle 6">
            <a:extLst>
              <a:ext uri="{FF2B5EF4-FFF2-40B4-BE49-F238E27FC236}">
                <a16:creationId xmlns:a16="http://schemas.microsoft.com/office/drawing/2014/main" id="{B34CC575-9926-4869-91BD-CEB9203187D0}"/>
              </a:ext>
            </a:extLst>
          </p:cNvPr>
          <p:cNvSpPr>
            <a:spLocks noGrp="1" noChangeArrowheads="1"/>
          </p:cNvSpPr>
          <p:nvPr>
            <p:ph type="title"/>
          </p:nvPr>
        </p:nvSpPr>
        <p:spPr>
          <a:xfrm>
            <a:off x="2085562" y="298865"/>
            <a:ext cx="7886700" cy="701675"/>
          </a:xfrm>
        </p:spPr>
        <p:txBody>
          <a:bodyPr anchor="t"/>
          <a:lstStyle/>
          <a:p>
            <a:pPr eaLnBrk="1" hangingPunct="1">
              <a:defRPr/>
            </a:pPr>
            <a:r>
              <a:rPr lang="en-US" altLang="en-US" sz="2800" b="1" dirty="0">
                <a:latin typeface="Arial" panose="020B0604020202020204" pitchFamily="34" charset="0"/>
                <a:cs typeface="Arial" panose="020B0604020202020204" pitchFamily="34" charset="0"/>
              </a:rPr>
              <a:t>Um </a:t>
            </a:r>
            <a:r>
              <a:rPr lang="en-US" altLang="en-US" sz="2800" b="1" dirty="0" err="1">
                <a:latin typeface="Arial" panose="020B0604020202020204" pitchFamily="34" charset="0"/>
                <a:cs typeface="Arial" panose="020B0604020202020204" pitchFamily="34" charset="0"/>
              </a:rPr>
              <a:t>Exemplo</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Numérico</a:t>
            </a:r>
            <a:r>
              <a:rPr lang="en-US" altLang="en-US" sz="2800" b="1" dirty="0">
                <a:latin typeface="Arial" panose="020B0604020202020204" pitchFamily="34" charset="0"/>
                <a:cs typeface="Arial" panose="020B0604020202020204" pitchFamily="34" charset="0"/>
              </a:rPr>
              <a:t> da </a:t>
            </a:r>
            <a:r>
              <a:rPr lang="en-US" altLang="en-US" sz="2800" b="1" dirty="0" err="1">
                <a:latin typeface="Arial" panose="020B0604020202020204" pitchFamily="34" charset="0"/>
                <a:cs typeface="Arial" panose="020B0604020202020204" pitchFamily="34" charset="0"/>
              </a:rPr>
              <a:t>Curva</a:t>
            </a:r>
            <a:r>
              <a:rPr lang="en-US" altLang="en-US" sz="2800" b="1" dirty="0">
                <a:latin typeface="Arial" panose="020B0604020202020204" pitchFamily="34" charset="0"/>
                <a:cs typeface="Arial" panose="020B0604020202020204" pitchFamily="34" charset="0"/>
              </a:rPr>
              <a:t> de Phillips</a:t>
            </a:r>
          </a:p>
        </p:txBody>
      </p:sp>
      <p:graphicFrame>
        <p:nvGraphicFramePr>
          <p:cNvPr id="8" name="Object 7">
            <a:extLst>
              <a:ext uri="{FF2B5EF4-FFF2-40B4-BE49-F238E27FC236}">
                <a16:creationId xmlns:a16="http://schemas.microsoft.com/office/drawing/2014/main" id="{B3FE7FFC-0839-47D4-A117-AD16DFB8BAB4}"/>
              </a:ext>
            </a:extLst>
          </p:cNvPr>
          <p:cNvGraphicFramePr>
            <a:graphicFrameLocks noChangeAspect="1"/>
          </p:cNvGraphicFramePr>
          <p:nvPr>
            <p:extLst>
              <p:ext uri="{D42A27DB-BD31-4B8C-83A1-F6EECF244321}">
                <p14:modId xmlns:p14="http://schemas.microsoft.com/office/powerpoint/2010/main" val="4115578841"/>
              </p:ext>
            </p:extLst>
          </p:nvPr>
        </p:nvGraphicFramePr>
        <p:xfrm>
          <a:off x="7822090" y="953447"/>
          <a:ext cx="2743200" cy="514576"/>
        </p:xfrm>
        <a:graphic>
          <a:graphicData uri="http://schemas.openxmlformats.org/presentationml/2006/ole">
            <mc:AlternateContent xmlns:mc="http://schemas.openxmlformats.org/markup-compatibility/2006">
              <mc:Choice xmlns:v="urn:schemas-microsoft-com:vml" Requires="v">
                <p:oleObj name="Equation" r:id="rId2" imgW="1180588" imgH="241195" progId="Equation.3">
                  <p:embed/>
                </p:oleObj>
              </mc:Choice>
              <mc:Fallback>
                <p:oleObj name="Equation" r:id="rId2" imgW="1180588" imgH="241195" progId="Equation.3">
                  <p:embed/>
                  <p:pic>
                    <p:nvPicPr>
                      <p:cNvPr id="8"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2090" y="953447"/>
                        <a:ext cx="2743200" cy="514576"/>
                      </a:xfrm>
                      <a:prstGeom prst="rect">
                        <a:avLst/>
                      </a:prstGeom>
                      <a:noFill/>
                      <a:ln>
                        <a:noFill/>
                      </a:ln>
                    </p:spPr>
                  </p:pic>
                </p:oleObj>
              </mc:Fallback>
            </mc:AlternateContent>
          </a:graphicData>
        </a:graphic>
      </p:graphicFrame>
      <p:graphicFrame>
        <p:nvGraphicFramePr>
          <p:cNvPr id="9" name="Object 8">
            <a:extLst>
              <a:ext uri="{FF2B5EF4-FFF2-40B4-BE49-F238E27FC236}">
                <a16:creationId xmlns:a16="http://schemas.microsoft.com/office/drawing/2014/main" id="{443DFCA1-B8AD-4D0F-9B95-901020CD98F7}"/>
              </a:ext>
            </a:extLst>
          </p:cNvPr>
          <p:cNvGraphicFramePr>
            <a:graphicFrameLocks noChangeAspect="1"/>
          </p:cNvGraphicFramePr>
          <p:nvPr>
            <p:extLst>
              <p:ext uri="{D42A27DB-BD31-4B8C-83A1-F6EECF244321}">
                <p14:modId xmlns:p14="http://schemas.microsoft.com/office/powerpoint/2010/main" val="1548568089"/>
              </p:ext>
            </p:extLst>
          </p:nvPr>
        </p:nvGraphicFramePr>
        <p:xfrm>
          <a:off x="1959800" y="1533940"/>
          <a:ext cx="1317225" cy="570553"/>
        </p:xfrm>
        <a:graphic>
          <a:graphicData uri="http://schemas.openxmlformats.org/presentationml/2006/ole">
            <mc:AlternateContent xmlns:mc="http://schemas.openxmlformats.org/markup-compatibility/2006">
              <mc:Choice xmlns:v="urn:schemas-microsoft-com:vml" Requires="v">
                <p:oleObj name="Equation" r:id="rId4" imgW="558720" imgH="241200" progId="Equation.DSMT4">
                  <p:embed/>
                </p:oleObj>
              </mc:Choice>
              <mc:Fallback>
                <p:oleObj name="Equation" r:id="rId4" imgW="558720" imgH="241200" progId="Equation.DSMT4">
                  <p:embed/>
                  <p:pic>
                    <p:nvPicPr>
                      <p:cNvPr id="9" name="Object 8"/>
                      <p:cNvPicPr>
                        <a:picLocks noChangeAspect="1" noChangeArrowheads="1"/>
                      </p:cNvPicPr>
                      <p:nvPr/>
                    </p:nvPicPr>
                    <p:blipFill>
                      <a:blip r:embed="rId5"/>
                      <a:srcRect/>
                      <a:stretch>
                        <a:fillRect/>
                      </a:stretch>
                    </p:blipFill>
                    <p:spPr bwMode="auto">
                      <a:xfrm>
                        <a:off x="1959800" y="1533940"/>
                        <a:ext cx="1317225" cy="570553"/>
                      </a:xfrm>
                      <a:prstGeom prst="rect">
                        <a:avLst/>
                      </a:prstGeom>
                      <a:noFill/>
                      <a:ln>
                        <a:noFill/>
                      </a:ln>
                    </p:spPr>
                  </p:pic>
                </p:oleObj>
              </mc:Fallback>
            </mc:AlternateContent>
          </a:graphicData>
        </a:graphic>
      </p:graphicFrame>
      <p:graphicFrame>
        <p:nvGraphicFramePr>
          <p:cNvPr id="10" name="Object 9">
            <a:extLst>
              <a:ext uri="{FF2B5EF4-FFF2-40B4-BE49-F238E27FC236}">
                <a16:creationId xmlns:a16="http://schemas.microsoft.com/office/drawing/2014/main" id="{B07A3EEF-6B35-4CE4-8114-76AC43E4F967}"/>
              </a:ext>
            </a:extLst>
          </p:cNvPr>
          <p:cNvGraphicFramePr>
            <a:graphicFrameLocks noChangeAspect="1"/>
          </p:cNvGraphicFramePr>
          <p:nvPr>
            <p:extLst>
              <p:ext uri="{D42A27DB-BD31-4B8C-83A1-F6EECF244321}">
                <p14:modId xmlns:p14="http://schemas.microsoft.com/office/powerpoint/2010/main" val="13849936"/>
              </p:ext>
            </p:extLst>
          </p:nvPr>
        </p:nvGraphicFramePr>
        <p:xfrm>
          <a:off x="4737640" y="1369598"/>
          <a:ext cx="2045482" cy="749300"/>
        </p:xfrm>
        <a:graphic>
          <a:graphicData uri="http://schemas.openxmlformats.org/presentationml/2006/ole">
            <mc:AlternateContent xmlns:mc="http://schemas.openxmlformats.org/markup-compatibility/2006">
              <mc:Choice xmlns:v="urn:schemas-microsoft-com:vml" Requires="v">
                <p:oleObj name="Equation" r:id="rId6" imgW="1015559" imgH="317362" progId="Equation.DSMT4">
                  <p:embed/>
                </p:oleObj>
              </mc:Choice>
              <mc:Fallback>
                <p:oleObj name="Equation" r:id="rId6" imgW="1015559" imgH="317362" progId="Equation.DSMT4">
                  <p:embed/>
                  <p:pic>
                    <p:nvPicPr>
                      <p:cNvPr id="10"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37640" y="1369598"/>
                        <a:ext cx="2045482" cy="749300"/>
                      </a:xfrm>
                      <a:prstGeom prst="rect">
                        <a:avLst/>
                      </a:prstGeom>
                      <a:noFill/>
                      <a:ln>
                        <a:noFill/>
                      </a:ln>
                    </p:spPr>
                  </p:pic>
                </p:oleObj>
              </mc:Fallback>
            </mc:AlternateContent>
          </a:graphicData>
        </a:graphic>
      </p:graphicFrame>
      <p:sp>
        <p:nvSpPr>
          <p:cNvPr id="11" name="Text Box 10">
            <a:extLst>
              <a:ext uri="{FF2B5EF4-FFF2-40B4-BE49-F238E27FC236}">
                <a16:creationId xmlns:a16="http://schemas.microsoft.com/office/drawing/2014/main" id="{84CE8CD9-F052-4D26-AB0D-910D0FDCB1C9}"/>
              </a:ext>
            </a:extLst>
          </p:cNvPr>
          <p:cNvSpPr txBox="1">
            <a:spLocks noChangeArrowheads="1"/>
          </p:cNvSpPr>
          <p:nvPr/>
        </p:nvSpPr>
        <p:spPr bwMode="auto">
          <a:xfrm>
            <a:off x="705674" y="990600"/>
            <a:ext cx="73383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eaLnBrk="1" hangingPunct="1">
              <a:spcBef>
                <a:spcPct val="50000"/>
              </a:spcBef>
              <a:buFont typeface="Wingdings" panose="05000000000000000000" pitchFamily="2" charset="2"/>
              <a:buChar char="§"/>
              <a:defRPr/>
            </a:pP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Suponha</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que</a:t>
            </a:r>
            <a:r>
              <a:rPr lang="en-US" altLang="en-US" dirty="0">
                <a:solidFill>
                  <a:srgbClr val="000000"/>
                </a:solidFill>
                <a:latin typeface="Arial" panose="020B0604020202020204" pitchFamily="34" charset="0"/>
                <a:cs typeface="Arial" panose="020B0604020202020204" pitchFamily="34" charset="0"/>
              </a:rPr>
              <a:t> a </a:t>
            </a:r>
            <a:r>
              <a:rPr lang="en-US" altLang="en-US" dirty="0" err="1">
                <a:solidFill>
                  <a:srgbClr val="000000"/>
                </a:solidFill>
                <a:latin typeface="Arial" panose="020B0604020202020204" pitchFamily="34" charset="0"/>
                <a:cs typeface="Arial" panose="020B0604020202020204" pitchFamily="34" charset="0"/>
              </a:rPr>
              <a:t>curva</a:t>
            </a:r>
            <a:r>
              <a:rPr lang="en-US" altLang="en-US" dirty="0">
                <a:solidFill>
                  <a:srgbClr val="000000"/>
                </a:solidFill>
                <a:latin typeface="Arial" panose="020B0604020202020204" pitchFamily="34" charset="0"/>
                <a:cs typeface="Arial" panose="020B0604020202020204" pitchFamily="34" charset="0"/>
              </a:rPr>
              <a:t> de Phillips </a:t>
            </a:r>
            <a:r>
              <a:rPr lang="en-US" altLang="en-US" dirty="0" err="1">
                <a:solidFill>
                  <a:srgbClr val="000000"/>
                </a:solidFill>
                <a:latin typeface="Arial" panose="020B0604020202020204" pitchFamily="34" charset="0"/>
                <a:cs typeface="Arial" panose="020B0604020202020204" pitchFamily="34" charset="0"/>
              </a:rPr>
              <a:t>seja</a:t>
            </a:r>
            <a:r>
              <a:rPr lang="en-US" altLang="en-US" dirty="0">
                <a:solidFill>
                  <a:srgbClr val="000000"/>
                </a:solidFill>
                <a:latin typeface="Arial" panose="020B0604020202020204" pitchFamily="34" charset="0"/>
                <a:cs typeface="Arial" panose="020B0604020202020204" pitchFamily="34" charset="0"/>
              </a:rPr>
              <a:t> dada </a:t>
            </a:r>
            <a:r>
              <a:rPr lang="en-US" altLang="en-US" dirty="0" err="1">
                <a:solidFill>
                  <a:srgbClr val="000000"/>
                </a:solidFill>
                <a:latin typeface="Arial" panose="020B0604020202020204" pitchFamily="34" charset="0"/>
                <a:cs typeface="Arial" panose="020B0604020202020204" pitchFamily="34" charset="0"/>
              </a:rPr>
              <a:t>por</a:t>
            </a:r>
            <a:r>
              <a:rPr lang="en-US" altLang="en-US" dirty="0">
                <a:solidFill>
                  <a:srgbClr val="000000"/>
                </a:solidFill>
                <a:latin typeface="Arial" panose="020B0604020202020204" pitchFamily="34" charset="0"/>
                <a:cs typeface="Arial" panose="020B0604020202020204" pitchFamily="34" charset="0"/>
              </a:rPr>
              <a:t> :</a:t>
            </a:r>
          </a:p>
        </p:txBody>
      </p:sp>
      <p:sp>
        <p:nvSpPr>
          <p:cNvPr id="12" name="Text Box 11">
            <a:extLst>
              <a:ext uri="{FF2B5EF4-FFF2-40B4-BE49-F238E27FC236}">
                <a16:creationId xmlns:a16="http://schemas.microsoft.com/office/drawing/2014/main" id="{72A0A3ED-E017-418E-81C3-8B3117F4F2E0}"/>
              </a:ext>
            </a:extLst>
          </p:cNvPr>
          <p:cNvSpPr txBox="1">
            <a:spLocks noChangeArrowheads="1"/>
          </p:cNvSpPr>
          <p:nvPr/>
        </p:nvSpPr>
        <p:spPr bwMode="auto">
          <a:xfrm>
            <a:off x="1169500" y="1595438"/>
            <a:ext cx="76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altLang="en-US" dirty="0">
                <a:solidFill>
                  <a:srgbClr val="000000"/>
                </a:solidFill>
                <a:latin typeface="Arial" panose="020B0604020202020204" pitchFamily="34" charset="0"/>
                <a:cs typeface="Arial" panose="020B0604020202020204" pitchFamily="34" charset="0"/>
              </a:rPr>
              <a:t>com</a:t>
            </a:r>
          </a:p>
        </p:txBody>
      </p:sp>
      <p:sp>
        <p:nvSpPr>
          <p:cNvPr id="13" name="Text Box 12">
            <a:extLst>
              <a:ext uri="{FF2B5EF4-FFF2-40B4-BE49-F238E27FC236}">
                <a16:creationId xmlns:a16="http://schemas.microsoft.com/office/drawing/2014/main" id="{F6496E54-7799-4D0F-8C1F-2D4E38B09CF1}"/>
              </a:ext>
            </a:extLst>
          </p:cNvPr>
          <p:cNvSpPr txBox="1">
            <a:spLocks noChangeArrowheads="1"/>
          </p:cNvSpPr>
          <p:nvPr/>
        </p:nvSpPr>
        <p:spPr bwMode="auto">
          <a:xfrm>
            <a:off x="3230210" y="1600200"/>
            <a:ext cx="17526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altLang="en-US" dirty="0">
                <a:solidFill>
                  <a:srgbClr val="000000"/>
                </a:solidFill>
                <a:latin typeface="Arial" panose="020B0604020202020204" pitchFamily="34" charset="0"/>
                <a:cs typeface="Arial" panose="020B0604020202020204" pitchFamily="34" charset="0"/>
              </a:rPr>
              <a:t>e,  </a:t>
            </a:r>
            <a:r>
              <a:rPr lang="en-US" altLang="en-US" dirty="0" err="1">
                <a:solidFill>
                  <a:srgbClr val="000000"/>
                </a:solidFill>
                <a:latin typeface="Arial" panose="020B0604020202020204" pitchFamily="34" charset="0"/>
                <a:cs typeface="Arial" panose="020B0604020202020204" pitchFamily="34" charset="0"/>
              </a:rPr>
              <a:t>em</a:t>
            </a:r>
            <a:r>
              <a:rPr lang="en-US" altLang="en-US" dirty="0">
                <a:solidFill>
                  <a:srgbClr val="000000"/>
                </a:solidFill>
                <a:latin typeface="Arial" panose="020B0604020202020204" pitchFamily="34" charset="0"/>
                <a:cs typeface="Arial" panose="020B0604020202020204" pitchFamily="34" charset="0"/>
              </a:rPr>
              <a:t> t-1</a:t>
            </a:r>
            <a:r>
              <a:rPr lang="en-US" altLang="en-US" sz="2000" dirty="0">
                <a:solidFill>
                  <a:srgbClr val="000000"/>
                </a:solidFill>
                <a:latin typeface="Arial" panose="020B0604020202020204" pitchFamily="34" charset="0"/>
                <a:cs typeface="Arial" panose="020B0604020202020204" pitchFamily="34" charset="0"/>
              </a:rPr>
              <a:t>, </a:t>
            </a:r>
          </a:p>
        </p:txBody>
      </p:sp>
      <p:sp>
        <p:nvSpPr>
          <p:cNvPr id="14" name="Text Box 13">
            <a:extLst>
              <a:ext uri="{FF2B5EF4-FFF2-40B4-BE49-F238E27FC236}">
                <a16:creationId xmlns:a16="http://schemas.microsoft.com/office/drawing/2014/main" id="{F1DF5731-E77A-4E59-8BBB-3684D8F3F4F0}"/>
              </a:ext>
            </a:extLst>
          </p:cNvPr>
          <p:cNvSpPr txBox="1">
            <a:spLocks noChangeArrowheads="1"/>
          </p:cNvSpPr>
          <p:nvPr/>
        </p:nvSpPr>
        <p:spPr bwMode="auto">
          <a:xfrm>
            <a:off x="705675" y="2365512"/>
            <a:ext cx="754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altLang="en-US" b="1" dirty="0">
                <a:solidFill>
                  <a:srgbClr val="000000"/>
                </a:solidFill>
                <a:latin typeface="Arial" panose="020B0604020202020204" pitchFamily="34" charset="0"/>
                <a:cs typeface="Arial" panose="020B0604020202020204" pitchFamily="34" charset="0"/>
              </a:rPr>
              <a:t>a) </a:t>
            </a:r>
            <a:r>
              <a:rPr lang="en-US" altLang="en-US" b="1" dirty="0" err="1">
                <a:solidFill>
                  <a:srgbClr val="000000"/>
                </a:solidFill>
                <a:latin typeface="Arial" panose="020B0604020202020204" pitchFamily="34" charset="0"/>
                <a:cs typeface="Arial" panose="020B0604020202020204" pitchFamily="34" charset="0"/>
              </a:rPr>
              <a:t>Qual</a:t>
            </a:r>
            <a:r>
              <a:rPr lang="en-US" altLang="en-US" b="1" dirty="0">
                <a:solidFill>
                  <a:srgbClr val="000000"/>
                </a:solidFill>
                <a:latin typeface="Arial" panose="020B0604020202020204" pitchFamily="34" charset="0"/>
                <a:cs typeface="Arial" panose="020B0604020202020204" pitchFamily="34" charset="0"/>
              </a:rPr>
              <a:t> a taxa natural de </a:t>
            </a:r>
            <a:r>
              <a:rPr lang="en-US" altLang="en-US" b="1" dirty="0" err="1">
                <a:solidFill>
                  <a:srgbClr val="000000"/>
                </a:solidFill>
                <a:latin typeface="Arial" panose="020B0604020202020204" pitchFamily="34" charset="0"/>
                <a:cs typeface="Arial" panose="020B0604020202020204" pitchFamily="34" charset="0"/>
              </a:rPr>
              <a:t>desemprego</a:t>
            </a:r>
            <a:r>
              <a:rPr lang="en-US" altLang="en-US" b="1" dirty="0">
                <a:solidFill>
                  <a:srgbClr val="000000"/>
                </a:solidFill>
                <a:latin typeface="Arial" panose="020B0604020202020204" pitchFamily="34" charset="0"/>
                <a:cs typeface="Arial" panose="020B0604020202020204" pitchFamily="34" charset="0"/>
              </a:rPr>
              <a:t> ?</a:t>
            </a:r>
          </a:p>
        </p:txBody>
      </p:sp>
      <p:sp>
        <p:nvSpPr>
          <p:cNvPr id="15" name="Text Box 14">
            <a:extLst>
              <a:ext uri="{FF2B5EF4-FFF2-40B4-BE49-F238E27FC236}">
                <a16:creationId xmlns:a16="http://schemas.microsoft.com/office/drawing/2014/main" id="{A5317CB3-4BDC-40C8-9844-7C4EBCA067CA}"/>
              </a:ext>
            </a:extLst>
          </p:cNvPr>
          <p:cNvSpPr txBox="1">
            <a:spLocks noChangeArrowheads="1"/>
          </p:cNvSpPr>
          <p:nvPr/>
        </p:nvSpPr>
        <p:spPr bwMode="auto">
          <a:xfrm>
            <a:off x="1010475" y="2975112"/>
            <a:ext cx="10320134"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50000"/>
              </a:spcBef>
              <a:defRPr/>
            </a:pPr>
            <a:r>
              <a:rPr lang="en-US" altLang="en-US" b="1" dirty="0" err="1">
                <a:solidFill>
                  <a:srgbClr val="000000"/>
                </a:solidFill>
                <a:latin typeface="Arial" panose="020B0604020202020204" pitchFamily="34" charset="0"/>
                <a:cs typeface="Arial" panose="020B0604020202020204" pitchFamily="34" charset="0"/>
              </a:rPr>
              <a:t>Resposta</a:t>
            </a:r>
            <a:r>
              <a:rPr lang="en-US" altLang="en-US" b="1" dirty="0">
                <a:solidFill>
                  <a:srgbClr val="000000"/>
                </a:solidFill>
                <a:latin typeface="Arial" panose="020B0604020202020204" pitchFamily="34" charset="0"/>
                <a:cs typeface="Arial" panose="020B0604020202020204" pitchFamily="34" charset="0"/>
              </a:rPr>
              <a:t>:</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como</a:t>
            </a:r>
            <a:r>
              <a:rPr lang="en-US" altLang="en-US" dirty="0">
                <a:solidFill>
                  <a:srgbClr val="000000"/>
                </a:solidFill>
                <a:latin typeface="Arial" panose="020B0604020202020204" pitchFamily="34" charset="0"/>
                <a:cs typeface="Arial" panose="020B0604020202020204" pitchFamily="34" charset="0"/>
              </a:rPr>
              <a:t> a taxa natural de </a:t>
            </a:r>
            <a:r>
              <a:rPr lang="en-US" altLang="en-US" dirty="0" err="1">
                <a:solidFill>
                  <a:srgbClr val="000000"/>
                </a:solidFill>
                <a:latin typeface="Arial" panose="020B0604020202020204" pitchFamily="34" charset="0"/>
                <a:cs typeface="Arial" panose="020B0604020202020204" pitchFamily="34" charset="0"/>
              </a:rPr>
              <a:t>desemprego</a:t>
            </a:r>
            <a:r>
              <a:rPr lang="en-US" altLang="en-US" dirty="0">
                <a:solidFill>
                  <a:srgbClr val="000000"/>
                </a:solidFill>
                <a:latin typeface="Arial" panose="020B0604020202020204" pitchFamily="34" charset="0"/>
                <a:cs typeface="Arial" panose="020B0604020202020204" pitchFamily="34" charset="0"/>
              </a:rPr>
              <a:t> é a taxa de </a:t>
            </a:r>
            <a:r>
              <a:rPr lang="en-US" altLang="en-US" dirty="0" err="1">
                <a:solidFill>
                  <a:srgbClr val="000000"/>
                </a:solidFill>
                <a:latin typeface="Arial" panose="020B0604020202020204" pitchFamily="34" charset="0"/>
                <a:cs typeface="Arial" panose="020B0604020202020204" pitchFamily="34" charset="0"/>
              </a:rPr>
              <a:t>desemprego</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não-aceleradora</a:t>
            </a:r>
            <a:r>
              <a:rPr lang="en-US" altLang="en-US" dirty="0">
                <a:solidFill>
                  <a:srgbClr val="000000"/>
                </a:solidFill>
                <a:latin typeface="Arial" panose="020B0604020202020204" pitchFamily="34" charset="0"/>
                <a:cs typeface="Arial" panose="020B0604020202020204" pitchFamily="34" charset="0"/>
              </a:rPr>
              <a:t> da </a:t>
            </a:r>
            <a:r>
              <a:rPr lang="en-US" altLang="en-US" dirty="0" err="1">
                <a:solidFill>
                  <a:srgbClr val="000000"/>
                </a:solidFill>
                <a:latin typeface="Arial" panose="020B0604020202020204" pitchFamily="34" charset="0"/>
                <a:cs typeface="Arial" panose="020B0604020202020204" pitchFamily="34" charset="0"/>
              </a:rPr>
              <a:t>inflação</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devemos</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ter</a:t>
            </a:r>
            <a:r>
              <a:rPr lang="en-US" altLang="en-US" dirty="0">
                <a:solidFill>
                  <a:srgbClr val="000000"/>
                </a:solidFill>
                <a:latin typeface="Arial" panose="020B0604020202020204" pitchFamily="34" charset="0"/>
                <a:cs typeface="Arial" panose="020B0604020202020204" pitchFamily="34" charset="0"/>
              </a:rPr>
              <a:t>, </a:t>
            </a:r>
          </a:p>
        </p:txBody>
      </p:sp>
      <p:graphicFrame>
        <p:nvGraphicFramePr>
          <p:cNvPr id="16" name="Object 15">
            <a:extLst>
              <a:ext uri="{FF2B5EF4-FFF2-40B4-BE49-F238E27FC236}">
                <a16:creationId xmlns:a16="http://schemas.microsoft.com/office/drawing/2014/main" id="{4520D4D2-2B33-4093-9E11-4E65DAEF8AA4}"/>
              </a:ext>
            </a:extLst>
          </p:cNvPr>
          <p:cNvGraphicFramePr>
            <a:graphicFrameLocks noChangeAspect="1"/>
          </p:cNvGraphicFramePr>
          <p:nvPr>
            <p:extLst>
              <p:ext uri="{D42A27DB-BD31-4B8C-83A1-F6EECF244321}">
                <p14:modId xmlns:p14="http://schemas.microsoft.com/office/powerpoint/2010/main" val="4227855038"/>
              </p:ext>
            </p:extLst>
          </p:nvPr>
        </p:nvGraphicFramePr>
        <p:xfrm>
          <a:off x="6871246" y="3307798"/>
          <a:ext cx="1937825" cy="552450"/>
        </p:xfrm>
        <a:graphic>
          <a:graphicData uri="http://schemas.openxmlformats.org/presentationml/2006/ole">
            <mc:AlternateContent xmlns:mc="http://schemas.openxmlformats.org/markup-compatibility/2006">
              <mc:Choice xmlns:v="urn:schemas-microsoft-com:vml" Requires="v">
                <p:oleObj name="Equation" r:id="rId8" imgW="800100" imgH="228600" progId="Equation.3">
                  <p:embed/>
                </p:oleObj>
              </mc:Choice>
              <mc:Fallback>
                <p:oleObj name="Equation" r:id="rId8" imgW="800100" imgH="228600" progId="Equation.3">
                  <p:embed/>
                  <p:pic>
                    <p:nvPicPr>
                      <p:cNvPr id="16"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71246" y="3307798"/>
                        <a:ext cx="1937825" cy="552450"/>
                      </a:xfrm>
                      <a:prstGeom prst="rect">
                        <a:avLst/>
                      </a:prstGeom>
                      <a:noFill/>
                      <a:ln>
                        <a:noFill/>
                      </a:ln>
                      <a:effectLst/>
                    </p:spPr>
                  </p:pic>
                </p:oleObj>
              </mc:Fallback>
            </mc:AlternateContent>
          </a:graphicData>
        </a:graphic>
      </p:graphicFrame>
      <p:graphicFrame>
        <p:nvGraphicFramePr>
          <p:cNvPr id="17" name="Object 16">
            <a:extLst>
              <a:ext uri="{FF2B5EF4-FFF2-40B4-BE49-F238E27FC236}">
                <a16:creationId xmlns:a16="http://schemas.microsoft.com/office/drawing/2014/main" id="{92FD05C3-6BD8-43DD-8281-E4E7CF8B7D82}"/>
              </a:ext>
            </a:extLst>
          </p:cNvPr>
          <p:cNvGraphicFramePr>
            <a:graphicFrameLocks noChangeAspect="1"/>
          </p:cNvGraphicFramePr>
          <p:nvPr>
            <p:extLst>
              <p:ext uri="{D42A27DB-BD31-4B8C-83A1-F6EECF244321}">
                <p14:modId xmlns:p14="http://schemas.microsoft.com/office/powerpoint/2010/main" val="3983428281"/>
              </p:ext>
            </p:extLst>
          </p:nvPr>
        </p:nvGraphicFramePr>
        <p:xfrm>
          <a:off x="1967945" y="3812139"/>
          <a:ext cx="7330131" cy="688975"/>
        </p:xfrm>
        <a:graphic>
          <a:graphicData uri="http://schemas.openxmlformats.org/presentationml/2006/ole">
            <mc:AlternateContent xmlns:mc="http://schemas.openxmlformats.org/markup-compatibility/2006">
              <mc:Choice xmlns:v="urn:schemas-microsoft-com:vml" Requires="v">
                <p:oleObj name="Equation" r:id="rId10" imgW="3149600" imgH="317500" progId="Equation.3">
                  <p:embed/>
                </p:oleObj>
              </mc:Choice>
              <mc:Fallback>
                <p:oleObj name="Equation" r:id="rId10" imgW="3149600" imgH="317500" progId="Equation.3">
                  <p:embed/>
                  <p:pic>
                    <p:nvPicPr>
                      <p:cNvPr id="17" name="Object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67945" y="3812139"/>
                        <a:ext cx="7330131" cy="688975"/>
                      </a:xfrm>
                      <a:prstGeom prst="rect">
                        <a:avLst/>
                      </a:prstGeom>
                      <a:noFill/>
                      <a:ln>
                        <a:noFill/>
                      </a:ln>
                    </p:spPr>
                  </p:pic>
                </p:oleObj>
              </mc:Fallback>
            </mc:AlternateContent>
          </a:graphicData>
        </a:graphic>
      </p:graphicFrame>
      <p:sp>
        <p:nvSpPr>
          <p:cNvPr id="18" name="Text Box 17">
            <a:extLst>
              <a:ext uri="{FF2B5EF4-FFF2-40B4-BE49-F238E27FC236}">
                <a16:creationId xmlns:a16="http://schemas.microsoft.com/office/drawing/2014/main" id="{D2C6F362-23A6-4AC3-A85B-DFC5CC84D909}"/>
              </a:ext>
            </a:extLst>
          </p:cNvPr>
          <p:cNvSpPr txBox="1">
            <a:spLocks noChangeArrowheads="1"/>
          </p:cNvSpPr>
          <p:nvPr/>
        </p:nvSpPr>
        <p:spPr bwMode="auto">
          <a:xfrm>
            <a:off x="1010476" y="3965712"/>
            <a:ext cx="106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altLang="en-US" dirty="0">
                <a:solidFill>
                  <a:srgbClr val="000000"/>
                </a:solidFill>
                <a:latin typeface="Arial" panose="020B0604020202020204" pitchFamily="34" charset="0"/>
                <a:cs typeface="Arial" panose="020B0604020202020204" pitchFamily="34" charset="0"/>
              </a:rPr>
              <a:t>Logo, </a:t>
            </a:r>
          </a:p>
        </p:txBody>
      </p:sp>
      <p:sp>
        <p:nvSpPr>
          <p:cNvPr id="19" name="Text Box 17">
            <a:extLst>
              <a:ext uri="{FF2B5EF4-FFF2-40B4-BE49-F238E27FC236}">
                <a16:creationId xmlns:a16="http://schemas.microsoft.com/office/drawing/2014/main" id="{30C0A3B9-606C-4556-9578-35EA187138EF}"/>
              </a:ext>
            </a:extLst>
          </p:cNvPr>
          <p:cNvSpPr txBox="1">
            <a:spLocks noChangeArrowheads="1"/>
          </p:cNvSpPr>
          <p:nvPr/>
        </p:nvSpPr>
        <p:spPr bwMode="auto">
          <a:xfrm>
            <a:off x="983971" y="4833728"/>
            <a:ext cx="10346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altLang="en-US" dirty="0">
                <a:solidFill>
                  <a:srgbClr val="000000"/>
                </a:solidFill>
                <a:latin typeface="Arial" panose="020B0604020202020204" pitchFamily="34" charset="0"/>
                <a:cs typeface="Arial" panose="020B0604020202020204" pitchFamily="34" charset="0"/>
              </a:rPr>
              <a:t>Observe </a:t>
            </a:r>
            <a:r>
              <a:rPr lang="en-US" altLang="en-US" dirty="0" err="1">
                <a:solidFill>
                  <a:srgbClr val="000000"/>
                </a:solidFill>
                <a:latin typeface="Arial" panose="020B0604020202020204" pitchFamily="34" charset="0"/>
                <a:cs typeface="Arial" panose="020B0604020202020204" pitchFamily="34" charset="0"/>
              </a:rPr>
              <a:t>então</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que</a:t>
            </a:r>
            <a:r>
              <a:rPr lang="en-US" altLang="en-US" dirty="0">
                <a:solidFill>
                  <a:srgbClr val="000000"/>
                </a:solidFill>
                <a:latin typeface="Arial" panose="020B0604020202020204" pitchFamily="34" charset="0"/>
                <a:cs typeface="Arial" panose="020B0604020202020204" pitchFamily="34" charset="0"/>
              </a:rPr>
              <a:t> a </a:t>
            </a:r>
            <a:r>
              <a:rPr lang="en-US" altLang="en-US" dirty="0" err="1">
                <a:solidFill>
                  <a:srgbClr val="000000"/>
                </a:solidFill>
                <a:latin typeface="Arial" panose="020B0604020202020204" pitchFamily="34" charset="0"/>
                <a:cs typeface="Arial" panose="020B0604020202020204" pitchFamily="34" charset="0"/>
              </a:rPr>
              <a:t>curva</a:t>
            </a:r>
            <a:r>
              <a:rPr lang="en-US" altLang="en-US" dirty="0">
                <a:solidFill>
                  <a:srgbClr val="000000"/>
                </a:solidFill>
                <a:latin typeface="Arial" panose="020B0604020202020204" pitchFamily="34" charset="0"/>
                <a:cs typeface="Arial" panose="020B0604020202020204" pitchFamily="34" charset="0"/>
              </a:rPr>
              <a:t> de Phillips </a:t>
            </a:r>
            <a:r>
              <a:rPr lang="en-US" altLang="en-US" dirty="0" err="1">
                <a:solidFill>
                  <a:srgbClr val="000000"/>
                </a:solidFill>
                <a:latin typeface="Arial" panose="020B0604020202020204" pitchFamily="34" charset="0"/>
                <a:cs typeface="Arial" panose="020B0604020202020204" pitchFamily="34" charset="0"/>
              </a:rPr>
              <a:t>pode</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ser</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escrita</a:t>
            </a:r>
            <a:r>
              <a:rPr lang="en-US" altLang="en-US" dirty="0">
                <a:solidFill>
                  <a:srgbClr val="000000"/>
                </a:solidFill>
                <a:latin typeface="Arial" panose="020B0604020202020204" pitchFamily="34" charset="0"/>
                <a:cs typeface="Arial" panose="020B0604020202020204" pitchFamily="34" charset="0"/>
              </a:rPr>
              <a:t> </a:t>
            </a:r>
            <a:r>
              <a:rPr lang="en-US" altLang="en-US" dirty="0" err="1">
                <a:solidFill>
                  <a:srgbClr val="000000"/>
                </a:solidFill>
                <a:latin typeface="Arial" panose="020B0604020202020204" pitchFamily="34" charset="0"/>
                <a:cs typeface="Arial" panose="020B0604020202020204" pitchFamily="34" charset="0"/>
              </a:rPr>
              <a:t>como</a:t>
            </a:r>
            <a:r>
              <a:rPr lang="en-US" altLang="en-US" dirty="0">
                <a:solidFill>
                  <a:srgbClr val="000000"/>
                </a:solidFill>
                <a:latin typeface="Arial" panose="020B0604020202020204" pitchFamily="34" charset="0"/>
                <a:cs typeface="Arial" panose="020B0604020202020204" pitchFamily="34" charset="0"/>
              </a:rPr>
              <a:t>:</a:t>
            </a:r>
          </a:p>
        </p:txBody>
      </p:sp>
      <p:graphicFrame>
        <p:nvGraphicFramePr>
          <p:cNvPr id="20" name="Object 7">
            <a:extLst>
              <a:ext uri="{FF2B5EF4-FFF2-40B4-BE49-F238E27FC236}">
                <a16:creationId xmlns:a16="http://schemas.microsoft.com/office/drawing/2014/main" id="{4CD753F3-DCF4-466B-9B56-8416BE96ADA2}"/>
              </a:ext>
            </a:extLst>
          </p:cNvPr>
          <p:cNvGraphicFramePr>
            <a:graphicFrameLocks noChangeAspect="1"/>
          </p:cNvGraphicFramePr>
          <p:nvPr>
            <p:extLst>
              <p:ext uri="{D42A27DB-BD31-4B8C-83A1-F6EECF244321}">
                <p14:modId xmlns:p14="http://schemas.microsoft.com/office/powerpoint/2010/main" val="3191519254"/>
              </p:ext>
            </p:extLst>
          </p:nvPr>
        </p:nvGraphicFramePr>
        <p:xfrm>
          <a:off x="1098755" y="5398946"/>
          <a:ext cx="7250116" cy="630792"/>
        </p:xfrm>
        <a:graphic>
          <a:graphicData uri="http://schemas.openxmlformats.org/presentationml/2006/ole">
            <mc:AlternateContent xmlns:mc="http://schemas.openxmlformats.org/markup-compatibility/2006">
              <mc:Choice xmlns:v="urn:schemas-microsoft-com:vml" Requires="v">
                <p:oleObj name="Equation" r:id="rId12" imgW="2971800" imgH="254000" progId="Equation.DSMT4">
                  <p:embed/>
                </p:oleObj>
              </mc:Choice>
              <mc:Fallback>
                <p:oleObj name="Equation" r:id="rId12" imgW="2971800" imgH="254000" progId="Equation.DSMT4">
                  <p:embed/>
                  <p:pic>
                    <p:nvPicPr>
                      <p:cNvPr id="20"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8755" y="5398946"/>
                        <a:ext cx="7250116" cy="6307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5671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additive="base">
                                        <p:cTn id="45" dur="500" fill="hold"/>
                                        <p:tgtEl>
                                          <p:spTgt spid="20"/>
                                        </p:tgtEl>
                                        <p:attrNameLst>
                                          <p:attrName>ppt_x</p:attrName>
                                        </p:attrNameLst>
                                      </p:cBhvr>
                                      <p:tavLst>
                                        <p:tav tm="0">
                                          <p:val>
                                            <p:strVal val="#ppt_x"/>
                                          </p:val>
                                        </p:tav>
                                        <p:tav tm="100000">
                                          <p:val>
                                            <p:strVal val="#ppt_x"/>
                                          </p:val>
                                        </p:tav>
                                      </p:tavLst>
                                    </p:anim>
                                    <p:anim calcmode="lin" valueType="num">
                                      <p:cBhvr additive="base">
                                        <p:cTn id="4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4" grpId="0"/>
      <p:bldP spid="15"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8FE2CC07-5628-4854-95D4-7F6981278F46}"/>
              </a:ext>
            </a:extLst>
          </p:cNvPr>
          <p:cNvSpPr>
            <a:spLocks noGrp="1"/>
          </p:cNvSpPr>
          <p:nvPr>
            <p:ph idx="1"/>
          </p:nvPr>
        </p:nvSpPr>
        <p:spPr>
          <a:xfrm>
            <a:off x="212035" y="248615"/>
            <a:ext cx="11807687" cy="4351338"/>
          </a:xfrm>
        </p:spPr>
        <p:txBody>
          <a:bodyPr>
            <a:normAutofit/>
          </a:bodyPr>
          <a:lstStyle/>
          <a:p>
            <a:pPr algn="just"/>
            <a:r>
              <a:rPr lang="pt-BR" sz="3200" b="1" dirty="0"/>
              <a:t>A organização das aulas:</a:t>
            </a:r>
          </a:p>
          <a:p>
            <a:pPr marL="864000" lvl="1" indent="-514350" algn="just">
              <a:lnSpc>
                <a:spcPct val="110000"/>
              </a:lnSpc>
              <a:buFont typeface="+mj-lt"/>
              <a:buAutoNum type="arabicParenR"/>
            </a:pPr>
            <a:r>
              <a:rPr lang="pt-BR" sz="2800" dirty="0"/>
              <a:t>Políticas Monetária e Fiscal com Economia Aberta       (IS-LM-BP).</a:t>
            </a:r>
          </a:p>
          <a:p>
            <a:pPr marL="864000" lvl="1" indent="-514350" algn="just">
              <a:lnSpc>
                <a:spcPct val="110000"/>
              </a:lnSpc>
              <a:buFont typeface="+mj-lt"/>
              <a:buAutoNum type="arabicParenR"/>
            </a:pPr>
            <a:r>
              <a:rPr lang="pt-BR" sz="2800" b="1" dirty="0"/>
              <a:t>Modelo AS-AD, Curva de Phillips, Inflação e Política Econômica</a:t>
            </a:r>
          </a:p>
        </p:txBody>
      </p:sp>
    </p:spTree>
    <p:extLst>
      <p:ext uri="{BB962C8B-B14F-4D97-AF65-F5344CB8AC3E}">
        <p14:creationId xmlns:p14="http://schemas.microsoft.com/office/powerpoint/2010/main" val="70256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28CC0F50-FDA7-4BD6-9A56-EAA18D53FB6C}"/>
              </a:ext>
            </a:extLst>
          </p:cNvPr>
          <p:cNvSpPr>
            <a:spLocks noChangeArrowheads="1"/>
          </p:cNvSpPr>
          <p:nvPr/>
        </p:nvSpPr>
        <p:spPr bwMode="auto">
          <a:xfrm>
            <a:off x="1868556" y="4637919"/>
            <a:ext cx="3197682" cy="1643616"/>
          </a:xfrm>
          <a:prstGeom prst="rect">
            <a:avLst/>
          </a:prstGeom>
          <a:solidFill>
            <a:schemeClr val="bg1">
              <a:lumMod val="95000"/>
            </a:schemeClr>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pt-BR" altLang="en-US"/>
          </a:p>
        </p:txBody>
      </p:sp>
      <p:sp>
        <p:nvSpPr>
          <p:cNvPr id="5" name="Rectangle 6">
            <a:extLst>
              <a:ext uri="{FF2B5EF4-FFF2-40B4-BE49-F238E27FC236}">
                <a16:creationId xmlns:a16="http://schemas.microsoft.com/office/drawing/2014/main" id="{03FBA440-0AB2-4438-AB5A-74B519E9911D}"/>
              </a:ext>
            </a:extLst>
          </p:cNvPr>
          <p:cNvSpPr>
            <a:spLocks noChangeArrowheads="1"/>
          </p:cNvSpPr>
          <p:nvPr/>
        </p:nvSpPr>
        <p:spPr bwMode="auto">
          <a:xfrm>
            <a:off x="1868556" y="2673279"/>
            <a:ext cx="3197682" cy="1497495"/>
          </a:xfrm>
          <a:prstGeom prst="rect">
            <a:avLst/>
          </a:prstGeom>
          <a:solidFill>
            <a:schemeClr val="bg1">
              <a:lumMod val="95000"/>
            </a:schemeClr>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pt-BR" altLang="en-US"/>
          </a:p>
        </p:txBody>
      </p:sp>
      <p:sp>
        <p:nvSpPr>
          <p:cNvPr id="6" name="Text Box 7">
            <a:extLst>
              <a:ext uri="{FF2B5EF4-FFF2-40B4-BE49-F238E27FC236}">
                <a16:creationId xmlns:a16="http://schemas.microsoft.com/office/drawing/2014/main" id="{4C2B0E8D-5D18-441C-B418-3C9444449006}"/>
              </a:ext>
            </a:extLst>
          </p:cNvPr>
          <p:cNvSpPr txBox="1">
            <a:spLocks noChangeArrowheads="1"/>
          </p:cNvSpPr>
          <p:nvPr/>
        </p:nvSpPr>
        <p:spPr bwMode="auto">
          <a:xfrm>
            <a:off x="702365" y="901147"/>
            <a:ext cx="1066800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50000"/>
              </a:spcBef>
              <a:defRPr/>
            </a:pPr>
            <a:r>
              <a:rPr lang="en-US" altLang="en-US" dirty="0">
                <a:solidFill>
                  <a:srgbClr val="000000"/>
                </a:solidFill>
                <a:latin typeface="Arial" panose="020B0604020202020204" pitchFamily="34" charset="0"/>
                <a:cs typeface="Arial" panose="020B0604020202020204" pitchFamily="34" charset="0"/>
              </a:rPr>
              <a:t>b) </a:t>
            </a:r>
            <a:r>
              <a:rPr lang="en-US" altLang="en-US" b="1" dirty="0" err="1">
                <a:solidFill>
                  <a:srgbClr val="000000"/>
                </a:solidFill>
                <a:latin typeface="Arial" panose="020B0604020202020204" pitchFamily="34" charset="0"/>
                <a:cs typeface="Arial" panose="020B0604020202020204" pitchFamily="34" charset="0"/>
              </a:rPr>
              <a:t>Suponha</a:t>
            </a:r>
            <a:r>
              <a:rPr lang="en-US" altLang="en-US" b="1" dirty="0">
                <a:solidFill>
                  <a:srgbClr val="000000"/>
                </a:solidFill>
                <a:latin typeface="Arial" panose="020B0604020202020204" pitchFamily="34" charset="0"/>
                <a:cs typeface="Arial" panose="020B0604020202020204" pitchFamily="34" charset="0"/>
              </a:rPr>
              <a:t> </a:t>
            </a:r>
            <a:r>
              <a:rPr lang="en-US" altLang="en-US" b="1" dirty="0" err="1">
                <a:solidFill>
                  <a:srgbClr val="000000"/>
                </a:solidFill>
                <a:latin typeface="Arial" panose="020B0604020202020204" pitchFamily="34" charset="0"/>
                <a:cs typeface="Arial" panose="020B0604020202020204" pitchFamily="34" charset="0"/>
              </a:rPr>
              <a:t>que</a:t>
            </a:r>
            <a:r>
              <a:rPr lang="en-US" altLang="en-US" b="1" dirty="0">
                <a:solidFill>
                  <a:srgbClr val="000000"/>
                </a:solidFill>
                <a:latin typeface="Arial" panose="020B0604020202020204" pitchFamily="34" charset="0"/>
                <a:cs typeface="Arial" panose="020B0604020202020204" pitchFamily="34" charset="0"/>
              </a:rPr>
              <a:t> o </a:t>
            </a:r>
            <a:r>
              <a:rPr lang="en-US" altLang="en-US" b="1" dirty="0" err="1">
                <a:solidFill>
                  <a:srgbClr val="000000"/>
                </a:solidFill>
                <a:latin typeface="Arial" panose="020B0604020202020204" pitchFamily="34" charset="0"/>
                <a:cs typeface="Arial" panose="020B0604020202020204" pitchFamily="34" charset="0"/>
              </a:rPr>
              <a:t>governo</a:t>
            </a:r>
            <a:r>
              <a:rPr lang="en-US" altLang="en-US" b="1" dirty="0">
                <a:solidFill>
                  <a:srgbClr val="000000"/>
                </a:solidFill>
                <a:latin typeface="Arial" panose="020B0604020202020204" pitchFamily="34" charset="0"/>
                <a:cs typeface="Arial" panose="020B0604020202020204" pitchFamily="34" charset="0"/>
              </a:rPr>
              <a:t> </a:t>
            </a:r>
            <a:r>
              <a:rPr lang="en-US" altLang="en-US" b="1" dirty="0" err="1">
                <a:solidFill>
                  <a:srgbClr val="000000"/>
                </a:solidFill>
                <a:latin typeface="Arial" panose="020B0604020202020204" pitchFamily="34" charset="0"/>
                <a:cs typeface="Arial" panose="020B0604020202020204" pitchFamily="34" charset="0"/>
              </a:rPr>
              <a:t>deseje</a:t>
            </a:r>
            <a:r>
              <a:rPr lang="en-US" altLang="en-US" b="1" dirty="0">
                <a:solidFill>
                  <a:srgbClr val="000000"/>
                </a:solidFill>
                <a:latin typeface="Arial" panose="020B0604020202020204" pitchFamily="34" charset="0"/>
                <a:cs typeface="Arial" panose="020B0604020202020204" pitchFamily="34" charset="0"/>
              </a:rPr>
              <a:t> </a:t>
            </a:r>
            <a:r>
              <a:rPr lang="en-US" altLang="en-US" b="1" dirty="0" err="1">
                <a:solidFill>
                  <a:srgbClr val="000000"/>
                </a:solidFill>
                <a:latin typeface="Arial" panose="020B0604020202020204" pitchFamily="34" charset="0"/>
                <a:cs typeface="Arial" panose="020B0604020202020204" pitchFamily="34" charset="0"/>
              </a:rPr>
              <a:t>reduzir</a:t>
            </a:r>
            <a:r>
              <a:rPr lang="en-US" altLang="en-US" b="1" dirty="0">
                <a:solidFill>
                  <a:srgbClr val="000000"/>
                </a:solidFill>
                <a:latin typeface="Arial" panose="020B0604020202020204" pitchFamily="34" charset="0"/>
                <a:cs typeface="Arial" panose="020B0604020202020204" pitchFamily="34" charset="0"/>
              </a:rPr>
              <a:t> a taxa de </a:t>
            </a:r>
            <a:r>
              <a:rPr lang="en-US" altLang="en-US" b="1" dirty="0" err="1">
                <a:solidFill>
                  <a:srgbClr val="000000"/>
                </a:solidFill>
                <a:latin typeface="Arial" panose="020B0604020202020204" pitchFamily="34" charset="0"/>
                <a:cs typeface="Arial" panose="020B0604020202020204" pitchFamily="34" charset="0"/>
              </a:rPr>
              <a:t>desemprego</a:t>
            </a:r>
            <a:r>
              <a:rPr lang="en-US" altLang="en-US" b="1" dirty="0">
                <a:solidFill>
                  <a:srgbClr val="000000"/>
                </a:solidFill>
                <a:latin typeface="Arial" panose="020B0604020202020204" pitchFamily="34" charset="0"/>
                <a:cs typeface="Arial" panose="020B0604020202020204" pitchFamily="34" charset="0"/>
              </a:rPr>
              <a:t> para 5% e </a:t>
            </a:r>
            <a:r>
              <a:rPr lang="en-US" altLang="en-US" b="1" dirty="0" err="1">
                <a:solidFill>
                  <a:srgbClr val="000000"/>
                </a:solidFill>
                <a:latin typeface="Arial" panose="020B0604020202020204" pitchFamily="34" charset="0"/>
                <a:cs typeface="Arial" panose="020B0604020202020204" pitchFamily="34" charset="0"/>
              </a:rPr>
              <a:t>mantê</a:t>
            </a:r>
            <a:r>
              <a:rPr lang="en-US" altLang="en-US" b="1" dirty="0">
                <a:solidFill>
                  <a:srgbClr val="000000"/>
                </a:solidFill>
                <a:latin typeface="Arial" panose="020B0604020202020204" pitchFamily="34" charset="0"/>
                <a:cs typeface="Arial" panose="020B0604020202020204" pitchFamily="34" charset="0"/>
              </a:rPr>
              <a:t>-la </a:t>
            </a:r>
            <a:r>
              <a:rPr lang="en-US" altLang="en-US" b="1" dirty="0" err="1">
                <a:solidFill>
                  <a:srgbClr val="000000"/>
                </a:solidFill>
                <a:latin typeface="Arial" panose="020B0604020202020204" pitchFamily="34" charset="0"/>
                <a:cs typeface="Arial" panose="020B0604020202020204" pitchFamily="34" charset="0"/>
              </a:rPr>
              <a:t>nesse</a:t>
            </a:r>
            <a:r>
              <a:rPr lang="en-US" altLang="en-US" b="1" dirty="0">
                <a:solidFill>
                  <a:srgbClr val="000000"/>
                </a:solidFill>
                <a:latin typeface="Arial" panose="020B0604020202020204" pitchFamily="34" charset="0"/>
                <a:cs typeface="Arial" panose="020B0604020202020204" pitchFamily="34" charset="0"/>
              </a:rPr>
              <a:t> </a:t>
            </a:r>
            <a:r>
              <a:rPr lang="en-US" altLang="en-US" b="1" dirty="0" err="1">
                <a:solidFill>
                  <a:srgbClr val="000000"/>
                </a:solidFill>
                <a:latin typeface="Arial" panose="020B0604020202020204" pitchFamily="34" charset="0"/>
                <a:cs typeface="Arial" panose="020B0604020202020204" pitchFamily="34" charset="0"/>
              </a:rPr>
              <a:t>patamar</a:t>
            </a:r>
            <a:r>
              <a:rPr lang="en-US" altLang="en-US" b="1" dirty="0">
                <a:solidFill>
                  <a:srgbClr val="000000"/>
                </a:solidFill>
                <a:latin typeface="Arial" panose="020B0604020202020204" pitchFamily="34" charset="0"/>
                <a:cs typeface="Arial" panose="020B0604020202020204" pitchFamily="34" charset="0"/>
              </a:rPr>
              <a:t>. </a:t>
            </a:r>
            <a:r>
              <a:rPr lang="en-US" altLang="en-US" b="1" dirty="0" err="1">
                <a:solidFill>
                  <a:srgbClr val="000000"/>
                </a:solidFill>
                <a:latin typeface="Arial" panose="020B0604020202020204" pitchFamily="34" charset="0"/>
                <a:cs typeface="Arial" panose="020B0604020202020204" pitchFamily="34" charset="0"/>
              </a:rPr>
              <a:t>Quais</a:t>
            </a:r>
            <a:r>
              <a:rPr lang="en-US" altLang="en-US" b="1" dirty="0">
                <a:solidFill>
                  <a:srgbClr val="000000"/>
                </a:solidFill>
                <a:latin typeface="Arial" panose="020B0604020202020204" pitchFamily="34" charset="0"/>
                <a:cs typeface="Arial" panose="020B0604020202020204" pitchFamily="34" charset="0"/>
              </a:rPr>
              <a:t> </a:t>
            </a:r>
            <a:r>
              <a:rPr lang="en-US" altLang="en-US" b="1" dirty="0" err="1">
                <a:solidFill>
                  <a:srgbClr val="000000"/>
                </a:solidFill>
                <a:latin typeface="Arial" panose="020B0604020202020204" pitchFamily="34" charset="0"/>
                <a:cs typeface="Arial" panose="020B0604020202020204" pitchFamily="34" charset="0"/>
              </a:rPr>
              <a:t>seriam</a:t>
            </a:r>
            <a:r>
              <a:rPr lang="en-US" altLang="en-US" b="1" dirty="0">
                <a:solidFill>
                  <a:srgbClr val="000000"/>
                </a:solidFill>
                <a:latin typeface="Arial" panose="020B0604020202020204" pitchFamily="34" charset="0"/>
                <a:cs typeface="Arial" panose="020B0604020202020204" pitchFamily="34" charset="0"/>
              </a:rPr>
              <a:t> as </a:t>
            </a:r>
            <a:r>
              <a:rPr lang="en-US" altLang="en-US" b="1" dirty="0" err="1">
                <a:solidFill>
                  <a:srgbClr val="000000"/>
                </a:solidFill>
                <a:latin typeface="Arial" panose="020B0604020202020204" pitchFamily="34" charset="0"/>
                <a:cs typeface="Arial" panose="020B0604020202020204" pitchFamily="34" charset="0"/>
              </a:rPr>
              <a:t>taxas</a:t>
            </a:r>
            <a:r>
              <a:rPr lang="en-US" altLang="en-US" b="1" dirty="0">
                <a:solidFill>
                  <a:srgbClr val="000000"/>
                </a:solidFill>
                <a:latin typeface="Arial" panose="020B0604020202020204" pitchFamily="34" charset="0"/>
                <a:cs typeface="Arial" panose="020B0604020202020204" pitchFamily="34" charset="0"/>
              </a:rPr>
              <a:t> de </a:t>
            </a:r>
            <a:r>
              <a:rPr lang="en-US" altLang="en-US" b="1" dirty="0" err="1">
                <a:solidFill>
                  <a:srgbClr val="000000"/>
                </a:solidFill>
                <a:latin typeface="Arial" panose="020B0604020202020204" pitchFamily="34" charset="0"/>
                <a:cs typeface="Arial" panose="020B0604020202020204" pitchFamily="34" charset="0"/>
              </a:rPr>
              <a:t>inflação</a:t>
            </a:r>
            <a:r>
              <a:rPr lang="en-US" altLang="en-US" b="1" dirty="0">
                <a:solidFill>
                  <a:srgbClr val="000000"/>
                </a:solidFill>
                <a:latin typeface="Arial" panose="020B0604020202020204" pitchFamily="34" charset="0"/>
                <a:cs typeface="Arial" panose="020B0604020202020204" pitchFamily="34" charset="0"/>
              </a:rPr>
              <a:t> </a:t>
            </a:r>
            <a:r>
              <a:rPr lang="en-US" altLang="en-US" b="1" dirty="0" err="1">
                <a:solidFill>
                  <a:srgbClr val="000000"/>
                </a:solidFill>
                <a:latin typeface="Arial" panose="020B0604020202020204" pitchFamily="34" charset="0"/>
                <a:cs typeface="Arial" panose="020B0604020202020204" pitchFamily="34" charset="0"/>
              </a:rPr>
              <a:t>nos</a:t>
            </a:r>
            <a:r>
              <a:rPr lang="en-US" altLang="en-US" b="1" dirty="0">
                <a:solidFill>
                  <a:srgbClr val="000000"/>
                </a:solidFill>
                <a:latin typeface="Arial" panose="020B0604020202020204" pitchFamily="34" charset="0"/>
                <a:cs typeface="Arial" panose="020B0604020202020204" pitchFamily="34" charset="0"/>
              </a:rPr>
              <a:t> </a:t>
            </a:r>
            <a:r>
              <a:rPr lang="en-US" altLang="en-US" b="1" dirty="0" err="1">
                <a:solidFill>
                  <a:srgbClr val="000000"/>
                </a:solidFill>
                <a:latin typeface="Arial" panose="020B0604020202020204" pitchFamily="34" charset="0"/>
                <a:cs typeface="Arial" panose="020B0604020202020204" pitchFamily="34" charset="0"/>
              </a:rPr>
              <a:t>próximos</a:t>
            </a:r>
            <a:r>
              <a:rPr lang="en-US" altLang="en-US" b="1" dirty="0">
                <a:solidFill>
                  <a:srgbClr val="000000"/>
                </a:solidFill>
                <a:latin typeface="Arial" panose="020B0604020202020204" pitchFamily="34" charset="0"/>
                <a:cs typeface="Arial" panose="020B0604020202020204" pitchFamily="34" charset="0"/>
              </a:rPr>
              <a:t> 3 </a:t>
            </a:r>
            <a:r>
              <a:rPr lang="en-US" altLang="en-US" b="1" dirty="0" err="1">
                <a:solidFill>
                  <a:srgbClr val="000000"/>
                </a:solidFill>
                <a:latin typeface="Arial" panose="020B0604020202020204" pitchFamily="34" charset="0"/>
                <a:cs typeface="Arial" panose="020B0604020202020204" pitchFamily="34" charset="0"/>
              </a:rPr>
              <a:t>períodos</a:t>
            </a:r>
            <a:r>
              <a:rPr lang="en-US" altLang="en-US" b="1" dirty="0">
                <a:solidFill>
                  <a:srgbClr val="000000"/>
                </a:solidFill>
                <a:latin typeface="Arial" panose="020B0604020202020204" pitchFamily="34" charset="0"/>
                <a:cs typeface="Arial" panose="020B0604020202020204" pitchFamily="34" charset="0"/>
              </a:rPr>
              <a:t> ? </a:t>
            </a:r>
          </a:p>
        </p:txBody>
      </p:sp>
      <p:graphicFrame>
        <p:nvGraphicFramePr>
          <p:cNvPr id="7" name="Object 25">
            <a:extLst>
              <a:ext uri="{FF2B5EF4-FFF2-40B4-BE49-F238E27FC236}">
                <a16:creationId xmlns:a16="http://schemas.microsoft.com/office/drawing/2014/main" id="{33473486-5487-4E29-B7B8-C07E3D99EAE5}"/>
              </a:ext>
            </a:extLst>
          </p:cNvPr>
          <p:cNvGraphicFramePr>
            <a:graphicFrameLocks noGrp="1" noChangeAspect="1"/>
          </p:cNvGraphicFramePr>
          <p:nvPr>
            <p:ph idx="1"/>
            <p:extLst>
              <p:ext uri="{D42A27DB-BD31-4B8C-83A1-F6EECF244321}">
                <p14:modId xmlns:p14="http://schemas.microsoft.com/office/powerpoint/2010/main" val="2140361579"/>
              </p:ext>
            </p:extLst>
          </p:nvPr>
        </p:nvGraphicFramePr>
        <p:xfrm>
          <a:off x="5277676" y="2179982"/>
          <a:ext cx="1923803" cy="571196"/>
        </p:xfrm>
        <a:graphic>
          <a:graphicData uri="http://schemas.openxmlformats.org/presentationml/2006/ole">
            <mc:AlternateContent xmlns:mc="http://schemas.openxmlformats.org/markup-compatibility/2006">
              <mc:Choice xmlns:v="urn:schemas-microsoft-com:vml" Requires="v">
                <p:oleObj name="Equation" r:id="rId2" imgW="812447" imgH="241195" progId="Equation.3">
                  <p:embed/>
                </p:oleObj>
              </mc:Choice>
              <mc:Fallback>
                <p:oleObj name="Equation" r:id="rId2" imgW="812447" imgH="241195" progId="Equation.3">
                  <p:embed/>
                  <p:pic>
                    <p:nvPicPr>
                      <p:cNvPr id="8" name="Object 25"/>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7676" y="2179982"/>
                        <a:ext cx="1923803" cy="571196"/>
                      </a:xfrm>
                      <a:prstGeom prst="rect">
                        <a:avLst/>
                      </a:prstGeom>
                      <a:noFill/>
                      <a:ln w="9525">
                        <a:solidFill>
                          <a:srgbClr val="000000"/>
                        </a:solidFill>
                        <a:miter lim="800000"/>
                        <a:headEnd/>
                        <a:tailEnd/>
                      </a:ln>
                    </p:spPr>
                  </p:pic>
                </p:oleObj>
              </mc:Fallback>
            </mc:AlternateContent>
          </a:graphicData>
        </a:graphic>
      </p:graphicFrame>
      <p:graphicFrame>
        <p:nvGraphicFramePr>
          <p:cNvPr id="8" name="Object 9">
            <a:extLst>
              <a:ext uri="{FF2B5EF4-FFF2-40B4-BE49-F238E27FC236}">
                <a16:creationId xmlns:a16="http://schemas.microsoft.com/office/drawing/2014/main" id="{0DD0282A-6A6E-4A05-BDF8-C4AB04BEF0DA}"/>
              </a:ext>
            </a:extLst>
          </p:cNvPr>
          <p:cNvGraphicFramePr>
            <a:graphicFrameLocks noChangeAspect="1"/>
          </p:cNvGraphicFramePr>
          <p:nvPr>
            <p:extLst>
              <p:ext uri="{D42A27DB-BD31-4B8C-83A1-F6EECF244321}">
                <p14:modId xmlns:p14="http://schemas.microsoft.com/office/powerpoint/2010/main" val="1271933183"/>
              </p:ext>
            </p:extLst>
          </p:nvPr>
        </p:nvGraphicFramePr>
        <p:xfrm>
          <a:off x="1901688" y="2633523"/>
          <a:ext cx="2895644" cy="590765"/>
        </p:xfrm>
        <a:graphic>
          <a:graphicData uri="http://schemas.openxmlformats.org/presentationml/2006/ole">
            <mc:AlternateContent xmlns:mc="http://schemas.openxmlformats.org/markup-compatibility/2006">
              <mc:Choice xmlns:v="urn:schemas-microsoft-com:vml" Requires="v">
                <p:oleObj name="Equation" r:id="rId4" imgW="1180588" imgH="241195" progId="Equation.3">
                  <p:embed/>
                </p:oleObj>
              </mc:Choice>
              <mc:Fallback>
                <p:oleObj name="Equation" r:id="rId4" imgW="1180588" imgH="241195" progId="Equation.3">
                  <p:embed/>
                  <p:pic>
                    <p:nvPicPr>
                      <p:cNvPr id="9"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1688" y="2633523"/>
                        <a:ext cx="2895644" cy="590765"/>
                      </a:xfrm>
                      <a:prstGeom prst="rect">
                        <a:avLst/>
                      </a:prstGeom>
                      <a:noFill/>
                      <a:ln>
                        <a:noFill/>
                      </a:ln>
                      <a:effectLst/>
                    </p:spPr>
                  </p:pic>
                </p:oleObj>
              </mc:Fallback>
            </mc:AlternateContent>
          </a:graphicData>
        </a:graphic>
      </p:graphicFrame>
      <p:graphicFrame>
        <p:nvGraphicFramePr>
          <p:cNvPr id="9" name="Object 10">
            <a:extLst>
              <a:ext uri="{FF2B5EF4-FFF2-40B4-BE49-F238E27FC236}">
                <a16:creationId xmlns:a16="http://schemas.microsoft.com/office/drawing/2014/main" id="{A0FC48D2-D493-40A3-ADF9-F4BEAF5867EE}"/>
              </a:ext>
            </a:extLst>
          </p:cNvPr>
          <p:cNvGraphicFramePr>
            <a:graphicFrameLocks noChangeAspect="1"/>
          </p:cNvGraphicFramePr>
          <p:nvPr>
            <p:extLst>
              <p:ext uri="{D42A27DB-BD31-4B8C-83A1-F6EECF244321}">
                <p14:modId xmlns:p14="http://schemas.microsoft.com/office/powerpoint/2010/main" val="2655351987"/>
              </p:ext>
            </p:extLst>
          </p:nvPr>
        </p:nvGraphicFramePr>
        <p:xfrm>
          <a:off x="1915492" y="3170235"/>
          <a:ext cx="3150746" cy="537059"/>
        </p:xfrm>
        <a:graphic>
          <a:graphicData uri="http://schemas.openxmlformats.org/presentationml/2006/ole">
            <mc:AlternateContent xmlns:mc="http://schemas.openxmlformats.org/markup-compatibility/2006">
              <mc:Choice xmlns:v="urn:schemas-microsoft-com:vml" Requires="v">
                <p:oleObj name="Equation" r:id="rId6" imgW="1346200" imgH="228600" progId="Equation.3">
                  <p:embed/>
                </p:oleObj>
              </mc:Choice>
              <mc:Fallback>
                <p:oleObj name="Equation" r:id="rId6" imgW="1346200" imgH="228600" progId="Equation.3">
                  <p:embed/>
                  <p:pic>
                    <p:nvPicPr>
                      <p:cNvPr id="1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15492" y="3170235"/>
                        <a:ext cx="3150746" cy="537059"/>
                      </a:xfrm>
                      <a:prstGeom prst="rect">
                        <a:avLst/>
                      </a:prstGeom>
                      <a:noFill/>
                      <a:ln>
                        <a:noFill/>
                      </a:ln>
                      <a:effectLst/>
                    </p:spPr>
                  </p:pic>
                </p:oleObj>
              </mc:Fallback>
            </mc:AlternateContent>
          </a:graphicData>
        </a:graphic>
      </p:graphicFrame>
      <p:graphicFrame>
        <p:nvGraphicFramePr>
          <p:cNvPr id="10" name="Object 11">
            <a:extLst>
              <a:ext uri="{FF2B5EF4-FFF2-40B4-BE49-F238E27FC236}">
                <a16:creationId xmlns:a16="http://schemas.microsoft.com/office/drawing/2014/main" id="{0E8BA9BF-EA70-4C22-B026-A7B8C18E3C26}"/>
              </a:ext>
            </a:extLst>
          </p:cNvPr>
          <p:cNvGraphicFramePr>
            <a:graphicFrameLocks noChangeAspect="1"/>
          </p:cNvGraphicFramePr>
          <p:nvPr>
            <p:extLst>
              <p:ext uri="{D42A27DB-BD31-4B8C-83A1-F6EECF244321}">
                <p14:modId xmlns:p14="http://schemas.microsoft.com/office/powerpoint/2010/main" val="4160116418"/>
              </p:ext>
            </p:extLst>
          </p:nvPr>
        </p:nvGraphicFramePr>
        <p:xfrm>
          <a:off x="1892163" y="3627435"/>
          <a:ext cx="2387676" cy="572863"/>
        </p:xfrm>
        <a:graphic>
          <a:graphicData uri="http://schemas.openxmlformats.org/presentationml/2006/ole">
            <mc:AlternateContent xmlns:mc="http://schemas.openxmlformats.org/markup-compatibility/2006">
              <mc:Choice xmlns:v="urn:schemas-microsoft-com:vml" Requires="v">
                <p:oleObj name="Equation" r:id="rId8" imgW="952087" imgH="228501" progId="Equation.3">
                  <p:embed/>
                </p:oleObj>
              </mc:Choice>
              <mc:Fallback>
                <p:oleObj name="Equation" r:id="rId8" imgW="952087" imgH="228501" progId="Equation.3">
                  <p:embed/>
                  <p:pic>
                    <p:nvPicPr>
                      <p:cNvPr id="11"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92163" y="3627435"/>
                        <a:ext cx="2387676" cy="572863"/>
                      </a:xfrm>
                      <a:prstGeom prst="rect">
                        <a:avLst/>
                      </a:prstGeom>
                      <a:noFill/>
                      <a:ln>
                        <a:noFill/>
                      </a:ln>
                      <a:effectLst/>
                    </p:spPr>
                  </p:pic>
                </p:oleObj>
              </mc:Fallback>
            </mc:AlternateContent>
          </a:graphicData>
        </a:graphic>
      </p:graphicFrame>
      <p:graphicFrame>
        <p:nvGraphicFramePr>
          <p:cNvPr id="11" name="Object 12">
            <a:extLst>
              <a:ext uri="{FF2B5EF4-FFF2-40B4-BE49-F238E27FC236}">
                <a16:creationId xmlns:a16="http://schemas.microsoft.com/office/drawing/2014/main" id="{E068DC50-9DB8-45A0-8C58-9995A1572B95}"/>
              </a:ext>
            </a:extLst>
          </p:cNvPr>
          <p:cNvGraphicFramePr>
            <a:graphicFrameLocks noChangeAspect="1"/>
          </p:cNvGraphicFramePr>
          <p:nvPr>
            <p:extLst>
              <p:ext uri="{D42A27DB-BD31-4B8C-83A1-F6EECF244321}">
                <p14:modId xmlns:p14="http://schemas.microsoft.com/office/powerpoint/2010/main" val="513378190"/>
              </p:ext>
            </p:extLst>
          </p:nvPr>
        </p:nvGraphicFramePr>
        <p:xfrm>
          <a:off x="1919771" y="4621648"/>
          <a:ext cx="3022969" cy="543695"/>
        </p:xfrm>
        <a:graphic>
          <a:graphicData uri="http://schemas.openxmlformats.org/presentationml/2006/ole">
            <mc:AlternateContent xmlns:mc="http://schemas.openxmlformats.org/markup-compatibility/2006">
              <mc:Choice xmlns:v="urn:schemas-microsoft-com:vml" Requires="v">
                <p:oleObj name="Equation" r:id="rId10" imgW="1422400" imgH="241300" progId="Equation.3">
                  <p:embed/>
                </p:oleObj>
              </mc:Choice>
              <mc:Fallback>
                <p:oleObj name="Equation" r:id="rId10" imgW="1422400" imgH="241300" progId="Equation.3">
                  <p:embed/>
                  <p:pic>
                    <p:nvPicPr>
                      <p:cNvPr id="12"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19771" y="4621648"/>
                        <a:ext cx="3022969" cy="543695"/>
                      </a:xfrm>
                      <a:prstGeom prst="rect">
                        <a:avLst/>
                      </a:prstGeom>
                      <a:noFill/>
                      <a:ln>
                        <a:noFill/>
                      </a:ln>
                      <a:effectLst/>
                    </p:spPr>
                  </p:pic>
                </p:oleObj>
              </mc:Fallback>
            </mc:AlternateContent>
          </a:graphicData>
        </a:graphic>
      </p:graphicFrame>
      <p:graphicFrame>
        <p:nvGraphicFramePr>
          <p:cNvPr id="12" name="Object 13">
            <a:extLst>
              <a:ext uri="{FF2B5EF4-FFF2-40B4-BE49-F238E27FC236}">
                <a16:creationId xmlns:a16="http://schemas.microsoft.com/office/drawing/2014/main" id="{BDA70725-F644-456E-A019-B392C06B6EF7}"/>
              </a:ext>
            </a:extLst>
          </p:cNvPr>
          <p:cNvGraphicFramePr>
            <a:graphicFrameLocks noChangeAspect="1"/>
          </p:cNvGraphicFramePr>
          <p:nvPr>
            <p:extLst>
              <p:ext uri="{D42A27DB-BD31-4B8C-83A1-F6EECF244321}">
                <p14:modId xmlns:p14="http://schemas.microsoft.com/office/powerpoint/2010/main" val="226379245"/>
              </p:ext>
            </p:extLst>
          </p:nvPr>
        </p:nvGraphicFramePr>
        <p:xfrm>
          <a:off x="1894370" y="5215423"/>
          <a:ext cx="3098386" cy="496072"/>
        </p:xfrm>
        <a:graphic>
          <a:graphicData uri="http://schemas.openxmlformats.org/presentationml/2006/ole">
            <mc:AlternateContent xmlns:mc="http://schemas.openxmlformats.org/markup-compatibility/2006">
              <mc:Choice xmlns:v="urn:schemas-microsoft-com:vml" Requires="v">
                <p:oleObj name="Equation" r:id="rId12" imgW="1612900" imgH="228600" progId="Equation.3">
                  <p:embed/>
                </p:oleObj>
              </mc:Choice>
              <mc:Fallback>
                <p:oleObj name="Equation" r:id="rId12" imgW="1612900" imgH="228600" progId="Equation.3">
                  <p:embed/>
                  <p:pic>
                    <p:nvPicPr>
                      <p:cNvPr id="13"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94370" y="5215423"/>
                        <a:ext cx="3098386" cy="496072"/>
                      </a:xfrm>
                      <a:prstGeom prst="rect">
                        <a:avLst/>
                      </a:prstGeom>
                      <a:noFill/>
                      <a:ln>
                        <a:noFill/>
                      </a:ln>
                      <a:effectLst/>
                    </p:spPr>
                  </p:pic>
                </p:oleObj>
              </mc:Fallback>
            </mc:AlternateContent>
          </a:graphicData>
        </a:graphic>
      </p:graphicFrame>
      <p:graphicFrame>
        <p:nvGraphicFramePr>
          <p:cNvPr id="13" name="Object 14">
            <a:extLst>
              <a:ext uri="{FF2B5EF4-FFF2-40B4-BE49-F238E27FC236}">
                <a16:creationId xmlns:a16="http://schemas.microsoft.com/office/drawing/2014/main" id="{6C411180-2993-4C89-8FE2-1CE528F9F680}"/>
              </a:ext>
            </a:extLst>
          </p:cNvPr>
          <p:cNvGraphicFramePr>
            <a:graphicFrameLocks noChangeAspect="1"/>
          </p:cNvGraphicFramePr>
          <p:nvPr>
            <p:extLst>
              <p:ext uri="{D42A27DB-BD31-4B8C-83A1-F6EECF244321}">
                <p14:modId xmlns:p14="http://schemas.microsoft.com/office/powerpoint/2010/main" val="3216906476"/>
              </p:ext>
            </p:extLst>
          </p:nvPr>
        </p:nvGraphicFramePr>
        <p:xfrm>
          <a:off x="1889609" y="5744380"/>
          <a:ext cx="2415519" cy="513929"/>
        </p:xfrm>
        <a:graphic>
          <a:graphicData uri="http://schemas.openxmlformats.org/presentationml/2006/ole">
            <mc:AlternateContent xmlns:mc="http://schemas.openxmlformats.org/markup-compatibility/2006">
              <mc:Choice xmlns:v="urn:schemas-microsoft-com:vml" Requires="v">
                <p:oleObj name="Equation" r:id="rId14" imgW="1040948" imgH="228501" progId="Equation.3">
                  <p:embed/>
                </p:oleObj>
              </mc:Choice>
              <mc:Fallback>
                <p:oleObj name="Equation" r:id="rId14" imgW="1040948" imgH="228501" progId="Equation.3">
                  <p:embed/>
                  <p:pic>
                    <p:nvPicPr>
                      <p:cNvPr id="14" name="Object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89609" y="5744380"/>
                        <a:ext cx="2415519" cy="513929"/>
                      </a:xfrm>
                      <a:prstGeom prst="rect">
                        <a:avLst/>
                      </a:prstGeom>
                      <a:noFill/>
                      <a:ln>
                        <a:noFill/>
                      </a:ln>
                      <a:effectLst/>
                    </p:spPr>
                  </p:pic>
                </p:oleObj>
              </mc:Fallback>
            </mc:AlternateContent>
          </a:graphicData>
        </a:graphic>
      </p:graphicFrame>
      <p:sp>
        <p:nvSpPr>
          <p:cNvPr id="14" name="Line 15">
            <a:extLst>
              <a:ext uri="{FF2B5EF4-FFF2-40B4-BE49-F238E27FC236}">
                <a16:creationId xmlns:a16="http://schemas.microsoft.com/office/drawing/2014/main" id="{6F9F89B1-E408-40FF-8290-055BD298408B}"/>
              </a:ext>
            </a:extLst>
          </p:cNvPr>
          <p:cNvSpPr>
            <a:spLocks noChangeShapeType="1"/>
          </p:cNvSpPr>
          <p:nvPr/>
        </p:nvSpPr>
        <p:spPr bwMode="auto">
          <a:xfrm>
            <a:off x="3329609" y="4171122"/>
            <a:ext cx="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 name="Text Box 16">
            <a:extLst>
              <a:ext uri="{FF2B5EF4-FFF2-40B4-BE49-F238E27FC236}">
                <a16:creationId xmlns:a16="http://schemas.microsoft.com/office/drawing/2014/main" id="{49641AEF-6CCF-4B56-9167-6B3392E43ED0}"/>
              </a:ext>
            </a:extLst>
          </p:cNvPr>
          <p:cNvSpPr txBox="1">
            <a:spLocks noChangeArrowheads="1"/>
          </p:cNvSpPr>
          <p:nvPr/>
        </p:nvSpPr>
        <p:spPr bwMode="auto">
          <a:xfrm>
            <a:off x="1030356" y="3065255"/>
            <a:ext cx="609600" cy="492443"/>
          </a:xfrm>
          <a:prstGeom prst="rect">
            <a:avLst/>
          </a:prstGeom>
          <a:solidFill>
            <a:schemeClr val="accent1">
              <a:lumMod val="60000"/>
              <a:lumOff val="40000"/>
            </a:schemeClr>
          </a:solidFill>
          <a:ln w="9525">
            <a:solidFill>
              <a:srgbClr val="000000"/>
            </a:solidFill>
            <a:miter lim="800000"/>
            <a:headEnd/>
            <a:tailEnd/>
          </a:ln>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altLang="en-US" sz="2600" b="1" dirty="0">
                <a:solidFill>
                  <a:srgbClr val="000000"/>
                </a:solidFill>
              </a:rPr>
              <a:t>  t</a:t>
            </a:r>
          </a:p>
        </p:txBody>
      </p:sp>
      <p:sp>
        <p:nvSpPr>
          <p:cNvPr id="16" name="Text Box 17">
            <a:extLst>
              <a:ext uri="{FF2B5EF4-FFF2-40B4-BE49-F238E27FC236}">
                <a16:creationId xmlns:a16="http://schemas.microsoft.com/office/drawing/2014/main" id="{17F7963A-8FB8-47DC-95A6-B4ED928C7013}"/>
              </a:ext>
            </a:extLst>
          </p:cNvPr>
          <p:cNvSpPr txBox="1">
            <a:spLocks noChangeArrowheads="1"/>
          </p:cNvSpPr>
          <p:nvPr/>
        </p:nvSpPr>
        <p:spPr bwMode="auto">
          <a:xfrm>
            <a:off x="897836" y="5119346"/>
            <a:ext cx="746125" cy="492443"/>
          </a:xfrm>
          <a:prstGeom prst="rect">
            <a:avLst/>
          </a:prstGeom>
          <a:solidFill>
            <a:schemeClr val="accent1">
              <a:lumMod val="60000"/>
              <a:lumOff val="40000"/>
            </a:schemeClr>
          </a:solidFill>
          <a:ln w="9525">
            <a:solidFill>
              <a:srgbClr val="000000"/>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altLang="en-US" sz="2600" b="1" dirty="0">
                <a:solidFill>
                  <a:srgbClr val="000000"/>
                </a:solidFill>
              </a:rPr>
              <a:t>t+1</a:t>
            </a:r>
          </a:p>
        </p:txBody>
      </p:sp>
      <p:sp>
        <p:nvSpPr>
          <p:cNvPr id="17" name="Line 18">
            <a:extLst>
              <a:ext uri="{FF2B5EF4-FFF2-40B4-BE49-F238E27FC236}">
                <a16:creationId xmlns:a16="http://schemas.microsoft.com/office/drawing/2014/main" id="{7CA05B43-F66A-4956-B840-5C50DB2DAAFF}"/>
              </a:ext>
            </a:extLst>
          </p:cNvPr>
          <p:cNvSpPr>
            <a:spLocks noChangeShapeType="1"/>
          </p:cNvSpPr>
          <p:nvPr/>
        </p:nvSpPr>
        <p:spPr bwMode="auto">
          <a:xfrm>
            <a:off x="1639956" y="5353881"/>
            <a:ext cx="228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 name="Line 19">
            <a:extLst>
              <a:ext uri="{FF2B5EF4-FFF2-40B4-BE49-F238E27FC236}">
                <a16:creationId xmlns:a16="http://schemas.microsoft.com/office/drawing/2014/main" id="{AD3145FB-6EC8-4AE6-BD68-E0B6591B7F1A}"/>
              </a:ext>
            </a:extLst>
          </p:cNvPr>
          <p:cNvSpPr>
            <a:spLocks noChangeShapeType="1"/>
          </p:cNvSpPr>
          <p:nvPr/>
        </p:nvSpPr>
        <p:spPr bwMode="auto">
          <a:xfrm>
            <a:off x="1639956" y="3313042"/>
            <a:ext cx="228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Line 20">
            <a:extLst>
              <a:ext uri="{FF2B5EF4-FFF2-40B4-BE49-F238E27FC236}">
                <a16:creationId xmlns:a16="http://schemas.microsoft.com/office/drawing/2014/main" id="{6BFC10AF-882E-4329-A517-82F2220C9EEA}"/>
              </a:ext>
            </a:extLst>
          </p:cNvPr>
          <p:cNvSpPr>
            <a:spLocks noChangeShapeType="1"/>
          </p:cNvSpPr>
          <p:nvPr/>
        </p:nvSpPr>
        <p:spPr bwMode="auto">
          <a:xfrm>
            <a:off x="5082210" y="5446645"/>
            <a:ext cx="1752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0" name="Text Box 21">
            <a:extLst>
              <a:ext uri="{FF2B5EF4-FFF2-40B4-BE49-F238E27FC236}">
                <a16:creationId xmlns:a16="http://schemas.microsoft.com/office/drawing/2014/main" id="{DF51BCDD-C057-46FE-97AE-B53F06DE6573}"/>
              </a:ext>
            </a:extLst>
          </p:cNvPr>
          <p:cNvSpPr txBox="1">
            <a:spLocks noChangeArrowheads="1"/>
          </p:cNvSpPr>
          <p:nvPr/>
        </p:nvSpPr>
        <p:spPr bwMode="auto">
          <a:xfrm>
            <a:off x="5483089" y="4970258"/>
            <a:ext cx="957468" cy="461665"/>
          </a:xfrm>
          <a:prstGeom prst="rect">
            <a:avLst/>
          </a:prstGeom>
          <a:solidFill>
            <a:schemeClr val="accent1">
              <a:lumMod val="60000"/>
              <a:lumOff val="40000"/>
            </a:schemeClr>
          </a:solidFill>
          <a:ln w="9525">
            <a:solidFill>
              <a:srgbClr val="000000"/>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altLang="en-US">
                <a:solidFill>
                  <a:srgbClr val="000000"/>
                </a:solidFill>
              </a:rPr>
              <a:t>Logo, </a:t>
            </a:r>
          </a:p>
        </p:txBody>
      </p:sp>
      <p:graphicFrame>
        <p:nvGraphicFramePr>
          <p:cNvPr id="21" name="Object 22">
            <a:extLst>
              <a:ext uri="{FF2B5EF4-FFF2-40B4-BE49-F238E27FC236}">
                <a16:creationId xmlns:a16="http://schemas.microsoft.com/office/drawing/2014/main" id="{3416AE0A-10C4-4068-BE8D-4032EFEDE6A8}"/>
              </a:ext>
            </a:extLst>
          </p:cNvPr>
          <p:cNvGraphicFramePr>
            <a:graphicFrameLocks noChangeAspect="1"/>
          </p:cNvGraphicFramePr>
          <p:nvPr>
            <p:extLst>
              <p:ext uri="{D42A27DB-BD31-4B8C-83A1-F6EECF244321}">
                <p14:modId xmlns:p14="http://schemas.microsoft.com/office/powerpoint/2010/main" val="3864389627"/>
              </p:ext>
            </p:extLst>
          </p:nvPr>
        </p:nvGraphicFramePr>
        <p:xfrm>
          <a:off x="6844748" y="5174562"/>
          <a:ext cx="2352261" cy="511104"/>
        </p:xfrm>
        <a:graphic>
          <a:graphicData uri="http://schemas.openxmlformats.org/presentationml/2006/ole">
            <mc:AlternateContent xmlns:mc="http://schemas.openxmlformats.org/markup-compatibility/2006">
              <mc:Choice xmlns:v="urn:schemas-microsoft-com:vml" Requires="v">
                <p:oleObj name="Equation" r:id="rId16" imgW="1054100" imgH="228600" progId="Equation.3">
                  <p:embed/>
                </p:oleObj>
              </mc:Choice>
              <mc:Fallback>
                <p:oleObj name="Equation" r:id="rId16" imgW="1054100" imgH="228600" progId="Equation.3">
                  <p:embed/>
                  <p:pic>
                    <p:nvPicPr>
                      <p:cNvPr id="22" name="Object 2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44748" y="5174562"/>
                        <a:ext cx="2352261" cy="511104"/>
                      </a:xfrm>
                      <a:prstGeom prst="rect">
                        <a:avLst/>
                      </a:prstGeom>
                      <a:solidFill>
                        <a:schemeClr val="bg1">
                          <a:lumMod val="95000"/>
                        </a:schemeClr>
                      </a:solidFill>
                      <a:ln>
                        <a:solidFill>
                          <a:schemeClr val="tx1"/>
                        </a:solidFill>
                      </a:ln>
                      <a:effectLst/>
                    </p:spPr>
                  </p:pic>
                </p:oleObj>
              </mc:Fallback>
            </mc:AlternateContent>
          </a:graphicData>
        </a:graphic>
      </p:graphicFrame>
      <p:sp>
        <p:nvSpPr>
          <p:cNvPr id="22" name="Line 23">
            <a:extLst>
              <a:ext uri="{FF2B5EF4-FFF2-40B4-BE49-F238E27FC236}">
                <a16:creationId xmlns:a16="http://schemas.microsoft.com/office/drawing/2014/main" id="{4811EB49-8245-4ACF-B6FA-D73FDD60E059}"/>
              </a:ext>
            </a:extLst>
          </p:cNvPr>
          <p:cNvSpPr>
            <a:spLocks noChangeShapeType="1"/>
          </p:cNvSpPr>
          <p:nvPr/>
        </p:nvSpPr>
        <p:spPr bwMode="auto">
          <a:xfrm flipV="1">
            <a:off x="2763076" y="2474842"/>
            <a:ext cx="0" cy="3048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23" name="Line 24">
            <a:extLst>
              <a:ext uri="{FF2B5EF4-FFF2-40B4-BE49-F238E27FC236}">
                <a16:creationId xmlns:a16="http://schemas.microsoft.com/office/drawing/2014/main" id="{E3716DAB-A785-4350-8030-E220BE799262}"/>
              </a:ext>
            </a:extLst>
          </p:cNvPr>
          <p:cNvSpPr>
            <a:spLocks noChangeShapeType="1"/>
          </p:cNvSpPr>
          <p:nvPr/>
        </p:nvSpPr>
        <p:spPr bwMode="auto">
          <a:xfrm>
            <a:off x="2763076" y="2474842"/>
            <a:ext cx="2514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 name="Rectangle 6">
            <a:extLst>
              <a:ext uri="{FF2B5EF4-FFF2-40B4-BE49-F238E27FC236}">
                <a16:creationId xmlns:a16="http://schemas.microsoft.com/office/drawing/2014/main" id="{35889F2B-DFD7-43ED-B19E-D0D419DD87C3}"/>
              </a:ext>
            </a:extLst>
          </p:cNvPr>
          <p:cNvSpPr>
            <a:spLocks noGrp="1" noChangeArrowheads="1"/>
          </p:cNvSpPr>
          <p:nvPr>
            <p:ph type="title"/>
          </p:nvPr>
        </p:nvSpPr>
        <p:spPr>
          <a:xfrm>
            <a:off x="2085562" y="298865"/>
            <a:ext cx="7886700" cy="701675"/>
          </a:xfrm>
        </p:spPr>
        <p:txBody>
          <a:bodyPr anchor="t"/>
          <a:lstStyle/>
          <a:p>
            <a:pPr eaLnBrk="1" hangingPunct="1">
              <a:defRPr/>
            </a:pPr>
            <a:r>
              <a:rPr lang="en-US" altLang="en-US" sz="2800" b="1" dirty="0">
                <a:latin typeface="Arial" panose="020B0604020202020204" pitchFamily="34" charset="0"/>
                <a:cs typeface="Arial" panose="020B0604020202020204" pitchFamily="34" charset="0"/>
              </a:rPr>
              <a:t>Um </a:t>
            </a:r>
            <a:r>
              <a:rPr lang="en-US" altLang="en-US" sz="2800" b="1" dirty="0" err="1">
                <a:latin typeface="Arial" panose="020B0604020202020204" pitchFamily="34" charset="0"/>
                <a:cs typeface="Arial" panose="020B0604020202020204" pitchFamily="34" charset="0"/>
              </a:rPr>
              <a:t>Exemplo</a:t>
            </a:r>
            <a:r>
              <a:rPr lang="en-US" altLang="en-US" sz="2800" b="1" dirty="0">
                <a:latin typeface="Arial" panose="020B0604020202020204" pitchFamily="34" charset="0"/>
                <a:cs typeface="Arial" panose="020B0604020202020204" pitchFamily="34" charset="0"/>
              </a:rPr>
              <a:t> </a:t>
            </a:r>
            <a:r>
              <a:rPr lang="en-US" altLang="en-US" sz="2800" b="1" dirty="0" err="1">
                <a:latin typeface="Arial" panose="020B0604020202020204" pitchFamily="34" charset="0"/>
                <a:cs typeface="Arial" panose="020B0604020202020204" pitchFamily="34" charset="0"/>
              </a:rPr>
              <a:t>Numérico</a:t>
            </a:r>
            <a:r>
              <a:rPr lang="en-US" altLang="en-US" sz="2800" b="1" dirty="0">
                <a:latin typeface="Arial" panose="020B0604020202020204" pitchFamily="34" charset="0"/>
                <a:cs typeface="Arial" panose="020B0604020202020204" pitchFamily="34" charset="0"/>
              </a:rPr>
              <a:t> da </a:t>
            </a:r>
            <a:r>
              <a:rPr lang="en-US" altLang="en-US" sz="2800" b="1" dirty="0" err="1">
                <a:latin typeface="Arial" panose="020B0604020202020204" pitchFamily="34" charset="0"/>
                <a:cs typeface="Arial" panose="020B0604020202020204" pitchFamily="34" charset="0"/>
              </a:rPr>
              <a:t>Curva</a:t>
            </a:r>
            <a:r>
              <a:rPr lang="en-US" altLang="en-US" sz="2800" b="1" dirty="0">
                <a:latin typeface="Arial" panose="020B0604020202020204" pitchFamily="34" charset="0"/>
                <a:cs typeface="Arial" panose="020B0604020202020204" pitchFamily="34" charset="0"/>
              </a:rPr>
              <a:t> de Phillips</a:t>
            </a:r>
          </a:p>
        </p:txBody>
      </p:sp>
    </p:spTree>
    <p:extLst>
      <p:ext uri="{BB962C8B-B14F-4D97-AF65-F5344CB8AC3E}">
        <p14:creationId xmlns:p14="http://schemas.microsoft.com/office/powerpoint/2010/main" val="307898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500" fill="hold"/>
                                        <p:tgtEl>
                                          <p:spTgt spid="23"/>
                                        </p:tgtEl>
                                        <p:attrNameLst>
                                          <p:attrName>ppt_x</p:attrName>
                                        </p:attrNameLst>
                                      </p:cBhvr>
                                      <p:tavLst>
                                        <p:tav tm="0">
                                          <p:val>
                                            <p:strVal val="#ppt_x"/>
                                          </p:val>
                                        </p:tav>
                                        <p:tav tm="100000">
                                          <p:val>
                                            <p:strVal val="#ppt_x"/>
                                          </p:val>
                                        </p:tav>
                                      </p:tavLst>
                                    </p:anim>
                                    <p:anim calcmode="lin" valueType="num">
                                      <p:cBhvr additive="base">
                                        <p:cTn id="4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ppt_x"/>
                                          </p:val>
                                        </p:tav>
                                        <p:tav tm="100000">
                                          <p:val>
                                            <p:strVal val="#ppt_x"/>
                                          </p:val>
                                        </p:tav>
                                      </p:tavLst>
                                    </p:anim>
                                    <p:anim calcmode="lin" valueType="num">
                                      <p:cBhvr additive="base">
                                        <p:cTn id="58" dur="500" fill="hold"/>
                                        <p:tgtEl>
                                          <p:spTgt spid="1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5" grpId="0" animBg="1"/>
      <p:bldP spid="16" grpId="0" animBg="1"/>
      <p:bldP spid="17" grpId="0" animBg="1"/>
      <p:bldP spid="18" grpId="0" animBg="1"/>
      <p:bldP spid="19" grpId="0" animBg="1"/>
      <p:bldP spid="20" grpId="0" animBg="1"/>
      <p:bldP spid="22" grpId="0" animBg="1"/>
      <p:bldP spid="2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547BA60A-B094-4961-B48E-039B255286C6}"/>
              </a:ext>
            </a:extLst>
          </p:cNvPr>
          <p:cNvSpPr>
            <a:spLocks noGrp="1" noChangeArrowheads="1"/>
          </p:cNvSpPr>
          <p:nvPr>
            <p:ph type="title"/>
          </p:nvPr>
        </p:nvSpPr>
        <p:spPr>
          <a:xfrm>
            <a:off x="1822174" y="259109"/>
            <a:ext cx="7886700" cy="620713"/>
          </a:xfrm>
        </p:spPr>
        <p:txBody>
          <a:bodyPr anchor="t"/>
          <a:lstStyle/>
          <a:p>
            <a:pPr algn="ctr" eaLnBrk="1" hangingPunct="1">
              <a:defRPr/>
            </a:pPr>
            <a:r>
              <a:rPr lang="en-US" altLang="en-US" sz="3200" b="1" dirty="0" err="1">
                <a:latin typeface="Arial" panose="020B0604020202020204" pitchFamily="34" charset="0"/>
                <a:cs typeface="Arial" panose="020B0604020202020204" pitchFamily="34" charset="0"/>
              </a:rPr>
              <a:t>Graficamente</a:t>
            </a:r>
            <a:endParaRPr lang="en-US" altLang="en-US" sz="3200" b="1" dirty="0">
              <a:latin typeface="Arial" panose="020B0604020202020204" pitchFamily="34" charset="0"/>
              <a:cs typeface="Arial" panose="020B0604020202020204" pitchFamily="34" charset="0"/>
            </a:endParaRPr>
          </a:p>
        </p:txBody>
      </p:sp>
      <p:graphicFrame>
        <p:nvGraphicFramePr>
          <p:cNvPr id="5" name="Object 5">
            <a:extLst>
              <a:ext uri="{FF2B5EF4-FFF2-40B4-BE49-F238E27FC236}">
                <a16:creationId xmlns:a16="http://schemas.microsoft.com/office/drawing/2014/main" id="{D3DF9DE2-41DA-4672-A201-D2827D69E1AA}"/>
              </a:ext>
            </a:extLst>
          </p:cNvPr>
          <p:cNvGraphicFramePr>
            <a:graphicFrameLocks noChangeAspect="1"/>
          </p:cNvGraphicFramePr>
          <p:nvPr>
            <p:extLst>
              <p:ext uri="{D42A27DB-BD31-4B8C-83A1-F6EECF244321}">
                <p14:modId xmlns:p14="http://schemas.microsoft.com/office/powerpoint/2010/main" val="3511258982"/>
              </p:ext>
            </p:extLst>
          </p:nvPr>
        </p:nvGraphicFramePr>
        <p:xfrm>
          <a:off x="1899686" y="4204602"/>
          <a:ext cx="1224599" cy="566184"/>
        </p:xfrm>
        <a:graphic>
          <a:graphicData uri="http://schemas.openxmlformats.org/presentationml/2006/ole">
            <mc:AlternateContent xmlns:mc="http://schemas.openxmlformats.org/markup-compatibility/2006">
              <mc:Choice xmlns:v="urn:schemas-microsoft-com:vml" Requires="v">
                <p:oleObj name="Equation" r:id="rId2" imgW="495085" imgH="228501" progId="Equation.3">
                  <p:embed/>
                </p:oleObj>
              </mc:Choice>
              <mc:Fallback>
                <p:oleObj name="Equation" r:id="rId2" imgW="495085" imgH="228501" progId="Equation.3">
                  <p:embed/>
                  <p:pic>
                    <p:nvPicPr>
                      <p:cNvPr id="5"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9686" y="4204602"/>
                        <a:ext cx="1224599" cy="566184"/>
                      </a:xfrm>
                      <a:prstGeom prst="rect">
                        <a:avLst/>
                      </a:prstGeom>
                      <a:noFill/>
                      <a:ln>
                        <a:noFill/>
                      </a:ln>
                      <a:effectLst/>
                    </p:spPr>
                  </p:pic>
                </p:oleObj>
              </mc:Fallback>
            </mc:AlternateContent>
          </a:graphicData>
        </a:graphic>
      </p:graphicFrame>
      <p:graphicFrame>
        <p:nvGraphicFramePr>
          <p:cNvPr id="6" name="Object 7">
            <a:extLst>
              <a:ext uri="{FF2B5EF4-FFF2-40B4-BE49-F238E27FC236}">
                <a16:creationId xmlns:a16="http://schemas.microsoft.com/office/drawing/2014/main" id="{49D6A3D2-1FB6-40D4-A551-7F395A41BAD3}"/>
              </a:ext>
            </a:extLst>
          </p:cNvPr>
          <p:cNvGraphicFramePr>
            <a:graphicFrameLocks noChangeAspect="1"/>
          </p:cNvGraphicFramePr>
          <p:nvPr>
            <p:extLst>
              <p:ext uri="{D42A27DB-BD31-4B8C-83A1-F6EECF244321}">
                <p14:modId xmlns:p14="http://schemas.microsoft.com/office/powerpoint/2010/main" val="364649171"/>
              </p:ext>
            </p:extLst>
          </p:nvPr>
        </p:nvGraphicFramePr>
        <p:xfrm>
          <a:off x="5247777" y="4665182"/>
          <a:ext cx="563303" cy="395221"/>
        </p:xfrm>
        <a:graphic>
          <a:graphicData uri="http://schemas.openxmlformats.org/presentationml/2006/ole">
            <mc:AlternateContent xmlns:mc="http://schemas.openxmlformats.org/markup-compatibility/2006">
              <mc:Choice xmlns:v="urn:schemas-microsoft-com:vml" Requires="v">
                <p:oleObj name="Equation" r:id="rId4" imgW="253670" imgH="177569" progId="Equation.3">
                  <p:embed/>
                </p:oleObj>
              </mc:Choice>
              <mc:Fallback>
                <p:oleObj name="Equation" r:id="rId4" imgW="253670" imgH="177569" progId="Equation.3">
                  <p:embed/>
                  <p:pic>
                    <p:nvPicPr>
                      <p:cNvPr id="6"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47777" y="4665182"/>
                        <a:ext cx="563303" cy="395221"/>
                      </a:xfrm>
                      <a:prstGeom prst="rect">
                        <a:avLst/>
                      </a:prstGeom>
                      <a:noFill/>
                      <a:ln>
                        <a:noFill/>
                      </a:ln>
                      <a:effectLst/>
                    </p:spPr>
                  </p:pic>
                </p:oleObj>
              </mc:Fallback>
            </mc:AlternateContent>
          </a:graphicData>
        </a:graphic>
      </p:graphicFrame>
      <p:sp>
        <p:nvSpPr>
          <p:cNvPr id="7" name="Line 8">
            <a:extLst>
              <a:ext uri="{FF2B5EF4-FFF2-40B4-BE49-F238E27FC236}">
                <a16:creationId xmlns:a16="http://schemas.microsoft.com/office/drawing/2014/main" id="{BA32A96E-D87B-41A8-ACC4-7E7E9F28E127}"/>
              </a:ext>
            </a:extLst>
          </p:cNvPr>
          <p:cNvSpPr>
            <a:spLocks noChangeShapeType="1"/>
          </p:cNvSpPr>
          <p:nvPr/>
        </p:nvSpPr>
        <p:spPr bwMode="auto">
          <a:xfrm flipV="1">
            <a:off x="3154019" y="1017107"/>
            <a:ext cx="0" cy="35052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Line 9">
            <a:extLst>
              <a:ext uri="{FF2B5EF4-FFF2-40B4-BE49-F238E27FC236}">
                <a16:creationId xmlns:a16="http://schemas.microsoft.com/office/drawing/2014/main" id="{F08121DD-A783-4CC5-B23E-1E67422B98F9}"/>
              </a:ext>
            </a:extLst>
          </p:cNvPr>
          <p:cNvSpPr>
            <a:spLocks noChangeShapeType="1"/>
          </p:cNvSpPr>
          <p:nvPr/>
        </p:nvSpPr>
        <p:spPr bwMode="auto">
          <a:xfrm>
            <a:off x="3154019" y="4522307"/>
            <a:ext cx="5867400"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 name="Line 12">
            <a:extLst>
              <a:ext uri="{FF2B5EF4-FFF2-40B4-BE49-F238E27FC236}">
                <a16:creationId xmlns:a16="http://schemas.microsoft.com/office/drawing/2014/main" id="{7ABC4227-FEE8-436B-B56D-C15CE55CA0CC}"/>
              </a:ext>
            </a:extLst>
          </p:cNvPr>
          <p:cNvSpPr>
            <a:spLocks noChangeShapeType="1"/>
          </p:cNvSpPr>
          <p:nvPr/>
        </p:nvSpPr>
        <p:spPr bwMode="auto">
          <a:xfrm>
            <a:off x="3306419" y="2312507"/>
            <a:ext cx="3352800" cy="3352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0" name="Object 16">
            <a:extLst>
              <a:ext uri="{FF2B5EF4-FFF2-40B4-BE49-F238E27FC236}">
                <a16:creationId xmlns:a16="http://schemas.microsoft.com/office/drawing/2014/main" id="{7E7A3CEC-94AF-4F81-ABAC-83C0825AB80F}"/>
              </a:ext>
            </a:extLst>
          </p:cNvPr>
          <p:cNvGraphicFramePr>
            <a:graphicFrameLocks noChangeAspect="1"/>
          </p:cNvGraphicFramePr>
          <p:nvPr>
            <p:extLst>
              <p:ext uri="{D42A27DB-BD31-4B8C-83A1-F6EECF244321}">
                <p14:modId xmlns:p14="http://schemas.microsoft.com/office/powerpoint/2010/main" val="611735265"/>
              </p:ext>
            </p:extLst>
          </p:nvPr>
        </p:nvGraphicFramePr>
        <p:xfrm>
          <a:off x="5420142" y="5613713"/>
          <a:ext cx="1780555" cy="455783"/>
        </p:xfrm>
        <a:graphic>
          <a:graphicData uri="http://schemas.openxmlformats.org/presentationml/2006/ole">
            <mc:AlternateContent xmlns:mc="http://schemas.openxmlformats.org/markup-compatibility/2006">
              <mc:Choice xmlns:v="urn:schemas-microsoft-com:vml" Requires="v">
                <p:oleObj name="Equation" r:id="rId6" imgW="774364" imgH="241195" progId="Equation.3">
                  <p:embed/>
                </p:oleObj>
              </mc:Choice>
              <mc:Fallback>
                <p:oleObj name="Equation" r:id="rId6" imgW="774364" imgH="241195" progId="Equation.3">
                  <p:embed/>
                  <p:pic>
                    <p:nvPicPr>
                      <p:cNvPr id="1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20142" y="5613713"/>
                        <a:ext cx="1780555" cy="455783"/>
                      </a:xfrm>
                      <a:prstGeom prst="rect">
                        <a:avLst/>
                      </a:prstGeom>
                      <a:noFill/>
                      <a:ln>
                        <a:noFill/>
                      </a:ln>
                      <a:effectLst/>
                    </p:spPr>
                  </p:pic>
                </p:oleObj>
              </mc:Fallback>
            </mc:AlternateContent>
          </a:graphicData>
        </a:graphic>
      </p:graphicFrame>
      <p:sp>
        <p:nvSpPr>
          <p:cNvPr id="11" name="Line 21">
            <a:extLst>
              <a:ext uri="{FF2B5EF4-FFF2-40B4-BE49-F238E27FC236}">
                <a16:creationId xmlns:a16="http://schemas.microsoft.com/office/drawing/2014/main" id="{1BD3DEA3-753B-44C6-802E-CAF546EC8D5F}"/>
              </a:ext>
            </a:extLst>
          </p:cNvPr>
          <p:cNvSpPr>
            <a:spLocks noChangeShapeType="1"/>
          </p:cNvSpPr>
          <p:nvPr/>
        </p:nvSpPr>
        <p:spPr bwMode="auto">
          <a:xfrm flipV="1">
            <a:off x="5516219" y="1321907"/>
            <a:ext cx="0" cy="3200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 name="Text Box 22">
            <a:extLst>
              <a:ext uri="{FF2B5EF4-FFF2-40B4-BE49-F238E27FC236}">
                <a16:creationId xmlns:a16="http://schemas.microsoft.com/office/drawing/2014/main" id="{ECA18C0A-5AFF-4A4D-8775-6064C83EFFE2}"/>
              </a:ext>
            </a:extLst>
          </p:cNvPr>
          <p:cNvSpPr txBox="1">
            <a:spLocks noChangeArrowheads="1"/>
          </p:cNvSpPr>
          <p:nvPr/>
        </p:nvSpPr>
        <p:spPr bwMode="auto">
          <a:xfrm>
            <a:off x="5440019" y="940907"/>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solidFill>
                  <a:srgbClr val="000000"/>
                </a:solidFill>
              </a:rPr>
              <a:t>cph</a:t>
            </a:r>
            <a:r>
              <a:rPr lang="en-US" altLang="en-US" sz="1200" b="1">
                <a:solidFill>
                  <a:srgbClr val="000000"/>
                </a:solidFill>
              </a:rPr>
              <a:t>LP</a:t>
            </a:r>
            <a:endParaRPr lang="en-US" altLang="en-US"/>
          </a:p>
        </p:txBody>
      </p:sp>
      <p:sp>
        <p:nvSpPr>
          <p:cNvPr id="13" name="Oval 32">
            <a:extLst>
              <a:ext uri="{FF2B5EF4-FFF2-40B4-BE49-F238E27FC236}">
                <a16:creationId xmlns:a16="http://schemas.microsoft.com/office/drawing/2014/main" id="{65A00E6C-2B14-47C4-9F9D-7B26F09133C9}"/>
              </a:ext>
            </a:extLst>
          </p:cNvPr>
          <p:cNvSpPr>
            <a:spLocks noChangeArrowheads="1"/>
          </p:cNvSpPr>
          <p:nvPr/>
        </p:nvSpPr>
        <p:spPr bwMode="auto">
          <a:xfrm>
            <a:off x="5440019" y="4446107"/>
            <a:ext cx="152400" cy="152400"/>
          </a:xfrm>
          <a:prstGeom prst="ellipse">
            <a:avLst/>
          </a:prstGeom>
          <a:solidFill>
            <a:srgbClr val="0000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grpSp>
        <p:nvGrpSpPr>
          <p:cNvPr id="14" name="Grupo 13">
            <a:extLst>
              <a:ext uri="{FF2B5EF4-FFF2-40B4-BE49-F238E27FC236}">
                <a16:creationId xmlns:a16="http://schemas.microsoft.com/office/drawing/2014/main" id="{F144A7AE-D708-42AA-AF5F-B5C428560364}"/>
              </a:ext>
            </a:extLst>
          </p:cNvPr>
          <p:cNvGrpSpPr>
            <a:grpSpLocks/>
          </p:cNvGrpSpPr>
          <p:nvPr/>
        </p:nvGrpSpPr>
        <p:grpSpPr bwMode="auto">
          <a:xfrm>
            <a:off x="3687419" y="1855307"/>
            <a:ext cx="5537370" cy="4108172"/>
            <a:chOff x="2362200" y="2133600"/>
            <a:chExt cx="5537370" cy="4108172"/>
          </a:xfrm>
        </p:grpSpPr>
        <p:sp>
          <p:nvSpPr>
            <p:cNvPr id="15" name="Line 11">
              <a:extLst>
                <a:ext uri="{FF2B5EF4-FFF2-40B4-BE49-F238E27FC236}">
                  <a16:creationId xmlns:a16="http://schemas.microsoft.com/office/drawing/2014/main" id="{BF03B531-8660-4F59-8EF2-D3B6F2E77925}"/>
                </a:ext>
              </a:extLst>
            </p:cNvPr>
            <p:cNvSpPr>
              <a:spLocks noChangeShapeType="1"/>
            </p:cNvSpPr>
            <p:nvPr/>
          </p:nvSpPr>
          <p:spPr bwMode="auto">
            <a:xfrm>
              <a:off x="2362200" y="2133600"/>
              <a:ext cx="3733800" cy="3733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6" name="Object 17">
              <a:extLst>
                <a:ext uri="{FF2B5EF4-FFF2-40B4-BE49-F238E27FC236}">
                  <a16:creationId xmlns:a16="http://schemas.microsoft.com/office/drawing/2014/main" id="{1CE6FF1A-E670-40D4-9711-2A1798749B5F}"/>
                </a:ext>
              </a:extLst>
            </p:cNvPr>
            <p:cNvGraphicFramePr>
              <a:graphicFrameLocks noChangeAspect="1"/>
            </p:cNvGraphicFramePr>
            <p:nvPr>
              <p:extLst>
                <p:ext uri="{D42A27DB-BD31-4B8C-83A1-F6EECF244321}">
                  <p14:modId xmlns:p14="http://schemas.microsoft.com/office/powerpoint/2010/main" val="1189359424"/>
                </p:ext>
              </p:extLst>
            </p:nvPr>
          </p:nvGraphicFramePr>
          <p:xfrm>
            <a:off x="6059829" y="5783745"/>
            <a:ext cx="1839741" cy="458027"/>
          </p:xfrm>
          <a:graphic>
            <a:graphicData uri="http://schemas.openxmlformats.org/presentationml/2006/ole">
              <mc:AlternateContent xmlns:mc="http://schemas.openxmlformats.org/markup-compatibility/2006">
                <mc:Choice xmlns:v="urn:schemas-microsoft-com:vml" Requires="v">
                  <p:oleObj name="Equation" r:id="rId8" imgW="977900" imgH="241300" progId="Equation.3">
                    <p:embed/>
                  </p:oleObj>
                </mc:Choice>
                <mc:Fallback>
                  <p:oleObj name="Equation" r:id="rId8" imgW="977900" imgH="241300" progId="Equation.3">
                    <p:embed/>
                    <p:pic>
                      <p:nvPicPr>
                        <p:cNvPr id="16" name="Object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59829" y="5783745"/>
                          <a:ext cx="1839741" cy="458027"/>
                        </a:xfrm>
                        <a:prstGeom prst="rect">
                          <a:avLst/>
                        </a:prstGeom>
                        <a:noFill/>
                        <a:ln>
                          <a:noFill/>
                        </a:ln>
                        <a:effectLst/>
                      </p:spPr>
                    </p:pic>
                  </p:oleObj>
                </mc:Fallback>
              </mc:AlternateContent>
            </a:graphicData>
          </a:graphic>
        </p:graphicFrame>
        <p:sp>
          <p:nvSpPr>
            <p:cNvPr id="17" name="Oval 33">
              <a:extLst>
                <a:ext uri="{FF2B5EF4-FFF2-40B4-BE49-F238E27FC236}">
                  <a16:creationId xmlns:a16="http://schemas.microsoft.com/office/drawing/2014/main" id="{6973DD1C-71D5-40F4-9801-FE8846C4D29D}"/>
                </a:ext>
              </a:extLst>
            </p:cNvPr>
            <p:cNvSpPr>
              <a:spLocks noChangeArrowheads="1"/>
            </p:cNvSpPr>
            <p:nvPr/>
          </p:nvSpPr>
          <p:spPr bwMode="auto">
            <a:xfrm>
              <a:off x="4114800" y="3886200"/>
              <a:ext cx="152400" cy="152400"/>
            </a:xfrm>
            <a:prstGeom prst="ellipse">
              <a:avLst/>
            </a:prstGeom>
            <a:solidFill>
              <a:srgbClr val="0000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grpSp>
      <p:grpSp>
        <p:nvGrpSpPr>
          <p:cNvPr id="18" name="Grupo 17">
            <a:extLst>
              <a:ext uri="{FF2B5EF4-FFF2-40B4-BE49-F238E27FC236}">
                <a16:creationId xmlns:a16="http://schemas.microsoft.com/office/drawing/2014/main" id="{FF9D6F69-E276-4FD7-983D-65464113592E}"/>
              </a:ext>
            </a:extLst>
          </p:cNvPr>
          <p:cNvGrpSpPr>
            <a:grpSpLocks/>
          </p:cNvGrpSpPr>
          <p:nvPr/>
        </p:nvGrpSpPr>
        <p:grpSpPr bwMode="auto">
          <a:xfrm>
            <a:off x="3992219" y="1321907"/>
            <a:ext cx="6153144" cy="4210048"/>
            <a:chOff x="2667000" y="1600200"/>
            <a:chExt cx="6153144" cy="4210048"/>
          </a:xfrm>
        </p:grpSpPr>
        <p:sp>
          <p:nvSpPr>
            <p:cNvPr id="19" name="Line 10">
              <a:extLst>
                <a:ext uri="{FF2B5EF4-FFF2-40B4-BE49-F238E27FC236}">
                  <a16:creationId xmlns:a16="http://schemas.microsoft.com/office/drawing/2014/main" id="{F4E4A3DF-DD4A-46B7-988B-7720D006946C}"/>
                </a:ext>
              </a:extLst>
            </p:cNvPr>
            <p:cNvSpPr>
              <a:spLocks noChangeShapeType="1"/>
            </p:cNvSpPr>
            <p:nvPr/>
          </p:nvSpPr>
          <p:spPr bwMode="auto">
            <a:xfrm>
              <a:off x="2667000" y="1600200"/>
              <a:ext cx="3962400" cy="3962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20" name="Object 18">
              <a:extLst>
                <a:ext uri="{FF2B5EF4-FFF2-40B4-BE49-F238E27FC236}">
                  <a16:creationId xmlns:a16="http://schemas.microsoft.com/office/drawing/2014/main" id="{6AF8CFB7-FE17-47A4-857B-914344AD2740}"/>
                </a:ext>
              </a:extLst>
            </p:cNvPr>
            <p:cNvGraphicFramePr>
              <a:graphicFrameLocks noChangeAspect="1"/>
            </p:cNvGraphicFramePr>
            <p:nvPr>
              <p:extLst>
                <p:ext uri="{D42A27DB-BD31-4B8C-83A1-F6EECF244321}">
                  <p14:modId xmlns:p14="http://schemas.microsoft.com/office/powerpoint/2010/main" val="2060050214"/>
                </p:ext>
              </p:extLst>
            </p:nvPr>
          </p:nvGraphicFramePr>
          <p:xfrm>
            <a:off x="6629399" y="5333999"/>
            <a:ext cx="2190745" cy="476249"/>
          </p:xfrm>
          <a:graphic>
            <a:graphicData uri="http://schemas.openxmlformats.org/presentationml/2006/ole">
              <mc:AlternateContent xmlns:mc="http://schemas.openxmlformats.org/markup-compatibility/2006">
                <mc:Choice xmlns:v="urn:schemas-microsoft-com:vml" Requires="v">
                  <p:oleObj name="Equation" r:id="rId10" imgW="977900" imgH="241300" progId="Equation.3">
                    <p:embed/>
                  </p:oleObj>
                </mc:Choice>
                <mc:Fallback>
                  <p:oleObj name="Equation" r:id="rId10" imgW="977900" imgH="241300" progId="Equation.3">
                    <p:embed/>
                    <p:pic>
                      <p:nvPicPr>
                        <p:cNvPr id="20" name="Object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29399" y="5333999"/>
                          <a:ext cx="2190745" cy="476249"/>
                        </a:xfrm>
                        <a:prstGeom prst="rect">
                          <a:avLst/>
                        </a:prstGeom>
                        <a:noFill/>
                        <a:ln>
                          <a:noFill/>
                        </a:ln>
                        <a:effectLst/>
                      </p:spPr>
                    </p:pic>
                  </p:oleObj>
                </mc:Fallback>
              </mc:AlternateContent>
            </a:graphicData>
          </a:graphic>
        </p:graphicFrame>
        <p:sp>
          <p:nvSpPr>
            <p:cNvPr id="21" name="Oval 34">
              <a:extLst>
                <a:ext uri="{FF2B5EF4-FFF2-40B4-BE49-F238E27FC236}">
                  <a16:creationId xmlns:a16="http://schemas.microsoft.com/office/drawing/2014/main" id="{459CC440-3FAE-4FC5-99E1-DA415A7AC8F0}"/>
                </a:ext>
              </a:extLst>
            </p:cNvPr>
            <p:cNvSpPr>
              <a:spLocks noChangeArrowheads="1"/>
            </p:cNvSpPr>
            <p:nvPr/>
          </p:nvSpPr>
          <p:spPr bwMode="auto">
            <a:xfrm>
              <a:off x="4114800" y="3048000"/>
              <a:ext cx="152400" cy="152400"/>
            </a:xfrm>
            <a:prstGeom prst="ellipse">
              <a:avLst/>
            </a:prstGeom>
            <a:solidFill>
              <a:srgbClr val="0000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grpSp>
      <p:grpSp>
        <p:nvGrpSpPr>
          <p:cNvPr id="22" name="Grupo 21">
            <a:extLst>
              <a:ext uri="{FF2B5EF4-FFF2-40B4-BE49-F238E27FC236}">
                <a16:creationId xmlns:a16="http://schemas.microsoft.com/office/drawing/2014/main" id="{25D8BF2A-7CDF-456E-9DCD-EDA218162D35}"/>
              </a:ext>
            </a:extLst>
          </p:cNvPr>
          <p:cNvGrpSpPr>
            <a:grpSpLocks/>
          </p:cNvGrpSpPr>
          <p:nvPr/>
        </p:nvGrpSpPr>
        <p:grpSpPr bwMode="auto">
          <a:xfrm>
            <a:off x="1870700" y="3403879"/>
            <a:ext cx="3645519" cy="1651826"/>
            <a:chOff x="545481" y="3682172"/>
            <a:chExt cx="3645519" cy="1651826"/>
          </a:xfrm>
        </p:grpSpPr>
        <p:sp>
          <p:nvSpPr>
            <p:cNvPr id="23" name="Line 23">
              <a:extLst>
                <a:ext uri="{FF2B5EF4-FFF2-40B4-BE49-F238E27FC236}">
                  <a16:creationId xmlns:a16="http://schemas.microsoft.com/office/drawing/2014/main" id="{C3315BC5-6B31-4802-A6DE-06A2E9B083B0}"/>
                </a:ext>
              </a:extLst>
            </p:cNvPr>
            <p:cNvSpPr>
              <a:spLocks noChangeShapeType="1"/>
            </p:cNvSpPr>
            <p:nvPr/>
          </p:nvSpPr>
          <p:spPr bwMode="auto">
            <a:xfrm>
              <a:off x="3352800" y="3962400"/>
              <a:ext cx="8382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24" name="Grupo 4">
              <a:extLst>
                <a:ext uri="{FF2B5EF4-FFF2-40B4-BE49-F238E27FC236}">
                  <a16:creationId xmlns:a16="http://schemas.microsoft.com/office/drawing/2014/main" id="{8E322693-9FD9-4AA1-8E18-8F5755855828}"/>
                </a:ext>
              </a:extLst>
            </p:cNvPr>
            <p:cNvGrpSpPr>
              <a:grpSpLocks/>
            </p:cNvGrpSpPr>
            <p:nvPr/>
          </p:nvGrpSpPr>
          <p:grpSpPr bwMode="auto">
            <a:xfrm>
              <a:off x="545481" y="3682172"/>
              <a:ext cx="3416919" cy="1651826"/>
              <a:chOff x="545481" y="3682172"/>
              <a:chExt cx="3416919" cy="1651826"/>
            </a:xfrm>
          </p:grpSpPr>
          <p:graphicFrame>
            <p:nvGraphicFramePr>
              <p:cNvPr id="25" name="Object 6">
                <a:extLst>
                  <a:ext uri="{FF2B5EF4-FFF2-40B4-BE49-F238E27FC236}">
                    <a16:creationId xmlns:a16="http://schemas.microsoft.com/office/drawing/2014/main" id="{C729AA98-68A1-4560-A614-0B97178DBC09}"/>
                  </a:ext>
                </a:extLst>
              </p:cNvPr>
              <p:cNvGraphicFramePr>
                <a:graphicFrameLocks noChangeAspect="1"/>
              </p:cNvGraphicFramePr>
              <p:nvPr>
                <p:extLst>
                  <p:ext uri="{D42A27DB-BD31-4B8C-83A1-F6EECF244321}">
                    <p14:modId xmlns:p14="http://schemas.microsoft.com/office/powerpoint/2010/main" val="231361503"/>
                  </p:ext>
                </p:extLst>
              </p:nvPr>
            </p:nvGraphicFramePr>
            <p:xfrm>
              <a:off x="3064216" y="4952999"/>
              <a:ext cx="596696" cy="380999"/>
            </p:xfrm>
            <a:graphic>
              <a:graphicData uri="http://schemas.openxmlformats.org/presentationml/2006/ole">
                <mc:AlternateContent xmlns:mc="http://schemas.openxmlformats.org/markup-compatibility/2006">
                  <mc:Choice xmlns:v="urn:schemas-microsoft-com:vml" Requires="v">
                    <p:oleObj name="Equation" r:id="rId12" imgW="241091" imgH="177646" progId="Equation.3">
                      <p:embed/>
                    </p:oleObj>
                  </mc:Choice>
                  <mc:Fallback>
                    <p:oleObj name="Equation" r:id="rId12" imgW="241091" imgH="177646" progId="Equation.3">
                      <p:embed/>
                      <p:pic>
                        <p:nvPicPr>
                          <p:cNvPr id="25"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64216" y="4952999"/>
                            <a:ext cx="596696" cy="380999"/>
                          </a:xfrm>
                          <a:prstGeom prst="rect">
                            <a:avLst/>
                          </a:prstGeom>
                          <a:noFill/>
                          <a:ln>
                            <a:noFill/>
                          </a:ln>
                          <a:effectLst/>
                        </p:spPr>
                      </p:pic>
                    </p:oleObj>
                  </mc:Fallback>
                </mc:AlternateContent>
              </a:graphicData>
            </a:graphic>
          </p:graphicFrame>
          <p:graphicFrame>
            <p:nvGraphicFramePr>
              <p:cNvPr id="26" name="Object 13">
                <a:extLst>
                  <a:ext uri="{FF2B5EF4-FFF2-40B4-BE49-F238E27FC236}">
                    <a16:creationId xmlns:a16="http://schemas.microsoft.com/office/drawing/2014/main" id="{42286E72-6D68-4594-9256-FF9ED7252B61}"/>
                  </a:ext>
                </a:extLst>
              </p:cNvPr>
              <p:cNvGraphicFramePr>
                <a:graphicFrameLocks noChangeAspect="1"/>
              </p:cNvGraphicFramePr>
              <p:nvPr>
                <p:extLst>
                  <p:ext uri="{D42A27DB-BD31-4B8C-83A1-F6EECF244321}">
                    <p14:modId xmlns:p14="http://schemas.microsoft.com/office/powerpoint/2010/main" val="3389161885"/>
                  </p:ext>
                </p:extLst>
              </p:nvPr>
            </p:nvGraphicFramePr>
            <p:xfrm>
              <a:off x="545481" y="3682172"/>
              <a:ext cx="1265427" cy="541961"/>
            </p:xfrm>
            <a:graphic>
              <a:graphicData uri="http://schemas.openxmlformats.org/presentationml/2006/ole">
                <mc:AlternateContent xmlns:mc="http://schemas.openxmlformats.org/markup-compatibility/2006">
                  <mc:Choice xmlns:v="urn:schemas-microsoft-com:vml" Requires="v">
                    <p:oleObj name="Equation" r:id="rId14" imgW="533169" imgH="228501" progId="Equation.3">
                      <p:embed/>
                    </p:oleObj>
                  </mc:Choice>
                  <mc:Fallback>
                    <p:oleObj name="Equation" r:id="rId14" imgW="533169" imgH="228501" progId="Equation.3">
                      <p:embed/>
                      <p:pic>
                        <p:nvPicPr>
                          <p:cNvPr id="26"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5481" y="3682172"/>
                            <a:ext cx="1265427" cy="541961"/>
                          </a:xfrm>
                          <a:prstGeom prst="rect">
                            <a:avLst/>
                          </a:prstGeom>
                          <a:noFill/>
                          <a:ln>
                            <a:noFill/>
                          </a:ln>
                          <a:effectLst/>
                        </p:spPr>
                      </p:pic>
                    </p:oleObj>
                  </mc:Fallback>
                </mc:AlternateContent>
              </a:graphicData>
            </a:graphic>
          </p:graphicFrame>
          <p:sp>
            <p:nvSpPr>
              <p:cNvPr id="27" name="Line 19">
                <a:extLst>
                  <a:ext uri="{FF2B5EF4-FFF2-40B4-BE49-F238E27FC236}">
                    <a16:creationId xmlns:a16="http://schemas.microsoft.com/office/drawing/2014/main" id="{A4A92504-57A8-4DC5-A22B-343CCF3B6EDB}"/>
                  </a:ext>
                </a:extLst>
              </p:cNvPr>
              <p:cNvSpPr>
                <a:spLocks noChangeShapeType="1"/>
              </p:cNvSpPr>
              <p:nvPr/>
            </p:nvSpPr>
            <p:spPr bwMode="auto">
              <a:xfrm flipV="1">
                <a:off x="3352800" y="3962400"/>
                <a:ext cx="0" cy="838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8" name="Line 20">
                <a:extLst>
                  <a:ext uri="{FF2B5EF4-FFF2-40B4-BE49-F238E27FC236}">
                    <a16:creationId xmlns:a16="http://schemas.microsoft.com/office/drawing/2014/main" id="{F8E0DFD5-DCD1-4E40-8A24-AE40618310EA}"/>
                  </a:ext>
                </a:extLst>
              </p:cNvPr>
              <p:cNvSpPr>
                <a:spLocks noChangeShapeType="1"/>
              </p:cNvSpPr>
              <p:nvPr/>
            </p:nvSpPr>
            <p:spPr bwMode="auto">
              <a:xfrm flipH="1">
                <a:off x="1828800" y="3962400"/>
                <a:ext cx="1524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9" name="Oval 29">
                <a:extLst>
                  <a:ext uri="{FF2B5EF4-FFF2-40B4-BE49-F238E27FC236}">
                    <a16:creationId xmlns:a16="http://schemas.microsoft.com/office/drawing/2014/main" id="{675930D1-B693-4C21-A355-57237F892E24}"/>
                  </a:ext>
                </a:extLst>
              </p:cNvPr>
              <p:cNvSpPr>
                <a:spLocks noChangeArrowheads="1"/>
              </p:cNvSpPr>
              <p:nvPr/>
            </p:nvSpPr>
            <p:spPr bwMode="auto">
              <a:xfrm>
                <a:off x="3276600" y="3886200"/>
                <a:ext cx="152400" cy="152400"/>
              </a:xfrm>
              <a:prstGeom prst="ellipse">
                <a:avLst/>
              </a:prstGeom>
              <a:solidFill>
                <a:srgbClr val="0000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sp>
            <p:nvSpPr>
              <p:cNvPr id="30" name="Oval 35">
                <a:extLst>
                  <a:ext uri="{FF2B5EF4-FFF2-40B4-BE49-F238E27FC236}">
                    <a16:creationId xmlns:a16="http://schemas.microsoft.com/office/drawing/2014/main" id="{6B13B424-474E-4A17-B75C-EBD071D6DC93}"/>
                  </a:ext>
                </a:extLst>
              </p:cNvPr>
              <p:cNvSpPr>
                <a:spLocks noChangeArrowheads="1"/>
              </p:cNvSpPr>
              <p:nvPr/>
            </p:nvSpPr>
            <p:spPr bwMode="auto">
              <a:xfrm>
                <a:off x="3276600" y="4724400"/>
                <a:ext cx="152400" cy="152400"/>
              </a:xfrm>
              <a:prstGeom prst="ellipse">
                <a:avLst/>
              </a:prstGeom>
              <a:solidFill>
                <a:srgbClr val="0000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sp>
            <p:nvSpPr>
              <p:cNvPr id="31" name="Line 36">
                <a:extLst>
                  <a:ext uri="{FF2B5EF4-FFF2-40B4-BE49-F238E27FC236}">
                    <a16:creationId xmlns:a16="http://schemas.microsoft.com/office/drawing/2014/main" id="{78447BEA-C031-4E15-9121-BB33B15B0B7C}"/>
                  </a:ext>
                </a:extLst>
              </p:cNvPr>
              <p:cNvSpPr>
                <a:spLocks noChangeShapeType="1"/>
              </p:cNvSpPr>
              <p:nvPr/>
            </p:nvSpPr>
            <p:spPr bwMode="auto">
              <a:xfrm flipH="1" flipV="1">
                <a:off x="3733800" y="4343400"/>
                <a:ext cx="228600" cy="228600"/>
              </a:xfrm>
              <a:prstGeom prst="line">
                <a:avLst/>
              </a:prstGeom>
              <a:noFill/>
              <a:ln w="28575">
                <a:solidFill>
                  <a:srgbClr val="000000"/>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32" name="Line 39">
                <a:extLst>
                  <a:ext uri="{FF2B5EF4-FFF2-40B4-BE49-F238E27FC236}">
                    <a16:creationId xmlns:a16="http://schemas.microsoft.com/office/drawing/2014/main" id="{B6089E33-0CC7-4298-859A-0201343B787A}"/>
                  </a:ext>
                </a:extLst>
              </p:cNvPr>
              <p:cNvSpPr>
                <a:spLocks noChangeShapeType="1"/>
              </p:cNvSpPr>
              <p:nvPr/>
            </p:nvSpPr>
            <p:spPr bwMode="auto">
              <a:xfrm flipH="1" flipV="1">
                <a:off x="3505200" y="4114800"/>
                <a:ext cx="228600" cy="228600"/>
              </a:xfrm>
              <a:prstGeom prst="line">
                <a:avLst/>
              </a:prstGeom>
              <a:noFill/>
              <a:ln w="28575">
                <a:solidFill>
                  <a:srgbClr val="000000"/>
                </a:solidFill>
                <a:round/>
                <a:headEnd/>
                <a:tailEnd type="arrow" w="med" len="med"/>
              </a:ln>
              <a:extLst>
                <a:ext uri="{909E8E84-426E-40DD-AFC4-6F175D3DCCD1}">
                  <a14:hiddenFill xmlns:a14="http://schemas.microsoft.com/office/drawing/2010/main">
                    <a:noFill/>
                  </a14:hiddenFill>
                </a:ext>
              </a:extLst>
            </p:spPr>
            <p:txBody>
              <a:bodyPr wrap="none"/>
              <a:lstStyle/>
              <a:p>
                <a:endParaRPr lang="en-US"/>
              </a:p>
            </p:txBody>
          </p:sp>
        </p:grpSp>
      </p:grpSp>
      <p:sp>
        <p:nvSpPr>
          <p:cNvPr id="33" name="Rectangle 42">
            <a:extLst>
              <a:ext uri="{FF2B5EF4-FFF2-40B4-BE49-F238E27FC236}">
                <a16:creationId xmlns:a16="http://schemas.microsoft.com/office/drawing/2014/main" id="{AB2058F1-354C-4C1D-ADDF-76F32B6AB288}"/>
              </a:ext>
            </a:extLst>
          </p:cNvPr>
          <p:cNvSpPr>
            <a:spLocks noChangeArrowheads="1"/>
          </p:cNvSpPr>
          <p:nvPr/>
        </p:nvSpPr>
        <p:spPr bwMode="auto">
          <a:xfrm>
            <a:off x="1706219" y="864706"/>
            <a:ext cx="8610600" cy="5536093"/>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sp>
        <p:nvSpPr>
          <p:cNvPr id="34" name="Line 43">
            <a:extLst>
              <a:ext uri="{FF2B5EF4-FFF2-40B4-BE49-F238E27FC236}">
                <a16:creationId xmlns:a16="http://schemas.microsoft.com/office/drawing/2014/main" id="{FB9CECB9-B45E-4486-AAC0-F2D5AA95A3FD}"/>
              </a:ext>
            </a:extLst>
          </p:cNvPr>
          <p:cNvSpPr>
            <a:spLocks noChangeShapeType="1"/>
          </p:cNvSpPr>
          <p:nvPr/>
        </p:nvSpPr>
        <p:spPr bwMode="auto">
          <a:xfrm flipH="1" flipV="1">
            <a:off x="5821019" y="1474307"/>
            <a:ext cx="838200" cy="4572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 name="Text Box 44">
            <a:extLst>
              <a:ext uri="{FF2B5EF4-FFF2-40B4-BE49-F238E27FC236}">
                <a16:creationId xmlns:a16="http://schemas.microsoft.com/office/drawing/2014/main" id="{6B3FEAAA-78A3-48F5-BC05-566B1F12B719}"/>
              </a:ext>
            </a:extLst>
          </p:cNvPr>
          <p:cNvSpPr txBox="1">
            <a:spLocks noChangeArrowheads="1"/>
          </p:cNvSpPr>
          <p:nvPr/>
        </p:nvSpPr>
        <p:spPr bwMode="auto">
          <a:xfrm>
            <a:off x="6659218" y="1702907"/>
            <a:ext cx="3518451" cy="10156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altLang="en-US" sz="2000" b="1" dirty="0" err="1">
                <a:solidFill>
                  <a:srgbClr val="000000"/>
                </a:solidFill>
                <a:latin typeface="Arial" panose="020B0604020202020204" pitchFamily="34" charset="0"/>
                <a:cs typeface="Arial" panose="020B0604020202020204" pitchFamily="34" charset="0"/>
              </a:rPr>
              <a:t>Curva</a:t>
            </a:r>
            <a:r>
              <a:rPr lang="en-US" altLang="en-US" sz="2000" b="1" dirty="0">
                <a:solidFill>
                  <a:srgbClr val="000000"/>
                </a:solidFill>
                <a:latin typeface="Arial" panose="020B0604020202020204" pitchFamily="34" charset="0"/>
                <a:cs typeface="Arial" panose="020B0604020202020204" pitchFamily="34" charset="0"/>
              </a:rPr>
              <a:t> de Phillips de </a:t>
            </a:r>
            <a:r>
              <a:rPr lang="en-US" altLang="en-US" sz="2000" b="1" dirty="0" err="1">
                <a:solidFill>
                  <a:srgbClr val="000000"/>
                </a:solidFill>
                <a:latin typeface="Arial" panose="020B0604020202020204" pitchFamily="34" charset="0"/>
                <a:cs typeface="Arial" panose="020B0604020202020204" pitchFamily="34" charset="0"/>
              </a:rPr>
              <a:t>longo</a:t>
            </a:r>
            <a:r>
              <a:rPr lang="en-US" altLang="en-US" sz="2000" b="1" dirty="0">
                <a:solidFill>
                  <a:srgbClr val="000000"/>
                </a:solidFill>
                <a:latin typeface="Arial" panose="020B0604020202020204" pitchFamily="34" charset="0"/>
                <a:cs typeface="Arial" panose="020B0604020202020204" pitchFamily="34" charset="0"/>
              </a:rPr>
              <a:t> </a:t>
            </a:r>
            <a:r>
              <a:rPr lang="en-US" altLang="en-US" sz="2000" b="1" dirty="0" err="1">
                <a:solidFill>
                  <a:srgbClr val="000000"/>
                </a:solidFill>
                <a:latin typeface="Arial" panose="020B0604020202020204" pitchFamily="34" charset="0"/>
                <a:cs typeface="Arial" panose="020B0604020202020204" pitchFamily="34" charset="0"/>
              </a:rPr>
              <a:t>prazo</a:t>
            </a:r>
            <a:r>
              <a:rPr lang="en-US" altLang="en-US" sz="2000" b="1" dirty="0">
                <a:solidFill>
                  <a:srgbClr val="000000"/>
                </a:solidFill>
                <a:latin typeface="Arial" panose="020B0604020202020204" pitchFamily="34" charset="0"/>
                <a:cs typeface="Arial" panose="020B0604020202020204" pitchFamily="34" charset="0"/>
              </a:rPr>
              <a:t>: </a:t>
            </a:r>
            <a:r>
              <a:rPr lang="en-US" altLang="en-US" sz="2000" b="1" dirty="0" err="1">
                <a:solidFill>
                  <a:srgbClr val="000000"/>
                </a:solidFill>
                <a:latin typeface="Arial" panose="020B0604020202020204" pitchFamily="34" charset="0"/>
                <a:cs typeface="Arial" panose="020B0604020202020204" pitchFamily="34" charset="0"/>
              </a:rPr>
              <a:t>associada</a:t>
            </a:r>
            <a:r>
              <a:rPr lang="en-US" altLang="en-US" sz="2000" b="1" dirty="0">
                <a:solidFill>
                  <a:srgbClr val="000000"/>
                </a:solidFill>
                <a:latin typeface="Arial" panose="020B0604020202020204" pitchFamily="34" charset="0"/>
                <a:cs typeface="Arial" panose="020B0604020202020204" pitchFamily="34" charset="0"/>
              </a:rPr>
              <a:t> a taxa natural de </a:t>
            </a:r>
            <a:r>
              <a:rPr lang="en-US" altLang="en-US" sz="2000" b="1" dirty="0" err="1">
                <a:solidFill>
                  <a:srgbClr val="000000"/>
                </a:solidFill>
                <a:latin typeface="Arial" panose="020B0604020202020204" pitchFamily="34" charset="0"/>
                <a:cs typeface="Arial" panose="020B0604020202020204" pitchFamily="34" charset="0"/>
              </a:rPr>
              <a:t>desemprego</a:t>
            </a:r>
            <a:r>
              <a:rPr lang="en-US" altLang="en-US" sz="2000" b="1" dirty="0">
                <a:solidFill>
                  <a:srgbClr val="000000"/>
                </a:solidFill>
                <a:latin typeface="Arial" panose="020B0604020202020204" pitchFamily="34" charset="0"/>
                <a:cs typeface="Arial" panose="020B0604020202020204" pitchFamily="34" charset="0"/>
              </a:rPr>
              <a:t>.</a:t>
            </a:r>
            <a:endParaRPr lang="en-US" altLang="en-US" dirty="0">
              <a:latin typeface="Arial" panose="020B0604020202020204" pitchFamily="34" charset="0"/>
              <a:cs typeface="Arial" panose="020B0604020202020204" pitchFamily="34" charset="0"/>
            </a:endParaRPr>
          </a:p>
        </p:txBody>
      </p:sp>
      <p:grpSp>
        <p:nvGrpSpPr>
          <p:cNvPr id="36" name="Grupo 35">
            <a:extLst>
              <a:ext uri="{FF2B5EF4-FFF2-40B4-BE49-F238E27FC236}">
                <a16:creationId xmlns:a16="http://schemas.microsoft.com/office/drawing/2014/main" id="{CF7B8FF7-810B-47F4-B819-4E587EE48758}"/>
              </a:ext>
            </a:extLst>
          </p:cNvPr>
          <p:cNvGrpSpPr>
            <a:grpSpLocks/>
          </p:cNvGrpSpPr>
          <p:nvPr/>
        </p:nvGrpSpPr>
        <p:grpSpPr bwMode="auto">
          <a:xfrm>
            <a:off x="1832119" y="2613993"/>
            <a:ext cx="3684100" cy="1070114"/>
            <a:chOff x="506900" y="2892286"/>
            <a:chExt cx="3684100" cy="1070114"/>
          </a:xfrm>
        </p:grpSpPr>
        <p:sp>
          <p:nvSpPr>
            <p:cNvPr id="37" name="Line 24">
              <a:extLst>
                <a:ext uri="{FF2B5EF4-FFF2-40B4-BE49-F238E27FC236}">
                  <a16:creationId xmlns:a16="http://schemas.microsoft.com/office/drawing/2014/main" id="{CA44B696-EA48-48C8-BF3B-5BD195F08222}"/>
                </a:ext>
              </a:extLst>
            </p:cNvPr>
            <p:cNvSpPr>
              <a:spLocks noChangeShapeType="1"/>
            </p:cNvSpPr>
            <p:nvPr/>
          </p:nvSpPr>
          <p:spPr bwMode="auto">
            <a:xfrm flipV="1">
              <a:off x="3352800" y="3124200"/>
              <a:ext cx="0" cy="838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38" name="Grupo 7">
              <a:extLst>
                <a:ext uri="{FF2B5EF4-FFF2-40B4-BE49-F238E27FC236}">
                  <a16:creationId xmlns:a16="http://schemas.microsoft.com/office/drawing/2014/main" id="{7CD71488-86D3-4F56-A221-C33C1EA7DDE8}"/>
                </a:ext>
              </a:extLst>
            </p:cNvPr>
            <p:cNvGrpSpPr>
              <a:grpSpLocks/>
            </p:cNvGrpSpPr>
            <p:nvPr/>
          </p:nvGrpSpPr>
          <p:grpSpPr bwMode="auto">
            <a:xfrm>
              <a:off x="506900" y="2892286"/>
              <a:ext cx="3684100" cy="841514"/>
              <a:chOff x="506900" y="2892286"/>
              <a:chExt cx="3684100" cy="841514"/>
            </a:xfrm>
          </p:grpSpPr>
          <p:graphicFrame>
            <p:nvGraphicFramePr>
              <p:cNvPr id="39" name="Object 14">
                <a:extLst>
                  <a:ext uri="{FF2B5EF4-FFF2-40B4-BE49-F238E27FC236}">
                    <a16:creationId xmlns:a16="http://schemas.microsoft.com/office/drawing/2014/main" id="{730AE9D7-F0FE-45E6-BA2B-BE9E49B1D6AB}"/>
                  </a:ext>
                </a:extLst>
              </p:cNvPr>
              <p:cNvGraphicFramePr>
                <a:graphicFrameLocks noChangeAspect="1"/>
              </p:cNvGraphicFramePr>
              <p:nvPr>
                <p:extLst>
                  <p:ext uri="{D42A27DB-BD31-4B8C-83A1-F6EECF244321}">
                    <p14:modId xmlns:p14="http://schemas.microsoft.com/office/powerpoint/2010/main" val="3545589724"/>
                  </p:ext>
                </p:extLst>
              </p:nvPr>
            </p:nvGraphicFramePr>
            <p:xfrm>
              <a:off x="506900" y="2892286"/>
              <a:ext cx="1330432" cy="487364"/>
            </p:xfrm>
            <a:graphic>
              <a:graphicData uri="http://schemas.openxmlformats.org/presentationml/2006/ole">
                <mc:AlternateContent xmlns:mc="http://schemas.openxmlformats.org/markup-compatibility/2006">
                  <mc:Choice xmlns:v="urn:schemas-microsoft-com:vml" Requires="v">
                    <p:oleObj name="Equation" r:id="rId16" imgW="622030" imgH="228501" progId="Equation.3">
                      <p:embed/>
                    </p:oleObj>
                  </mc:Choice>
                  <mc:Fallback>
                    <p:oleObj name="Equation" r:id="rId16" imgW="622030" imgH="228501" progId="Equation.3">
                      <p:embed/>
                      <p:pic>
                        <p:nvPicPr>
                          <p:cNvPr id="39" name="Object 1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06900" y="2892286"/>
                            <a:ext cx="1330432" cy="487364"/>
                          </a:xfrm>
                          <a:prstGeom prst="rect">
                            <a:avLst/>
                          </a:prstGeom>
                          <a:noFill/>
                          <a:ln>
                            <a:noFill/>
                          </a:ln>
                          <a:effectLst/>
                        </p:spPr>
                      </p:pic>
                    </p:oleObj>
                  </mc:Fallback>
                </mc:AlternateContent>
              </a:graphicData>
            </a:graphic>
          </p:graphicFrame>
          <p:sp>
            <p:nvSpPr>
              <p:cNvPr id="40" name="Line 25">
                <a:extLst>
                  <a:ext uri="{FF2B5EF4-FFF2-40B4-BE49-F238E27FC236}">
                    <a16:creationId xmlns:a16="http://schemas.microsoft.com/office/drawing/2014/main" id="{7F29B94D-7F2C-45A4-9CE5-87B13735A818}"/>
                  </a:ext>
                </a:extLst>
              </p:cNvPr>
              <p:cNvSpPr>
                <a:spLocks noChangeShapeType="1"/>
              </p:cNvSpPr>
              <p:nvPr/>
            </p:nvSpPr>
            <p:spPr bwMode="auto">
              <a:xfrm flipH="1">
                <a:off x="1828800" y="3124200"/>
                <a:ext cx="1524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1" name="Line 26">
                <a:extLst>
                  <a:ext uri="{FF2B5EF4-FFF2-40B4-BE49-F238E27FC236}">
                    <a16:creationId xmlns:a16="http://schemas.microsoft.com/office/drawing/2014/main" id="{BB1C2F5A-2E5F-4664-B253-45B371EFF64A}"/>
                  </a:ext>
                </a:extLst>
              </p:cNvPr>
              <p:cNvSpPr>
                <a:spLocks noChangeShapeType="1"/>
              </p:cNvSpPr>
              <p:nvPr/>
            </p:nvSpPr>
            <p:spPr bwMode="auto">
              <a:xfrm>
                <a:off x="3352800" y="3124200"/>
                <a:ext cx="8382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2" name="Oval 31">
                <a:extLst>
                  <a:ext uri="{FF2B5EF4-FFF2-40B4-BE49-F238E27FC236}">
                    <a16:creationId xmlns:a16="http://schemas.microsoft.com/office/drawing/2014/main" id="{A37A0284-8523-4086-84F0-604A0695B7CD}"/>
                  </a:ext>
                </a:extLst>
              </p:cNvPr>
              <p:cNvSpPr>
                <a:spLocks noChangeArrowheads="1"/>
              </p:cNvSpPr>
              <p:nvPr/>
            </p:nvSpPr>
            <p:spPr bwMode="auto">
              <a:xfrm>
                <a:off x="3276600" y="3048000"/>
                <a:ext cx="152400" cy="152400"/>
              </a:xfrm>
              <a:prstGeom prst="ellipse">
                <a:avLst/>
              </a:prstGeom>
              <a:solidFill>
                <a:srgbClr val="0000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cxnSp>
            <p:nvCxnSpPr>
              <p:cNvPr id="43" name="Conector de seta reta 42">
                <a:extLst>
                  <a:ext uri="{FF2B5EF4-FFF2-40B4-BE49-F238E27FC236}">
                    <a16:creationId xmlns:a16="http://schemas.microsoft.com/office/drawing/2014/main" id="{13CF42A5-A03C-47FD-A18F-9968BCBB7470}"/>
                  </a:ext>
                </a:extLst>
              </p:cNvPr>
              <p:cNvCxnSpPr/>
              <p:nvPr/>
            </p:nvCxnSpPr>
            <p:spPr>
              <a:xfrm flipV="1">
                <a:off x="3352800" y="3352800"/>
                <a:ext cx="0" cy="152400"/>
              </a:xfrm>
              <a:prstGeom prst="straightConnector1">
                <a:avLst/>
              </a:prstGeom>
              <a:ln w="28575">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Conector de seta reta 43">
                <a:extLst>
                  <a:ext uri="{FF2B5EF4-FFF2-40B4-BE49-F238E27FC236}">
                    <a16:creationId xmlns:a16="http://schemas.microsoft.com/office/drawing/2014/main" id="{DC3545EF-0889-440A-8FEE-26704CC76074}"/>
                  </a:ext>
                </a:extLst>
              </p:cNvPr>
              <p:cNvCxnSpPr/>
              <p:nvPr/>
            </p:nvCxnSpPr>
            <p:spPr>
              <a:xfrm flipV="1">
                <a:off x="3352800" y="3581400"/>
                <a:ext cx="0" cy="152400"/>
              </a:xfrm>
              <a:prstGeom prst="straightConnector1">
                <a:avLst/>
              </a:prstGeom>
              <a:ln w="28575">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grpSp>
        <p:nvGrpSpPr>
          <p:cNvPr id="45" name="Grupo 44">
            <a:extLst>
              <a:ext uri="{FF2B5EF4-FFF2-40B4-BE49-F238E27FC236}">
                <a16:creationId xmlns:a16="http://schemas.microsoft.com/office/drawing/2014/main" id="{CE616205-C766-4670-97B2-0DA02F5BAFC7}"/>
              </a:ext>
            </a:extLst>
          </p:cNvPr>
          <p:cNvGrpSpPr>
            <a:grpSpLocks/>
          </p:cNvGrpSpPr>
          <p:nvPr/>
        </p:nvGrpSpPr>
        <p:grpSpPr bwMode="auto">
          <a:xfrm>
            <a:off x="1798066" y="1762539"/>
            <a:ext cx="2956153" cy="1083368"/>
            <a:chOff x="472847" y="2040832"/>
            <a:chExt cx="2956153" cy="1083368"/>
          </a:xfrm>
        </p:grpSpPr>
        <p:graphicFrame>
          <p:nvGraphicFramePr>
            <p:cNvPr id="46" name="Object 15">
              <a:extLst>
                <a:ext uri="{FF2B5EF4-FFF2-40B4-BE49-F238E27FC236}">
                  <a16:creationId xmlns:a16="http://schemas.microsoft.com/office/drawing/2014/main" id="{4F959B04-3826-4384-ACD9-F222DAD4C749}"/>
                </a:ext>
              </a:extLst>
            </p:cNvPr>
            <p:cNvGraphicFramePr>
              <a:graphicFrameLocks noChangeAspect="1"/>
            </p:cNvGraphicFramePr>
            <p:nvPr>
              <p:extLst>
                <p:ext uri="{D42A27DB-BD31-4B8C-83A1-F6EECF244321}">
                  <p14:modId xmlns:p14="http://schemas.microsoft.com/office/powerpoint/2010/main" val="3080850394"/>
                </p:ext>
              </p:extLst>
            </p:nvPr>
          </p:nvGraphicFramePr>
          <p:xfrm>
            <a:off x="472847" y="2040832"/>
            <a:ext cx="1354379" cy="483707"/>
          </p:xfrm>
          <a:graphic>
            <a:graphicData uri="http://schemas.openxmlformats.org/presentationml/2006/ole">
              <mc:AlternateContent xmlns:mc="http://schemas.openxmlformats.org/markup-compatibility/2006">
                <mc:Choice xmlns:v="urn:schemas-microsoft-com:vml" Requires="v">
                  <p:oleObj name="Equation" r:id="rId18" imgW="634725" imgH="228501" progId="Equation.3">
                    <p:embed/>
                  </p:oleObj>
                </mc:Choice>
                <mc:Fallback>
                  <p:oleObj name="Equation" r:id="rId18" imgW="634725" imgH="228501" progId="Equation.3">
                    <p:embed/>
                    <p:pic>
                      <p:nvPicPr>
                        <p:cNvPr id="46" name="Object 1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72847" y="2040832"/>
                          <a:ext cx="1354379" cy="483707"/>
                        </a:xfrm>
                        <a:prstGeom prst="rect">
                          <a:avLst/>
                        </a:prstGeom>
                        <a:noFill/>
                        <a:ln>
                          <a:noFill/>
                        </a:ln>
                        <a:effectLst/>
                      </p:spPr>
                    </p:pic>
                  </p:oleObj>
                </mc:Fallback>
              </mc:AlternateContent>
            </a:graphicData>
          </a:graphic>
        </p:graphicFrame>
        <p:sp>
          <p:nvSpPr>
            <p:cNvPr id="47" name="Line 27">
              <a:extLst>
                <a:ext uri="{FF2B5EF4-FFF2-40B4-BE49-F238E27FC236}">
                  <a16:creationId xmlns:a16="http://schemas.microsoft.com/office/drawing/2014/main" id="{F8365889-5F83-4636-BED3-738AF4AC7839}"/>
                </a:ext>
              </a:extLst>
            </p:cNvPr>
            <p:cNvSpPr>
              <a:spLocks noChangeShapeType="1"/>
            </p:cNvSpPr>
            <p:nvPr/>
          </p:nvSpPr>
          <p:spPr bwMode="auto">
            <a:xfrm flipV="1">
              <a:off x="3352800" y="2286000"/>
              <a:ext cx="0" cy="838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 name="Line 28">
              <a:extLst>
                <a:ext uri="{FF2B5EF4-FFF2-40B4-BE49-F238E27FC236}">
                  <a16:creationId xmlns:a16="http://schemas.microsoft.com/office/drawing/2014/main" id="{7B18935E-DD33-4ECD-A07A-A792F8BBE5E4}"/>
                </a:ext>
              </a:extLst>
            </p:cNvPr>
            <p:cNvSpPr>
              <a:spLocks noChangeShapeType="1"/>
            </p:cNvSpPr>
            <p:nvPr/>
          </p:nvSpPr>
          <p:spPr bwMode="auto">
            <a:xfrm flipH="1">
              <a:off x="1828800" y="2286000"/>
              <a:ext cx="1524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 name="Oval 30">
              <a:extLst>
                <a:ext uri="{FF2B5EF4-FFF2-40B4-BE49-F238E27FC236}">
                  <a16:creationId xmlns:a16="http://schemas.microsoft.com/office/drawing/2014/main" id="{3792CC32-19EA-47AC-B5E1-5C85B0207AE9}"/>
                </a:ext>
              </a:extLst>
            </p:cNvPr>
            <p:cNvSpPr>
              <a:spLocks noChangeArrowheads="1"/>
            </p:cNvSpPr>
            <p:nvPr/>
          </p:nvSpPr>
          <p:spPr bwMode="auto">
            <a:xfrm>
              <a:off x="3276600" y="2209800"/>
              <a:ext cx="152400" cy="152400"/>
            </a:xfrm>
            <a:prstGeom prst="ellipse">
              <a:avLst/>
            </a:prstGeom>
            <a:solidFill>
              <a:srgbClr val="0000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cxnSp>
          <p:nvCxnSpPr>
            <p:cNvPr id="50" name="Conector de seta reta 49">
              <a:extLst>
                <a:ext uri="{FF2B5EF4-FFF2-40B4-BE49-F238E27FC236}">
                  <a16:creationId xmlns:a16="http://schemas.microsoft.com/office/drawing/2014/main" id="{113A2698-21A6-451B-BAB7-6F1960976C10}"/>
                </a:ext>
              </a:extLst>
            </p:cNvPr>
            <p:cNvCxnSpPr/>
            <p:nvPr/>
          </p:nvCxnSpPr>
          <p:spPr>
            <a:xfrm flipV="1">
              <a:off x="3352800" y="2514600"/>
              <a:ext cx="0" cy="152400"/>
            </a:xfrm>
            <a:prstGeom prst="straightConnector1">
              <a:avLst/>
            </a:prstGeom>
            <a:ln w="28575">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1" name="Conector de seta reta 50">
              <a:extLst>
                <a:ext uri="{FF2B5EF4-FFF2-40B4-BE49-F238E27FC236}">
                  <a16:creationId xmlns:a16="http://schemas.microsoft.com/office/drawing/2014/main" id="{AD18B8EC-DC77-47D2-8608-0CE10B700A35}"/>
                </a:ext>
              </a:extLst>
            </p:cNvPr>
            <p:cNvCxnSpPr/>
            <p:nvPr/>
          </p:nvCxnSpPr>
          <p:spPr>
            <a:xfrm flipV="1">
              <a:off x="3352800" y="2743200"/>
              <a:ext cx="0" cy="152400"/>
            </a:xfrm>
            <a:prstGeom prst="straightConnector1">
              <a:avLst/>
            </a:prstGeom>
            <a:ln w="28575">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6098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additive="base">
                                        <p:cTn id="19" dur="500" fill="hold"/>
                                        <p:tgtEl>
                                          <p:spTgt spid="36"/>
                                        </p:tgtEl>
                                        <p:attrNameLst>
                                          <p:attrName>ppt_x</p:attrName>
                                        </p:attrNameLst>
                                      </p:cBhvr>
                                      <p:tavLst>
                                        <p:tav tm="0">
                                          <p:val>
                                            <p:strVal val="#ppt_x"/>
                                          </p:val>
                                        </p:tav>
                                        <p:tav tm="100000">
                                          <p:val>
                                            <p:strVal val="#ppt_x"/>
                                          </p:val>
                                        </p:tav>
                                      </p:tavLst>
                                    </p:anim>
                                    <p:anim calcmode="lin" valueType="num">
                                      <p:cBhvr additive="base">
                                        <p:cTn id="2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additive="base">
                                        <p:cTn id="31" dur="500" fill="hold"/>
                                        <p:tgtEl>
                                          <p:spTgt spid="45"/>
                                        </p:tgtEl>
                                        <p:attrNameLst>
                                          <p:attrName>ppt_x</p:attrName>
                                        </p:attrNameLst>
                                      </p:cBhvr>
                                      <p:tavLst>
                                        <p:tav tm="0">
                                          <p:val>
                                            <p:strVal val="#ppt_x"/>
                                          </p:val>
                                        </p:tav>
                                        <p:tav tm="100000">
                                          <p:val>
                                            <p:strVal val="#ppt_x"/>
                                          </p:val>
                                        </p:tav>
                                      </p:tavLst>
                                    </p:anim>
                                    <p:anim calcmode="lin" valueType="num">
                                      <p:cBhvr additive="base">
                                        <p:cTn id="3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B723EBBB-7366-41AA-A0CE-ACD21D48C71F}"/>
              </a:ext>
            </a:extLst>
          </p:cNvPr>
          <p:cNvSpPr>
            <a:spLocks noGrp="1"/>
          </p:cNvSpPr>
          <p:nvPr>
            <p:ph idx="1"/>
          </p:nvPr>
        </p:nvSpPr>
        <p:spPr>
          <a:xfrm>
            <a:off x="132523" y="170118"/>
            <a:ext cx="11847442" cy="6866786"/>
          </a:xfrm>
        </p:spPr>
        <p:txBody>
          <a:bodyPr>
            <a:normAutofit/>
          </a:bodyPr>
          <a:lstStyle/>
          <a:p>
            <a:pPr algn="just">
              <a:buFont typeface="Wingdings" panose="05000000000000000000" pitchFamily="2" charset="2"/>
              <a:buChar char="§"/>
            </a:pPr>
            <a:r>
              <a:rPr lang="pt-BR" sz="2800" b="1" dirty="0">
                <a:latin typeface="Arial" panose="020B0604020202020204" pitchFamily="34" charset="0"/>
                <a:cs typeface="Arial" panose="020B0604020202020204" pitchFamily="34" charset="0"/>
              </a:rPr>
              <a:t>Observações Importantes:</a:t>
            </a:r>
            <a:endParaRPr lang="pt-BR" sz="200" b="1" dirty="0">
              <a:latin typeface="Arial" panose="020B0604020202020204" pitchFamily="34" charset="0"/>
              <a:cs typeface="Arial" panose="020B0604020202020204" pitchFamily="34" charset="0"/>
            </a:endParaRPr>
          </a:p>
          <a:p>
            <a:pPr lvl="1" algn="just">
              <a:buClrTx/>
              <a:buFont typeface="Wingdings" panose="05000000000000000000" pitchFamily="2" charset="2"/>
              <a:buChar char="§"/>
            </a:pPr>
            <a:r>
              <a:rPr lang="pt-BR" sz="2400" dirty="0">
                <a:solidFill>
                  <a:schemeClr val="tx1"/>
                </a:solidFill>
                <a:latin typeface="Arial" panose="020B0604020202020204" pitchFamily="34" charset="0"/>
                <a:cs typeface="Arial" panose="020B0604020202020204" pitchFamily="34" charset="0"/>
              </a:rPr>
              <a:t>Como as expectativas são adaptativas, caso o Bacen realize uma política monetária expansionista, após as expectativas serem formadas, teremos a taxa de inflação maior que a expectativa de inflação (produto maior que o potencial e taxa de desemprego menor que a natural).</a:t>
            </a:r>
          </a:p>
          <a:p>
            <a:pPr lvl="1" algn="just">
              <a:buClrTx/>
              <a:buFont typeface="Wingdings" panose="05000000000000000000" pitchFamily="2" charset="2"/>
              <a:buChar char="§"/>
            </a:pPr>
            <a:endParaRPr lang="pt-BR" sz="200" dirty="0">
              <a:solidFill>
                <a:schemeClr val="tx1"/>
              </a:solidFill>
              <a:latin typeface="Arial" panose="020B0604020202020204" pitchFamily="34" charset="0"/>
              <a:cs typeface="Arial" panose="020B0604020202020204" pitchFamily="34" charset="0"/>
            </a:endParaRPr>
          </a:p>
          <a:p>
            <a:pPr lvl="1" algn="just">
              <a:buClrTx/>
              <a:buFont typeface="Wingdings" panose="05000000000000000000" pitchFamily="2" charset="2"/>
              <a:buChar char="§"/>
            </a:pPr>
            <a:r>
              <a:rPr lang="pt-BR" sz="2400" dirty="0">
                <a:solidFill>
                  <a:schemeClr val="tx1"/>
                </a:solidFill>
                <a:latin typeface="Arial" panose="020B0604020202020204" pitchFamily="34" charset="0"/>
                <a:cs typeface="Arial" panose="020B0604020202020204" pitchFamily="34" charset="0"/>
              </a:rPr>
              <a:t>No período seguinte, a expectativa de inflação se ajusta à inflação, na ausência de novos choques monetários, com o produto voltando ao seu nível potencial e a taxa de desemprego convergindo para a taxa natural. Entretanto, com uma taxa de inflação maior.</a:t>
            </a:r>
          </a:p>
          <a:p>
            <a:pPr lvl="1" algn="just">
              <a:buClrTx/>
              <a:buFont typeface="Wingdings" panose="05000000000000000000" pitchFamily="2" charset="2"/>
              <a:buChar char="§"/>
            </a:pPr>
            <a:endParaRPr lang="pt-BR" sz="200" dirty="0">
              <a:solidFill>
                <a:schemeClr val="tx1"/>
              </a:solidFill>
              <a:latin typeface="Arial" panose="020B0604020202020204" pitchFamily="34" charset="0"/>
              <a:cs typeface="Arial" panose="020B0604020202020204" pitchFamily="34" charset="0"/>
            </a:endParaRPr>
          </a:p>
          <a:p>
            <a:pPr lvl="1" algn="just">
              <a:buClrTx/>
              <a:buFont typeface="Wingdings" panose="05000000000000000000" pitchFamily="2" charset="2"/>
              <a:buChar char="§"/>
            </a:pPr>
            <a:r>
              <a:rPr lang="pt-BR" sz="2400" dirty="0">
                <a:solidFill>
                  <a:schemeClr val="tx1"/>
                </a:solidFill>
                <a:latin typeface="Arial" panose="020B0604020202020204" pitchFamily="34" charset="0"/>
                <a:cs typeface="Arial" panose="020B0604020202020204" pitchFamily="34" charset="0"/>
              </a:rPr>
              <a:t>Caso o </a:t>
            </a:r>
            <a:r>
              <a:rPr lang="pt-BR" sz="2400" b="1" dirty="0">
                <a:solidFill>
                  <a:schemeClr val="tx1"/>
                </a:solidFill>
                <a:latin typeface="Arial" panose="020B0604020202020204" pitchFamily="34" charset="0"/>
                <a:cs typeface="Arial" panose="020B0604020202020204" pitchFamily="34" charset="0"/>
              </a:rPr>
              <a:t>Bacen deseje manter a taxa de desemprego sistematicamente abaixo da natural</a:t>
            </a:r>
            <a:r>
              <a:rPr lang="pt-BR" sz="2400" dirty="0">
                <a:solidFill>
                  <a:schemeClr val="tx1"/>
                </a:solidFill>
                <a:latin typeface="Arial" panose="020B0604020202020204" pitchFamily="34" charset="0"/>
                <a:cs typeface="Arial" panose="020B0604020202020204" pitchFamily="34" charset="0"/>
              </a:rPr>
              <a:t> ele deverá promover choques monetários de maneira sequencial. Nesse caso, </a:t>
            </a:r>
            <a:r>
              <a:rPr lang="pt-BR" sz="2400" b="1" dirty="0">
                <a:solidFill>
                  <a:schemeClr val="tx1"/>
                </a:solidFill>
                <a:latin typeface="Arial" panose="020B0604020202020204" pitchFamily="34" charset="0"/>
                <a:cs typeface="Arial" panose="020B0604020202020204" pitchFamily="34" charset="0"/>
              </a:rPr>
              <a:t>a inflação subirá permanentemente</a:t>
            </a:r>
            <a:r>
              <a:rPr lang="pt-BR" sz="2400" dirty="0">
                <a:solidFill>
                  <a:schemeClr val="tx1"/>
                </a:solidFill>
                <a:latin typeface="Arial" panose="020B0604020202020204" pitchFamily="34" charset="0"/>
                <a:cs typeface="Arial" panose="020B0604020202020204" pitchFamily="34" charset="0"/>
              </a:rPr>
              <a:t>.</a:t>
            </a:r>
          </a:p>
          <a:p>
            <a:pPr lvl="2" algn="just">
              <a:buClrTx/>
              <a:buFont typeface="Wingdings" panose="05000000000000000000" pitchFamily="2" charset="2"/>
              <a:buChar char="§"/>
            </a:pPr>
            <a:r>
              <a:rPr lang="pt-BR" sz="2400" dirty="0">
                <a:solidFill>
                  <a:schemeClr val="tx1"/>
                </a:solidFill>
                <a:latin typeface="Arial" panose="020B0604020202020204" pitchFamily="34" charset="0"/>
                <a:cs typeface="Arial" panose="020B0604020202020204" pitchFamily="34" charset="0"/>
              </a:rPr>
              <a:t>Por conta desse último resultado, a curva de Phillips com expectativas adaptativas também é conhecida como “versão </a:t>
            </a:r>
            <a:r>
              <a:rPr lang="pt-BR" sz="2400" dirty="0" err="1">
                <a:solidFill>
                  <a:schemeClr val="tx1"/>
                </a:solidFill>
                <a:latin typeface="Arial" panose="020B0604020202020204" pitchFamily="34" charset="0"/>
                <a:cs typeface="Arial" panose="020B0604020202020204" pitchFamily="34" charset="0"/>
              </a:rPr>
              <a:t>aceleracionista</a:t>
            </a:r>
            <a:r>
              <a:rPr lang="pt-BR" sz="2400" dirty="0">
                <a:solidFill>
                  <a:schemeClr val="tx1"/>
                </a:solidFill>
                <a:latin typeface="Arial" panose="020B0604020202020204" pitchFamily="34" charset="0"/>
                <a:cs typeface="Arial" panose="020B0604020202020204" pitchFamily="34" charset="0"/>
              </a:rPr>
              <a:t>”.</a:t>
            </a:r>
          </a:p>
          <a:p>
            <a:pPr lvl="1" algn="just">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Com </a:t>
            </a:r>
            <a:r>
              <a:rPr lang="en-US" b="1" dirty="0" err="1">
                <a:solidFill>
                  <a:schemeClr val="tx1"/>
                </a:solidFill>
                <a:latin typeface="Arial" panose="020B0604020202020204" pitchFamily="34" charset="0"/>
                <a:cs typeface="Arial" panose="020B0604020202020204" pitchFamily="34" charset="0"/>
              </a:rPr>
              <a:t>expectativas</a:t>
            </a:r>
            <a:r>
              <a:rPr lang="en-US" b="1" dirty="0">
                <a:solidFill>
                  <a:schemeClr val="tx1"/>
                </a:solidFill>
                <a:latin typeface="Arial" panose="020B0604020202020204" pitchFamily="34" charset="0"/>
                <a:cs typeface="Arial" panose="020B0604020202020204" pitchFamily="34" charset="0"/>
              </a:rPr>
              <a:t> </a:t>
            </a:r>
            <a:r>
              <a:rPr lang="en-US" b="1" dirty="0" err="1">
                <a:solidFill>
                  <a:schemeClr val="tx1"/>
                </a:solidFill>
                <a:latin typeface="Arial" panose="020B0604020202020204" pitchFamily="34" charset="0"/>
                <a:cs typeface="Arial" panose="020B0604020202020204" pitchFamily="34" charset="0"/>
              </a:rPr>
              <a:t>adaptativas</a:t>
            </a:r>
            <a:r>
              <a:rPr lang="en-US" dirty="0">
                <a:solidFill>
                  <a:schemeClr val="tx1"/>
                </a:solidFill>
                <a:latin typeface="Arial" panose="020B0604020202020204" pitchFamily="34" charset="0"/>
                <a:cs typeface="Arial" panose="020B0604020202020204" pitchFamily="34" charset="0"/>
              </a:rPr>
              <a:t>, o </a:t>
            </a:r>
            <a:r>
              <a:rPr lang="en-US" b="1" dirty="0" err="1">
                <a:solidFill>
                  <a:schemeClr val="tx1"/>
                </a:solidFill>
                <a:latin typeface="Arial" panose="020B0604020202020204" pitchFamily="34" charset="0"/>
                <a:cs typeface="Arial" panose="020B0604020202020204" pitchFamily="34" charset="0"/>
              </a:rPr>
              <a:t>custo</a:t>
            </a:r>
            <a:r>
              <a:rPr lang="en-US" b="1" dirty="0">
                <a:solidFill>
                  <a:schemeClr val="tx1"/>
                </a:solidFill>
                <a:latin typeface="Arial" panose="020B0604020202020204" pitchFamily="34" charset="0"/>
                <a:cs typeface="Arial" panose="020B0604020202020204" pitchFamily="34" charset="0"/>
              </a:rPr>
              <a:t> do </a:t>
            </a:r>
            <a:r>
              <a:rPr lang="en-US" b="1" dirty="0" err="1">
                <a:solidFill>
                  <a:schemeClr val="tx1"/>
                </a:solidFill>
                <a:latin typeface="Arial" panose="020B0604020202020204" pitchFamily="34" charset="0"/>
                <a:cs typeface="Arial" panose="020B0604020202020204" pitchFamily="34" charset="0"/>
              </a:rPr>
              <a:t>combate</a:t>
            </a:r>
            <a:r>
              <a:rPr lang="en-US" b="1" dirty="0">
                <a:solidFill>
                  <a:schemeClr val="tx1"/>
                </a:solidFill>
                <a:latin typeface="Arial" panose="020B0604020202020204" pitchFamily="34" charset="0"/>
                <a:cs typeface="Arial" panose="020B0604020202020204" pitchFamily="34" charset="0"/>
              </a:rPr>
              <a:t> à </a:t>
            </a:r>
            <a:r>
              <a:rPr lang="en-US" b="1" dirty="0" err="1">
                <a:solidFill>
                  <a:schemeClr val="tx1"/>
                </a:solidFill>
                <a:latin typeface="Arial" panose="020B0604020202020204" pitchFamily="34" charset="0"/>
                <a:cs typeface="Arial" panose="020B0604020202020204" pitchFamily="34" charset="0"/>
              </a:rPr>
              <a:t>inflação</a:t>
            </a:r>
            <a:r>
              <a:rPr lang="en-US" b="1" dirty="0">
                <a:solidFill>
                  <a:schemeClr val="tx1"/>
                </a:solidFill>
                <a:latin typeface="Arial" panose="020B0604020202020204" pitchFamily="34" charset="0"/>
                <a:cs typeface="Arial" panose="020B0604020202020204" pitchFamily="34" charset="0"/>
              </a:rPr>
              <a:t> </a:t>
            </a:r>
            <a:r>
              <a:rPr lang="en-US" dirty="0">
                <a:solidFill>
                  <a:schemeClr val="tx1"/>
                </a:solidFill>
                <a:latin typeface="Arial" panose="020B0604020202020204" pitchFamily="34" charset="0"/>
                <a:cs typeface="Arial" panose="020B0604020202020204" pitchFamily="34" charset="0"/>
              </a:rPr>
              <a:t>é dado por um </a:t>
            </a:r>
            <a:r>
              <a:rPr lang="en-US" b="1" dirty="0" err="1">
                <a:solidFill>
                  <a:schemeClr val="tx1"/>
                </a:solidFill>
                <a:latin typeface="Arial" panose="020B0604020202020204" pitchFamily="34" charset="0"/>
                <a:cs typeface="Arial" panose="020B0604020202020204" pitchFamily="34" charset="0"/>
              </a:rPr>
              <a:t>aumento</a:t>
            </a:r>
            <a:r>
              <a:rPr lang="en-US" b="1" dirty="0">
                <a:solidFill>
                  <a:schemeClr val="tx1"/>
                </a:solidFill>
                <a:latin typeface="Arial" panose="020B0604020202020204" pitchFamily="34" charset="0"/>
                <a:cs typeface="Arial" panose="020B0604020202020204" pitchFamily="34" charset="0"/>
              </a:rPr>
              <a:t> </a:t>
            </a:r>
            <a:r>
              <a:rPr lang="en-US" b="1" dirty="0" err="1">
                <a:solidFill>
                  <a:schemeClr val="tx1"/>
                </a:solidFill>
                <a:latin typeface="Arial" panose="020B0604020202020204" pitchFamily="34" charset="0"/>
                <a:cs typeface="Arial" panose="020B0604020202020204" pitchFamily="34" charset="0"/>
              </a:rPr>
              <a:t>na</a:t>
            </a:r>
            <a:r>
              <a:rPr lang="en-US" b="1" dirty="0">
                <a:solidFill>
                  <a:schemeClr val="tx1"/>
                </a:solidFill>
                <a:latin typeface="Arial" panose="020B0604020202020204" pitchFamily="34" charset="0"/>
                <a:cs typeface="Arial" panose="020B0604020202020204" pitchFamily="34" charset="0"/>
              </a:rPr>
              <a:t> taxa de </a:t>
            </a:r>
            <a:r>
              <a:rPr lang="en-US" b="1" dirty="0" err="1">
                <a:solidFill>
                  <a:schemeClr val="tx1"/>
                </a:solidFill>
                <a:latin typeface="Arial" panose="020B0604020202020204" pitchFamily="34" charset="0"/>
                <a:cs typeface="Arial" panose="020B0604020202020204" pitchFamily="34" charset="0"/>
              </a:rPr>
              <a:t>desemprego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como</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expectativa</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inflação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não</a:t>
            </a:r>
            <a:r>
              <a:rPr lang="en-US" dirty="0">
                <a:latin typeface="Arial" panose="020B0604020202020204" pitchFamily="34" charset="0"/>
                <a:cs typeface="Arial" panose="020B0604020202020204" pitchFamily="34" charset="0"/>
              </a:rPr>
              <a:t> se altera com um </a:t>
            </a:r>
            <a:r>
              <a:rPr lang="en-US" dirty="0" err="1">
                <a:latin typeface="Arial" panose="020B0604020202020204" pitchFamily="34" charset="0"/>
                <a:cs typeface="Arial" panose="020B0604020202020204" pitchFamily="34" charset="0"/>
              </a:rPr>
              <a:t>anúncio</a:t>
            </a:r>
            <a:r>
              <a:rPr lang="en-US" dirty="0">
                <a:latin typeface="Arial" panose="020B0604020202020204" pitchFamily="34" charset="0"/>
                <a:cs typeface="Arial" panose="020B0604020202020204" pitchFamily="34" charset="0"/>
              </a:rPr>
              <a:t> de </a:t>
            </a:r>
            <a:r>
              <a:rPr lang="en-US" dirty="0" err="1">
                <a:latin typeface="Arial" panose="020B0604020202020204" pitchFamily="34" charset="0"/>
                <a:cs typeface="Arial" panose="020B0604020202020204" pitchFamily="34" charset="0"/>
              </a:rPr>
              <a:t>desinflação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será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necessário</a:t>
            </a:r>
            <a:r>
              <a:rPr lang="en-US" dirty="0">
                <a:latin typeface="Arial" panose="020B0604020202020204" pitchFamily="34" charset="0"/>
                <a:cs typeface="Arial" panose="020B0604020202020204" pitchFamily="34" charset="0"/>
              </a:rPr>
              <a:t> um </a:t>
            </a:r>
            <a:r>
              <a:rPr lang="en-US" dirty="0" err="1">
                <a:latin typeface="Arial" panose="020B0604020202020204" pitchFamily="34" charset="0"/>
                <a:cs typeface="Arial" panose="020B0604020202020204" pitchFamily="34" charset="0"/>
              </a:rPr>
              <a:t>aumento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a:t>
            </a:r>
            <a:r>
              <a:rPr lang="en-US" dirty="0">
                <a:latin typeface="Arial" panose="020B0604020202020204" pitchFamily="34" charset="0"/>
                <a:cs typeface="Arial" panose="020B0604020202020204" pitchFamily="34" charset="0"/>
              </a:rPr>
              <a:t> taxa de </a:t>
            </a:r>
            <a:r>
              <a:rPr lang="en-US" dirty="0" err="1">
                <a:latin typeface="Arial" panose="020B0604020202020204" pitchFamily="34" charset="0"/>
                <a:cs typeface="Arial" panose="020B0604020202020204" pitchFamily="34" charset="0"/>
              </a:rPr>
              <a:t>desemprego</a:t>
            </a:r>
            <a:r>
              <a:rPr lang="en-US" dirty="0">
                <a:latin typeface="Arial" panose="020B0604020202020204" pitchFamily="34" charset="0"/>
                <a:cs typeface="Arial" panose="020B0604020202020204" pitchFamily="34" charset="0"/>
              </a:rPr>
              <a:t> para </a:t>
            </a:r>
            <a:r>
              <a:rPr lang="en-US" dirty="0" err="1">
                <a:latin typeface="Arial" panose="020B0604020202020204" pitchFamily="34" charset="0"/>
                <a:cs typeface="Arial" panose="020B0604020202020204" pitchFamily="34" charset="0"/>
              </a:rPr>
              <a:t>reduzir</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inflação</a:t>
            </a:r>
            <a:r>
              <a:rPr lang="en-US" dirty="0">
                <a:latin typeface="Arial" panose="020B0604020202020204" pitchFamily="34" charset="0"/>
                <a:cs typeface="Arial" panose="020B0604020202020204" pitchFamily="34" charset="0"/>
              </a:rPr>
              <a:t>.</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7452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ço Reservado para Conteúdo 2">
            <a:extLst>
              <a:ext uri="{FF2B5EF4-FFF2-40B4-BE49-F238E27FC236}">
                <a16:creationId xmlns:a16="http://schemas.microsoft.com/office/drawing/2014/main" id="{E5E0E81C-00A3-4E44-A699-0F5A8F05168F}"/>
              </a:ext>
            </a:extLst>
          </p:cNvPr>
          <p:cNvSpPr txBox="1">
            <a:spLocks/>
          </p:cNvSpPr>
          <p:nvPr/>
        </p:nvSpPr>
        <p:spPr>
          <a:xfrm>
            <a:off x="122512" y="682302"/>
            <a:ext cx="11923714" cy="3429000"/>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1000"/>
              <a:buFont typeface="Wingdings" panose="05000000000000000000" pitchFamily="2" charset="2"/>
              <a:buChar char="§"/>
            </a:pPr>
            <a:r>
              <a:rPr lang="pt-BR" altLang="en-US" sz="2600" dirty="0">
                <a:latin typeface="Arial" panose="020B0604020202020204" pitchFamily="34" charset="0"/>
                <a:cs typeface="Arial" panose="020B0604020202020204" pitchFamily="34" charset="0"/>
              </a:rPr>
              <a:t>A </a:t>
            </a:r>
            <a:r>
              <a:rPr lang="pt-BR" altLang="en-US" sz="2600" b="1" i="1" dirty="0">
                <a:latin typeface="Arial" panose="020B0604020202020204" pitchFamily="34" charset="0"/>
                <a:cs typeface="Arial" panose="020B0604020202020204" pitchFamily="34" charset="0"/>
              </a:rPr>
              <a:t>crítica</a:t>
            </a:r>
            <a:r>
              <a:rPr lang="pt-BR" altLang="en-US" sz="2600" dirty="0">
                <a:latin typeface="Arial" panose="020B0604020202020204" pitchFamily="34" charset="0"/>
                <a:cs typeface="Arial" panose="020B0604020202020204" pitchFamily="34" charset="0"/>
              </a:rPr>
              <a:t> </a:t>
            </a:r>
            <a:r>
              <a:rPr lang="pt-BR" altLang="en-US" sz="2600" b="1" i="1" dirty="0">
                <a:latin typeface="Arial" panose="020B0604020202020204" pitchFamily="34" charset="0"/>
                <a:cs typeface="Arial" panose="020B0604020202020204" pitchFamily="34" charset="0"/>
              </a:rPr>
              <a:t>de</a:t>
            </a:r>
            <a:r>
              <a:rPr lang="pt-BR" altLang="en-US" sz="2600" dirty="0">
                <a:latin typeface="Arial" panose="020B0604020202020204" pitchFamily="34" charset="0"/>
                <a:cs typeface="Arial" panose="020B0604020202020204" pitchFamily="34" charset="0"/>
              </a:rPr>
              <a:t> </a:t>
            </a:r>
            <a:r>
              <a:rPr lang="pt-BR" altLang="en-US" sz="2600" b="1" i="1" dirty="0">
                <a:latin typeface="Arial" panose="020B0604020202020204" pitchFamily="34" charset="0"/>
                <a:cs typeface="Arial" panose="020B0604020202020204" pitchFamily="34" charset="0"/>
              </a:rPr>
              <a:t>Lucas </a:t>
            </a:r>
            <a:r>
              <a:rPr lang="pt-BR" altLang="en-US" sz="2600" dirty="0">
                <a:latin typeface="Arial" panose="020B0604020202020204" pitchFamily="34" charset="0"/>
                <a:cs typeface="Arial" panose="020B0604020202020204" pitchFamily="34" charset="0"/>
              </a:rPr>
              <a:t>afirma que não é realista supor que os fixadores de preços não considerariam mudanças na política ao formarem suas expectativas </a:t>
            </a:r>
            <a:r>
              <a:rPr lang="pt-BR" altLang="en-US" sz="2600" b="1" dirty="0">
                <a:latin typeface="Arial" panose="020B0604020202020204" pitchFamily="34" charset="0"/>
                <a:cs typeface="Arial" panose="020B0604020202020204" pitchFamily="34" charset="0"/>
              </a:rPr>
              <a:t>(devem formar expectativas de forma racional !)</a:t>
            </a:r>
          </a:p>
          <a:p>
            <a:pPr lvl="1" algn="just">
              <a:buClr>
                <a:schemeClr val="tx1"/>
              </a:buClr>
              <a:buSzPct val="101000"/>
              <a:buFont typeface="Wingdings" panose="05000000000000000000" pitchFamily="2" charset="2"/>
              <a:buChar char="§"/>
            </a:pPr>
            <a:r>
              <a:rPr lang="pt-BR" altLang="en-US" sz="2600" dirty="0">
                <a:latin typeface="Arial" panose="020B0604020202020204" pitchFamily="34" charset="0"/>
                <a:cs typeface="Arial" panose="020B0604020202020204" pitchFamily="34" charset="0"/>
              </a:rPr>
              <a:t>Se fosse possível convencer os fixadores de preços de que a inflação seria menor do que a do ano anterior, eles baixariam suas expectativas de inflação, o que por sua vez diminuiria a inflação atual, sem necessidade de uma mudança na taxa de desemprego. </a:t>
            </a:r>
          </a:p>
          <a:p>
            <a:pPr algn="just">
              <a:buClr>
                <a:schemeClr val="tx1"/>
              </a:buClr>
              <a:buSzPct val="101000"/>
            </a:pPr>
            <a:endParaRPr lang="pt-BR" altLang="en-US" sz="2600" dirty="0">
              <a:latin typeface="Arial" panose="020B0604020202020204" pitchFamily="34" charset="0"/>
              <a:cs typeface="Arial" panose="020B0604020202020204" pitchFamily="34" charset="0"/>
            </a:endParaRPr>
          </a:p>
        </p:txBody>
      </p:sp>
      <p:sp>
        <p:nvSpPr>
          <p:cNvPr id="11" name="Espaço Reservado para Conteúdo 2">
            <a:extLst>
              <a:ext uri="{FF2B5EF4-FFF2-40B4-BE49-F238E27FC236}">
                <a16:creationId xmlns:a16="http://schemas.microsoft.com/office/drawing/2014/main" id="{4687049B-F24F-423E-B3F4-D19585296022}"/>
              </a:ext>
            </a:extLst>
          </p:cNvPr>
          <p:cNvSpPr txBox="1">
            <a:spLocks/>
          </p:cNvSpPr>
          <p:nvPr/>
        </p:nvSpPr>
        <p:spPr bwMode="auto">
          <a:xfrm>
            <a:off x="202096" y="3628404"/>
            <a:ext cx="11817626" cy="301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eaLnBrk="1" hangingPunct="1">
              <a:buFont typeface="Wingdings" panose="05000000000000000000" pitchFamily="2" charset="2"/>
              <a:buChar char="§"/>
            </a:pPr>
            <a:r>
              <a:rPr lang="pt-BR" altLang="en-US" sz="2600" dirty="0">
                <a:latin typeface="Arial" panose="020B0604020202020204" pitchFamily="34" charset="0"/>
                <a:cs typeface="Arial" panose="020B0604020202020204" pitchFamily="34" charset="0"/>
              </a:rPr>
              <a:t>Thomas </a:t>
            </a:r>
            <a:r>
              <a:rPr lang="pt-BR" altLang="en-US" sz="2600" dirty="0" err="1">
                <a:latin typeface="Arial" panose="020B0604020202020204" pitchFamily="34" charset="0"/>
                <a:cs typeface="Arial" panose="020B0604020202020204" pitchFamily="34" charset="0"/>
              </a:rPr>
              <a:t>Sargent</a:t>
            </a:r>
            <a:r>
              <a:rPr lang="pt-BR" altLang="en-US" sz="2600" dirty="0">
                <a:latin typeface="Arial" panose="020B0604020202020204" pitchFamily="34" charset="0"/>
                <a:cs typeface="Arial" panose="020B0604020202020204" pitchFamily="34" charset="0"/>
              </a:rPr>
              <a:t>, que trabalhava com Robert Lucas, argumentou que, para alcançar a desinflação, o aumento no desemprego poderia ser pequeno.</a:t>
            </a:r>
          </a:p>
          <a:p>
            <a:pPr algn="just" eaLnBrk="1" hangingPunct="1">
              <a:buFont typeface="Wingdings" panose="05000000000000000000" pitchFamily="2" charset="2"/>
              <a:buChar char="§"/>
            </a:pPr>
            <a:r>
              <a:rPr lang="pt-BR" altLang="en-US" sz="2600" dirty="0">
                <a:latin typeface="Arial" panose="020B0604020202020204" pitchFamily="34" charset="0"/>
                <a:cs typeface="Arial" panose="020B0604020202020204" pitchFamily="34" charset="0"/>
              </a:rPr>
              <a:t>Segundo ele, o ingrediente essencial da desinflação bem-sucedida é a </a:t>
            </a:r>
            <a:r>
              <a:rPr lang="pt-BR" altLang="en-US" sz="2600" b="1" i="1" dirty="0">
                <a:latin typeface="Arial" panose="020B0604020202020204" pitchFamily="34" charset="0"/>
                <a:cs typeface="Arial" panose="020B0604020202020204" pitchFamily="34" charset="0"/>
              </a:rPr>
              <a:t>credibilidade</a:t>
            </a:r>
            <a:r>
              <a:rPr lang="pt-BR" altLang="en-US" sz="2600" dirty="0">
                <a:latin typeface="Arial" panose="020B0604020202020204" pitchFamily="34" charset="0"/>
                <a:cs typeface="Arial" panose="020B0604020202020204" pitchFamily="34" charset="0"/>
              </a:rPr>
              <a:t> da política monetária : </a:t>
            </a:r>
            <a:r>
              <a:rPr lang="pt-BR" altLang="en-US" sz="2600" b="1" i="1" dirty="0">
                <a:latin typeface="Arial" panose="020B0604020202020204" pitchFamily="34" charset="0"/>
                <a:cs typeface="Arial" panose="020B0604020202020204" pitchFamily="34" charset="0"/>
              </a:rPr>
              <a:t>i)</a:t>
            </a:r>
            <a:r>
              <a:rPr lang="pt-BR" altLang="en-US" sz="2600" dirty="0">
                <a:latin typeface="Arial" panose="020B0604020202020204" pitchFamily="34" charset="0"/>
                <a:cs typeface="Arial" panose="020B0604020202020204" pitchFamily="34" charset="0"/>
              </a:rPr>
              <a:t> a convicção de que o Banco Central de fato está comprometido com a redução da inflação e </a:t>
            </a:r>
            <a:r>
              <a:rPr lang="pt-BR" altLang="en-US" sz="2600" b="1" i="1" dirty="0" err="1">
                <a:latin typeface="Arial" panose="020B0604020202020204" pitchFamily="34" charset="0"/>
                <a:cs typeface="Arial" panose="020B0604020202020204" pitchFamily="34" charset="0"/>
              </a:rPr>
              <a:t>ii</a:t>
            </a:r>
            <a:r>
              <a:rPr lang="pt-BR" altLang="en-US" sz="2600" b="1" i="1" dirty="0">
                <a:latin typeface="Arial" panose="020B0604020202020204" pitchFamily="34" charset="0"/>
                <a:cs typeface="Arial" panose="020B0604020202020204" pitchFamily="34" charset="0"/>
              </a:rPr>
              <a:t>)</a:t>
            </a:r>
            <a:r>
              <a:rPr lang="pt-BR" altLang="en-US" sz="2600" dirty="0">
                <a:latin typeface="Arial" panose="020B0604020202020204" pitchFamily="34" charset="0"/>
                <a:cs typeface="Arial" panose="020B0604020202020204" pitchFamily="34" charset="0"/>
              </a:rPr>
              <a:t> a inflação objetivada é plausível.</a:t>
            </a:r>
          </a:p>
        </p:txBody>
      </p:sp>
      <p:sp>
        <p:nvSpPr>
          <p:cNvPr id="12" name="Título 1">
            <a:extLst>
              <a:ext uri="{FF2B5EF4-FFF2-40B4-BE49-F238E27FC236}">
                <a16:creationId xmlns:a16="http://schemas.microsoft.com/office/drawing/2014/main" id="{D11DE7EB-E230-4D9A-A120-3A4083544C3A}"/>
              </a:ext>
            </a:extLst>
          </p:cNvPr>
          <p:cNvSpPr txBox="1">
            <a:spLocks/>
          </p:cNvSpPr>
          <p:nvPr/>
        </p:nvSpPr>
        <p:spPr>
          <a:xfrm>
            <a:off x="1119942" y="98730"/>
            <a:ext cx="9753600" cy="990600"/>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pt-BR" altLang="en-US" sz="3000" dirty="0">
                <a:solidFill>
                  <a:schemeClr val="tx1"/>
                </a:solidFill>
                <a:effectLst/>
                <a:latin typeface="Arial" panose="020B0604020202020204" pitchFamily="34" charset="0"/>
                <a:cs typeface="Arial" panose="020B0604020202020204" pitchFamily="34" charset="0"/>
              </a:rPr>
              <a:t>Expectativas e Credibilidade: A Crítica de Lucas.</a:t>
            </a:r>
          </a:p>
        </p:txBody>
      </p:sp>
    </p:spTree>
    <p:extLst>
      <p:ext uri="{BB962C8B-B14F-4D97-AF65-F5344CB8AC3E}">
        <p14:creationId xmlns:p14="http://schemas.microsoft.com/office/powerpoint/2010/main" val="170975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C2329E-9A28-4E1D-A7AF-BE2668125734}"/>
              </a:ext>
            </a:extLst>
          </p:cNvPr>
          <p:cNvSpPr txBox="1">
            <a:spLocks noChangeArrowheads="1"/>
          </p:cNvSpPr>
          <p:nvPr/>
        </p:nvSpPr>
        <p:spPr bwMode="auto">
          <a:xfrm>
            <a:off x="35496" y="721587"/>
            <a:ext cx="11997478" cy="1828800"/>
          </a:xfrm>
          <a:prstGeom prst="rect">
            <a:avLst/>
          </a:prstGeom>
          <a:noFill/>
          <a:ln>
            <a:miter lim="800000"/>
            <a:headEnd/>
            <a:tailEnd/>
          </a:ln>
        </p:spPr>
        <p:txBody>
          <a:bodyPr/>
          <a:lstStyle/>
          <a:p>
            <a:pPr marL="457200" indent="-457200" algn="just">
              <a:spcBef>
                <a:spcPct val="20000"/>
              </a:spcBef>
              <a:buFont typeface="Wingdings" panose="05000000000000000000" pitchFamily="2" charset="2"/>
              <a:buChar char="§"/>
              <a:defRPr/>
            </a:pPr>
            <a:r>
              <a:rPr lang="pt-BR" sz="2600" kern="0" dirty="0">
                <a:solidFill>
                  <a:srgbClr val="000000"/>
                </a:solidFill>
                <a:latin typeface="Arial" pitchFamily="34" charset="0"/>
                <a:cs typeface="Arial" pitchFamily="34" charset="0"/>
              </a:rPr>
              <a:t>Suponha que o Banco Central, sob um regime de metas para a inflação, deseje reduzir a taxa de inflação de 4% a.a. para 2% a.a..</a:t>
            </a:r>
          </a:p>
          <a:p>
            <a:pPr marL="457200" indent="-457200" algn="just">
              <a:spcBef>
                <a:spcPct val="20000"/>
              </a:spcBef>
              <a:buFont typeface="Wingdings" panose="05000000000000000000" pitchFamily="2" charset="2"/>
              <a:buChar char="§"/>
              <a:defRPr/>
            </a:pPr>
            <a:r>
              <a:rPr lang="pt-BR" sz="2600" kern="0" dirty="0">
                <a:solidFill>
                  <a:srgbClr val="000000"/>
                </a:solidFill>
                <a:latin typeface="Arial" pitchFamily="34" charset="0"/>
                <a:cs typeface="Arial" pitchFamily="34" charset="0"/>
              </a:rPr>
              <a:t>Suponha ainda que o melhor palpite para a taxa de inflação seja a meta de inflação  fixada  pelo  Bacen (credibilidade completa).    </a:t>
            </a:r>
          </a:p>
          <a:p>
            <a:pPr marL="457200" indent="-457200" algn="just">
              <a:spcBef>
                <a:spcPct val="20000"/>
              </a:spcBef>
              <a:buFont typeface="Wingdings" panose="05000000000000000000" pitchFamily="2" charset="2"/>
              <a:buChar char="§"/>
              <a:defRPr/>
            </a:pPr>
            <a:endParaRPr lang="pt-BR" sz="2600" kern="0" dirty="0">
              <a:solidFill>
                <a:srgbClr val="000000"/>
              </a:solidFill>
              <a:latin typeface="Arial" pitchFamily="34" charset="0"/>
              <a:cs typeface="Arial" pitchFamily="34" charset="0"/>
            </a:endParaRPr>
          </a:p>
          <a:p>
            <a:pPr marL="457200" indent="-457200" algn="just">
              <a:spcBef>
                <a:spcPct val="20000"/>
              </a:spcBef>
              <a:buFont typeface="Wingdings" panose="05000000000000000000" pitchFamily="2" charset="2"/>
              <a:buChar char="§"/>
              <a:defRPr/>
            </a:pPr>
            <a:endParaRPr lang="pt-BR" sz="2600" kern="0" dirty="0">
              <a:solidFill>
                <a:srgbClr val="000000"/>
              </a:solidFill>
              <a:latin typeface="Arial" pitchFamily="34" charset="0"/>
              <a:cs typeface="Arial" pitchFamily="34" charset="0"/>
            </a:endParaRPr>
          </a:p>
          <a:p>
            <a:pPr marL="457200" indent="-457200" algn="just">
              <a:spcBef>
                <a:spcPct val="20000"/>
              </a:spcBef>
              <a:buFont typeface="Wingdings" panose="05000000000000000000" pitchFamily="2" charset="2"/>
              <a:buChar char="§"/>
              <a:defRPr/>
            </a:pPr>
            <a:endParaRPr lang="pt-BR" sz="2600" kern="0" dirty="0">
              <a:solidFill>
                <a:srgbClr val="000000"/>
              </a:solidFill>
              <a:latin typeface="Arial" pitchFamily="34" charset="0"/>
              <a:cs typeface="Arial" pitchFamily="34" charset="0"/>
            </a:endParaRPr>
          </a:p>
          <a:p>
            <a:pPr marL="914400" lvl="1" indent="-457200" algn="just">
              <a:spcBef>
                <a:spcPct val="20000"/>
              </a:spcBef>
              <a:buClr>
                <a:schemeClr val="accent2"/>
              </a:buClr>
              <a:buSzPct val="55000"/>
              <a:buFont typeface="Wingdings" panose="05000000000000000000" pitchFamily="2" charset="2"/>
              <a:buChar char="§"/>
              <a:defRPr/>
            </a:pPr>
            <a:endParaRPr lang="pt-BR" sz="2600" kern="0" dirty="0"/>
          </a:p>
        </p:txBody>
      </p:sp>
      <p:graphicFrame>
        <p:nvGraphicFramePr>
          <p:cNvPr id="5" name="Object 2">
            <a:extLst>
              <a:ext uri="{FF2B5EF4-FFF2-40B4-BE49-F238E27FC236}">
                <a16:creationId xmlns:a16="http://schemas.microsoft.com/office/drawing/2014/main" id="{649B4803-3B08-45C9-8867-73C9711E60A8}"/>
              </a:ext>
            </a:extLst>
          </p:cNvPr>
          <p:cNvGraphicFramePr>
            <a:graphicFrameLocks noChangeAspect="1"/>
          </p:cNvGraphicFramePr>
          <p:nvPr>
            <p:extLst>
              <p:ext uri="{D42A27DB-BD31-4B8C-83A1-F6EECF244321}">
                <p14:modId xmlns:p14="http://schemas.microsoft.com/office/powerpoint/2010/main" val="3578395794"/>
              </p:ext>
            </p:extLst>
          </p:nvPr>
        </p:nvGraphicFramePr>
        <p:xfrm>
          <a:off x="616353" y="3286539"/>
          <a:ext cx="10257189" cy="1314145"/>
        </p:xfrm>
        <a:graphic>
          <a:graphicData uri="http://schemas.openxmlformats.org/presentationml/2006/ole">
            <mc:AlternateContent xmlns:mc="http://schemas.openxmlformats.org/markup-compatibility/2006">
              <mc:Choice xmlns:v="urn:schemas-microsoft-com:vml" Requires="v">
                <p:oleObj name="Equation" r:id="rId2" imgW="3441600" imgH="482400" progId="Equation.DSMT4">
                  <p:embed/>
                </p:oleObj>
              </mc:Choice>
              <mc:Fallback>
                <p:oleObj name="Equation" r:id="rId2" imgW="3441600" imgH="482400" progId="Equation.DSMT4">
                  <p:embed/>
                  <p:pic>
                    <p:nvPicPr>
                      <p:cNvPr id="4" name="Object 2">
                        <a:extLst>
                          <a:ext uri="{FF2B5EF4-FFF2-40B4-BE49-F238E27FC236}">
                            <a16:creationId xmlns:a16="http://schemas.microsoft.com/office/drawing/2014/main" id="{66FB20A9-B4ED-45FA-A862-37A110D74E45}"/>
                          </a:ext>
                        </a:extLst>
                      </p:cNvPr>
                      <p:cNvPicPr>
                        <a:picLocks noChangeAspect="1" noChangeArrowheads="1"/>
                      </p:cNvPicPr>
                      <p:nvPr/>
                    </p:nvPicPr>
                    <p:blipFill>
                      <a:blip r:embed="rId3"/>
                      <a:srcRect/>
                      <a:stretch>
                        <a:fillRect/>
                      </a:stretch>
                    </p:blipFill>
                    <p:spPr bwMode="auto">
                      <a:xfrm>
                        <a:off x="616353" y="3286539"/>
                        <a:ext cx="10257189" cy="1314145"/>
                      </a:xfrm>
                      <a:prstGeom prst="rect">
                        <a:avLst/>
                      </a:prstGeom>
                      <a:solidFill>
                        <a:schemeClr val="bg1">
                          <a:lumMod val="95000"/>
                        </a:schemeClr>
                      </a:solidFill>
                      <a:ln>
                        <a:solidFill>
                          <a:schemeClr val="tx1"/>
                        </a:solidFill>
                      </a:ln>
                    </p:spPr>
                  </p:pic>
                </p:oleObj>
              </mc:Fallback>
            </mc:AlternateContent>
          </a:graphicData>
        </a:graphic>
      </p:graphicFrame>
      <p:sp>
        <p:nvSpPr>
          <p:cNvPr id="6" name="Seta em curva para cima 8">
            <a:extLst>
              <a:ext uri="{FF2B5EF4-FFF2-40B4-BE49-F238E27FC236}">
                <a16:creationId xmlns:a16="http://schemas.microsoft.com/office/drawing/2014/main" id="{685F20BA-3E63-4412-B78C-1F43DBC282E0}"/>
              </a:ext>
            </a:extLst>
          </p:cNvPr>
          <p:cNvSpPr/>
          <p:nvPr/>
        </p:nvSpPr>
        <p:spPr>
          <a:xfrm rot="10800000">
            <a:off x="5774433" y="3379942"/>
            <a:ext cx="1456017" cy="374641"/>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3">
            <a:extLst>
              <a:ext uri="{FF2B5EF4-FFF2-40B4-BE49-F238E27FC236}">
                <a16:creationId xmlns:a16="http://schemas.microsoft.com/office/drawing/2014/main" id="{2F523462-98B9-4E81-99FE-E4AE230E59D2}"/>
              </a:ext>
            </a:extLst>
          </p:cNvPr>
          <p:cNvSpPr txBox="1">
            <a:spLocks noChangeArrowheads="1"/>
          </p:cNvSpPr>
          <p:nvPr/>
        </p:nvSpPr>
        <p:spPr bwMode="auto">
          <a:xfrm>
            <a:off x="35495" y="2506114"/>
            <a:ext cx="12121009" cy="922886"/>
          </a:xfrm>
          <a:prstGeom prst="rect">
            <a:avLst/>
          </a:prstGeom>
          <a:noFill/>
          <a:ln>
            <a:miter lim="800000"/>
            <a:headEnd/>
            <a:tailEnd/>
          </a:ln>
        </p:spPr>
        <p:txBody>
          <a:bodyPr/>
          <a:lstStyle/>
          <a:p>
            <a:pPr marL="457200" indent="-457200" algn="just">
              <a:lnSpc>
                <a:spcPct val="150000"/>
              </a:lnSpc>
              <a:spcBef>
                <a:spcPct val="20000"/>
              </a:spcBef>
              <a:buFont typeface="Wingdings" panose="05000000000000000000" pitchFamily="2" charset="2"/>
              <a:buChar char="§"/>
              <a:defRPr/>
            </a:pPr>
            <a:r>
              <a:rPr lang="pt-BR" sz="2600" kern="0" dirty="0">
                <a:solidFill>
                  <a:srgbClr val="000000"/>
                </a:solidFill>
                <a:latin typeface="Arial" pitchFamily="34" charset="0"/>
                <a:cs typeface="Arial" pitchFamily="34" charset="0"/>
              </a:rPr>
              <a:t>Nesse caso,             .Logo, a curva de Phillips é dada por                                             </a:t>
            </a:r>
          </a:p>
          <a:p>
            <a:pPr marL="457200" indent="-457200" algn="just">
              <a:spcBef>
                <a:spcPct val="20000"/>
              </a:spcBef>
              <a:buFont typeface="Wingdings" panose="05000000000000000000" pitchFamily="2" charset="2"/>
              <a:buChar char="§"/>
              <a:defRPr/>
            </a:pPr>
            <a:endParaRPr lang="pt-BR" sz="2600" kern="0" dirty="0">
              <a:solidFill>
                <a:srgbClr val="000000"/>
              </a:solidFill>
              <a:latin typeface="Arial" pitchFamily="34" charset="0"/>
              <a:cs typeface="Arial" pitchFamily="34" charset="0"/>
            </a:endParaRPr>
          </a:p>
          <a:p>
            <a:pPr marL="457200" indent="-457200" algn="just">
              <a:spcBef>
                <a:spcPct val="20000"/>
              </a:spcBef>
              <a:buFont typeface="Wingdings" panose="05000000000000000000" pitchFamily="2" charset="2"/>
              <a:buChar char="§"/>
              <a:defRPr/>
            </a:pPr>
            <a:endParaRPr lang="pt-BR" sz="2600" kern="0" dirty="0">
              <a:solidFill>
                <a:srgbClr val="000000"/>
              </a:solidFill>
              <a:latin typeface="Arial" pitchFamily="34" charset="0"/>
              <a:cs typeface="Arial" pitchFamily="34" charset="0"/>
            </a:endParaRPr>
          </a:p>
          <a:p>
            <a:pPr marL="457200" indent="-457200" algn="just">
              <a:spcBef>
                <a:spcPct val="20000"/>
              </a:spcBef>
              <a:buFont typeface="Wingdings" panose="05000000000000000000" pitchFamily="2" charset="2"/>
              <a:buChar char="§"/>
              <a:defRPr/>
            </a:pPr>
            <a:endParaRPr lang="pt-BR" sz="2600" kern="0" dirty="0">
              <a:solidFill>
                <a:srgbClr val="000000"/>
              </a:solidFill>
              <a:latin typeface="Arial" pitchFamily="34" charset="0"/>
              <a:cs typeface="Arial" pitchFamily="34" charset="0"/>
            </a:endParaRPr>
          </a:p>
          <a:p>
            <a:pPr marL="457200" indent="-457200" algn="just">
              <a:spcBef>
                <a:spcPct val="20000"/>
              </a:spcBef>
              <a:buClr>
                <a:schemeClr val="accent2"/>
              </a:buClr>
              <a:buFont typeface="Wingdings" panose="05000000000000000000" pitchFamily="2" charset="2"/>
              <a:buChar char="§"/>
              <a:defRPr/>
            </a:pPr>
            <a:endParaRPr lang="pt-BR" sz="2600" kern="0" dirty="0">
              <a:latin typeface="Arial" panose="020B0604020202020204" pitchFamily="34" charset="0"/>
              <a:cs typeface="Arial" panose="020B0604020202020204" pitchFamily="34" charset="0"/>
            </a:endParaRPr>
          </a:p>
          <a:p>
            <a:pPr marL="914400" lvl="1" indent="-457200" algn="just">
              <a:spcBef>
                <a:spcPct val="20000"/>
              </a:spcBef>
              <a:buClr>
                <a:schemeClr val="accent2"/>
              </a:buClr>
              <a:buSzPct val="55000"/>
              <a:buFont typeface="Wingdings" panose="05000000000000000000" pitchFamily="2" charset="2"/>
              <a:buChar char="§"/>
              <a:defRPr/>
            </a:pPr>
            <a:endParaRPr lang="pt-BR" sz="2600" kern="0" dirty="0">
              <a:latin typeface="Arial" panose="020B0604020202020204" pitchFamily="34" charset="0"/>
              <a:cs typeface="Arial" panose="020B0604020202020204" pitchFamily="34" charset="0"/>
            </a:endParaRPr>
          </a:p>
        </p:txBody>
      </p:sp>
      <p:graphicFrame>
        <p:nvGraphicFramePr>
          <p:cNvPr id="8" name="Object 2">
            <a:extLst>
              <a:ext uri="{FF2B5EF4-FFF2-40B4-BE49-F238E27FC236}">
                <a16:creationId xmlns:a16="http://schemas.microsoft.com/office/drawing/2014/main" id="{EBE77FC4-A6C4-4E2B-B9B2-FF46B6E4EAED}"/>
              </a:ext>
            </a:extLst>
          </p:cNvPr>
          <p:cNvGraphicFramePr>
            <a:graphicFrameLocks noChangeAspect="1"/>
          </p:cNvGraphicFramePr>
          <p:nvPr>
            <p:extLst>
              <p:ext uri="{D42A27DB-BD31-4B8C-83A1-F6EECF244321}">
                <p14:modId xmlns:p14="http://schemas.microsoft.com/office/powerpoint/2010/main" val="610849614"/>
              </p:ext>
            </p:extLst>
          </p:nvPr>
        </p:nvGraphicFramePr>
        <p:xfrm>
          <a:off x="9037984" y="2596037"/>
          <a:ext cx="3034745" cy="663998"/>
        </p:xfrm>
        <a:graphic>
          <a:graphicData uri="http://schemas.openxmlformats.org/presentationml/2006/ole">
            <mc:AlternateContent xmlns:mc="http://schemas.openxmlformats.org/markup-compatibility/2006">
              <mc:Choice xmlns:v="urn:schemas-microsoft-com:vml" Requires="v">
                <p:oleObj name="Equation" r:id="rId4" imgW="1307880" imgH="279360" progId="Equation.DSMT4">
                  <p:embed/>
                </p:oleObj>
              </mc:Choice>
              <mc:Fallback>
                <p:oleObj name="Equation" r:id="rId4" imgW="1307880" imgH="279360" progId="Equation.DSMT4">
                  <p:embed/>
                  <p:pic>
                    <p:nvPicPr>
                      <p:cNvPr id="7" name="Object 2">
                        <a:extLst>
                          <a:ext uri="{FF2B5EF4-FFF2-40B4-BE49-F238E27FC236}">
                            <a16:creationId xmlns:a16="http://schemas.microsoft.com/office/drawing/2014/main" id="{63E4D0B4-E1B4-4AD3-84CB-35BF67DF0565}"/>
                          </a:ext>
                        </a:extLst>
                      </p:cNvPr>
                      <p:cNvPicPr>
                        <a:picLocks noChangeAspect="1" noChangeArrowheads="1"/>
                      </p:cNvPicPr>
                      <p:nvPr/>
                    </p:nvPicPr>
                    <p:blipFill>
                      <a:blip r:embed="rId5"/>
                      <a:srcRect/>
                      <a:stretch>
                        <a:fillRect/>
                      </a:stretch>
                    </p:blipFill>
                    <p:spPr bwMode="auto">
                      <a:xfrm>
                        <a:off x="9037984" y="2596037"/>
                        <a:ext cx="3034745" cy="663998"/>
                      </a:xfrm>
                      <a:prstGeom prst="rect">
                        <a:avLst/>
                      </a:prstGeom>
                      <a:noFill/>
                    </p:spPr>
                  </p:pic>
                </p:oleObj>
              </mc:Fallback>
            </mc:AlternateContent>
          </a:graphicData>
        </a:graphic>
      </p:graphicFrame>
      <p:graphicFrame>
        <p:nvGraphicFramePr>
          <p:cNvPr id="9" name="Objeto 8">
            <a:extLst>
              <a:ext uri="{FF2B5EF4-FFF2-40B4-BE49-F238E27FC236}">
                <a16:creationId xmlns:a16="http://schemas.microsoft.com/office/drawing/2014/main" id="{67F21195-2E20-47B5-AE45-AF1628A60037}"/>
              </a:ext>
            </a:extLst>
          </p:cNvPr>
          <p:cNvGraphicFramePr>
            <a:graphicFrameLocks noChangeAspect="1"/>
          </p:cNvGraphicFramePr>
          <p:nvPr>
            <p:extLst>
              <p:ext uri="{D42A27DB-BD31-4B8C-83A1-F6EECF244321}">
                <p14:modId xmlns:p14="http://schemas.microsoft.com/office/powerpoint/2010/main" val="2340985866"/>
              </p:ext>
            </p:extLst>
          </p:nvPr>
        </p:nvGraphicFramePr>
        <p:xfrm>
          <a:off x="2434948" y="2623930"/>
          <a:ext cx="1196147" cy="589069"/>
        </p:xfrm>
        <a:graphic>
          <a:graphicData uri="http://schemas.openxmlformats.org/presentationml/2006/ole">
            <mc:AlternateContent xmlns:mc="http://schemas.openxmlformats.org/markup-compatibility/2006">
              <mc:Choice xmlns:v="urn:schemas-microsoft-com:vml" Requires="v">
                <p:oleObj name="Equation" r:id="rId6" imgW="545760" imgH="241200" progId="Equation.DSMT4">
                  <p:embed/>
                </p:oleObj>
              </mc:Choice>
              <mc:Fallback>
                <p:oleObj name="Equation" r:id="rId6" imgW="545760" imgH="241200" progId="Equation.DSMT4">
                  <p:embed/>
                  <p:pic>
                    <p:nvPicPr>
                      <p:cNvPr id="8" name="Objeto 7">
                        <a:extLst>
                          <a:ext uri="{FF2B5EF4-FFF2-40B4-BE49-F238E27FC236}">
                            <a16:creationId xmlns:a16="http://schemas.microsoft.com/office/drawing/2014/main" id="{2C6B6F84-5BCC-4424-AEC8-2BF608FEBBE3}"/>
                          </a:ext>
                        </a:extLst>
                      </p:cNvPr>
                      <p:cNvPicPr/>
                      <p:nvPr/>
                    </p:nvPicPr>
                    <p:blipFill>
                      <a:blip r:embed="rId7"/>
                      <a:stretch>
                        <a:fillRect/>
                      </a:stretch>
                    </p:blipFill>
                    <p:spPr>
                      <a:xfrm>
                        <a:off x="2434948" y="2623930"/>
                        <a:ext cx="1196147" cy="589069"/>
                      </a:xfrm>
                      <a:prstGeom prst="rect">
                        <a:avLst/>
                      </a:prstGeom>
                    </p:spPr>
                  </p:pic>
                </p:oleObj>
              </mc:Fallback>
            </mc:AlternateContent>
          </a:graphicData>
        </a:graphic>
      </p:graphicFrame>
      <p:sp>
        <p:nvSpPr>
          <p:cNvPr id="10" name="Rectangle 3">
            <a:extLst>
              <a:ext uri="{FF2B5EF4-FFF2-40B4-BE49-F238E27FC236}">
                <a16:creationId xmlns:a16="http://schemas.microsoft.com/office/drawing/2014/main" id="{40E2151E-0E1C-43D2-8BDF-B6843CD5F602}"/>
              </a:ext>
            </a:extLst>
          </p:cNvPr>
          <p:cNvSpPr txBox="1">
            <a:spLocks noChangeArrowheads="1"/>
          </p:cNvSpPr>
          <p:nvPr/>
        </p:nvSpPr>
        <p:spPr bwMode="auto">
          <a:xfrm>
            <a:off x="35495" y="4763294"/>
            <a:ext cx="12037233" cy="1788132"/>
          </a:xfrm>
          <a:prstGeom prst="rect">
            <a:avLst/>
          </a:prstGeom>
          <a:noFill/>
          <a:ln>
            <a:miter lim="800000"/>
            <a:headEnd/>
            <a:tailEnd/>
          </a:ln>
        </p:spPr>
        <p:txBody>
          <a:bodyPr/>
          <a:lstStyle/>
          <a:p>
            <a:pPr marL="457200" indent="-457200" algn="just">
              <a:spcBef>
                <a:spcPct val="20000"/>
              </a:spcBef>
              <a:buFont typeface="Wingdings" panose="05000000000000000000" pitchFamily="2" charset="2"/>
              <a:buChar char="§"/>
              <a:defRPr/>
            </a:pPr>
            <a:r>
              <a:rPr lang="pt-BR" sz="2600" kern="0" dirty="0">
                <a:solidFill>
                  <a:srgbClr val="000000"/>
                </a:solidFill>
                <a:latin typeface="Arial" pitchFamily="34" charset="0"/>
                <a:cs typeface="Arial" pitchFamily="34" charset="0"/>
              </a:rPr>
              <a:t>Desta forma, o anúncio de uma meta crível de inflação menor por parte do Bacen reduziria a expectativa de inflação e a própria inflação, sem que a taxa de desemprego se desviasse do seu nível natural. Logo, uma meta de 2% poderia levar a inflação para 2% com u = u</a:t>
            </a:r>
            <a:r>
              <a:rPr lang="pt-BR" sz="2200" kern="0" dirty="0">
                <a:solidFill>
                  <a:srgbClr val="000000"/>
                </a:solidFill>
                <a:latin typeface="Arial" pitchFamily="34" charset="0"/>
                <a:cs typeface="Arial" pitchFamily="34" charset="0"/>
              </a:rPr>
              <a:t>n</a:t>
            </a:r>
            <a:r>
              <a:rPr lang="pt-BR" sz="2600" kern="0" dirty="0">
                <a:solidFill>
                  <a:srgbClr val="000000"/>
                </a:solidFill>
                <a:latin typeface="Arial" pitchFamily="34" charset="0"/>
                <a:cs typeface="Arial" pitchFamily="34" charset="0"/>
              </a:rPr>
              <a:t>.</a:t>
            </a:r>
            <a:endParaRPr lang="pt-BR" sz="2600" kern="0" dirty="0">
              <a:latin typeface="Arial" pitchFamily="34" charset="0"/>
              <a:cs typeface="Arial" pitchFamily="34" charset="0"/>
            </a:endParaRPr>
          </a:p>
          <a:p>
            <a:pPr marL="457200" indent="-457200" algn="just">
              <a:spcBef>
                <a:spcPct val="20000"/>
              </a:spcBef>
              <a:buClr>
                <a:schemeClr val="accent2"/>
              </a:buClr>
              <a:buFont typeface="Wingdings" panose="05000000000000000000" pitchFamily="2" charset="2"/>
              <a:buChar char="§"/>
              <a:defRPr/>
            </a:pPr>
            <a:endParaRPr lang="pt-BR" sz="2600" kern="0" dirty="0">
              <a:latin typeface="Arial" pitchFamily="34" charset="0"/>
              <a:cs typeface="Arial" pitchFamily="34" charset="0"/>
            </a:endParaRPr>
          </a:p>
          <a:p>
            <a:pPr marL="914400" lvl="1" indent="-457200" algn="just">
              <a:spcBef>
                <a:spcPct val="20000"/>
              </a:spcBef>
              <a:buClr>
                <a:schemeClr val="accent2"/>
              </a:buClr>
              <a:buSzPct val="55000"/>
              <a:buFont typeface="Wingdings" panose="05000000000000000000" pitchFamily="2" charset="2"/>
              <a:buChar char="§"/>
              <a:defRPr/>
            </a:pPr>
            <a:endParaRPr lang="pt-BR" sz="2600" kern="0" dirty="0">
              <a:latin typeface="Arial" pitchFamily="34" charset="0"/>
              <a:cs typeface="Arial" pitchFamily="34" charset="0"/>
            </a:endParaRPr>
          </a:p>
        </p:txBody>
      </p:sp>
      <p:sp>
        <p:nvSpPr>
          <p:cNvPr id="11" name="Título 1">
            <a:extLst>
              <a:ext uri="{FF2B5EF4-FFF2-40B4-BE49-F238E27FC236}">
                <a16:creationId xmlns:a16="http://schemas.microsoft.com/office/drawing/2014/main" id="{360FABA5-0C1F-4742-BCDD-4E50B6CC8EF2}"/>
              </a:ext>
            </a:extLst>
          </p:cNvPr>
          <p:cNvSpPr txBox="1">
            <a:spLocks/>
          </p:cNvSpPr>
          <p:nvPr/>
        </p:nvSpPr>
        <p:spPr>
          <a:xfrm>
            <a:off x="1119942" y="125234"/>
            <a:ext cx="9753600" cy="990600"/>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pt-BR" altLang="en-US" sz="3000" dirty="0">
                <a:solidFill>
                  <a:schemeClr val="tx1"/>
                </a:solidFill>
                <a:effectLst/>
                <a:latin typeface="Arial" panose="020B0604020202020204" pitchFamily="34" charset="0"/>
                <a:cs typeface="Arial" panose="020B0604020202020204" pitchFamily="34" charset="0"/>
              </a:rPr>
              <a:t>Expectativas e Credibilidade: A Crítica de Lucas.</a:t>
            </a:r>
          </a:p>
        </p:txBody>
      </p:sp>
    </p:spTree>
    <p:extLst>
      <p:ext uri="{BB962C8B-B14F-4D97-AF65-F5344CB8AC3E}">
        <p14:creationId xmlns:p14="http://schemas.microsoft.com/office/powerpoint/2010/main" val="163298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ppt_x"/>
                                          </p:val>
                                        </p:tav>
                                        <p:tav tm="100000">
                                          <p:val>
                                            <p:strVal val="#ppt_x"/>
                                          </p:val>
                                        </p:tav>
                                      </p:tavLst>
                                    </p:anim>
                                    <p:anim calcmode="lin" valueType="num">
                                      <p:cBhvr additive="base">
                                        <p:cTn id="4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6">
            <a:extLst>
              <a:ext uri="{FF2B5EF4-FFF2-40B4-BE49-F238E27FC236}">
                <a16:creationId xmlns:a16="http://schemas.microsoft.com/office/drawing/2014/main" id="{C10E4EC6-2F6F-43C4-AF8B-610323BDD00C}"/>
              </a:ext>
            </a:extLst>
          </p:cNvPr>
          <p:cNvGraphicFramePr>
            <a:graphicFrameLocks noChangeAspect="1"/>
          </p:cNvGraphicFramePr>
          <p:nvPr>
            <p:extLst>
              <p:ext uri="{D42A27DB-BD31-4B8C-83A1-F6EECF244321}">
                <p14:modId xmlns:p14="http://schemas.microsoft.com/office/powerpoint/2010/main" val="2959809565"/>
              </p:ext>
            </p:extLst>
          </p:nvPr>
        </p:nvGraphicFramePr>
        <p:xfrm>
          <a:off x="4184026" y="4772236"/>
          <a:ext cx="492433" cy="629159"/>
        </p:xfrm>
        <a:graphic>
          <a:graphicData uri="http://schemas.openxmlformats.org/presentationml/2006/ole">
            <mc:AlternateContent xmlns:mc="http://schemas.openxmlformats.org/markup-compatibility/2006">
              <mc:Choice xmlns:v="urn:schemas-microsoft-com:vml" Requires="v">
                <p:oleObj name="Equation" r:id="rId2" imgW="177480" imgH="203040" progId="Equation.3">
                  <p:embed/>
                </p:oleObj>
              </mc:Choice>
              <mc:Fallback>
                <p:oleObj name="Equation" r:id="rId2" imgW="177480" imgH="203040" progId="Equation.3">
                  <p:embed/>
                  <p:pic>
                    <p:nvPicPr>
                      <p:cNvPr id="2" name="Object 6">
                        <a:extLst>
                          <a:ext uri="{FF2B5EF4-FFF2-40B4-BE49-F238E27FC236}">
                            <a16:creationId xmlns:a16="http://schemas.microsoft.com/office/drawing/2014/main" id="{C0681E64-598D-4D7B-B224-975C681D8E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4026" y="4772236"/>
                        <a:ext cx="492433" cy="629159"/>
                      </a:xfrm>
                      <a:prstGeom prst="rect">
                        <a:avLst/>
                      </a:prstGeom>
                      <a:noFill/>
                      <a:ln>
                        <a:noFill/>
                      </a:ln>
                      <a:effectLst/>
                    </p:spPr>
                  </p:pic>
                </p:oleObj>
              </mc:Fallback>
            </mc:AlternateContent>
          </a:graphicData>
        </a:graphic>
      </p:graphicFrame>
      <p:sp>
        <p:nvSpPr>
          <p:cNvPr id="5" name="Line 7">
            <a:extLst>
              <a:ext uri="{FF2B5EF4-FFF2-40B4-BE49-F238E27FC236}">
                <a16:creationId xmlns:a16="http://schemas.microsoft.com/office/drawing/2014/main" id="{7E1E4C2B-78DD-47CD-A019-DD391281064E}"/>
              </a:ext>
            </a:extLst>
          </p:cNvPr>
          <p:cNvSpPr>
            <a:spLocks noChangeShapeType="1"/>
          </p:cNvSpPr>
          <p:nvPr/>
        </p:nvSpPr>
        <p:spPr bwMode="auto">
          <a:xfrm flipV="1">
            <a:off x="1850808" y="543758"/>
            <a:ext cx="0" cy="4210924"/>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8">
            <a:extLst>
              <a:ext uri="{FF2B5EF4-FFF2-40B4-BE49-F238E27FC236}">
                <a16:creationId xmlns:a16="http://schemas.microsoft.com/office/drawing/2014/main" id="{97FD54E8-4E94-4E60-BCF3-C6DF3D6ED490}"/>
              </a:ext>
            </a:extLst>
          </p:cNvPr>
          <p:cNvSpPr>
            <a:spLocks noChangeShapeType="1"/>
          </p:cNvSpPr>
          <p:nvPr/>
        </p:nvSpPr>
        <p:spPr bwMode="auto">
          <a:xfrm>
            <a:off x="1850808" y="4754682"/>
            <a:ext cx="6299174"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9">
            <a:extLst>
              <a:ext uri="{FF2B5EF4-FFF2-40B4-BE49-F238E27FC236}">
                <a16:creationId xmlns:a16="http://schemas.microsoft.com/office/drawing/2014/main" id="{2355C891-0C62-47BA-BF79-FFF4294787D9}"/>
              </a:ext>
            </a:extLst>
          </p:cNvPr>
          <p:cNvSpPr>
            <a:spLocks noChangeShapeType="1"/>
          </p:cNvSpPr>
          <p:nvPr/>
        </p:nvSpPr>
        <p:spPr bwMode="auto">
          <a:xfrm>
            <a:off x="2750690" y="909925"/>
            <a:ext cx="4253988" cy="4760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8" name="Object 13">
            <a:extLst>
              <a:ext uri="{FF2B5EF4-FFF2-40B4-BE49-F238E27FC236}">
                <a16:creationId xmlns:a16="http://schemas.microsoft.com/office/drawing/2014/main" id="{37CC6271-C22F-4FAF-A125-84FEF15CF57A}"/>
              </a:ext>
            </a:extLst>
          </p:cNvPr>
          <p:cNvGraphicFramePr>
            <a:graphicFrameLocks noChangeAspect="1"/>
          </p:cNvGraphicFramePr>
          <p:nvPr>
            <p:extLst>
              <p:ext uri="{D42A27DB-BD31-4B8C-83A1-F6EECF244321}">
                <p14:modId xmlns:p14="http://schemas.microsoft.com/office/powerpoint/2010/main" val="3210329594"/>
              </p:ext>
            </p:extLst>
          </p:nvPr>
        </p:nvGraphicFramePr>
        <p:xfrm>
          <a:off x="476589" y="2435062"/>
          <a:ext cx="1245979" cy="603196"/>
        </p:xfrm>
        <a:graphic>
          <a:graphicData uri="http://schemas.openxmlformats.org/presentationml/2006/ole">
            <mc:AlternateContent xmlns:mc="http://schemas.openxmlformats.org/markup-compatibility/2006">
              <mc:Choice xmlns:v="urn:schemas-microsoft-com:vml" Requires="v">
                <p:oleObj name="Equation" r:id="rId4" imgW="558720" imgH="241200" progId="Equation.DSMT4">
                  <p:embed/>
                </p:oleObj>
              </mc:Choice>
              <mc:Fallback>
                <p:oleObj name="Equation" r:id="rId4" imgW="558720" imgH="241200" progId="Equation.DSMT4">
                  <p:embed/>
                  <p:pic>
                    <p:nvPicPr>
                      <p:cNvPr id="6" name="Object 13">
                        <a:extLst>
                          <a:ext uri="{FF2B5EF4-FFF2-40B4-BE49-F238E27FC236}">
                            <a16:creationId xmlns:a16="http://schemas.microsoft.com/office/drawing/2014/main" id="{23B31BDD-EE8D-4CB2-9C39-2F475DD6CAC3}"/>
                          </a:ext>
                        </a:extLst>
                      </p:cNvPr>
                      <p:cNvPicPr>
                        <a:picLocks noChangeAspect="1" noChangeArrowheads="1"/>
                      </p:cNvPicPr>
                      <p:nvPr/>
                    </p:nvPicPr>
                    <p:blipFill>
                      <a:blip r:embed="rId5"/>
                      <a:srcRect/>
                      <a:stretch>
                        <a:fillRect/>
                      </a:stretch>
                    </p:blipFill>
                    <p:spPr bwMode="auto">
                      <a:xfrm>
                        <a:off x="476589" y="2435062"/>
                        <a:ext cx="1245979" cy="603196"/>
                      </a:xfrm>
                      <a:prstGeom prst="rect">
                        <a:avLst/>
                      </a:prstGeom>
                      <a:noFill/>
                      <a:ln>
                        <a:noFill/>
                      </a:ln>
                      <a:effectLst/>
                    </p:spPr>
                  </p:pic>
                </p:oleObj>
              </mc:Fallback>
            </mc:AlternateContent>
          </a:graphicData>
        </a:graphic>
      </p:graphicFrame>
      <p:graphicFrame>
        <p:nvGraphicFramePr>
          <p:cNvPr id="9" name="Object 17">
            <a:extLst>
              <a:ext uri="{FF2B5EF4-FFF2-40B4-BE49-F238E27FC236}">
                <a16:creationId xmlns:a16="http://schemas.microsoft.com/office/drawing/2014/main" id="{A6AE2827-4A57-476C-87D3-B355AEB0A073}"/>
              </a:ext>
            </a:extLst>
          </p:cNvPr>
          <p:cNvGraphicFramePr>
            <a:graphicFrameLocks noChangeAspect="1"/>
          </p:cNvGraphicFramePr>
          <p:nvPr>
            <p:extLst>
              <p:ext uri="{D42A27DB-BD31-4B8C-83A1-F6EECF244321}">
                <p14:modId xmlns:p14="http://schemas.microsoft.com/office/powerpoint/2010/main" val="3157997377"/>
              </p:ext>
            </p:extLst>
          </p:nvPr>
        </p:nvGraphicFramePr>
        <p:xfrm>
          <a:off x="7054223" y="5219662"/>
          <a:ext cx="3182626" cy="717170"/>
        </p:xfrm>
        <a:graphic>
          <a:graphicData uri="http://schemas.openxmlformats.org/presentationml/2006/ole">
            <mc:AlternateContent xmlns:mc="http://schemas.openxmlformats.org/markup-compatibility/2006">
              <mc:Choice xmlns:v="urn:schemas-microsoft-com:vml" Requires="v">
                <p:oleObj name="Equation" r:id="rId6" imgW="1257120" imgH="279360" progId="Equation.DSMT4">
                  <p:embed/>
                </p:oleObj>
              </mc:Choice>
              <mc:Fallback>
                <p:oleObj name="Equation" r:id="rId6" imgW="1257120" imgH="279360" progId="Equation.DSMT4">
                  <p:embed/>
                  <p:pic>
                    <p:nvPicPr>
                      <p:cNvPr id="7" name="Object 17">
                        <a:extLst>
                          <a:ext uri="{FF2B5EF4-FFF2-40B4-BE49-F238E27FC236}">
                            <a16:creationId xmlns:a16="http://schemas.microsoft.com/office/drawing/2014/main" id="{08985B87-C66F-439C-963A-521D64BB10E3}"/>
                          </a:ext>
                        </a:extLst>
                      </p:cNvPr>
                      <p:cNvPicPr>
                        <a:picLocks noChangeAspect="1" noChangeArrowheads="1"/>
                      </p:cNvPicPr>
                      <p:nvPr/>
                    </p:nvPicPr>
                    <p:blipFill>
                      <a:blip r:embed="rId7"/>
                      <a:srcRect/>
                      <a:stretch>
                        <a:fillRect/>
                      </a:stretch>
                    </p:blipFill>
                    <p:spPr bwMode="auto">
                      <a:xfrm>
                        <a:off x="7054223" y="5219662"/>
                        <a:ext cx="3182626" cy="717170"/>
                      </a:xfrm>
                      <a:prstGeom prst="rect">
                        <a:avLst/>
                      </a:prstGeom>
                      <a:noFill/>
                      <a:ln>
                        <a:noFill/>
                      </a:ln>
                      <a:effectLst/>
                    </p:spPr>
                  </p:pic>
                </p:oleObj>
              </mc:Fallback>
            </mc:AlternateContent>
          </a:graphicData>
        </a:graphic>
      </p:graphicFrame>
      <p:sp>
        <p:nvSpPr>
          <p:cNvPr id="10" name="Line 20">
            <a:extLst>
              <a:ext uri="{FF2B5EF4-FFF2-40B4-BE49-F238E27FC236}">
                <a16:creationId xmlns:a16="http://schemas.microsoft.com/office/drawing/2014/main" id="{AB301819-9069-45D5-9C64-E29E579592EC}"/>
              </a:ext>
            </a:extLst>
          </p:cNvPr>
          <p:cNvSpPr>
            <a:spLocks noChangeShapeType="1"/>
          </p:cNvSpPr>
          <p:nvPr/>
        </p:nvSpPr>
        <p:spPr bwMode="auto">
          <a:xfrm flipV="1">
            <a:off x="4386839" y="909925"/>
            <a:ext cx="0" cy="3844757"/>
          </a:xfrm>
          <a:prstGeom prst="line">
            <a:avLst/>
          </a:prstGeom>
          <a:noFill/>
          <a:ln w="28575">
            <a:solidFill>
              <a:srgbClr val="000000"/>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Line 24">
            <a:extLst>
              <a:ext uri="{FF2B5EF4-FFF2-40B4-BE49-F238E27FC236}">
                <a16:creationId xmlns:a16="http://schemas.microsoft.com/office/drawing/2014/main" id="{8DD1D8FF-8DC5-43CD-BC4A-ED2940A7DFA7}"/>
              </a:ext>
            </a:extLst>
          </p:cNvPr>
          <p:cNvSpPr>
            <a:spLocks noChangeShapeType="1"/>
          </p:cNvSpPr>
          <p:nvPr/>
        </p:nvSpPr>
        <p:spPr bwMode="auto">
          <a:xfrm flipH="1">
            <a:off x="1850808" y="2740762"/>
            <a:ext cx="163615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 name="Line 25">
            <a:extLst>
              <a:ext uri="{FF2B5EF4-FFF2-40B4-BE49-F238E27FC236}">
                <a16:creationId xmlns:a16="http://schemas.microsoft.com/office/drawing/2014/main" id="{4746EEFB-22DB-4D1A-9853-6DC2D9CD0514}"/>
              </a:ext>
            </a:extLst>
          </p:cNvPr>
          <p:cNvSpPr>
            <a:spLocks noChangeShapeType="1"/>
          </p:cNvSpPr>
          <p:nvPr/>
        </p:nvSpPr>
        <p:spPr bwMode="auto">
          <a:xfrm>
            <a:off x="3486957" y="2740762"/>
            <a:ext cx="899881"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3" name="Oval 33">
            <a:extLst>
              <a:ext uri="{FF2B5EF4-FFF2-40B4-BE49-F238E27FC236}">
                <a16:creationId xmlns:a16="http://schemas.microsoft.com/office/drawing/2014/main" id="{30B2AAD7-5DA8-4931-A32D-9B88B59819F1}"/>
              </a:ext>
            </a:extLst>
          </p:cNvPr>
          <p:cNvSpPr>
            <a:spLocks noChangeArrowheads="1"/>
          </p:cNvSpPr>
          <p:nvPr/>
        </p:nvSpPr>
        <p:spPr bwMode="auto">
          <a:xfrm>
            <a:off x="4305031" y="2649220"/>
            <a:ext cx="163615" cy="183084"/>
          </a:xfrm>
          <a:prstGeom prst="ellipse">
            <a:avLst/>
          </a:prstGeom>
          <a:solidFill>
            <a:srgbClr val="00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14" name="Text Box 51">
            <a:extLst>
              <a:ext uri="{FF2B5EF4-FFF2-40B4-BE49-F238E27FC236}">
                <a16:creationId xmlns:a16="http://schemas.microsoft.com/office/drawing/2014/main" id="{78BB37A6-5023-4EAA-B3DF-EC0347579D88}"/>
              </a:ext>
            </a:extLst>
          </p:cNvPr>
          <p:cNvSpPr txBox="1">
            <a:spLocks noChangeArrowheads="1"/>
          </p:cNvSpPr>
          <p:nvPr/>
        </p:nvSpPr>
        <p:spPr bwMode="auto">
          <a:xfrm>
            <a:off x="8068174" y="4497222"/>
            <a:ext cx="327231" cy="564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sz="3000" b="1" dirty="0">
                <a:solidFill>
                  <a:srgbClr val="000000"/>
                </a:solidFill>
              </a:rPr>
              <a:t>u</a:t>
            </a:r>
          </a:p>
        </p:txBody>
      </p:sp>
      <p:sp>
        <p:nvSpPr>
          <p:cNvPr id="15" name="Text Box 52">
            <a:extLst>
              <a:ext uri="{FF2B5EF4-FFF2-40B4-BE49-F238E27FC236}">
                <a16:creationId xmlns:a16="http://schemas.microsoft.com/office/drawing/2014/main" id="{D79857F4-694E-4F35-A94A-7A487A8075C4}"/>
              </a:ext>
            </a:extLst>
          </p:cNvPr>
          <p:cNvSpPr txBox="1">
            <a:spLocks noChangeArrowheads="1"/>
          </p:cNvSpPr>
          <p:nvPr/>
        </p:nvSpPr>
        <p:spPr bwMode="auto">
          <a:xfrm>
            <a:off x="1359962" y="191494"/>
            <a:ext cx="327231" cy="627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sz="3400" b="1" dirty="0">
                <a:solidFill>
                  <a:srgbClr val="000000"/>
                </a:solidFill>
                <a:latin typeface="Symbol" panose="05050102010706020507" pitchFamily="18" charset="2"/>
              </a:rPr>
              <a:t>p</a:t>
            </a:r>
          </a:p>
        </p:txBody>
      </p:sp>
      <p:grpSp>
        <p:nvGrpSpPr>
          <p:cNvPr id="16" name="Agrupar 15">
            <a:extLst>
              <a:ext uri="{FF2B5EF4-FFF2-40B4-BE49-F238E27FC236}">
                <a16:creationId xmlns:a16="http://schemas.microsoft.com/office/drawing/2014/main" id="{2DA09E45-FB3F-4F42-AF3B-A7DD37FC15D0}"/>
              </a:ext>
            </a:extLst>
          </p:cNvPr>
          <p:cNvGrpSpPr/>
          <p:nvPr/>
        </p:nvGrpSpPr>
        <p:grpSpPr>
          <a:xfrm>
            <a:off x="412303" y="779371"/>
            <a:ext cx="11103835" cy="5700939"/>
            <a:chOff x="543350" y="1034175"/>
            <a:chExt cx="11443017" cy="5595225"/>
          </a:xfrm>
        </p:grpSpPr>
        <p:grpSp>
          <p:nvGrpSpPr>
            <p:cNvPr id="17" name="Agrupar 16">
              <a:extLst>
                <a:ext uri="{FF2B5EF4-FFF2-40B4-BE49-F238E27FC236}">
                  <a16:creationId xmlns:a16="http://schemas.microsoft.com/office/drawing/2014/main" id="{12178ED3-0566-4CA5-B4C2-4917D2426393}"/>
                </a:ext>
              </a:extLst>
            </p:cNvPr>
            <p:cNvGrpSpPr/>
            <p:nvPr/>
          </p:nvGrpSpPr>
          <p:grpSpPr>
            <a:xfrm>
              <a:off x="543350" y="1034175"/>
              <a:ext cx="11443017" cy="5595225"/>
              <a:chOff x="543350" y="1034175"/>
              <a:chExt cx="11443017" cy="5595225"/>
            </a:xfrm>
          </p:grpSpPr>
          <p:grpSp>
            <p:nvGrpSpPr>
              <p:cNvPr id="19" name="Grupo 17">
                <a:extLst>
                  <a:ext uri="{FF2B5EF4-FFF2-40B4-BE49-F238E27FC236}">
                    <a16:creationId xmlns:a16="http://schemas.microsoft.com/office/drawing/2014/main" id="{3E640CF8-8D23-45F1-BBF1-F9F37CBDC61F}"/>
                  </a:ext>
                </a:extLst>
              </p:cNvPr>
              <p:cNvGrpSpPr/>
              <p:nvPr/>
            </p:nvGrpSpPr>
            <p:grpSpPr>
              <a:xfrm>
                <a:off x="543350" y="1034175"/>
                <a:ext cx="11443017" cy="5595225"/>
                <a:chOff x="-90653" y="2096831"/>
                <a:chExt cx="10342726" cy="4745498"/>
              </a:xfrm>
            </p:grpSpPr>
            <p:cxnSp>
              <p:nvCxnSpPr>
                <p:cNvPr id="21" name="Conector de seta reta 20">
                  <a:extLst>
                    <a:ext uri="{FF2B5EF4-FFF2-40B4-BE49-F238E27FC236}">
                      <a16:creationId xmlns:a16="http://schemas.microsoft.com/office/drawing/2014/main" id="{693CC611-BE2D-4F4F-8BF0-1FF1DEF17479}"/>
                    </a:ext>
                  </a:extLst>
                </p:cNvPr>
                <p:cNvCxnSpPr/>
                <p:nvPr/>
              </p:nvCxnSpPr>
              <p:spPr>
                <a:xfrm>
                  <a:off x="3591059" y="3848635"/>
                  <a:ext cx="0" cy="206062"/>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Conector de seta reta 21">
                  <a:extLst>
                    <a:ext uri="{FF2B5EF4-FFF2-40B4-BE49-F238E27FC236}">
                      <a16:creationId xmlns:a16="http://schemas.microsoft.com/office/drawing/2014/main" id="{DA7E034D-E657-4211-AC0E-5EBCE29DAC42}"/>
                    </a:ext>
                  </a:extLst>
                </p:cNvPr>
                <p:cNvCxnSpPr/>
                <p:nvPr/>
              </p:nvCxnSpPr>
              <p:spPr>
                <a:xfrm>
                  <a:off x="3601791" y="4267200"/>
                  <a:ext cx="0" cy="206062"/>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Line 11">
                  <a:extLst>
                    <a:ext uri="{FF2B5EF4-FFF2-40B4-BE49-F238E27FC236}">
                      <a16:creationId xmlns:a16="http://schemas.microsoft.com/office/drawing/2014/main" id="{5338ABF8-47FB-4D70-B547-3600B14F1DEB}"/>
                    </a:ext>
                  </a:extLst>
                </p:cNvPr>
                <p:cNvSpPr>
                  <a:spLocks noChangeShapeType="1"/>
                </p:cNvSpPr>
                <p:nvPr/>
              </p:nvSpPr>
              <p:spPr bwMode="auto">
                <a:xfrm>
                  <a:off x="1752600" y="2743200"/>
                  <a:ext cx="3581400" cy="3581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24" name="Object 15">
                  <a:extLst>
                    <a:ext uri="{FF2B5EF4-FFF2-40B4-BE49-F238E27FC236}">
                      <a16:creationId xmlns:a16="http://schemas.microsoft.com/office/drawing/2014/main" id="{23ACF925-2C67-446C-BF83-CA2B1EF79AE0}"/>
                    </a:ext>
                  </a:extLst>
                </p:cNvPr>
                <p:cNvGraphicFramePr>
                  <a:graphicFrameLocks noChangeAspect="1"/>
                </p:cNvGraphicFramePr>
                <p:nvPr>
                  <p:extLst>
                    <p:ext uri="{D42A27DB-BD31-4B8C-83A1-F6EECF244321}">
                      <p14:modId xmlns:p14="http://schemas.microsoft.com/office/powerpoint/2010/main" val="3094641645"/>
                    </p:ext>
                  </p:extLst>
                </p:nvPr>
              </p:nvGraphicFramePr>
              <p:xfrm>
                <a:off x="5097461" y="6265494"/>
                <a:ext cx="3480900" cy="576835"/>
              </p:xfrm>
              <a:graphic>
                <a:graphicData uri="http://schemas.openxmlformats.org/presentationml/2006/ole">
                  <mc:AlternateContent xmlns:mc="http://schemas.openxmlformats.org/markup-compatibility/2006">
                    <mc:Choice xmlns:v="urn:schemas-microsoft-com:vml" Requires="v">
                      <p:oleObj name="Equation" r:id="rId8" imgW="1473120" imgH="279360" progId="Equation.DSMT4">
                        <p:embed/>
                      </p:oleObj>
                    </mc:Choice>
                    <mc:Fallback>
                      <p:oleObj name="Equation" r:id="rId8" imgW="1473120" imgH="279360" progId="Equation.DSMT4">
                        <p:embed/>
                        <p:pic>
                          <p:nvPicPr>
                            <p:cNvPr id="22" name="Object 15">
                              <a:extLst>
                                <a:ext uri="{FF2B5EF4-FFF2-40B4-BE49-F238E27FC236}">
                                  <a16:creationId xmlns:a16="http://schemas.microsoft.com/office/drawing/2014/main" id="{526EFC0F-809A-4E3F-A9F1-933250EF58F3}"/>
                                </a:ext>
                              </a:extLst>
                            </p:cNvPr>
                            <p:cNvPicPr>
                              <a:picLocks noChangeAspect="1" noChangeArrowheads="1"/>
                            </p:cNvPicPr>
                            <p:nvPr/>
                          </p:nvPicPr>
                          <p:blipFill>
                            <a:blip r:embed="rId9"/>
                            <a:srcRect/>
                            <a:stretch>
                              <a:fillRect/>
                            </a:stretch>
                          </p:blipFill>
                          <p:spPr bwMode="auto">
                            <a:xfrm>
                              <a:off x="5097461" y="6265494"/>
                              <a:ext cx="3480900" cy="576835"/>
                            </a:xfrm>
                            <a:prstGeom prst="rect">
                              <a:avLst/>
                            </a:prstGeom>
                            <a:noFill/>
                            <a:ln>
                              <a:noFill/>
                            </a:ln>
                            <a:effectLst/>
                          </p:spPr>
                        </p:pic>
                      </p:oleObj>
                    </mc:Fallback>
                  </mc:AlternateContent>
                </a:graphicData>
              </a:graphic>
            </p:graphicFrame>
            <p:sp>
              <p:nvSpPr>
                <p:cNvPr id="25" name="Oval 31">
                  <a:extLst>
                    <a:ext uri="{FF2B5EF4-FFF2-40B4-BE49-F238E27FC236}">
                      <a16:creationId xmlns:a16="http://schemas.microsoft.com/office/drawing/2014/main" id="{65B8077B-D60A-43E9-865E-FF4AF34A9B20}"/>
                    </a:ext>
                  </a:extLst>
                </p:cNvPr>
                <p:cNvSpPr>
                  <a:spLocks noChangeArrowheads="1"/>
                </p:cNvSpPr>
                <p:nvPr/>
              </p:nvSpPr>
              <p:spPr bwMode="auto">
                <a:xfrm>
                  <a:off x="3535250" y="4495800"/>
                  <a:ext cx="152400" cy="152400"/>
                </a:xfrm>
                <a:prstGeom prst="ellipse">
                  <a:avLst/>
                </a:prstGeom>
                <a:solidFill>
                  <a:srgbClr val="00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graphicFrame>
              <p:nvGraphicFramePr>
                <p:cNvPr id="26" name="Object 48">
                  <a:extLst>
                    <a:ext uri="{FF2B5EF4-FFF2-40B4-BE49-F238E27FC236}">
                      <a16:creationId xmlns:a16="http://schemas.microsoft.com/office/drawing/2014/main" id="{0D1B7460-86B8-49C7-A4D1-E2C3A0C14F9A}"/>
                    </a:ext>
                  </a:extLst>
                </p:cNvPr>
                <p:cNvGraphicFramePr>
                  <a:graphicFrameLocks noChangeAspect="1"/>
                </p:cNvGraphicFramePr>
                <p:nvPr>
                  <p:extLst>
                    <p:ext uri="{D42A27DB-BD31-4B8C-83A1-F6EECF244321}">
                      <p14:modId xmlns:p14="http://schemas.microsoft.com/office/powerpoint/2010/main" val="3853223951"/>
                    </p:ext>
                  </p:extLst>
                </p:nvPr>
              </p:nvGraphicFramePr>
              <p:xfrm>
                <a:off x="-90653" y="4267200"/>
                <a:ext cx="1309853" cy="507040"/>
              </p:xfrm>
              <a:graphic>
                <a:graphicData uri="http://schemas.openxmlformats.org/presentationml/2006/ole">
                  <mc:AlternateContent xmlns:mc="http://schemas.openxmlformats.org/markup-compatibility/2006">
                    <mc:Choice xmlns:v="urn:schemas-microsoft-com:vml" Requires="v">
                      <p:oleObj name="Equation" r:id="rId10" imgW="622080" imgH="241200" progId="Equation.DSMT4">
                        <p:embed/>
                      </p:oleObj>
                    </mc:Choice>
                    <mc:Fallback>
                      <p:oleObj name="Equation" r:id="rId10" imgW="622080" imgH="241200" progId="Equation.DSMT4">
                        <p:embed/>
                        <p:pic>
                          <p:nvPicPr>
                            <p:cNvPr id="24" name="Object 48">
                              <a:extLst>
                                <a:ext uri="{FF2B5EF4-FFF2-40B4-BE49-F238E27FC236}">
                                  <a16:creationId xmlns:a16="http://schemas.microsoft.com/office/drawing/2014/main" id="{00B5A142-7465-40DA-9545-1E9A411F285E}"/>
                                </a:ext>
                              </a:extLst>
                            </p:cNvPr>
                            <p:cNvPicPr>
                              <a:picLocks noGrp="1" noChangeAspect="1" noChangeArrowheads="1"/>
                            </p:cNvPicPr>
                            <p:nvPr/>
                          </p:nvPicPr>
                          <p:blipFill>
                            <a:blip r:embed="rId11"/>
                            <a:srcRect/>
                            <a:stretch>
                              <a:fillRect/>
                            </a:stretch>
                          </p:blipFill>
                          <p:spPr bwMode="auto">
                            <a:xfrm>
                              <a:off x="-90653" y="4267200"/>
                              <a:ext cx="1309853" cy="507040"/>
                            </a:xfrm>
                            <a:prstGeom prst="rect">
                              <a:avLst/>
                            </a:prstGeom>
                            <a:noFill/>
                            <a:ln>
                              <a:noFill/>
                            </a:ln>
                            <a:effectLst/>
                          </p:spPr>
                        </p:pic>
                      </p:oleObj>
                    </mc:Fallback>
                  </mc:AlternateContent>
                </a:graphicData>
              </a:graphic>
            </p:graphicFrame>
            <p:sp>
              <p:nvSpPr>
                <p:cNvPr id="27" name="CaixaDeTexto 26">
                  <a:extLst>
                    <a:ext uri="{FF2B5EF4-FFF2-40B4-BE49-F238E27FC236}">
                      <a16:creationId xmlns:a16="http://schemas.microsoft.com/office/drawing/2014/main" id="{BBD283E7-1617-44EB-B73D-DB44EDE07F16}"/>
                    </a:ext>
                  </a:extLst>
                </p:cNvPr>
                <p:cNvSpPr txBox="1"/>
                <p:nvPr/>
              </p:nvSpPr>
              <p:spPr>
                <a:xfrm>
                  <a:off x="4788876" y="2096831"/>
                  <a:ext cx="5463197" cy="1921464"/>
                </a:xfrm>
                <a:prstGeom prst="rect">
                  <a:avLst/>
                </a:prstGeom>
                <a:noFill/>
                <a:ln>
                  <a:solidFill>
                    <a:srgbClr val="C00000"/>
                  </a:solidFill>
                </a:ln>
              </p:spPr>
              <p:txBody>
                <a:bodyPr wrap="square" rtlCol="0">
                  <a:spAutoFit/>
                </a:bodyPr>
                <a:lstStyle/>
                <a:p>
                  <a:pPr algn="just"/>
                  <a:r>
                    <a:rPr lang="pt-BR" sz="2400" dirty="0">
                      <a:solidFill>
                        <a:srgbClr val="C00000"/>
                      </a:solidFill>
                      <a:latin typeface="Arial" panose="020B0604020202020204" pitchFamily="34" charset="0"/>
                      <a:cs typeface="Arial" panose="020B0604020202020204" pitchFamily="34" charset="0"/>
                    </a:rPr>
                    <a:t>Logo, uma política crível de combate à inflação pode fazer com que a inflação caia sem que a taxa de desemprego aumente, desde que as expectativas sejam formadas racionalmente (</a:t>
                  </a:r>
                  <a:r>
                    <a:rPr lang="pt-BR" sz="2400" i="1" dirty="0" err="1">
                      <a:solidFill>
                        <a:srgbClr val="C00000"/>
                      </a:solidFill>
                      <a:latin typeface="Arial" panose="020B0604020202020204" pitchFamily="34" charset="0"/>
                      <a:cs typeface="Arial" panose="020B0604020202020204" pitchFamily="34" charset="0"/>
                    </a:rPr>
                    <a:t>forward</a:t>
                  </a:r>
                  <a:r>
                    <a:rPr lang="pt-BR" sz="2400" i="1" dirty="0">
                      <a:solidFill>
                        <a:srgbClr val="C00000"/>
                      </a:solidFill>
                      <a:latin typeface="Arial" panose="020B0604020202020204" pitchFamily="34" charset="0"/>
                      <a:cs typeface="Arial" panose="020B0604020202020204" pitchFamily="34" charset="0"/>
                    </a:rPr>
                    <a:t> </a:t>
                  </a:r>
                  <a:r>
                    <a:rPr lang="pt-BR" sz="2400" i="1" dirty="0" err="1">
                      <a:solidFill>
                        <a:srgbClr val="C00000"/>
                      </a:solidFill>
                      <a:latin typeface="Arial" panose="020B0604020202020204" pitchFamily="34" charset="0"/>
                      <a:cs typeface="Arial" panose="020B0604020202020204" pitchFamily="34" charset="0"/>
                    </a:rPr>
                    <a:t>looking</a:t>
                  </a:r>
                  <a:r>
                    <a:rPr lang="pt-BR" sz="2400" dirty="0">
                      <a:solidFill>
                        <a:srgbClr val="C00000"/>
                      </a:solidFill>
                      <a:latin typeface="Arial" panose="020B0604020202020204" pitchFamily="34" charset="0"/>
                      <a:cs typeface="Arial" panose="020B0604020202020204" pitchFamily="34" charset="0"/>
                    </a:rPr>
                    <a:t>) e que P e w sejam flexíveis. </a:t>
                  </a:r>
                </a:p>
              </p:txBody>
            </p:sp>
            <p:cxnSp>
              <p:nvCxnSpPr>
                <p:cNvPr id="28" name="Conector de seta reta 27">
                  <a:extLst>
                    <a:ext uri="{FF2B5EF4-FFF2-40B4-BE49-F238E27FC236}">
                      <a16:creationId xmlns:a16="http://schemas.microsoft.com/office/drawing/2014/main" id="{BC875BBE-2860-45F3-8361-3BEC0AD3D251}"/>
                    </a:ext>
                  </a:extLst>
                </p:cNvPr>
                <p:cNvCxnSpPr/>
                <p:nvPr/>
              </p:nvCxnSpPr>
              <p:spPr>
                <a:xfrm flipH="1">
                  <a:off x="3763851" y="3839623"/>
                  <a:ext cx="1018014" cy="63363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20" name="Line 24">
                <a:extLst>
                  <a:ext uri="{FF2B5EF4-FFF2-40B4-BE49-F238E27FC236}">
                    <a16:creationId xmlns:a16="http://schemas.microsoft.com/office/drawing/2014/main" id="{FA8B406F-A914-44EA-96D2-94D453F7F404}"/>
                  </a:ext>
                </a:extLst>
              </p:cNvPr>
              <p:cNvSpPr>
                <a:spLocks noChangeShapeType="1"/>
              </p:cNvSpPr>
              <p:nvPr/>
            </p:nvSpPr>
            <p:spPr bwMode="auto">
              <a:xfrm flipH="1">
                <a:off x="1992549" y="3952547"/>
                <a:ext cx="16861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8" name="Line 25">
              <a:extLst>
                <a:ext uri="{FF2B5EF4-FFF2-40B4-BE49-F238E27FC236}">
                  <a16:creationId xmlns:a16="http://schemas.microsoft.com/office/drawing/2014/main" id="{49F3E945-D089-4FBD-A3E5-5B89A8FB23DA}"/>
                </a:ext>
              </a:extLst>
            </p:cNvPr>
            <p:cNvSpPr>
              <a:spLocks noChangeShapeType="1"/>
            </p:cNvSpPr>
            <p:nvPr/>
          </p:nvSpPr>
          <p:spPr bwMode="auto">
            <a:xfrm>
              <a:off x="3678677" y="3952547"/>
              <a:ext cx="9273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383686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0F8CCB1-4E5A-48BC-B0AF-15AA09423BB3}"/>
              </a:ext>
            </a:extLst>
          </p:cNvPr>
          <p:cNvSpPr>
            <a:spLocks noGrp="1"/>
          </p:cNvSpPr>
          <p:nvPr>
            <p:ph type="title"/>
          </p:nvPr>
        </p:nvSpPr>
        <p:spPr>
          <a:xfrm>
            <a:off x="304800" y="-151707"/>
            <a:ext cx="11754678" cy="1325563"/>
          </a:xfrm>
        </p:spPr>
        <p:txBody>
          <a:bodyPr>
            <a:normAutofit/>
          </a:bodyPr>
          <a:lstStyle/>
          <a:p>
            <a:pPr algn="just"/>
            <a:r>
              <a:rPr lang="pt-BR" sz="4200" b="1" dirty="0"/>
              <a:t>1) CEBRASPE (CESPE) - </a:t>
            </a:r>
            <a:r>
              <a:rPr lang="pt-BR" sz="4200" b="1" dirty="0" err="1"/>
              <a:t>Aud</a:t>
            </a:r>
            <a:r>
              <a:rPr lang="pt-BR" sz="4200" b="1" dirty="0"/>
              <a:t> (CAGE RS)/ SEFAZ RS/2018 </a:t>
            </a:r>
          </a:p>
        </p:txBody>
      </p:sp>
      <p:sp>
        <p:nvSpPr>
          <p:cNvPr id="5" name="Espaço Reservado para Conteúdo 2">
            <a:extLst>
              <a:ext uri="{FF2B5EF4-FFF2-40B4-BE49-F238E27FC236}">
                <a16:creationId xmlns:a16="http://schemas.microsoft.com/office/drawing/2014/main" id="{3EC471CC-4A2B-4DC5-AC4A-65A5737A8D60}"/>
              </a:ext>
            </a:extLst>
          </p:cNvPr>
          <p:cNvSpPr>
            <a:spLocks noGrp="1"/>
          </p:cNvSpPr>
          <p:nvPr>
            <p:ph idx="1"/>
          </p:nvPr>
        </p:nvSpPr>
        <p:spPr>
          <a:xfrm>
            <a:off x="304800" y="1017244"/>
            <a:ext cx="11754678" cy="4853469"/>
          </a:xfrm>
        </p:spPr>
        <p:txBody>
          <a:bodyPr>
            <a:normAutofit/>
          </a:bodyPr>
          <a:lstStyle/>
          <a:p>
            <a:pPr algn="just"/>
            <a:r>
              <a:rPr lang="pt-BR" dirty="0"/>
              <a:t>Assinale a opção </a:t>
            </a:r>
            <a:r>
              <a:rPr lang="pt-BR" b="1" dirty="0"/>
              <a:t>correta </a:t>
            </a:r>
            <a:r>
              <a:rPr lang="pt-BR" dirty="0"/>
              <a:t>de acordo com os principais resultados macroeconômicos e as principais teorias monetárias.</a:t>
            </a:r>
          </a:p>
          <a:p>
            <a:pPr marL="514350" indent="-514350" algn="just">
              <a:buFont typeface="+mj-lt"/>
              <a:buAutoNum type="alphaLcParenR"/>
            </a:pPr>
            <a:r>
              <a:rPr lang="pt-BR" dirty="0"/>
              <a:t>No modelo keynesiano, a taxa de juros é determinada pela produtividade marginal do capital.</a:t>
            </a:r>
          </a:p>
          <a:p>
            <a:pPr marL="514350" indent="-514350" algn="just">
              <a:buFont typeface="+mj-lt"/>
              <a:buAutoNum type="alphaLcParenR"/>
            </a:pPr>
            <a:r>
              <a:rPr lang="pt-BR" dirty="0"/>
              <a:t>No modelo neoclássico tradicional, havendo desemprego, os salários nominais crescerão mais rapidamente que os preços.</a:t>
            </a:r>
          </a:p>
          <a:p>
            <a:pPr marL="514350" indent="-514350" algn="just">
              <a:buFont typeface="+mj-lt"/>
              <a:buAutoNum type="alphaLcParenR"/>
            </a:pPr>
            <a:endParaRPr lang="pt-BR" sz="4400" dirty="0"/>
          </a:p>
          <a:p>
            <a:pPr marL="514350" indent="-514350" algn="just">
              <a:buFont typeface="+mj-lt"/>
              <a:buAutoNum type="alphaLcParenR"/>
            </a:pPr>
            <a:r>
              <a:rPr lang="pt-BR" dirty="0"/>
              <a:t>Se as expectativas das agendas são racionais, o processo de deflação da economia será gradual, até que a economia retorne ao pleno emprego.</a:t>
            </a:r>
          </a:p>
        </p:txBody>
      </p:sp>
      <p:sp>
        <p:nvSpPr>
          <p:cNvPr id="2" name="CaixaDeTexto 1">
            <a:extLst>
              <a:ext uri="{FF2B5EF4-FFF2-40B4-BE49-F238E27FC236}">
                <a16:creationId xmlns:a16="http://schemas.microsoft.com/office/drawing/2014/main" id="{58DE3082-0EFA-4668-A2BF-882C6A8EBD41}"/>
              </a:ext>
            </a:extLst>
          </p:cNvPr>
          <p:cNvSpPr txBox="1"/>
          <p:nvPr/>
        </p:nvSpPr>
        <p:spPr>
          <a:xfrm>
            <a:off x="3935896" y="2305878"/>
            <a:ext cx="7076661" cy="492443"/>
          </a:xfrm>
          <a:prstGeom prst="rect">
            <a:avLst/>
          </a:prstGeom>
          <a:noFill/>
        </p:spPr>
        <p:txBody>
          <a:bodyPr wrap="square" rtlCol="0">
            <a:spAutoFit/>
          </a:bodyPr>
          <a:lstStyle/>
          <a:p>
            <a:r>
              <a:rPr lang="pt-BR" sz="2600" dirty="0">
                <a:solidFill>
                  <a:srgbClr val="FF0000"/>
                </a:solidFill>
              </a:rPr>
              <a:t>Determinada no mercado monetário: </a:t>
            </a:r>
            <a:r>
              <a:rPr lang="pt-BR" sz="2600" i="1" dirty="0" err="1">
                <a:solidFill>
                  <a:srgbClr val="FF0000"/>
                </a:solidFill>
              </a:rPr>
              <a:t>M</a:t>
            </a:r>
            <a:r>
              <a:rPr lang="pt-BR" sz="2200" i="1" dirty="0" err="1">
                <a:solidFill>
                  <a:srgbClr val="FF0000"/>
                </a:solidFill>
              </a:rPr>
              <a:t>d</a:t>
            </a:r>
            <a:r>
              <a:rPr lang="pt-BR" sz="2600" i="1" dirty="0">
                <a:solidFill>
                  <a:srgbClr val="FF0000"/>
                </a:solidFill>
              </a:rPr>
              <a:t> = f(i, Y).</a:t>
            </a:r>
          </a:p>
        </p:txBody>
      </p:sp>
      <p:sp>
        <p:nvSpPr>
          <p:cNvPr id="6" name="CaixaDeTexto 5">
            <a:extLst>
              <a:ext uri="{FF2B5EF4-FFF2-40B4-BE49-F238E27FC236}">
                <a16:creationId xmlns:a16="http://schemas.microsoft.com/office/drawing/2014/main" id="{B521EB0B-53C9-48E2-AA07-B2713ACD66E7}"/>
              </a:ext>
            </a:extLst>
          </p:cNvPr>
          <p:cNvSpPr txBox="1"/>
          <p:nvPr/>
        </p:nvSpPr>
        <p:spPr>
          <a:xfrm>
            <a:off x="828258" y="3571460"/>
            <a:ext cx="11231219" cy="892552"/>
          </a:xfrm>
          <a:prstGeom prst="rect">
            <a:avLst/>
          </a:prstGeom>
          <a:noFill/>
        </p:spPr>
        <p:txBody>
          <a:bodyPr wrap="square" rtlCol="0">
            <a:spAutoFit/>
          </a:bodyPr>
          <a:lstStyle/>
          <a:p>
            <a:pPr algn="just"/>
            <a:r>
              <a:rPr lang="pt-BR" sz="2600" dirty="0">
                <a:solidFill>
                  <a:srgbClr val="FF0000"/>
                </a:solidFill>
              </a:rPr>
              <a:t>No modelo neoclássico, com P e W flexíveis, se Y &lt; </a:t>
            </a:r>
            <a:r>
              <a:rPr lang="pt-BR" sz="2600" dirty="0" err="1">
                <a:solidFill>
                  <a:srgbClr val="FF0000"/>
                </a:solidFill>
              </a:rPr>
              <a:t>Yn</a:t>
            </a:r>
            <a:r>
              <a:rPr lang="pt-BR" sz="2600" dirty="0">
                <a:solidFill>
                  <a:srgbClr val="FF0000"/>
                </a:solidFill>
              </a:rPr>
              <a:t>, teremos P e W diminuindo na mesma proporção.</a:t>
            </a:r>
          </a:p>
        </p:txBody>
      </p:sp>
      <p:sp>
        <p:nvSpPr>
          <p:cNvPr id="7" name="CaixaDeTexto 6">
            <a:extLst>
              <a:ext uri="{FF2B5EF4-FFF2-40B4-BE49-F238E27FC236}">
                <a16:creationId xmlns:a16="http://schemas.microsoft.com/office/drawing/2014/main" id="{AAD99A70-E963-4E54-A7F1-8EE163958F7D}"/>
              </a:ext>
            </a:extLst>
          </p:cNvPr>
          <p:cNvSpPr txBox="1"/>
          <p:nvPr/>
        </p:nvSpPr>
        <p:spPr>
          <a:xfrm>
            <a:off x="808381" y="5274361"/>
            <a:ext cx="11231219" cy="892552"/>
          </a:xfrm>
          <a:prstGeom prst="rect">
            <a:avLst/>
          </a:prstGeom>
          <a:noFill/>
        </p:spPr>
        <p:txBody>
          <a:bodyPr wrap="square" rtlCol="0">
            <a:spAutoFit/>
          </a:bodyPr>
          <a:lstStyle/>
          <a:p>
            <a:pPr algn="just"/>
            <a:r>
              <a:rPr lang="pt-BR" sz="2600" dirty="0">
                <a:solidFill>
                  <a:srgbClr val="FF0000"/>
                </a:solidFill>
              </a:rPr>
              <a:t>Conforme vimos, com expectativas formadas racionalmente (e P e W flexíveis) a inflação pode cair rapidamente, sem impacto sobre a taxa de desemprego.</a:t>
            </a:r>
          </a:p>
        </p:txBody>
      </p:sp>
    </p:spTree>
    <p:extLst>
      <p:ext uri="{BB962C8B-B14F-4D97-AF65-F5344CB8AC3E}">
        <p14:creationId xmlns:p14="http://schemas.microsoft.com/office/powerpoint/2010/main" val="4008707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a:extLst>
              <a:ext uri="{FF2B5EF4-FFF2-40B4-BE49-F238E27FC236}">
                <a16:creationId xmlns:a16="http://schemas.microsoft.com/office/drawing/2014/main" id="{950943A6-E5DE-4E4C-9D67-1B4EDF5485F8}"/>
              </a:ext>
            </a:extLst>
          </p:cNvPr>
          <p:cNvSpPr/>
          <p:nvPr/>
        </p:nvSpPr>
        <p:spPr>
          <a:xfrm>
            <a:off x="238540" y="265033"/>
            <a:ext cx="477079" cy="477078"/>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Espaço Reservado para Conteúdo 2">
            <a:extLst>
              <a:ext uri="{FF2B5EF4-FFF2-40B4-BE49-F238E27FC236}">
                <a16:creationId xmlns:a16="http://schemas.microsoft.com/office/drawing/2014/main" id="{9C7805B1-79C4-448E-9CAD-802BEF7F78C5}"/>
              </a:ext>
            </a:extLst>
          </p:cNvPr>
          <p:cNvSpPr>
            <a:spLocks noGrp="1"/>
          </p:cNvSpPr>
          <p:nvPr>
            <p:ph idx="1"/>
          </p:nvPr>
        </p:nvSpPr>
        <p:spPr>
          <a:xfrm>
            <a:off x="225287" y="275124"/>
            <a:ext cx="11728173" cy="4351338"/>
          </a:xfrm>
        </p:spPr>
        <p:txBody>
          <a:bodyPr>
            <a:normAutofit/>
          </a:bodyPr>
          <a:lstStyle/>
          <a:p>
            <a:pPr marL="514350" indent="-514350" algn="just">
              <a:buFont typeface="+mj-lt"/>
              <a:buAutoNum type="alphaLcParenR" startAt="4"/>
            </a:pPr>
            <a:r>
              <a:rPr lang="pt-BR" dirty="0"/>
              <a:t>As operações de swap cambial adotadas pelo banco central não afetam as reservas internacionais.</a:t>
            </a:r>
          </a:p>
          <a:p>
            <a:pPr marL="514350" indent="-514350" algn="just">
              <a:buFont typeface="+mj-lt"/>
              <a:buAutoNum type="alphaLcParenR" startAt="4"/>
            </a:pPr>
            <a:r>
              <a:rPr lang="pt-BR" dirty="0"/>
              <a:t>Segundo a teoria quantitativa da moeda, a moeda não possui efeitos temporários sobre a economia, estabelecendo, dessa forma, a neutralidade tanto no curto prazo quanto no longo prazo. </a:t>
            </a:r>
          </a:p>
        </p:txBody>
      </p:sp>
      <p:cxnSp>
        <p:nvCxnSpPr>
          <p:cNvPr id="3" name="Conector de Seta Reta 2">
            <a:extLst>
              <a:ext uri="{FF2B5EF4-FFF2-40B4-BE49-F238E27FC236}">
                <a16:creationId xmlns:a16="http://schemas.microsoft.com/office/drawing/2014/main" id="{C0B5381F-47AA-4562-B172-5B5065D13E8D}"/>
              </a:ext>
            </a:extLst>
          </p:cNvPr>
          <p:cNvCxnSpPr/>
          <p:nvPr/>
        </p:nvCxnSpPr>
        <p:spPr>
          <a:xfrm>
            <a:off x="4399722" y="861391"/>
            <a:ext cx="7407965"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CaixaDeTexto 4">
            <a:extLst>
              <a:ext uri="{FF2B5EF4-FFF2-40B4-BE49-F238E27FC236}">
                <a16:creationId xmlns:a16="http://schemas.microsoft.com/office/drawing/2014/main" id="{FA803CD4-185F-4A47-8D0E-2CBEB5476FD7}"/>
              </a:ext>
            </a:extLst>
          </p:cNvPr>
          <p:cNvSpPr txBox="1"/>
          <p:nvPr/>
        </p:nvSpPr>
        <p:spPr>
          <a:xfrm>
            <a:off x="834888" y="2438401"/>
            <a:ext cx="10972800" cy="1692771"/>
          </a:xfrm>
          <a:prstGeom prst="rect">
            <a:avLst/>
          </a:prstGeom>
          <a:noFill/>
        </p:spPr>
        <p:txBody>
          <a:bodyPr wrap="square" rtlCol="0">
            <a:spAutoFit/>
          </a:bodyPr>
          <a:lstStyle/>
          <a:p>
            <a:pPr marL="457200" indent="-457200" algn="just">
              <a:buFont typeface="Arial" panose="020B0604020202020204" pitchFamily="34" charset="0"/>
              <a:buChar char="•"/>
            </a:pPr>
            <a:r>
              <a:rPr lang="pt-BR" sz="2600" dirty="0">
                <a:solidFill>
                  <a:srgbClr val="FF0000"/>
                </a:solidFill>
              </a:rPr>
              <a:t>A TQM estabelece uma relação direta entre a oferta monetária e o nível de preços (MV = PY).</a:t>
            </a:r>
          </a:p>
          <a:p>
            <a:pPr marL="457200" indent="-457200" algn="just">
              <a:buFont typeface="Arial" panose="020B0604020202020204" pitchFamily="34" charset="0"/>
              <a:buChar char="•"/>
            </a:pPr>
            <a:r>
              <a:rPr lang="pt-BR" sz="2600" dirty="0">
                <a:solidFill>
                  <a:srgbClr val="FF0000"/>
                </a:solidFill>
              </a:rPr>
              <a:t>Entretanto, caso exista alguma rigidez de preços, um aumento da oferta monetária terá efeito sobre o produto. </a:t>
            </a:r>
          </a:p>
        </p:txBody>
      </p:sp>
    </p:spTree>
    <p:extLst>
      <p:ext uri="{BB962C8B-B14F-4D97-AF65-F5344CB8AC3E}">
        <p14:creationId xmlns:p14="http://schemas.microsoft.com/office/powerpoint/2010/main" val="264901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CA330EFC-1DB4-49A1-910B-87353DE196B1}"/>
              </a:ext>
            </a:extLst>
          </p:cNvPr>
          <p:cNvSpPr>
            <a:spLocks noGrp="1"/>
          </p:cNvSpPr>
          <p:nvPr>
            <p:ph idx="1"/>
          </p:nvPr>
        </p:nvSpPr>
        <p:spPr>
          <a:xfrm>
            <a:off x="218663" y="921025"/>
            <a:ext cx="11734798" cy="4351338"/>
          </a:xfrm>
        </p:spPr>
        <p:txBody>
          <a:bodyPr>
            <a:normAutofit/>
          </a:bodyPr>
          <a:lstStyle/>
          <a:p>
            <a:pPr algn="just"/>
            <a:r>
              <a:rPr lang="pt-BR" dirty="0">
                <a:solidFill>
                  <a:srgbClr val="FF0000"/>
                </a:solidFill>
              </a:rPr>
              <a:t>O </a:t>
            </a:r>
            <a:r>
              <a:rPr lang="pt-BR" b="1" i="1" dirty="0">
                <a:solidFill>
                  <a:srgbClr val="FF0000"/>
                </a:solidFill>
              </a:rPr>
              <a:t>swap</a:t>
            </a:r>
            <a:r>
              <a:rPr lang="pt-BR" b="1" dirty="0">
                <a:solidFill>
                  <a:srgbClr val="FF0000"/>
                </a:solidFill>
              </a:rPr>
              <a:t> é um derivativo </a:t>
            </a:r>
            <a:r>
              <a:rPr lang="pt-BR" dirty="0">
                <a:solidFill>
                  <a:srgbClr val="FF0000"/>
                </a:solidFill>
              </a:rPr>
              <a:t>(contrato cujo valor deriva de outro ativo) que envolve a troca de indexadores entre duas partes. Portanto, há uma troca de rentabilidades no final do período do contrato. </a:t>
            </a:r>
          </a:p>
          <a:p>
            <a:pPr algn="just"/>
            <a:endParaRPr lang="pt-BR" sz="200" dirty="0">
              <a:solidFill>
                <a:srgbClr val="FF0000"/>
              </a:solidFill>
            </a:endParaRPr>
          </a:p>
          <a:p>
            <a:pPr algn="just"/>
            <a:r>
              <a:rPr lang="pt-BR" dirty="0">
                <a:solidFill>
                  <a:srgbClr val="FF0000"/>
                </a:solidFill>
              </a:rPr>
              <a:t>Os </a:t>
            </a:r>
            <a:r>
              <a:rPr lang="pt-BR" i="1" dirty="0">
                <a:solidFill>
                  <a:srgbClr val="FF0000"/>
                </a:solidFill>
              </a:rPr>
              <a:t>swaps </a:t>
            </a:r>
            <a:r>
              <a:rPr lang="pt-BR" dirty="0">
                <a:solidFill>
                  <a:srgbClr val="FF0000"/>
                </a:solidFill>
              </a:rPr>
              <a:t>são instrumentos importantes de proteção financeira (hedge) e podem ser utilizados de diversas formas; </a:t>
            </a:r>
            <a:r>
              <a:rPr lang="pt-BR" b="1" dirty="0">
                <a:solidFill>
                  <a:srgbClr val="FF0000"/>
                </a:solidFill>
              </a:rPr>
              <a:t>existe a troca de riscos</a:t>
            </a:r>
            <a:r>
              <a:rPr lang="pt-BR" dirty="0">
                <a:solidFill>
                  <a:srgbClr val="FF0000"/>
                </a:solidFill>
              </a:rPr>
              <a:t>.</a:t>
            </a:r>
          </a:p>
          <a:p>
            <a:pPr algn="just"/>
            <a:endParaRPr lang="pt-BR" sz="200" dirty="0">
              <a:solidFill>
                <a:srgbClr val="FF0000"/>
              </a:solidFill>
            </a:endParaRPr>
          </a:p>
          <a:p>
            <a:pPr algn="just"/>
            <a:r>
              <a:rPr lang="pt-BR" dirty="0">
                <a:solidFill>
                  <a:srgbClr val="FF0000"/>
                </a:solidFill>
              </a:rPr>
              <a:t>Os termos </a:t>
            </a:r>
            <a:r>
              <a:rPr lang="pt-BR" b="1" i="1" dirty="0">
                <a:solidFill>
                  <a:srgbClr val="FF0000"/>
                </a:solidFill>
              </a:rPr>
              <a:t>swap</a:t>
            </a:r>
            <a:r>
              <a:rPr lang="pt-BR" b="1" dirty="0">
                <a:solidFill>
                  <a:srgbClr val="FF0000"/>
                </a:solidFill>
              </a:rPr>
              <a:t> cambial</a:t>
            </a:r>
            <a:r>
              <a:rPr lang="pt-BR" dirty="0">
                <a:solidFill>
                  <a:srgbClr val="FF0000"/>
                </a:solidFill>
              </a:rPr>
              <a:t> e </a:t>
            </a:r>
            <a:r>
              <a:rPr lang="pt-BR" b="1" i="1" dirty="0">
                <a:solidFill>
                  <a:srgbClr val="FF0000"/>
                </a:solidFill>
              </a:rPr>
              <a:t>swap</a:t>
            </a:r>
            <a:r>
              <a:rPr lang="pt-BR" b="1" dirty="0">
                <a:solidFill>
                  <a:srgbClr val="FF0000"/>
                </a:solidFill>
              </a:rPr>
              <a:t> cambial reverso </a:t>
            </a:r>
            <a:r>
              <a:rPr lang="pt-BR" dirty="0">
                <a:solidFill>
                  <a:srgbClr val="FF0000"/>
                </a:solidFill>
              </a:rPr>
              <a:t>são cada vez mais populares no noticiário econômico, pois são </a:t>
            </a:r>
            <a:r>
              <a:rPr lang="pt-BR" b="1" dirty="0">
                <a:solidFill>
                  <a:srgbClr val="FF0000"/>
                </a:solidFill>
              </a:rPr>
              <a:t>ferramentas usadas pelo Bacen para conter a volatilidade da taxa de câmbio.</a:t>
            </a:r>
          </a:p>
          <a:p>
            <a:pPr algn="just"/>
            <a:endParaRPr lang="pt-BR" dirty="0">
              <a:solidFill>
                <a:srgbClr val="FF0000"/>
              </a:solidFill>
            </a:endParaRPr>
          </a:p>
        </p:txBody>
      </p:sp>
      <p:sp>
        <p:nvSpPr>
          <p:cNvPr id="5" name="Título 1">
            <a:extLst>
              <a:ext uri="{FF2B5EF4-FFF2-40B4-BE49-F238E27FC236}">
                <a16:creationId xmlns:a16="http://schemas.microsoft.com/office/drawing/2014/main" id="{4CC7EF5F-188C-47CC-8BEA-51037841BAFC}"/>
              </a:ext>
            </a:extLst>
          </p:cNvPr>
          <p:cNvSpPr>
            <a:spLocks noGrp="1"/>
          </p:cNvSpPr>
          <p:nvPr>
            <p:ph type="title"/>
          </p:nvPr>
        </p:nvSpPr>
        <p:spPr>
          <a:xfrm>
            <a:off x="762000" y="-142460"/>
            <a:ext cx="10515600" cy="1325563"/>
          </a:xfrm>
        </p:spPr>
        <p:txBody>
          <a:bodyPr/>
          <a:lstStyle/>
          <a:p>
            <a:pPr algn="ctr"/>
            <a:r>
              <a:rPr lang="pt-BR" b="1" i="1" dirty="0">
                <a:solidFill>
                  <a:srgbClr val="FF0000"/>
                </a:solidFill>
                <a:latin typeface="+mn-lt"/>
              </a:rPr>
              <a:t>Swap</a:t>
            </a:r>
            <a:r>
              <a:rPr lang="pt-BR" b="1" dirty="0">
                <a:solidFill>
                  <a:srgbClr val="FF0000"/>
                </a:solidFill>
                <a:latin typeface="+mn-lt"/>
              </a:rPr>
              <a:t> Cambial</a:t>
            </a:r>
          </a:p>
        </p:txBody>
      </p:sp>
    </p:spTree>
    <p:extLst>
      <p:ext uri="{BB962C8B-B14F-4D97-AF65-F5344CB8AC3E}">
        <p14:creationId xmlns:p14="http://schemas.microsoft.com/office/powerpoint/2010/main" val="244466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5E626725-978D-4442-955F-2AB2E38BD5BA}"/>
              </a:ext>
            </a:extLst>
          </p:cNvPr>
          <p:cNvSpPr>
            <a:spLocks noGrp="1"/>
          </p:cNvSpPr>
          <p:nvPr>
            <p:ph idx="1"/>
          </p:nvPr>
        </p:nvSpPr>
        <p:spPr>
          <a:xfrm>
            <a:off x="245167" y="367749"/>
            <a:ext cx="11575772" cy="5334000"/>
          </a:xfrm>
        </p:spPr>
        <p:txBody>
          <a:bodyPr>
            <a:normAutofit/>
          </a:bodyPr>
          <a:lstStyle/>
          <a:p>
            <a:pPr algn="just"/>
            <a:r>
              <a:rPr lang="pt-BR" b="1" i="1" dirty="0">
                <a:solidFill>
                  <a:srgbClr val="FF0000"/>
                </a:solidFill>
              </a:rPr>
              <a:t>Swap </a:t>
            </a:r>
            <a:r>
              <a:rPr lang="pt-BR" b="1" i="1" dirty="0">
                <a:solidFill>
                  <a:srgbClr val="FF0000"/>
                </a:solidFill>
                <a:latin typeface="Calibri" panose="020F0502020204030204" pitchFamily="34" charset="0"/>
                <a:cs typeface="Calibri" panose="020F0502020204030204" pitchFamily="34" charset="0"/>
              </a:rPr>
              <a:t>→</a:t>
            </a:r>
            <a:r>
              <a:rPr lang="pt-BR" dirty="0">
                <a:solidFill>
                  <a:srgbClr val="FF0000"/>
                </a:solidFill>
              </a:rPr>
              <a:t> o </a:t>
            </a:r>
            <a:r>
              <a:rPr lang="pt-BR" b="1" dirty="0">
                <a:solidFill>
                  <a:srgbClr val="FF0000"/>
                </a:solidFill>
              </a:rPr>
              <a:t>Bacen oferece ao investidor o pagamento da oscilação do dólar</a:t>
            </a:r>
            <a:r>
              <a:rPr lang="pt-BR" dirty="0">
                <a:solidFill>
                  <a:srgbClr val="FF0000"/>
                </a:solidFill>
              </a:rPr>
              <a:t>, </a:t>
            </a:r>
            <a:r>
              <a:rPr lang="pt-BR" b="1" dirty="0">
                <a:solidFill>
                  <a:srgbClr val="FF0000"/>
                </a:solidFill>
              </a:rPr>
              <a:t>além de um prêmio </a:t>
            </a:r>
            <a:r>
              <a:rPr lang="pt-BR" dirty="0">
                <a:solidFill>
                  <a:srgbClr val="FF0000"/>
                </a:solidFill>
              </a:rPr>
              <a:t>e o investidor se compromete a pagar ao Bacen o rendimento dado pela taxa de juros durante o período de validade do contrato (troca de rendimentos).</a:t>
            </a:r>
          </a:p>
          <a:p>
            <a:pPr lvl="1" algn="just"/>
            <a:r>
              <a:rPr lang="pt-BR" dirty="0">
                <a:solidFill>
                  <a:srgbClr val="FF0000"/>
                </a:solidFill>
              </a:rPr>
              <a:t>A referência é o DI (depósito interfinanceiro), taxa utilizada entre instituições financeiras, que é próxima à Selic.</a:t>
            </a:r>
          </a:p>
          <a:p>
            <a:pPr lvl="1" algn="just"/>
            <a:r>
              <a:rPr lang="pt-BR" dirty="0">
                <a:solidFill>
                  <a:srgbClr val="FF0000"/>
                </a:solidFill>
              </a:rPr>
              <a:t>Cada contrato futuro de DI de 1 Dia é negociado na</a:t>
            </a:r>
            <a:r>
              <a:rPr lang="pt-BR" b="1" dirty="0">
                <a:solidFill>
                  <a:srgbClr val="FF0000"/>
                </a:solidFill>
              </a:rPr>
              <a:t> </a:t>
            </a:r>
            <a:r>
              <a:rPr lang="pt-BR" dirty="0">
                <a:solidFill>
                  <a:srgbClr val="FF0000"/>
                </a:solidFill>
              </a:rPr>
              <a:t>BM&amp;</a:t>
            </a:r>
            <a:r>
              <a:rPr lang="pt-BR" b="1" dirty="0">
                <a:solidFill>
                  <a:srgbClr val="FF0000"/>
                </a:solidFill>
              </a:rPr>
              <a:t>F</a:t>
            </a:r>
            <a:r>
              <a:rPr lang="pt-BR" dirty="0">
                <a:solidFill>
                  <a:srgbClr val="FF0000"/>
                </a:solidFill>
              </a:rPr>
              <a:t> estabelece um acordo de compra e venda de R$ 100.000,00 descontado pela taxa média de depósitos interfinanceiros de um dia (DI). As operações são baseadas nas expectativas do comportamento futuro da taxa DI.</a:t>
            </a:r>
          </a:p>
          <a:p>
            <a:pPr lvl="1" algn="just"/>
            <a:r>
              <a:rPr lang="pt-BR" dirty="0">
                <a:solidFill>
                  <a:srgbClr val="FF0000"/>
                </a:solidFill>
              </a:rPr>
              <a:t>De maneira resumida, pode-se dizer que o Depósito Interfinanceiro (DI) representa uma operação de empréstimo entre bancos e que a taxa média DI da </a:t>
            </a:r>
            <a:r>
              <a:rPr lang="pt-BR" dirty="0" err="1">
                <a:solidFill>
                  <a:srgbClr val="FF0000"/>
                </a:solidFill>
              </a:rPr>
              <a:t>Cetip</a:t>
            </a:r>
            <a:r>
              <a:rPr lang="pt-BR" dirty="0">
                <a:solidFill>
                  <a:srgbClr val="FF0000"/>
                </a:solidFill>
              </a:rPr>
              <a:t> (Central de Custódia e Liquidação Financeira de Títulos) representa a taxa referencial básica do custo das operações interbancárias.</a:t>
            </a:r>
          </a:p>
        </p:txBody>
      </p:sp>
    </p:spTree>
    <p:extLst>
      <p:ext uri="{BB962C8B-B14F-4D97-AF65-F5344CB8AC3E}">
        <p14:creationId xmlns:p14="http://schemas.microsoft.com/office/powerpoint/2010/main" val="388972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4">
                                            <p:txEl>
                                              <p:pRg st="1" end="1"/>
                                            </p:txEl>
                                          </p:spTgt>
                                        </p:tgtEl>
                                      </p:cBhvr>
                                    </p:animEffect>
                                  </p:childTnLst>
                                </p:cTn>
                              </p:par>
                              <p:par>
                                <p:cTn id="16" presetID="53" presetClass="entr" presetSubtype="16"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p:cTn id="18"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4">
                                            <p:txEl>
                                              <p:pRg st="2" end="2"/>
                                            </p:txEl>
                                          </p:spTgt>
                                        </p:tgtEl>
                                      </p:cBhvr>
                                    </p:animEffect>
                                  </p:childTnLst>
                                </p:cTn>
                              </p:par>
                              <p:par>
                                <p:cTn id="21" presetID="53" presetClass="entr" presetSubtype="16"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p:cTn id="2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AFD6D64-A5C7-43CA-888F-828191082222}"/>
              </a:ext>
            </a:extLst>
          </p:cNvPr>
          <p:cNvSpPr/>
          <p:nvPr/>
        </p:nvSpPr>
        <p:spPr>
          <a:xfrm>
            <a:off x="1643270" y="1997008"/>
            <a:ext cx="8772939" cy="2387600"/>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Título 1">
            <a:extLst>
              <a:ext uri="{FF2B5EF4-FFF2-40B4-BE49-F238E27FC236}">
                <a16:creationId xmlns:a16="http://schemas.microsoft.com/office/drawing/2014/main" id="{F0DEDCC3-890F-4EE1-96B2-3CBDFBBB0304}"/>
              </a:ext>
            </a:extLst>
          </p:cNvPr>
          <p:cNvSpPr txBox="1">
            <a:spLocks/>
          </p:cNvSpPr>
          <p:nvPr/>
        </p:nvSpPr>
        <p:spPr>
          <a:xfrm>
            <a:off x="1630018" y="1957252"/>
            <a:ext cx="8918713" cy="2387600"/>
          </a:xfrm>
          <a:prstGeom prst="rect">
            <a:avLst/>
          </a:prstGeom>
          <a:noFill/>
          <a:ln w="28575">
            <a:no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200" b="1" dirty="0" err="1"/>
              <a:t>Modelo</a:t>
            </a:r>
            <a:r>
              <a:rPr lang="en-US" sz="4200" b="1" dirty="0"/>
              <a:t> AS-AD, </a:t>
            </a:r>
            <a:r>
              <a:rPr lang="en-US" sz="4200" b="1" dirty="0" err="1"/>
              <a:t>Curva</a:t>
            </a:r>
            <a:r>
              <a:rPr lang="en-US" sz="4200" b="1" dirty="0"/>
              <a:t> de Philips e </a:t>
            </a:r>
            <a:r>
              <a:rPr lang="en-US" sz="4200" b="1" dirty="0" err="1"/>
              <a:t>Inflação</a:t>
            </a:r>
            <a:endParaRPr lang="en-US" sz="4200" b="1" dirty="0"/>
          </a:p>
        </p:txBody>
      </p:sp>
    </p:spTree>
    <p:extLst>
      <p:ext uri="{BB962C8B-B14F-4D97-AF65-F5344CB8AC3E}">
        <p14:creationId xmlns:p14="http://schemas.microsoft.com/office/powerpoint/2010/main" val="1101143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5693C359-1175-460A-BD85-926FA062EF0E}"/>
              </a:ext>
            </a:extLst>
          </p:cNvPr>
          <p:cNvSpPr>
            <a:spLocks noGrp="1"/>
          </p:cNvSpPr>
          <p:nvPr>
            <p:ph idx="1"/>
          </p:nvPr>
        </p:nvSpPr>
        <p:spPr>
          <a:xfrm>
            <a:off x="198783" y="327991"/>
            <a:ext cx="11714922" cy="5105400"/>
          </a:xfrm>
        </p:spPr>
        <p:txBody>
          <a:bodyPr>
            <a:normAutofit lnSpcReduction="10000"/>
          </a:bodyPr>
          <a:lstStyle/>
          <a:p>
            <a:pPr algn="just"/>
            <a:r>
              <a:rPr lang="pt-BR" dirty="0">
                <a:solidFill>
                  <a:srgbClr val="FF0000"/>
                </a:solidFill>
              </a:rPr>
              <a:t>É como se os </a:t>
            </a:r>
            <a:r>
              <a:rPr lang="pt-BR" b="1" dirty="0">
                <a:solidFill>
                  <a:srgbClr val="FF0000"/>
                </a:solidFill>
              </a:rPr>
              <a:t>agentes econômicos apostassem que o dólar subirá </a:t>
            </a:r>
            <a:r>
              <a:rPr lang="pt-BR" dirty="0">
                <a:solidFill>
                  <a:srgbClr val="FF0000"/>
                </a:solidFill>
              </a:rPr>
              <a:t>(o real se depreciará) mais do que o rendimento dado pela taxa de juros e o Bacen apostasse no contrário disso. </a:t>
            </a:r>
          </a:p>
          <a:p>
            <a:pPr lvl="1" algn="just"/>
            <a:r>
              <a:rPr lang="pt-BR" sz="2800" b="1" dirty="0">
                <a:solidFill>
                  <a:srgbClr val="FF0000"/>
                </a:solidFill>
              </a:rPr>
              <a:t>As duas partes fazem um contrato e, no fim do contrato, trocam os rendimentos. </a:t>
            </a:r>
          </a:p>
          <a:p>
            <a:pPr lvl="1" algn="just"/>
            <a:r>
              <a:rPr lang="pt-BR" sz="2800" dirty="0">
                <a:solidFill>
                  <a:srgbClr val="FF0000"/>
                </a:solidFill>
              </a:rPr>
              <a:t>Note então que, caso a variação do câmbio seja maior que o rendimento do DI o Bacen terá prejuízo e esse resultado será computado nas despesas financeiras do governo. Entretanto, os agentes econômicos que compraram o </a:t>
            </a:r>
            <a:r>
              <a:rPr lang="pt-BR" sz="2800" i="1" dirty="0">
                <a:solidFill>
                  <a:srgbClr val="FF0000"/>
                </a:solidFill>
              </a:rPr>
              <a:t>swap</a:t>
            </a:r>
            <a:r>
              <a:rPr lang="pt-BR" sz="2800" dirty="0">
                <a:solidFill>
                  <a:srgbClr val="FF0000"/>
                </a:solidFill>
              </a:rPr>
              <a:t> cambial se protegeram da variação cambial.</a:t>
            </a:r>
          </a:p>
          <a:p>
            <a:pPr lvl="1" algn="just"/>
            <a:r>
              <a:rPr lang="pt-BR" sz="2800" dirty="0">
                <a:solidFill>
                  <a:srgbClr val="FF0000"/>
                </a:solidFill>
              </a:rPr>
              <a:t>O objetivo do BC, no entanto, não é ganhar ou perder dinheiro. A autoridade monetária oferta esse contrato quando julga que há a necessidade de controlar altas bruscas da moeda norte-americana, </a:t>
            </a:r>
            <a:r>
              <a:rPr lang="pt-BR" sz="2800" b="1" dirty="0">
                <a:solidFill>
                  <a:srgbClr val="FF0000"/>
                </a:solidFill>
              </a:rPr>
              <a:t>pois reduzem a demanda no mercado à vista (demanda por Reservas Internacionais).</a:t>
            </a:r>
          </a:p>
          <a:p>
            <a:pPr algn="just"/>
            <a:endParaRPr lang="pt-BR" dirty="0">
              <a:solidFill>
                <a:srgbClr val="FF0000"/>
              </a:solidFill>
            </a:endParaRPr>
          </a:p>
          <a:p>
            <a:pPr algn="just"/>
            <a:endParaRPr lang="pt-BR" dirty="0">
              <a:solidFill>
                <a:srgbClr val="FF0000"/>
              </a:solidFill>
            </a:endParaRPr>
          </a:p>
        </p:txBody>
      </p:sp>
    </p:spTree>
    <p:extLst>
      <p:ext uri="{BB962C8B-B14F-4D97-AF65-F5344CB8AC3E}">
        <p14:creationId xmlns:p14="http://schemas.microsoft.com/office/powerpoint/2010/main" val="407368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4DC341F7-170A-47F7-82ED-278745D228ED}"/>
              </a:ext>
            </a:extLst>
          </p:cNvPr>
          <p:cNvSpPr>
            <a:spLocks noGrp="1"/>
          </p:cNvSpPr>
          <p:nvPr>
            <p:ph idx="1"/>
          </p:nvPr>
        </p:nvSpPr>
        <p:spPr>
          <a:xfrm>
            <a:off x="178904" y="261729"/>
            <a:ext cx="11708296" cy="5105400"/>
          </a:xfrm>
        </p:spPr>
        <p:txBody>
          <a:bodyPr>
            <a:normAutofit/>
          </a:bodyPr>
          <a:lstStyle/>
          <a:p>
            <a:pPr algn="just"/>
            <a:r>
              <a:rPr lang="pt-BR" b="1" dirty="0">
                <a:solidFill>
                  <a:srgbClr val="FF0000"/>
                </a:solidFill>
              </a:rPr>
              <a:t>É por isso que são entendidos como uma venda de dólar pelo BC no futuro. </a:t>
            </a:r>
            <a:r>
              <a:rPr lang="pt-BR" dirty="0">
                <a:solidFill>
                  <a:srgbClr val="FF0000"/>
                </a:solidFill>
              </a:rPr>
              <a:t>O futuro nesse caso é a data de vencimento e o BC se compromete a entregar a variação do dólar nessa data, o que reduz a pressão sobre a moeda estrangeira no mercado à vista.</a:t>
            </a:r>
          </a:p>
          <a:p>
            <a:pPr algn="just"/>
            <a:endParaRPr lang="pt-BR" sz="400" dirty="0">
              <a:solidFill>
                <a:srgbClr val="FF0000"/>
              </a:solidFill>
            </a:endParaRPr>
          </a:p>
          <a:p>
            <a:pPr algn="just"/>
            <a:r>
              <a:rPr lang="pt-BR" dirty="0">
                <a:solidFill>
                  <a:srgbClr val="FF0000"/>
                </a:solidFill>
              </a:rPr>
              <a:t>Logo, funcionam como:</a:t>
            </a:r>
          </a:p>
          <a:p>
            <a:pPr lvl="1" algn="just"/>
            <a:r>
              <a:rPr lang="pt-BR" sz="2800" i="1" dirty="0">
                <a:solidFill>
                  <a:srgbClr val="FF0000"/>
                </a:solidFill>
              </a:rPr>
              <a:t>Hedge</a:t>
            </a:r>
            <a:r>
              <a:rPr lang="pt-BR" sz="2800" dirty="0">
                <a:solidFill>
                  <a:srgbClr val="FF0000"/>
                </a:solidFill>
              </a:rPr>
              <a:t> cambial para os agentes econômicos;</a:t>
            </a:r>
          </a:p>
          <a:p>
            <a:pPr lvl="1" algn="just"/>
            <a:r>
              <a:rPr lang="pt-BR" sz="2800" dirty="0">
                <a:solidFill>
                  <a:srgbClr val="FF0000"/>
                </a:solidFill>
              </a:rPr>
              <a:t>Estabilizadores da taxa de câmbio.</a:t>
            </a:r>
          </a:p>
          <a:p>
            <a:pPr algn="just"/>
            <a:endParaRPr lang="pt-BR" sz="200" dirty="0">
              <a:solidFill>
                <a:srgbClr val="FF0000"/>
              </a:solidFill>
            </a:endParaRPr>
          </a:p>
          <a:p>
            <a:pPr algn="just"/>
            <a:endParaRPr lang="pt-BR" dirty="0">
              <a:solidFill>
                <a:srgbClr val="FF0000"/>
              </a:solidFill>
            </a:endParaRPr>
          </a:p>
        </p:txBody>
      </p:sp>
    </p:spTree>
    <p:extLst>
      <p:ext uri="{BB962C8B-B14F-4D97-AF65-F5344CB8AC3E}">
        <p14:creationId xmlns:p14="http://schemas.microsoft.com/office/powerpoint/2010/main" val="1908783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CDF1A-A26D-4221-A913-5EBF40D1640F}"/>
              </a:ext>
            </a:extLst>
          </p:cNvPr>
          <p:cNvSpPr>
            <a:spLocks noGrp="1"/>
          </p:cNvSpPr>
          <p:nvPr>
            <p:ph type="title"/>
          </p:nvPr>
        </p:nvSpPr>
        <p:spPr>
          <a:xfrm>
            <a:off x="1683026" y="365127"/>
            <a:ext cx="8839200" cy="1325563"/>
          </a:xfrm>
        </p:spPr>
        <p:txBody>
          <a:bodyPr>
            <a:normAutofit/>
          </a:bodyPr>
          <a:lstStyle/>
          <a:p>
            <a:pPr algn="just"/>
            <a:r>
              <a:rPr lang="pt-BR" b="1" dirty="0"/>
              <a:t>2) CEBRASPE (CESPE) - </a:t>
            </a:r>
            <a:r>
              <a:rPr lang="pt-BR" b="1" dirty="0" err="1"/>
              <a:t>Aud</a:t>
            </a:r>
            <a:r>
              <a:rPr lang="pt-BR" b="1" dirty="0"/>
              <a:t> </a:t>
            </a:r>
            <a:r>
              <a:rPr lang="pt-BR" b="1" dirty="0" err="1"/>
              <a:t>Gov</a:t>
            </a:r>
            <a:r>
              <a:rPr lang="pt-BR" b="1" dirty="0"/>
              <a:t> (CGE PI)/ CGE PI/Geral/2015 </a:t>
            </a:r>
          </a:p>
        </p:txBody>
      </p:sp>
      <p:sp>
        <p:nvSpPr>
          <p:cNvPr id="3" name="Espaço Reservado para Conteúdo 2">
            <a:extLst>
              <a:ext uri="{FF2B5EF4-FFF2-40B4-BE49-F238E27FC236}">
                <a16:creationId xmlns:a16="http://schemas.microsoft.com/office/drawing/2014/main" id="{08E1FEE0-5908-4886-8159-FD2966AF3DDA}"/>
              </a:ext>
            </a:extLst>
          </p:cNvPr>
          <p:cNvSpPr>
            <a:spLocks noGrp="1"/>
          </p:cNvSpPr>
          <p:nvPr>
            <p:ph idx="1"/>
          </p:nvPr>
        </p:nvSpPr>
        <p:spPr>
          <a:xfrm>
            <a:off x="1683026" y="1825625"/>
            <a:ext cx="8839199" cy="4351338"/>
          </a:xfrm>
        </p:spPr>
        <p:txBody>
          <a:bodyPr/>
          <a:lstStyle/>
          <a:p>
            <a:pPr algn="just"/>
            <a:r>
              <a:rPr lang="pt-BR" dirty="0"/>
              <a:t>Acerca dos modelos clássicos IS-LM e de oferta e demanda agregadas, julgue o item seguinte.</a:t>
            </a:r>
          </a:p>
          <a:p>
            <a:pPr algn="just"/>
            <a:r>
              <a:rPr lang="pt-BR" dirty="0"/>
              <a:t>Considerando-se o fechamento keynesiano do mercado de trabalho, a curva de oferta agregada será positivamente inclinada no plano preço e renda e terá como argumento o salário nominal.</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70AFC7EF-1742-41F6-93E3-CAD37C3BB56C}"/>
              </a:ext>
            </a:extLst>
          </p:cNvPr>
          <p:cNvSpPr txBox="1">
            <a:spLocks/>
          </p:cNvSpPr>
          <p:nvPr/>
        </p:nvSpPr>
        <p:spPr>
          <a:xfrm>
            <a:off x="1772471" y="4351735"/>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4E9AA14C-2A87-48D1-BB1F-6F0471A2614A}"/>
              </a:ext>
            </a:extLst>
          </p:cNvPr>
          <p:cNvSpPr txBox="1">
            <a:spLocks/>
          </p:cNvSpPr>
          <p:nvPr/>
        </p:nvSpPr>
        <p:spPr>
          <a:xfrm>
            <a:off x="3412434" y="4422916"/>
            <a:ext cx="8607287" cy="1888982"/>
          </a:xfrm>
          <a:prstGeom prst="rect">
            <a:avLst/>
          </a:prstGeom>
          <a:ln>
            <a:solidFill>
              <a:srgbClr val="FF0000"/>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b="1" dirty="0">
                <a:solidFill>
                  <a:srgbClr val="FF0000"/>
                </a:solidFill>
              </a:rPr>
              <a:t>É a curva de oferta agregada ! </a:t>
            </a:r>
          </a:p>
          <a:p>
            <a:pPr algn="just"/>
            <a:r>
              <a:rPr lang="pt-BR" dirty="0">
                <a:solidFill>
                  <a:srgbClr val="FF0000"/>
                </a:solidFill>
              </a:rPr>
              <a:t>Um aumento na demanda agregada aumenta o produto, reduzindo assim a taxa de desemprego. Com a economia “aquecida”, teremos uma pressão sobre os salários e sobre os preços.</a:t>
            </a:r>
            <a:endParaRPr lang="pt-BR" sz="400" dirty="0">
              <a:solidFill>
                <a:srgbClr val="FF0000"/>
              </a:solidFill>
            </a:endParaRPr>
          </a:p>
          <a:p>
            <a:pPr algn="just"/>
            <a:endParaRPr lang="pt-BR" dirty="0">
              <a:solidFill>
                <a:srgbClr val="FF0000"/>
              </a:solidFill>
            </a:endParaRPr>
          </a:p>
        </p:txBody>
      </p:sp>
    </p:spTree>
    <p:extLst>
      <p:ext uri="{BB962C8B-B14F-4D97-AF65-F5344CB8AC3E}">
        <p14:creationId xmlns:p14="http://schemas.microsoft.com/office/powerpoint/2010/main" val="137136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1E4DAA-2336-4463-8A4D-ECE0ABE3E254}"/>
              </a:ext>
            </a:extLst>
          </p:cNvPr>
          <p:cNvSpPr>
            <a:spLocks noGrp="1"/>
          </p:cNvSpPr>
          <p:nvPr>
            <p:ph type="title"/>
          </p:nvPr>
        </p:nvSpPr>
        <p:spPr>
          <a:xfrm>
            <a:off x="1722784" y="365127"/>
            <a:ext cx="8799443" cy="1325563"/>
          </a:xfrm>
        </p:spPr>
        <p:txBody>
          <a:bodyPr>
            <a:normAutofit/>
          </a:bodyPr>
          <a:lstStyle/>
          <a:p>
            <a:pPr algn="just"/>
            <a:r>
              <a:rPr lang="pt-BR" b="1" dirty="0"/>
              <a:t>3) CEBRASPE (CESPE) - Eco (MPOG)/ MPOG/"SPU"/2015 </a:t>
            </a:r>
          </a:p>
        </p:txBody>
      </p:sp>
      <p:sp>
        <p:nvSpPr>
          <p:cNvPr id="3" name="Espaço Reservado para Conteúdo 2">
            <a:extLst>
              <a:ext uri="{FF2B5EF4-FFF2-40B4-BE49-F238E27FC236}">
                <a16:creationId xmlns:a16="http://schemas.microsoft.com/office/drawing/2014/main" id="{D9AA3DC8-41BE-4996-960F-CC769634D039}"/>
              </a:ext>
            </a:extLst>
          </p:cNvPr>
          <p:cNvSpPr>
            <a:spLocks noGrp="1"/>
          </p:cNvSpPr>
          <p:nvPr>
            <p:ph idx="1"/>
          </p:nvPr>
        </p:nvSpPr>
        <p:spPr>
          <a:xfrm>
            <a:off x="1722784" y="1759365"/>
            <a:ext cx="8799443" cy="4351338"/>
          </a:xfrm>
        </p:spPr>
        <p:txBody>
          <a:bodyPr>
            <a:normAutofit/>
          </a:bodyPr>
          <a:lstStyle/>
          <a:p>
            <a:pPr algn="just"/>
            <a:r>
              <a:rPr lang="pt-BR" dirty="0"/>
              <a:t>Com relação ao modelo IS-LM e às políticas econômicas, julgue o item seguinte.</a:t>
            </a:r>
          </a:p>
          <a:p>
            <a:pPr algn="just"/>
            <a:r>
              <a:rPr lang="pt-BR" dirty="0"/>
              <a:t>De acordo com os keynesianos, na relação entre o nível geral de preços, da oferta de trabalho e do produto, um aumento no nível esperado de preços irá deslocar a</a:t>
            </a:r>
            <a:br>
              <a:rPr lang="pt-BR" dirty="0"/>
            </a:br>
            <a:r>
              <a:rPr lang="pt-BR" dirty="0"/>
              <a:t>curva de trabalho, o que, por sua vez, reduzirá o salário nominal e o nível de emprego, aumentando o produto.</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C3845F38-7614-41C2-BDE3-E781750ABE72}"/>
              </a:ext>
            </a:extLst>
          </p:cNvPr>
          <p:cNvSpPr txBox="1">
            <a:spLocks/>
          </p:cNvSpPr>
          <p:nvPr/>
        </p:nvSpPr>
        <p:spPr>
          <a:xfrm>
            <a:off x="1812227" y="5173370"/>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C9025E2D-71CA-4564-B9D0-377B5FA386CC}"/>
              </a:ext>
            </a:extLst>
          </p:cNvPr>
          <p:cNvSpPr txBox="1">
            <a:spLocks/>
          </p:cNvSpPr>
          <p:nvPr/>
        </p:nvSpPr>
        <p:spPr>
          <a:xfrm>
            <a:off x="3412434" y="4793978"/>
            <a:ext cx="8607287" cy="1222509"/>
          </a:xfrm>
          <a:prstGeom prst="rect">
            <a:avLst/>
          </a:prstGeom>
          <a:ln>
            <a:solidFill>
              <a:srgbClr val="FF0000"/>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dirty="0">
                <a:solidFill>
                  <a:srgbClr val="FF0000"/>
                </a:solidFill>
              </a:rPr>
              <a:t>Apesar da frase confusa, ele está se referindo ao efeito de um aumento da expectativa do nível de preços sobre a economia.</a:t>
            </a:r>
          </a:p>
        </p:txBody>
      </p:sp>
    </p:spTree>
    <p:extLst>
      <p:ext uri="{BB962C8B-B14F-4D97-AF65-F5344CB8AC3E}">
        <p14:creationId xmlns:p14="http://schemas.microsoft.com/office/powerpoint/2010/main" val="254961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6">
            <a:extLst>
              <a:ext uri="{FF2B5EF4-FFF2-40B4-BE49-F238E27FC236}">
                <a16:creationId xmlns:a16="http://schemas.microsoft.com/office/drawing/2014/main" id="{6E9FA4BE-5962-4CD7-9B88-C70419DC6B97}"/>
              </a:ext>
            </a:extLst>
          </p:cNvPr>
          <p:cNvSpPr>
            <a:spLocks noChangeShapeType="1"/>
          </p:cNvSpPr>
          <p:nvPr/>
        </p:nvSpPr>
        <p:spPr bwMode="auto">
          <a:xfrm flipV="1">
            <a:off x="1219292" y="1719541"/>
            <a:ext cx="0" cy="3733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 name="Line 7">
            <a:extLst>
              <a:ext uri="{FF2B5EF4-FFF2-40B4-BE49-F238E27FC236}">
                <a16:creationId xmlns:a16="http://schemas.microsoft.com/office/drawing/2014/main" id="{1A44C85E-ABD6-4F39-A7D7-4FD0BBA54A6F}"/>
              </a:ext>
            </a:extLst>
          </p:cNvPr>
          <p:cNvSpPr>
            <a:spLocks noChangeShapeType="1"/>
          </p:cNvSpPr>
          <p:nvPr/>
        </p:nvSpPr>
        <p:spPr bwMode="auto">
          <a:xfrm>
            <a:off x="1143092" y="5377141"/>
            <a:ext cx="5029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8">
            <a:extLst>
              <a:ext uri="{FF2B5EF4-FFF2-40B4-BE49-F238E27FC236}">
                <a16:creationId xmlns:a16="http://schemas.microsoft.com/office/drawing/2014/main" id="{052B3860-8B10-4F9C-8976-9A22D11C33DE}"/>
              </a:ext>
            </a:extLst>
          </p:cNvPr>
          <p:cNvSpPr>
            <a:spLocks noChangeShapeType="1"/>
          </p:cNvSpPr>
          <p:nvPr/>
        </p:nvSpPr>
        <p:spPr bwMode="auto">
          <a:xfrm flipV="1">
            <a:off x="1600292" y="2405341"/>
            <a:ext cx="3733800" cy="2743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7" name="Object 9">
            <a:extLst>
              <a:ext uri="{FF2B5EF4-FFF2-40B4-BE49-F238E27FC236}">
                <a16:creationId xmlns:a16="http://schemas.microsoft.com/office/drawing/2014/main" id="{51B65A3D-EFE0-4A1F-9179-DA372F7ABC38}"/>
              </a:ext>
            </a:extLst>
          </p:cNvPr>
          <p:cNvGraphicFramePr>
            <a:graphicFrameLocks noChangeAspect="1"/>
          </p:cNvGraphicFramePr>
          <p:nvPr>
            <p:extLst>
              <p:ext uri="{D42A27DB-BD31-4B8C-83A1-F6EECF244321}">
                <p14:modId xmlns:p14="http://schemas.microsoft.com/office/powerpoint/2010/main" val="2256507625"/>
              </p:ext>
            </p:extLst>
          </p:nvPr>
        </p:nvGraphicFramePr>
        <p:xfrm>
          <a:off x="5257800" y="2155825"/>
          <a:ext cx="1371600" cy="630238"/>
        </p:xfrm>
        <a:graphic>
          <a:graphicData uri="http://schemas.openxmlformats.org/presentationml/2006/ole">
            <mc:AlternateContent xmlns:mc="http://schemas.openxmlformats.org/markup-compatibility/2006">
              <mc:Choice xmlns:v="urn:schemas-microsoft-com:vml" Requires="v">
                <p:oleObj name="Equation" r:id="rId2" imgW="507960" imgH="241200" progId="Equation.DSMT4">
                  <p:embed/>
                </p:oleObj>
              </mc:Choice>
              <mc:Fallback>
                <p:oleObj name="Equation" r:id="rId2" imgW="507960" imgH="241200" progId="Equation.DSMT4">
                  <p:embed/>
                  <p:pic>
                    <p:nvPicPr>
                      <p:cNvPr id="7" name="Object 9">
                        <a:extLst>
                          <a:ext uri="{FF2B5EF4-FFF2-40B4-BE49-F238E27FC236}">
                            <a16:creationId xmlns:a16="http://schemas.microsoft.com/office/drawing/2014/main" id="{0160EBBB-1130-49C5-AFBE-04E9EFBFF322}"/>
                          </a:ext>
                        </a:extLst>
                      </p:cNvPr>
                      <p:cNvPicPr>
                        <a:picLocks noChangeAspect="1" noChangeArrowheads="1"/>
                      </p:cNvPicPr>
                      <p:nvPr/>
                    </p:nvPicPr>
                    <p:blipFill>
                      <a:blip r:embed="rId3"/>
                      <a:srcRect/>
                      <a:stretch>
                        <a:fillRect/>
                      </a:stretch>
                    </p:blipFill>
                    <p:spPr bwMode="auto">
                      <a:xfrm>
                        <a:off x="5257800" y="2155825"/>
                        <a:ext cx="1371600" cy="630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Line 10">
            <a:extLst>
              <a:ext uri="{FF2B5EF4-FFF2-40B4-BE49-F238E27FC236}">
                <a16:creationId xmlns:a16="http://schemas.microsoft.com/office/drawing/2014/main" id="{6E907833-13F6-41AC-A76E-A6748B335747}"/>
              </a:ext>
            </a:extLst>
          </p:cNvPr>
          <p:cNvSpPr>
            <a:spLocks noChangeShapeType="1"/>
          </p:cNvSpPr>
          <p:nvPr/>
        </p:nvSpPr>
        <p:spPr bwMode="auto">
          <a:xfrm flipV="1">
            <a:off x="3581492" y="3700741"/>
            <a:ext cx="0" cy="16764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9" name="Line 11">
            <a:extLst>
              <a:ext uri="{FF2B5EF4-FFF2-40B4-BE49-F238E27FC236}">
                <a16:creationId xmlns:a16="http://schemas.microsoft.com/office/drawing/2014/main" id="{D4236FA0-0528-492B-B6EF-D73DA4E6E8DD}"/>
              </a:ext>
            </a:extLst>
          </p:cNvPr>
          <p:cNvSpPr>
            <a:spLocks noChangeShapeType="1"/>
          </p:cNvSpPr>
          <p:nvPr/>
        </p:nvSpPr>
        <p:spPr bwMode="auto">
          <a:xfrm flipH="1">
            <a:off x="1219292" y="3700741"/>
            <a:ext cx="23622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0" name="Object 12">
            <a:extLst>
              <a:ext uri="{FF2B5EF4-FFF2-40B4-BE49-F238E27FC236}">
                <a16:creationId xmlns:a16="http://schemas.microsoft.com/office/drawing/2014/main" id="{599810E1-F849-4B3F-B911-D009F3D21914}"/>
              </a:ext>
            </a:extLst>
          </p:cNvPr>
          <p:cNvGraphicFramePr>
            <a:graphicFrameLocks noChangeAspect="1"/>
          </p:cNvGraphicFramePr>
          <p:nvPr>
            <p:extLst>
              <p:ext uri="{D42A27DB-BD31-4B8C-83A1-F6EECF244321}">
                <p14:modId xmlns:p14="http://schemas.microsoft.com/office/powerpoint/2010/main" val="4008671236"/>
              </p:ext>
            </p:extLst>
          </p:nvPr>
        </p:nvGraphicFramePr>
        <p:xfrm>
          <a:off x="667853" y="3441963"/>
          <a:ext cx="481013" cy="622300"/>
        </p:xfrm>
        <a:graphic>
          <a:graphicData uri="http://schemas.openxmlformats.org/presentationml/2006/ole">
            <mc:AlternateContent xmlns:mc="http://schemas.openxmlformats.org/markup-compatibility/2006">
              <mc:Choice xmlns:v="urn:schemas-microsoft-com:vml" Requires="v">
                <p:oleObj name="Equation" r:id="rId4" imgW="164880" imgH="228600" progId="Equation.DSMT4">
                  <p:embed/>
                </p:oleObj>
              </mc:Choice>
              <mc:Fallback>
                <p:oleObj name="Equation" r:id="rId4" imgW="164880" imgH="228600" progId="Equation.DSMT4">
                  <p:embed/>
                  <p:pic>
                    <p:nvPicPr>
                      <p:cNvPr id="10" name="Object 12">
                        <a:extLst>
                          <a:ext uri="{FF2B5EF4-FFF2-40B4-BE49-F238E27FC236}">
                            <a16:creationId xmlns:a16="http://schemas.microsoft.com/office/drawing/2014/main" id="{1A555995-A022-4ACF-87CD-9D5FE0E7EA61}"/>
                          </a:ext>
                        </a:extLst>
                      </p:cNvPr>
                      <p:cNvPicPr>
                        <a:picLocks noChangeAspect="1" noChangeArrowheads="1"/>
                      </p:cNvPicPr>
                      <p:nvPr/>
                    </p:nvPicPr>
                    <p:blipFill>
                      <a:blip r:embed="rId5"/>
                      <a:srcRect/>
                      <a:stretch>
                        <a:fillRect/>
                      </a:stretch>
                    </p:blipFill>
                    <p:spPr bwMode="auto">
                      <a:xfrm>
                        <a:off x="667853" y="3441963"/>
                        <a:ext cx="481013" cy="622300"/>
                      </a:xfrm>
                      <a:prstGeom prst="rect">
                        <a:avLst/>
                      </a:prstGeom>
                      <a:noFill/>
                      <a:ln>
                        <a:noFill/>
                      </a:ln>
                      <a:effectLst/>
                    </p:spPr>
                  </p:pic>
                </p:oleObj>
              </mc:Fallback>
            </mc:AlternateContent>
          </a:graphicData>
        </a:graphic>
      </p:graphicFrame>
      <p:graphicFrame>
        <p:nvGraphicFramePr>
          <p:cNvPr id="11" name="Object 13">
            <a:extLst>
              <a:ext uri="{FF2B5EF4-FFF2-40B4-BE49-F238E27FC236}">
                <a16:creationId xmlns:a16="http://schemas.microsoft.com/office/drawing/2014/main" id="{D7788929-43CC-4A80-AAAD-C406F29FCD8E}"/>
              </a:ext>
            </a:extLst>
          </p:cNvPr>
          <p:cNvGraphicFramePr>
            <a:graphicFrameLocks noChangeAspect="1"/>
          </p:cNvGraphicFramePr>
          <p:nvPr>
            <p:extLst>
              <p:ext uri="{D42A27DB-BD31-4B8C-83A1-F6EECF244321}">
                <p14:modId xmlns:p14="http://schemas.microsoft.com/office/powerpoint/2010/main" val="1067288980"/>
              </p:ext>
            </p:extLst>
          </p:nvPr>
        </p:nvGraphicFramePr>
        <p:xfrm>
          <a:off x="3352892" y="5300941"/>
          <a:ext cx="471488" cy="609600"/>
        </p:xfrm>
        <a:graphic>
          <a:graphicData uri="http://schemas.openxmlformats.org/presentationml/2006/ole">
            <mc:AlternateContent xmlns:mc="http://schemas.openxmlformats.org/markup-compatibility/2006">
              <mc:Choice xmlns:v="urn:schemas-microsoft-com:vml" Requires="v">
                <p:oleObj name="Equation" r:id="rId6" imgW="165028" imgH="228501" progId="Equation.3">
                  <p:embed/>
                </p:oleObj>
              </mc:Choice>
              <mc:Fallback>
                <p:oleObj name="Equation" r:id="rId6" imgW="165028" imgH="228501" progId="Equation.3">
                  <p:embed/>
                  <p:pic>
                    <p:nvPicPr>
                      <p:cNvPr id="11" name="Object 13">
                        <a:extLst>
                          <a:ext uri="{FF2B5EF4-FFF2-40B4-BE49-F238E27FC236}">
                            <a16:creationId xmlns:a16="http://schemas.microsoft.com/office/drawing/2014/main" id="{572A77B5-ECC8-4503-85F5-4945C0F9F3D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52892" y="5300941"/>
                        <a:ext cx="471488"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4">
            <a:extLst>
              <a:ext uri="{FF2B5EF4-FFF2-40B4-BE49-F238E27FC236}">
                <a16:creationId xmlns:a16="http://schemas.microsoft.com/office/drawing/2014/main" id="{F15ED25B-EB60-42DB-93CB-DB70933193FC}"/>
              </a:ext>
            </a:extLst>
          </p:cNvPr>
          <p:cNvGraphicFramePr>
            <a:graphicFrameLocks noChangeAspect="1"/>
          </p:cNvGraphicFramePr>
          <p:nvPr>
            <p:extLst>
              <p:ext uri="{D42A27DB-BD31-4B8C-83A1-F6EECF244321}">
                <p14:modId xmlns:p14="http://schemas.microsoft.com/office/powerpoint/2010/main" val="2259922068"/>
              </p:ext>
            </p:extLst>
          </p:nvPr>
        </p:nvGraphicFramePr>
        <p:xfrm>
          <a:off x="6096092" y="5370791"/>
          <a:ext cx="457200" cy="463550"/>
        </p:xfrm>
        <a:graphic>
          <a:graphicData uri="http://schemas.openxmlformats.org/presentationml/2006/ole">
            <mc:AlternateContent xmlns:mc="http://schemas.openxmlformats.org/markup-compatibility/2006">
              <mc:Choice xmlns:v="urn:schemas-microsoft-com:vml" Requires="v">
                <p:oleObj name="Equation" r:id="rId8" imgW="139579" imgH="164957" progId="Equation.3">
                  <p:embed/>
                </p:oleObj>
              </mc:Choice>
              <mc:Fallback>
                <p:oleObj name="Equation" r:id="rId8" imgW="139579" imgH="164957" progId="Equation.3">
                  <p:embed/>
                  <p:pic>
                    <p:nvPicPr>
                      <p:cNvPr id="12" name="Object 14">
                        <a:extLst>
                          <a:ext uri="{FF2B5EF4-FFF2-40B4-BE49-F238E27FC236}">
                            <a16:creationId xmlns:a16="http://schemas.microsoft.com/office/drawing/2014/main" id="{84365A9D-CE8B-4BD5-8FDD-F5D38F7E75D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92" y="5370791"/>
                        <a:ext cx="45720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5">
            <a:extLst>
              <a:ext uri="{FF2B5EF4-FFF2-40B4-BE49-F238E27FC236}">
                <a16:creationId xmlns:a16="http://schemas.microsoft.com/office/drawing/2014/main" id="{CE1AFFAF-7796-42E3-9970-1626840F382D}"/>
              </a:ext>
            </a:extLst>
          </p:cNvPr>
          <p:cNvGraphicFramePr>
            <a:graphicFrameLocks noChangeAspect="1"/>
          </p:cNvGraphicFramePr>
          <p:nvPr>
            <p:extLst>
              <p:ext uri="{D42A27DB-BD31-4B8C-83A1-F6EECF244321}">
                <p14:modId xmlns:p14="http://schemas.microsoft.com/office/powerpoint/2010/main" val="1286527296"/>
              </p:ext>
            </p:extLst>
          </p:nvPr>
        </p:nvGraphicFramePr>
        <p:xfrm>
          <a:off x="685893" y="1567141"/>
          <a:ext cx="422275" cy="457200"/>
        </p:xfrm>
        <a:graphic>
          <a:graphicData uri="http://schemas.openxmlformats.org/presentationml/2006/ole">
            <mc:AlternateContent xmlns:mc="http://schemas.openxmlformats.org/markup-compatibility/2006">
              <mc:Choice xmlns:v="urn:schemas-microsoft-com:vml" Requires="v">
                <p:oleObj name="Equation" r:id="rId10" imgW="152268" imgH="164957" progId="Equation.3">
                  <p:embed/>
                </p:oleObj>
              </mc:Choice>
              <mc:Fallback>
                <p:oleObj name="Equation" r:id="rId10" imgW="152268" imgH="164957" progId="Equation.3">
                  <p:embed/>
                  <p:pic>
                    <p:nvPicPr>
                      <p:cNvPr id="13" name="Object 15">
                        <a:extLst>
                          <a:ext uri="{FF2B5EF4-FFF2-40B4-BE49-F238E27FC236}">
                            <a16:creationId xmlns:a16="http://schemas.microsoft.com/office/drawing/2014/main" id="{35AD2B0E-0359-4D1F-A506-328606B3DBE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93" y="1567141"/>
                        <a:ext cx="4222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Line 16">
            <a:extLst>
              <a:ext uri="{FF2B5EF4-FFF2-40B4-BE49-F238E27FC236}">
                <a16:creationId xmlns:a16="http://schemas.microsoft.com/office/drawing/2014/main" id="{9B5C10D5-4853-4CF5-B1DE-4D2B8B9E170C}"/>
              </a:ext>
            </a:extLst>
          </p:cNvPr>
          <p:cNvSpPr>
            <a:spLocks noChangeShapeType="1"/>
          </p:cNvSpPr>
          <p:nvPr/>
        </p:nvSpPr>
        <p:spPr bwMode="auto">
          <a:xfrm flipV="1">
            <a:off x="1371693" y="1719541"/>
            <a:ext cx="3581400" cy="2667000"/>
          </a:xfrm>
          <a:prstGeom prst="line">
            <a:avLst/>
          </a:prstGeom>
          <a:noFill/>
          <a:ln w="28575">
            <a:solidFill>
              <a:schemeClr val="accent5">
                <a:lumMod val="75000"/>
              </a:schemeClr>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5" name="Object 17">
            <a:extLst>
              <a:ext uri="{FF2B5EF4-FFF2-40B4-BE49-F238E27FC236}">
                <a16:creationId xmlns:a16="http://schemas.microsoft.com/office/drawing/2014/main" id="{CBD08D6A-07C1-456A-879F-C582A41F70BF}"/>
              </a:ext>
            </a:extLst>
          </p:cNvPr>
          <p:cNvGraphicFramePr>
            <a:graphicFrameLocks noChangeAspect="1"/>
          </p:cNvGraphicFramePr>
          <p:nvPr>
            <p:extLst>
              <p:ext uri="{D42A27DB-BD31-4B8C-83A1-F6EECF244321}">
                <p14:modId xmlns:p14="http://schemas.microsoft.com/office/powerpoint/2010/main" val="2073712848"/>
              </p:ext>
            </p:extLst>
          </p:nvPr>
        </p:nvGraphicFramePr>
        <p:xfrm>
          <a:off x="4876800" y="1427163"/>
          <a:ext cx="1371600" cy="628650"/>
        </p:xfrm>
        <a:graphic>
          <a:graphicData uri="http://schemas.openxmlformats.org/presentationml/2006/ole">
            <mc:AlternateContent xmlns:mc="http://schemas.openxmlformats.org/markup-compatibility/2006">
              <mc:Choice xmlns:v="urn:schemas-microsoft-com:vml" Requires="v">
                <p:oleObj name="Equation" r:id="rId12" imgW="507960" imgH="241200" progId="Equation.DSMT4">
                  <p:embed/>
                </p:oleObj>
              </mc:Choice>
              <mc:Fallback>
                <p:oleObj name="Equation" r:id="rId12" imgW="507960" imgH="241200" progId="Equation.DSMT4">
                  <p:embed/>
                  <p:pic>
                    <p:nvPicPr>
                      <p:cNvPr id="17" name="Object 17">
                        <a:extLst>
                          <a:ext uri="{FF2B5EF4-FFF2-40B4-BE49-F238E27FC236}">
                            <a16:creationId xmlns:a16="http://schemas.microsoft.com/office/drawing/2014/main" id="{CFCEB4B2-6A8B-497C-8FD6-F2FA2CAA5464}"/>
                          </a:ext>
                        </a:extLst>
                      </p:cNvPr>
                      <p:cNvPicPr>
                        <a:picLocks noChangeAspect="1" noChangeArrowheads="1"/>
                      </p:cNvPicPr>
                      <p:nvPr/>
                    </p:nvPicPr>
                    <p:blipFill>
                      <a:blip r:embed="rId13"/>
                      <a:srcRect/>
                      <a:stretch>
                        <a:fillRect/>
                      </a:stretch>
                    </p:blipFill>
                    <p:spPr bwMode="auto">
                      <a:xfrm>
                        <a:off x="4876800" y="1427163"/>
                        <a:ext cx="13716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Line 18">
            <a:extLst>
              <a:ext uri="{FF2B5EF4-FFF2-40B4-BE49-F238E27FC236}">
                <a16:creationId xmlns:a16="http://schemas.microsoft.com/office/drawing/2014/main" id="{30E8DE0E-8E3E-44D8-9BED-52C7A3B4A357}"/>
              </a:ext>
            </a:extLst>
          </p:cNvPr>
          <p:cNvSpPr>
            <a:spLocks noChangeShapeType="1"/>
          </p:cNvSpPr>
          <p:nvPr/>
        </p:nvSpPr>
        <p:spPr bwMode="auto">
          <a:xfrm flipH="1" flipV="1">
            <a:off x="4648293" y="2024341"/>
            <a:ext cx="381000" cy="381000"/>
          </a:xfrm>
          <a:prstGeom prst="line">
            <a:avLst/>
          </a:prstGeom>
          <a:noFill/>
          <a:ln w="38100">
            <a:solidFill>
              <a:schemeClr val="accent5">
                <a:lumMod val="75000"/>
              </a:schemeClr>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8">
            <a:extLst>
              <a:ext uri="{FF2B5EF4-FFF2-40B4-BE49-F238E27FC236}">
                <a16:creationId xmlns:a16="http://schemas.microsoft.com/office/drawing/2014/main" id="{B943017F-E1FB-47BD-9797-B3D12D9DF80F}"/>
              </a:ext>
            </a:extLst>
          </p:cNvPr>
          <p:cNvSpPr>
            <a:spLocks noChangeShapeType="1"/>
          </p:cNvSpPr>
          <p:nvPr/>
        </p:nvSpPr>
        <p:spPr bwMode="auto">
          <a:xfrm>
            <a:off x="1600292" y="2153276"/>
            <a:ext cx="3656851" cy="286034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8" name="Object 9">
            <a:extLst>
              <a:ext uri="{FF2B5EF4-FFF2-40B4-BE49-F238E27FC236}">
                <a16:creationId xmlns:a16="http://schemas.microsoft.com/office/drawing/2014/main" id="{AA25D845-BE60-4D88-9E4A-B2153D6A9307}"/>
              </a:ext>
            </a:extLst>
          </p:cNvPr>
          <p:cNvGraphicFramePr>
            <a:graphicFrameLocks noChangeAspect="1"/>
          </p:cNvGraphicFramePr>
          <p:nvPr>
            <p:extLst>
              <p:ext uri="{D42A27DB-BD31-4B8C-83A1-F6EECF244321}">
                <p14:modId xmlns:p14="http://schemas.microsoft.com/office/powerpoint/2010/main" val="2046719805"/>
              </p:ext>
            </p:extLst>
          </p:nvPr>
        </p:nvGraphicFramePr>
        <p:xfrm>
          <a:off x="5217956" y="4704041"/>
          <a:ext cx="823913" cy="596900"/>
        </p:xfrm>
        <a:graphic>
          <a:graphicData uri="http://schemas.openxmlformats.org/presentationml/2006/ole">
            <mc:AlternateContent xmlns:mc="http://schemas.openxmlformats.org/markup-compatibility/2006">
              <mc:Choice xmlns:v="urn:schemas-microsoft-com:vml" Requires="v">
                <p:oleObj name="Equation" r:id="rId14" imgW="304560" imgH="228600" progId="Equation.DSMT4">
                  <p:embed/>
                </p:oleObj>
              </mc:Choice>
              <mc:Fallback>
                <p:oleObj name="Equation" r:id="rId14" imgW="304560" imgH="228600" progId="Equation.DSMT4">
                  <p:embed/>
                  <p:pic>
                    <p:nvPicPr>
                      <p:cNvPr id="33" name="Object 9">
                        <a:extLst>
                          <a:ext uri="{FF2B5EF4-FFF2-40B4-BE49-F238E27FC236}">
                            <a16:creationId xmlns:a16="http://schemas.microsoft.com/office/drawing/2014/main" id="{5B5DA02B-4780-458C-A274-9461F5FF709F}"/>
                          </a:ext>
                        </a:extLst>
                      </p:cNvPr>
                      <p:cNvPicPr>
                        <a:picLocks noChangeAspect="1" noChangeArrowheads="1"/>
                      </p:cNvPicPr>
                      <p:nvPr/>
                    </p:nvPicPr>
                    <p:blipFill>
                      <a:blip r:embed="rId15"/>
                      <a:srcRect/>
                      <a:stretch>
                        <a:fillRect/>
                      </a:stretch>
                    </p:blipFill>
                    <p:spPr bwMode="auto">
                      <a:xfrm>
                        <a:off x="5217956" y="4704041"/>
                        <a:ext cx="823913"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Line 11">
            <a:extLst>
              <a:ext uri="{FF2B5EF4-FFF2-40B4-BE49-F238E27FC236}">
                <a16:creationId xmlns:a16="http://schemas.microsoft.com/office/drawing/2014/main" id="{DC9A2179-4F25-4DEF-997D-5932C12A5AD2}"/>
              </a:ext>
            </a:extLst>
          </p:cNvPr>
          <p:cNvSpPr>
            <a:spLocks noChangeShapeType="1"/>
          </p:cNvSpPr>
          <p:nvPr/>
        </p:nvSpPr>
        <p:spPr bwMode="auto">
          <a:xfrm flipH="1">
            <a:off x="1184036" y="3208286"/>
            <a:ext cx="1752402" cy="0"/>
          </a:xfrm>
          <a:prstGeom prst="line">
            <a:avLst/>
          </a:prstGeom>
          <a:noFill/>
          <a:ln w="9525" cap="rnd">
            <a:solidFill>
              <a:schemeClr val="accent5">
                <a:lumMod val="50000"/>
              </a:schemeClr>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 name="Line 10">
            <a:extLst>
              <a:ext uri="{FF2B5EF4-FFF2-40B4-BE49-F238E27FC236}">
                <a16:creationId xmlns:a16="http://schemas.microsoft.com/office/drawing/2014/main" id="{6F17F305-91DF-4D4E-8D90-D59FD08B25E5}"/>
              </a:ext>
            </a:extLst>
          </p:cNvPr>
          <p:cNvSpPr>
            <a:spLocks noChangeShapeType="1"/>
          </p:cNvSpPr>
          <p:nvPr/>
        </p:nvSpPr>
        <p:spPr bwMode="auto">
          <a:xfrm flipH="1" flipV="1">
            <a:off x="2949105" y="3214636"/>
            <a:ext cx="1" cy="2162502"/>
          </a:xfrm>
          <a:prstGeom prst="line">
            <a:avLst/>
          </a:prstGeom>
          <a:noFill/>
          <a:ln w="9525" cap="rnd">
            <a:solidFill>
              <a:schemeClr val="accent5">
                <a:lumMod val="50000"/>
              </a:schemeClr>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21" name="Object 13">
            <a:extLst>
              <a:ext uri="{FF2B5EF4-FFF2-40B4-BE49-F238E27FC236}">
                <a16:creationId xmlns:a16="http://schemas.microsoft.com/office/drawing/2014/main" id="{F2AD116C-5690-4DE6-BE00-A3290EFB9C35}"/>
              </a:ext>
            </a:extLst>
          </p:cNvPr>
          <p:cNvGraphicFramePr>
            <a:graphicFrameLocks noChangeAspect="1"/>
          </p:cNvGraphicFramePr>
          <p:nvPr>
            <p:extLst>
              <p:ext uri="{D42A27DB-BD31-4B8C-83A1-F6EECF244321}">
                <p14:modId xmlns:p14="http://schemas.microsoft.com/office/powerpoint/2010/main" val="3778610647"/>
              </p:ext>
            </p:extLst>
          </p:nvPr>
        </p:nvGraphicFramePr>
        <p:xfrm>
          <a:off x="2789221" y="5302204"/>
          <a:ext cx="398463" cy="609600"/>
        </p:xfrm>
        <a:graphic>
          <a:graphicData uri="http://schemas.openxmlformats.org/presentationml/2006/ole">
            <mc:AlternateContent xmlns:mc="http://schemas.openxmlformats.org/markup-compatibility/2006">
              <mc:Choice xmlns:v="urn:schemas-microsoft-com:vml" Requires="v">
                <p:oleObj name="Equation" r:id="rId16" imgW="139680" imgH="228600" progId="Equation.DSMT4">
                  <p:embed/>
                </p:oleObj>
              </mc:Choice>
              <mc:Fallback>
                <p:oleObj name="Equation" r:id="rId16" imgW="139680" imgH="228600" progId="Equation.DSMT4">
                  <p:embed/>
                  <p:pic>
                    <p:nvPicPr>
                      <p:cNvPr id="36" name="Object 13">
                        <a:extLst>
                          <a:ext uri="{FF2B5EF4-FFF2-40B4-BE49-F238E27FC236}">
                            <a16:creationId xmlns:a16="http://schemas.microsoft.com/office/drawing/2014/main" id="{D895C521-F857-4ADA-8D36-5550886A4F0F}"/>
                          </a:ext>
                        </a:extLst>
                      </p:cNvPr>
                      <p:cNvPicPr>
                        <a:picLocks noChangeAspect="1" noChangeArrowheads="1"/>
                      </p:cNvPicPr>
                      <p:nvPr/>
                    </p:nvPicPr>
                    <p:blipFill>
                      <a:blip r:embed="rId17"/>
                      <a:srcRect/>
                      <a:stretch>
                        <a:fillRect/>
                      </a:stretch>
                    </p:blipFill>
                    <p:spPr bwMode="auto">
                      <a:xfrm>
                        <a:off x="2789221" y="5302204"/>
                        <a:ext cx="398463"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12">
            <a:extLst>
              <a:ext uri="{FF2B5EF4-FFF2-40B4-BE49-F238E27FC236}">
                <a16:creationId xmlns:a16="http://schemas.microsoft.com/office/drawing/2014/main" id="{5758422B-6D91-420A-B964-62FEC6A9C160}"/>
              </a:ext>
            </a:extLst>
          </p:cNvPr>
          <p:cNvGraphicFramePr>
            <a:graphicFrameLocks noChangeAspect="1"/>
          </p:cNvGraphicFramePr>
          <p:nvPr>
            <p:extLst>
              <p:ext uri="{D42A27DB-BD31-4B8C-83A1-F6EECF244321}">
                <p14:modId xmlns:p14="http://schemas.microsoft.com/office/powerpoint/2010/main" val="2604383412"/>
              </p:ext>
            </p:extLst>
          </p:nvPr>
        </p:nvGraphicFramePr>
        <p:xfrm>
          <a:off x="687081" y="2862403"/>
          <a:ext cx="442912" cy="622300"/>
        </p:xfrm>
        <a:graphic>
          <a:graphicData uri="http://schemas.openxmlformats.org/presentationml/2006/ole">
            <mc:AlternateContent xmlns:mc="http://schemas.openxmlformats.org/markup-compatibility/2006">
              <mc:Choice xmlns:v="urn:schemas-microsoft-com:vml" Requires="v">
                <p:oleObj name="Equation" r:id="rId18" imgW="152280" imgH="228600" progId="Equation.DSMT4">
                  <p:embed/>
                </p:oleObj>
              </mc:Choice>
              <mc:Fallback>
                <p:oleObj name="Equation" r:id="rId18" imgW="152280" imgH="228600" progId="Equation.DSMT4">
                  <p:embed/>
                  <p:pic>
                    <p:nvPicPr>
                      <p:cNvPr id="37" name="Object 12">
                        <a:extLst>
                          <a:ext uri="{FF2B5EF4-FFF2-40B4-BE49-F238E27FC236}">
                            <a16:creationId xmlns:a16="http://schemas.microsoft.com/office/drawing/2014/main" id="{F02D64B0-9FAF-4DFC-86E4-52DE937C0368}"/>
                          </a:ext>
                        </a:extLst>
                      </p:cNvPr>
                      <p:cNvPicPr>
                        <a:picLocks noChangeAspect="1" noChangeArrowheads="1"/>
                      </p:cNvPicPr>
                      <p:nvPr/>
                    </p:nvPicPr>
                    <p:blipFill>
                      <a:blip r:embed="rId19"/>
                      <a:srcRect/>
                      <a:stretch>
                        <a:fillRect/>
                      </a:stretch>
                    </p:blipFill>
                    <p:spPr bwMode="auto">
                      <a:xfrm>
                        <a:off x="687081" y="2862403"/>
                        <a:ext cx="442912" cy="622300"/>
                      </a:xfrm>
                      <a:prstGeom prst="rect">
                        <a:avLst/>
                      </a:prstGeom>
                      <a:noFill/>
                      <a:ln>
                        <a:noFill/>
                      </a:ln>
                      <a:effectLst/>
                    </p:spPr>
                  </p:pic>
                </p:oleObj>
              </mc:Fallback>
            </mc:AlternateContent>
          </a:graphicData>
        </a:graphic>
      </p:graphicFrame>
      <p:graphicFrame>
        <p:nvGraphicFramePr>
          <p:cNvPr id="23" name="Objeto 3">
            <a:extLst>
              <a:ext uri="{FF2B5EF4-FFF2-40B4-BE49-F238E27FC236}">
                <a16:creationId xmlns:a16="http://schemas.microsoft.com/office/drawing/2014/main" id="{E88DD7AA-D171-4F16-AD40-DF28FD7D0929}"/>
              </a:ext>
            </a:extLst>
          </p:cNvPr>
          <p:cNvGraphicFramePr>
            <a:graphicFrameLocks noChangeAspect="1"/>
          </p:cNvGraphicFramePr>
          <p:nvPr>
            <p:extLst>
              <p:ext uri="{D42A27DB-BD31-4B8C-83A1-F6EECF244321}">
                <p14:modId xmlns:p14="http://schemas.microsoft.com/office/powerpoint/2010/main" val="3626079842"/>
              </p:ext>
            </p:extLst>
          </p:nvPr>
        </p:nvGraphicFramePr>
        <p:xfrm>
          <a:off x="692429" y="456921"/>
          <a:ext cx="9451975" cy="642937"/>
        </p:xfrm>
        <a:graphic>
          <a:graphicData uri="http://schemas.openxmlformats.org/presentationml/2006/ole">
            <mc:AlternateContent xmlns:mc="http://schemas.openxmlformats.org/markup-compatibility/2006">
              <mc:Choice xmlns:v="urn:schemas-microsoft-com:vml" Requires="v">
                <p:oleObj name="Equation" r:id="rId20" imgW="3441600" imgH="241200" progId="Equation.DSMT4">
                  <p:embed/>
                </p:oleObj>
              </mc:Choice>
              <mc:Fallback>
                <p:oleObj name="Equation" r:id="rId20" imgW="3441600" imgH="241200" progId="Equation.DSMT4">
                  <p:embed/>
                  <p:pic>
                    <p:nvPicPr>
                      <p:cNvPr id="38" name="Objeto 3">
                        <a:extLst>
                          <a:ext uri="{FF2B5EF4-FFF2-40B4-BE49-F238E27FC236}">
                            <a16:creationId xmlns:a16="http://schemas.microsoft.com/office/drawing/2014/main" id="{A635BE75-254B-44F4-A5AA-2A89CFF082E4}"/>
                          </a:ext>
                        </a:extLst>
                      </p:cNvPr>
                      <p:cNvPicPr>
                        <a:picLocks noChangeAspect="1" noChangeArrowheads="1"/>
                      </p:cNvPicPr>
                      <p:nvPr/>
                    </p:nvPicPr>
                    <p:blipFill>
                      <a:blip r:embed="rId21"/>
                      <a:srcRect/>
                      <a:stretch>
                        <a:fillRect/>
                      </a:stretch>
                    </p:blipFill>
                    <p:spPr bwMode="auto">
                      <a:xfrm>
                        <a:off x="692429" y="456921"/>
                        <a:ext cx="9451975" cy="642937"/>
                      </a:xfrm>
                      <a:prstGeom prst="rect">
                        <a:avLst/>
                      </a:prstGeom>
                      <a:solidFill>
                        <a:srgbClr val="F2F2F2"/>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391822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9" grpId="0" animBg="1"/>
      <p:bldP spid="2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0CD76423-AC3C-4DAC-B34A-9046966970CF}"/>
              </a:ext>
            </a:extLst>
          </p:cNvPr>
          <p:cNvSpPr/>
          <p:nvPr/>
        </p:nvSpPr>
        <p:spPr>
          <a:xfrm>
            <a:off x="1656521" y="3008235"/>
            <a:ext cx="477079" cy="477078"/>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a:extLst>
              <a:ext uri="{FF2B5EF4-FFF2-40B4-BE49-F238E27FC236}">
                <a16:creationId xmlns:a16="http://schemas.microsoft.com/office/drawing/2014/main" id="{59EE4E47-9045-45FC-936D-81CA762F86CF}"/>
              </a:ext>
            </a:extLst>
          </p:cNvPr>
          <p:cNvSpPr>
            <a:spLocks noGrp="1"/>
          </p:cNvSpPr>
          <p:nvPr>
            <p:ph type="title"/>
          </p:nvPr>
        </p:nvSpPr>
        <p:spPr>
          <a:xfrm>
            <a:off x="1696278" y="365127"/>
            <a:ext cx="8786192" cy="1325563"/>
          </a:xfrm>
        </p:spPr>
        <p:txBody>
          <a:bodyPr>
            <a:normAutofit/>
          </a:bodyPr>
          <a:lstStyle/>
          <a:p>
            <a:pPr algn="just"/>
            <a:r>
              <a:rPr lang="pt-BR" b="1" dirty="0"/>
              <a:t>4) CEBRASPE (CESPE) - AE ES/SEGER ES/ Ciências Econômicas/2013 </a:t>
            </a:r>
          </a:p>
        </p:txBody>
      </p:sp>
      <p:sp>
        <p:nvSpPr>
          <p:cNvPr id="3" name="Espaço Reservado para Conteúdo 2">
            <a:extLst>
              <a:ext uri="{FF2B5EF4-FFF2-40B4-BE49-F238E27FC236}">
                <a16:creationId xmlns:a16="http://schemas.microsoft.com/office/drawing/2014/main" id="{747B53CE-4AE8-402C-941F-D74B4BC4691F}"/>
              </a:ext>
            </a:extLst>
          </p:cNvPr>
          <p:cNvSpPr>
            <a:spLocks noGrp="1"/>
          </p:cNvSpPr>
          <p:nvPr>
            <p:ph idx="1"/>
          </p:nvPr>
        </p:nvSpPr>
        <p:spPr>
          <a:xfrm>
            <a:off x="1696278" y="1732861"/>
            <a:ext cx="8786192" cy="4351338"/>
          </a:xfrm>
        </p:spPr>
        <p:txBody>
          <a:bodyPr/>
          <a:lstStyle/>
          <a:p>
            <a:pPr algn="just"/>
            <a:r>
              <a:rPr lang="pt-BR" dirty="0"/>
              <a:t>Assinale a opção em que é apresentado o índice oficial de preços adotado pelo BACEN para fins de cumprimento da meta inflacionária.</a:t>
            </a:r>
          </a:p>
          <a:p>
            <a:pPr marL="514350" indent="-514350" algn="just">
              <a:buFont typeface="+mj-lt"/>
              <a:buAutoNum type="alphaLcParenR"/>
            </a:pPr>
            <a:r>
              <a:rPr lang="pt-BR" dirty="0"/>
              <a:t>índice nacional de preços ao consumidor amplo (IPCA)</a:t>
            </a:r>
          </a:p>
          <a:p>
            <a:pPr marL="514350" indent="-514350" algn="just">
              <a:buFont typeface="+mj-lt"/>
              <a:buAutoNum type="alphaLcParenR"/>
            </a:pPr>
            <a:r>
              <a:rPr lang="pt-BR" dirty="0"/>
              <a:t>índice nacional de preços ao consumidor (INPC)</a:t>
            </a:r>
          </a:p>
          <a:p>
            <a:pPr marL="514350" indent="-514350" algn="just">
              <a:buFont typeface="+mj-lt"/>
              <a:buAutoNum type="alphaLcParenR"/>
            </a:pPr>
            <a:r>
              <a:rPr lang="pt-BR" dirty="0"/>
              <a:t>índice nacional de custo da construção (INCC)</a:t>
            </a:r>
          </a:p>
          <a:p>
            <a:pPr marL="514350" indent="-514350" algn="just">
              <a:buFont typeface="+mj-lt"/>
              <a:buAutoNum type="alphaLcParenR"/>
            </a:pPr>
            <a:r>
              <a:rPr lang="pt-BR" dirty="0"/>
              <a:t>índice geral de preços do mercado (IGP-M)</a:t>
            </a:r>
          </a:p>
          <a:p>
            <a:pPr marL="514350" indent="-514350" algn="just">
              <a:buFont typeface="+mj-lt"/>
              <a:buAutoNum type="alphaLcParenR"/>
            </a:pPr>
            <a:r>
              <a:rPr lang="pt-BR" dirty="0"/>
              <a:t>índice de preços ao consumidor semanal (IPCS) </a:t>
            </a:r>
          </a:p>
        </p:txBody>
      </p:sp>
      <p:sp>
        <p:nvSpPr>
          <p:cNvPr id="5" name="Espaço Reservado para Conteúdo 2">
            <a:extLst>
              <a:ext uri="{FF2B5EF4-FFF2-40B4-BE49-F238E27FC236}">
                <a16:creationId xmlns:a16="http://schemas.microsoft.com/office/drawing/2014/main" id="{7EAEC5A0-8B09-4813-9348-FCABCA89A721}"/>
              </a:ext>
            </a:extLst>
          </p:cNvPr>
          <p:cNvSpPr txBox="1">
            <a:spLocks/>
          </p:cNvSpPr>
          <p:nvPr/>
        </p:nvSpPr>
        <p:spPr>
          <a:xfrm>
            <a:off x="1822176" y="5695125"/>
            <a:ext cx="8607287" cy="524009"/>
          </a:xfrm>
          <a:prstGeom prst="rect">
            <a:avLst/>
          </a:prstGeom>
          <a:ln>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dirty="0">
                <a:solidFill>
                  <a:srgbClr val="FF0000"/>
                </a:solidFill>
              </a:rPr>
              <a:t>2020: meta = 4,0% (com margem de tolerância de 1,5)</a:t>
            </a:r>
          </a:p>
        </p:txBody>
      </p:sp>
    </p:spTree>
    <p:extLst>
      <p:ext uri="{BB962C8B-B14F-4D97-AF65-F5344CB8AC3E}">
        <p14:creationId xmlns:p14="http://schemas.microsoft.com/office/powerpoint/2010/main" val="113899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B29C2D-09F7-4A2D-A262-458211477AC8}"/>
              </a:ext>
            </a:extLst>
          </p:cNvPr>
          <p:cNvSpPr>
            <a:spLocks noGrp="1"/>
          </p:cNvSpPr>
          <p:nvPr>
            <p:ph type="title"/>
          </p:nvPr>
        </p:nvSpPr>
        <p:spPr>
          <a:xfrm>
            <a:off x="1683026" y="365127"/>
            <a:ext cx="8786191" cy="1325563"/>
          </a:xfrm>
        </p:spPr>
        <p:txBody>
          <a:bodyPr>
            <a:normAutofit/>
          </a:bodyPr>
          <a:lstStyle/>
          <a:p>
            <a:pPr algn="just"/>
            <a:r>
              <a:rPr lang="pt-BR" b="1" dirty="0"/>
              <a:t>5) CEBRASPE (CESPE) - Ana GRS (SLU DF)/ SLU DF/Economia/2019 </a:t>
            </a:r>
          </a:p>
        </p:txBody>
      </p:sp>
      <p:sp>
        <p:nvSpPr>
          <p:cNvPr id="3" name="Espaço Reservado para Conteúdo 2">
            <a:extLst>
              <a:ext uri="{FF2B5EF4-FFF2-40B4-BE49-F238E27FC236}">
                <a16:creationId xmlns:a16="http://schemas.microsoft.com/office/drawing/2014/main" id="{FF0F7074-49E4-4238-AE51-F463B53989D0}"/>
              </a:ext>
            </a:extLst>
          </p:cNvPr>
          <p:cNvSpPr>
            <a:spLocks noGrp="1"/>
          </p:cNvSpPr>
          <p:nvPr>
            <p:ph idx="1"/>
          </p:nvPr>
        </p:nvSpPr>
        <p:spPr>
          <a:xfrm>
            <a:off x="1683026" y="1825625"/>
            <a:ext cx="8786191" cy="4351338"/>
          </a:xfrm>
        </p:spPr>
        <p:txBody>
          <a:bodyPr/>
          <a:lstStyle/>
          <a:p>
            <a:pPr algn="just"/>
            <a:r>
              <a:rPr lang="pt-BR" dirty="0"/>
              <a:t>Julgue o item, que tratam de conceitos fundamentais da economia.</a:t>
            </a:r>
          </a:p>
          <a:p>
            <a:pPr algn="just"/>
            <a:r>
              <a:rPr lang="pt-BR" dirty="0"/>
              <a:t>Um deslocamento positivo para a esquerda da curva de oferta agregada com inclinação positiva indica que a produção industrial aumentará, mantendo-se determinado nível de preços.</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9B8363D3-E978-4503-ABA8-90E8AE985303}"/>
              </a:ext>
            </a:extLst>
          </p:cNvPr>
          <p:cNvSpPr txBox="1">
            <a:spLocks/>
          </p:cNvSpPr>
          <p:nvPr/>
        </p:nvSpPr>
        <p:spPr>
          <a:xfrm>
            <a:off x="1772471" y="4868572"/>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414E7A2B-16F5-4D5D-8EE5-A577E07EF78A}"/>
              </a:ext>
            </a:extLst>
          </p:cNvPr>
          <p:cNvSpPr txBox="1">
            <a:spLocks/>
          </p:cNvSpPr>
          <p:nvPr/>
        </p:nvSpPr>
        <p:spPr>
          <a:xfrm>
            <a:off x="3412436" y="4449422"/>
            <a:ext cx="7007093" cy="1169500"/>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600" dirty="0">
                <a:solidFill>
                  <a:srgbClr val="FF0000"/>
                </a:solidFill>
              </a:rPr>
              <a:t>Como vimos, um choque adverso de oferta eleva o nível de preços e reduz a produção (PIB, incluindo a produção industrial).</a:t>
            </a:r>
          </a:p>
        </p:txBody>
      </p:sp>
    </p:spTree>
    <p:extLst>
      <p:ext uri="{BB962C8B-B14F-4D97-AF65-F5344CB8AC3E}">
        <p14:creationId xmlns:p14="http://schemas.microsoft.com/office/powerpoint/2010/main" val="235415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BC5030-3099-4D7F-9F80-DFCF69E35301}"/>
              </a:ext>
            </a:extLst>
          </p:cNvPr>
          <p:cNvSpPr>
            <a:spLocks noGrp="1"/>
          </p:cNvSpPr>
          <p:nvPr>
            <p:ph type="title"/>
          </p:nvPr>
        </p:nvSpPr>
        <p:spPr>
          <a:xfrm>
            <a:off x="1709530" y="365127"/>
            <a:ext cx="8772940" cy="1325563"/>
          </a:xfrm>
        </p:spPr>
        <p:txBody>
          <a:bodyPr>
            <a:normAutofit/>
          </a:bodyPr>
          <a:lstStyle/>
          <a:p>
            <a:pPr algn="just"/>
            <a:r>
              <a:rPr lang="pt-BR" b="1" dirty="0"/>
              <a:t>6) CEBRASPE (CESPE) - OI (ABIN)/ABIN/ Área 2/2018 </a:t>
            </a:r>
          </a:p>
        </p:txBody>
      </p:sp>
      <p:sp>
        <p:nvSpPr>
          <p:cNvPr id="3" name="Espaço Reservado para Conteúdo 2">
            <a:extLst>
              <a:ext uri="{FF2B5EF4-FFF2-40B4-BE49-F238E27FC236}">
                <a16:creationId xmlns:a16="http://schemas.microsoft.com/office/drawing/2014/main" id="{C7B9415C-4D6C-402F-BE22-28BE7B8743E1}"/>
              </a:ext>
            </a:extLst>
          </p:cNvPr>
          <p:cNvSpPr>
            <a:spLocks noGrp="1"/>
          </p:cNvSpPr>
          <p:nvPr>
            <p:ph idx="1"/>
          </p:nvPr>
        </p:nvSpPr>
        <p:spPr>
          <a:xfrm>
            <a:off x="1709530" y="1693105"/>
            <a:ext cx="8772940" cy="4351338"/>
          </a:xfrm>
        </p:spPr>
        <p:txBody>
          <a:bodyPr>
            <a:normAutofit/>
          </a:bodyPr>
          <a:lstStyle/>
          <a:p>
            <a:pPr algn="just"/>
            <a:r>
              <a:rPr lang="pt-BR" dirty="0"/>
              <a:t>Julgue o item seguinte, acerca de inflação, emprego e renda.</a:t>
            </a:r>
          </a:p>
          <a:p>
            <a:pPr algn="just"/>
            <a:r>
              <a:rPr lang="pt-BR" dirty="0"/>
              <a:t>Se um formulador de política econômica enfrenta um deslocamento adverso da oferta agregada, torna-se necessário escolher entre contrair a demanda agregada para combater a inflação ou expandir a demanda agregada para combater o desemprego.</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2BF8459A-4741-40BD-83B3-EC236512AA56}"/>
              </a:ext>
            </a:extLst>
          </p:cNvPr>
          <p:cNvSpPr txBox="1">
            <a:spLocks/>
          </p:cNvSpPr>
          <p:nvPr/>
        </p:nvSpPr>
        <p:spPr>
          <a:xfrm>
            <a:off x="1798975" y="4603527"/>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Tree>
    <p:extLst>
      <p:ext uri="{BB962C8B-B14F-4D97-AF65-F5344CB8AC3E}">
        <p14:creationId xmlns:p14="http://schemas.microsoft.com/office/powerpoint/2010/main" val="394667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6">
            <a:extLst>
              <a:ext uri="{FF2B5EF4-FFF2-40B4-BE49-F238E27FC236}">
                <a16:creationId xmlns:a16="http://schemas.microsoft.com/office/drawing/2014/main" id="{FF2CD850-F5D8-4127-B866-7F255D9A5285}"/>
              </a:ext>
            </a:extLst>
          </p:cNvPr>
          <p:cNvSpPr>
            <a:spLocks noChangeShapeType="1"/>
          </p:cNvSpPr>
          <p:nvPr/>
        </p:nvSpPr>
        <p:spPr bwMode="auto">
          <a:xfrm flipV="1">
            <a:off x="808480" y="1109938"/>
            <a:ext cx="0" cy="3733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 name="Line 7">
            <a:extLst>
              <a:ext uri="{FF2B5EF4-FFF2-40B4-BE49-F238E27FC236}">
                <a16:creationId xmlns:a16="http://schemas.microsoft.com/office/drawing/2014/main" id="{53ED7558-17CE-4207-B596-C8081184E242}"/>
              </a:ext>
            </a:extLst>
          </p:cNvPr>
          <p:cNvSpPr>
            <a:spLocks noChangeShapeType="1"/>
          </p:cNvSpPr>
          <p:nvPr/>
        </p:nvSpPr>
        <p:spPr bwMode="auto">
          <a:xfrm>
            <a:off x="732280" y="4767538"/>
            <a:ext cx="5029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8">
            <a:extLst>
              <a:ext uri="{FF2B5EF4-FFF2-40B4-BE49-F238E27FC236}">
                <a16:creationId xmlns:a16="http://schemas.microsoft.com/office/drawing/2014/main" id="{052C5E01-4692-4150-8F2E-27B56FF39062}"/>
              </a:ext>
            </a:extLst>
          </p:cNvPr>
          <p:cNvSpPr>
            <a:spLocks noChangeShapeType="1"/>
          </p:cNvSpPr>
          <p:nvPr/>
        </p:nvSpPr>
        <p:spPr bwMode="auto">
          <a:xfrm flipV="1">
            <a:off x="1189480" y="1795738"/>
            <a:ext cx="3733800" cy="2743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7" name="Object 9">
            <a:extLst>
              <a:ext uri="{FF2B5EF4-FFF2-40B4-BE49-F238E27FC236}">
                <a16:creationId xmlns:a16="http://schemas.microsoft.com/office/drawing/2014/main" id="{3E186D30-25FB-4D6D-9451-DD14ED2D4059}"/>
              </a:ext>
            </a:extLst>
          </p:cNvPr>
          <p:cNvGraphicFramePr>
            <a:graphicFrameLocks noChangeAspect="1"/>
          </p:cNvGraphicFramePr>
          <p:nvPr>
            <p:extLst>
              <p:ext uri="{D42A27DB-BD31-4B8C-83A1-F6EECF244321}">
                <p14:modId xmlns:p14="http://schemas.microsoft.com/office/powerpoint/2010/main" val="725644435"/>
              </p:ext>
            </p:extLst>
          </p:nvPr>
        </p:nvGraphicFramePr>
        <p:xfrm>
          <a:off x="4929329" y="1562100"/>
          <a:ext cx="754062" cy="596900"/>
        </p:xfrm>
        <a:graphic>
          <a:graphicData uri="http://schemas.openxmlformats.org/presentationml/2006/ole">
            <mc:AlternateContent xmlns:mc="http://schemas.openxmlformats.org/markup-compatibility/2006">
              <mc:Choice xmlns:v="urn:schemas-microsoft-com:vml" Requires="v">
                <p:oleObj name="Equation" r:id="rId2" imgW="279360" imgH="228600" progId="Equation.DSMT4">
                  <p:embed/>
                </p:oleObj>
              </mc:Choice>
              <mc:Fallback>
                <p:oleObj name="Equation" r:id="rId2" imgW="279360" imgH="228600" progId="Equation.DSMT4">
                  <p:embed/>
                  <p:pic>
                    <p:nvPicPr>
                      <p:cNvPr id="7" name="Object 9">
                        <a:extLst>
                          <a:ext uri="{FF2B5EF4-FFF2-40B4-BE49-F238E27FC236}">
                            <a16:creationId xmlns:a16="http://schemas.microsoft.com/office/drawing/2014/main" id="{51B65A3D-EFE0-4A1F-9179-DA372F7ABC38}"/>
                          </a:ext>
                        </a:extLst>
                      </p:cNvPr>
                      <p:cNvPicPr>
                        <a:picLocks noChangeAspect="1" noChangeArrowheads="1"/>
                      </p:cNvPicPr>
                      <p:nvPr/>
                    </p:nvPicPr>
                    <p:blipFill>
                      <a:blip r:embed="rId3"/>
                      <a:srcRect/>
                      <a:stretch>
                        <a:fillRect/>
                      </a:stretch>
                    </p:blipFill>
                    <p:spPr bwMode="auto">
                      <a:xfrm>
                        <a:off x="4929329" y="1562100"/>
                        <a:ext cx="754062"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Line 10">
            <a:extLst>
              <a:ext uri="{FF2B5EF4-FFF2-40B4-BE49-F238E27FC236}">
                <a16:creationId xmlns:a16="http://schemas.microsoft.com/office/drawing/2014/main" id="{39B29FB8-9D24-4862-B3F8-9C217972B1AB}"/>
              </a:ext>
            </a:extLst>
          </p:cNvPr>
          <p:cNvSpPr>
            <a:spLocks noChangeShapeType="1"/>
          </p:cNvSpPr>
          <p:nvPr/>
        </p:nvSpPr>
        <p:spPr bwMode="auto">
          <a:xfrm flipV="1">
            <a:off x="3170680" y="3091138"/>
            <a:ext cx="0" cy="16764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9" name="Line 11">
            <a:extLst>
              <a:ext uri="{FF2B5EF4-FFF2-40B4-BE49-F238E27FC236}">
                <a16:creationId xmlns:a16="http://schemas.microsoft.com/office/drawing/2014/main" id="{79B40D02-BC21-49E1-99D4-9B2F81F07E51}"/>
              </a:ext>
            </a:extLst>
          </p:cNvPr>
          <p:cNvSpPr>
            <a:spLocks noChangeShapeType="1"/>
          </p:cNvSpPr>
          <p:nvPr/>
        </p:nvSpPr>
        <p:spPr bwMode="auto">
          <a:xfrm flipH="1">
            <a:off x="808480" y="3091138"/>
            <a:ext cx="23622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0" name="Object 12">
            <a:extLst>
              <a:ext uri="{FF2B5EF4-FFF2-40B4-BE49-F238E27FC236}">
                <a16:creationId xmlns:a16="http://schemas.microsoft.com/office/drawing/2014/main" id="{3B39E40D-3AC2-4B64-9E42-6DE075B55334}"/>
              </a:ext>
            </a:extLst>
          </p:cNvPr>
          <p:cNvGraphicFramePr>
            <a:graphicFrameLocks noChangeAspect="1"/>
          </p:cNvGraphicFramePr>
          <p:nvPr>
            <p:extLst>
              <p:ext uri="{D42A27DB-BD31-4B8C-83A1-F6EECF244321}">
                <p14:modId xmlns:p14="http://schemas.microsoft.com/office/powerpoint/2010/main" val="157463245"/>
              </p:ext>
            </p:extLst>
          </p:nvPr>
        </p:nvGraphicFramePr>
        <p:xfrm>
          <a:off x="257041" y="2832360"/>
          <a:ext cx="481013" cy="622300"/>
        </p:xfrm>
        <a:graphic>
          <a:graphicData uri="http://schemas.openxmlformats.org/presentationml/2006/ole">
            <mc:AlternateContent xmlns:mc="http://schemas.openxmlformats.org/markup-compatibility/2006">
              <mc:Choice xmlns:v="urn:schemas-microsoft-com:vml" Requires="v">
                <p:oleObj name="Equation" r:id="rId4" imgW="164880" imgH="228600" progId="Equation.DSMT4">
                  <p:embed/>
                </p:oleObj>
              </mc:Choice>
              <mc:Fallback>
                <p:oleObj name="Equation" r:id="rId4" imgW="164880" imgH="228600" progId="Equation.DSMT4">
                  <p:embed/>
                  <p:pic>
                    <p:nvPicPr>
                      <p:cNvPr id="10" name="Object 12">
                        <a:extLst>
                          <a:ext uri="{FF2B5EF4-FFF2-40B4-BE49-F238E27FC236}">
                            <a16:creationId xmlns:a16="http://schemas.microsoft.com/office/drawing/2014/main" id="{599810E1-F849-4B3F-B911-D009F3D21914}"/>
                          </a:ext>
                        </a:extLst>
                      </p:cNvPr>
                      <p:cNvPicPr>
                        <a:picLocks noChangeAspect="1" noChangeArrowheads="1"/>
                      </p:cNvPicPr>
                      <p:nvPr/>
                    </p:nvPicPr>
                    <p:blipFill>
                      <a:blip r:embed="rId5"/>
                      <a:srcRect/>
                      <a:stretch>
                        <a:fillRect/>
                      </a:stretch>
                    </p:blipFill>
                    <p:spPr bwMode="auto">
                      <a:xfrm>
                        <a:off x="257041" y="2832360"/>
                        <a:ext cx="481013" cy="622300"/>
                      </a:xfrm>
                      <a:prstGeom prst="rect">
                        <a:avLst/>
                      </a:prstGeom>
                      <a:noFill/>
                      <a:ln>
                        <a:noFill/>
                      </a:ln>
                      <a:effectLst/>
                    </p:spPr>
                  </p:pic>
                </p:oleObj>
              </mc:Fallback>
            </mc:AlternateContent>
          </a:graphicData>
        </a:graphic>
      </p:graphicFrame>
      <p:graphicFrame>
        <p:nvGraphicFramePr>
          <p:cNvPr id="11" name="Object 13">
            <a:extLst>
              <a:ext uri="{FF2B5EF4-FFF2-40B4-BE49-F238E27FC236}">
                <a16:creationId xmlns:a16="http://schemas.microsoft.com/office/drawing/2014/main" id="{114E2C39-3DD8-4BE9-AE00-B996C13738BD}"/>
              </a:ext>
            </a:extLst>
          </p:cNvPr>
          <p:cNvGraphicFramePr>
            <a:graphicFrameLocks noChangeAspect="1"/>
          </p:cNvGraphicFramePr>
          <p:nvPr>
            <p:extLst>
              <p:ext uri="{D42A27DB-BD31-4B8C-83A1-F6EECF244321}">
                <p14:modId xmlns:p14="http://schemas.microsoft.com/office/powerpoint/2010/main" val="4280643595"/>
              </p:ext>
            </p:extLst>
          </p:nvPr>
        </p:nvGraphicFramePr>
        <p:xfrm>
          <a:off x="2942080" y="4691338"/>
          <a:ext cx="471488" cy="609600"/>
        </p:xfrm>
        <a:graphic>
          <a:graphicData uri="http://schemas.openxmlformats.org/presentationml/2006/ole">
            <mc:AlternateContent xmlns:mc="http://schemas.openxmlformats.org/markup-compatibility/2006">
              <mc:Choice xmlns:v="urn:schemas-microsoft-com:vml" Requires="v">
                <p:oleObj name="Equation" r:id="rId6" imgW="165028" imgH="228501" progId="Equation.3">
                  <p:embed/>
                </p:oleObj>
              </mc:Choice>
              <mc:Fallback>
                <p:oleObj name="Equation" r:id="rId6" imgW="165028" imgH="228501" progId="Equation.3">
                  <p:embed/>
                  <p:pic>
                    <p:nvPicPr>
                      <p:cNvPr id="11" name="Object 13">
                        <a:extLst>
                          <a:ext uri="{FF2B5EF4-FFF2-40B4-BE49-F238E27FC236}">
                            <a16:creationId xmlns:a16="http://schemas.microsoft.com/office/drawing/2014/main" id="{D7788929-43CC-4A80-AAAD-C406F29FCD8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2080" y="4691338"/>
                        <a:ext cx="471488"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4">
            <a:extLst>
              <a:ext uri="{FF2B5EF4-FFF2-40B4-BE49-F238E27FC236}">
                <a16:creationId xmlns:a16="http://schemas.microsoft.com/office/drawing/2014/main" id="{FEF7E806-A861-4F91-82F5-E8EAF01E72CE}"/>
              </a:ext>
            </a:extLst>
          </p:cNvPr>
          <p:cNvGraphicFramePr>
            <a:graphicFrameLocks noChangeAspect="1"/>
          </p:cNvGraphicFramePr>
          <p:nvPr>
            <p:extLst>
              <p:ext uri="{D42A27DB-BD31-4B8C-83A1-F6EECF244321}">
                <p14:modId xmlns:p14="http://schemas.microsoft.com/office/powerpoint/2010/main" val="2041327397"/>
              </p:ext>
            </p:extLst>
          </p:nvPr>
        </p:nvGraphicFramePr>
        <p:xfrm>
          <a:off x="5685280" y="4761188"/>
          <a:ext cx="457200" cy="463550"/>
        </p:xfrm>
        <a:graphic>
          <a:graphicData uri="http://schemas.openxmlformats.org/presentationml/2006/ole">
            <mc:AlternateContent xmlns:mc="http://schemas.openxmlformats.org/markup-compatibility/2006">
              <mc:Choice xmlns:v="urn:schemas-microsoft-com:vml" Requires="v">
                <p:oleObj name="Equation" r:id="rId8" imgW="139579" imgH="164957" progId="Equation.3">
                  <p:embed/>
                </p:oleObj>
              </mc:Choice>
              <mc:Fallback>
                <p:oleObj name="Equation" r:id="rId8" imgW="139579" imgH="164957" progId="Equation.3">
                  <p:embed/>
                  <p:pic>
                    <p:nvPicPr>
                      <p:cNvPr id="12" name="Object 14">
                        <a:extLst>
                          <a:ext uri="{FF2B5EF4-FFF2-40B4-BE49-F238E27FC236}">
                            <a16:creationId xmlns:a16="http://schemas.microsoft.com/office/drawing/2014/main" id="{F15ED25B-EB60-42DB-93CB-DB70933193F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85280" y="4761188"/>
                        <a:ext cx="45720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5">
            <a:extLst>
              <a:ext uri="{FF2B5EF4-FFF2-40B4-BE49-F238E27FC236}">
                <a16:creationId xmlns:a16="http://schemas.microsoft.com/office/drawing/2014/main" id="{222C676C-63B9-4383-98CA-96A741C83CA5}"/>
              </a:ext>
            </a:extLst>
          </p:cNvPr>
          <p:cNvGraphicFramePr>
            <a:graphicFrameLocks noChangeAspect="1"/>
          </p:cNvGraphicFramePr>
          <p:nvPr>
            <p:extLst>
              <p:ext uri="{D42A27DB-BD31-4B8C-83A1-F6EECF244321}">
                <p14:modId xmlns:p14="http://schemas.microsoft.com/office/powerpoint/2010/main" val="657211068"/>
              </p:ext>
            </p:extLst>
          </p:nvPr>
        </p:nvGraphicFramePr>
        <p:xfrm>
          <a:off x="275081" y="957538"/>
          <a:ext cx="422275" cy="457200"/>
        </p:xfrm>
        <a:graphic>
          <a:graphicData uri="http://schemas.openxmlformats.org/presentationml/2006/ole">
            <mc:AlternateContent xmlns:mc="http://schemas.openxmlformats.org/markup-compatibility/2006">
              <mc:Choice xmlns:v="urn:schemas-microsoft-com:vml" Requires="v">
                <p:oleObj name="Equation" r:id="rId10" imgW="152268" imgH="164957" progId="Equation.3">
                  <p:embed/>
                </p:oleObj>
              </mc:Choice>
              <mc:Fallback>
                <p:oleObj name="Equation" r:id="rId10" imgW="152268" imgH="164957" progId="Equation.3">
                  <p:embed/>
                  <p:pic>
                    <p:nvPicPr>
                      <p:cNvPr id="13" name="Object 15">
                        <a:extLst>
                          <a:ext uri="{FF2B5EF4-FFF2-40B4-BE49-F238E27FC236}">
                            <a16:creationId xmlns:a16="http://schemas.microsoft.com/office/drawing/2014/main" id="{CE1AFFAF-7796-42E3-9970-1626840F382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5081" y="957538"/>
                        <a:ext cx="4222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Line 16">
            <a:extLst>
              <a:ext uri="{FF2B5EF4-FFF2-40B4-BE49-F238E27FC236}">
                <a16:creationId xmlns:a16="http://schemas.microsoft.com/office/drawing/2014/main" id="{6D5B0984-CFE0-4793-A2D3-A578FA5C068C}"/>
              </a:ext>
            </a:extLst>
          </p:cNvPr>
          <p:cNvSpPr>
            <a:spLocks noChangeShapeType="1"/>
          </p:cNvSpPr>
          <p:nvPr/>
        </p:nvSpPr>
        <p:spPr bwMode="auto">
          <a:xfrm flipV="1">
            <a:off x="960881" y="1109938"/>
            <a:ext cx="3581400" cy="2667000"/>
          </a:xfrm>
          <a:prstGeom prst="line">
            <a:avLst/>
          </a:prstGeom>
          <a:noFill/>
          <a:ln w="28575">
            <a:solidFill>
              <a:schemeClr val="accent5">
                <a:lumMod val="75000"/>
              </a:schemeClr>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5" name="Object 17">
            <a:extLst>
              <a:ext uri="{FF2B5EF4-FFF2-40B4-BE49-F238E27FC236}">
                <a16:creationId xmlns:a16="http://schemas.microsoft.com/office/drawing/2014/main" id="{E6071AFE-C4FD-45C5-AC1E-FB8A487DBA77}"/>
              </a:ext>
            </a:extLst>
          </p:cNvPr>
          <p:cNvGraphicFramePr>
            <a:graphicFrameLocks noChangeAspect="1"/>
          </p:cNvGraphicFramePr>
          <p:nvPr>
            <p:extLst>
              <p:ext uri="{D42A27DB-BD31-4B8C-83A1-F6EECF244321}">
                <p14:modId xmlns:p14="http://schemas.microsoft.com/office/powerpoint/2010/main" val="3700468884"/>
              </p:ext>
            </p:extLst>
          </p:nvPr>
        </p:nvGraphicFramePr>
        <p:xfrm>
          <a:off x="4579040" y="833438"/>
          <a:ext cx="719138" cy="595312"/>
        </p:xfrm>
        <a:graphic>
          <a:graphicData uri="http://schemas.openxmlformats.org/presentationml/2006/ole">
            <mc:AlternateContent xmlns:mc="http://schemas.openxmlformats.org/markup-compatibility/2006">
              <mc:Choice xmlns:v="urn:schemas-microsoft-com:vml" Requires="v">
                <p:oleObj name="Equation" r:id="rId12" imgW="266400" imgH="228600" progId="Equation.DSMT4">
                  <p:embed/>
                </p:oleObj>
              </mc:Choice>
              <mc:Fallback>
                <p:oleObj name="Equation" r:id="rId12" imgW="266400" imgH="228600" progId="Equation.DSMT4">
                  <p:embed/>
                  <p:pic>
                    <p:nvPicPr>
                      <p:cNvPr id="15" name="Object 17">
                        <a:extLst>
                          <a:ext uri="{FF2B5EF4-FFF2-40B4-BE49-F238E27FC236}">
                            <a16:creationId xmlns:a16="http://schemas.microsoft.com/office/drawing/2014/main" id="{CBD08D6A-07C1-456A-879F-C582A41F70BF}"/>
                          </a:ext>
                        </a:extLst>
                      </p:cNvPr>
                      <p:cNvPicPr>
                        <a:picLocks noChangeAspect="1" noChangeArrowheads="1"/>
                      </p:cNvPicPr>
                      <p:nvPr/>
                    </p:nvPicPr>
                    <p:blipFill>
                      <a:blip r:embed="rId13"/>
                      <a:srcRect/>
                      <a:stretch>
                        <a:fillRect/>
                      </a:stretch>
                    </p:blipFill>
                    <p:spPr bwMode="auto">
                      <a:xfrm>
                        <a:off x="4579040" y="833438"/>
                        <a:ext cx="719138" cy="595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Line 18">
            <a:extLst>
              <a:ext uri="{FF2B5EF4-FFF2-40B4-BE49-F238E27FC236}">
                <a16:creationId xmlns:a16="http://schemas.microsoft.com/office/drawing/2014/main" id="{33F4F6A7-9364-4FC8-B862-62ABCADEEB63}"/>
              </a:ext>
            </a:extLst>
          </p:cNvPr>
          <p:cNvSpPr>
            <a:spLocks noChangeShapeType="1"/>
          </p:cNvSpPr>
          <p:nvPr/>
        </p:nvSpPr>
        <p:spPr bwMode="auto">
          <a:xfrm flipH="1" flipV="1">
            <a:off x="4237481" y="1414738"/>
            <a:ext cx="381000" cy="381000"/>
          </a:xfrm>
          <a:prstGeom prst="line">
            <a:avLst/>
          </a:prstGeom>
          <a:noFill/>
          <a:ln w="38100">
            <a:solidFill>
              <a:schemeClr val="accent5">
                <a:lumMod val="75000"/>
              </a:schemeClr>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8">
            <a:extLst>
              <a:ext uri="{FF2B5EF4-FFF2-40B4-BE49-F238E27FC236}">
                <a16:creationId xmlns:a16="http://schemas.microsoft.com/office/drawing/2014/main" id="{5CE31F26-7537-4A07-9971-DA9F4DA4DD3D}"/>
              </a:ext>
            </a:extLst>
          </p:cNvPr>
          <p:cNvSpPr>
            <a:spLocks noChangeShapeType="1"/>
          </p:cNvSpPr>
          <p:nvPr/>
        </p:nvSpPr>
        <p:spPr bwMode="auto">
          <a:xfrm>
            <a:off x="1189480" y="1543673"/>
            <a:ext cx="3656851" cy="286034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8" name="Object 9">
            <a:extLst>
              <a:ext uri="{FF2B5EF4-FFF2-40B4-BE49-F238E27FC236}">
                <a16:creationId xmlns:a16="http://schemas.microsoft.com/office/drawing/2014/main" id="{7C3651DA-DABC-400C-A56E-6451B9C1519B}"/>
              </a:ext>
            </a:extLst>
          </p:cNvPr>
          <p:cNvGraphicFramePr>
            <a:graphicFrameLocks noChangeAspect="1"/>
          </p:cNvGraphicFramePr>
          <p:nvPr>
            <p:extLst>
              <p:ext uri="{D42A27DB-BD31-4B8C-83A1-F6EECF244321}">
                <p14:modId xmlns:p14="http://schemas.microsoft.com/office/powerpoint/2010/main" val="539747931"/>
              </p:ext>
            </p:extLst>
          </p:nvPr>
        </p:nvGraphicFramePr>
        <p:xfrm>
          <a:off x="4807144" y="4094438"/>
          <a:ext cx="823913" cy="596900"/>
        </p:xfrm>
        <a:graphic>
          <a:graphicData uri="http://schemas.openxmlformats.org/presentationml/2006/ole">
            <mc:AlternateContent xmlns:mc="http://schemas.openxmlformats.org/markup-compatibility/2006">
              <mc:Choice xmlns:v="urn:schemas-microsoft-com:vml" Requires="v">
                <p:oleObj name="Equation" r:id="rId14" imgW="304560" imgH="228600" progId="Equation.DSMT4">
                  <p:embed/>
                </p:oleObj>
              </mc:Choice>
              <mc:Fallback>
                <p:oleObj name="Equation" r:id="rId14" imgW="304560" imgH="228600" progId="Equation.DSMT4">
                  <p:embed/>
                  <p:pic>
                    <p:nvPicPr>
                      <p:cNvPr id="18" name="Object 9">
                        <a:extLst>
                          <a:ext uri="{FF2B5EF4-FFF2-40B4-BE49-F238E27FC236}">
                            <a16:creationId xmlns:a16="http://schemas.microsoft.com/office/drawing/2014/main" id="{AA25D845-BE60-4D88-9E4A-B2153D6A9307}"/>
                          </a:ext>
                        </a:extLst>
                      </p:cNvPr>
                      <p:cNvPicPr>
                        <a:picLocks noChangeAspect="1" noChangeArrowheads="1"/>
                      </p:cNvPicPr>
                      <p:nvPr/>
                    </p:nvPicPr>
                    <p:blipFill>
                      <a:blip r:embed="rId15"/>
                      <a:srcRect/>
                      <a:stretch>
                        <a:fillRect/>
                      </a:stretch>
                    </p:blipFill>
                    <p:spPr bwMode="auto">
                      <a:xfrm>
                        <a:off x="4807144" y="4094438"/>
                        <a:ext cx="823913"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Line 11">
            <a:extLst>
              <a:ext uri="{FF2B5EF4-FFF2-40B4-BE49-F238E27FC236}">
                <a16:creationId xmlns:a16="http://schemas.microsoft.com/office/drawing/2014/main" id="{7C03D1CD-21FA-4230-A746-99E9E95C7626}"/>
              </a:ext>
            </a:extLst>
          </p:cNvPr>
          <p:cNvSpPr>
            <a:spLocks noChangeShapeType="1"/>
          </p:cNvSpPr>
          <p:nvPr/>
        </p:nvSpPr>
        <p:spPr bwMode="auto">
          <a:xfrm flipH="1">
            <a:off x="773224" y="2598683"/>
            <a:ext cx="1752402" cy="0"/>
          </a:xfrm>
          <a:prstGeom prst="line">
            <a:avLst/>
          </a:prstGeom>
          <a:noFill/>
          <a:ln w="9525" cap="rnd">
            <a:solidFill>
              <a:schemeClr val="accent5">
                <a:lumMod val="50000"/>
              </a:schemeClr>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0" name="Line 10">
            <a:extLst>
              <a:ext uri="{FF2B5EF4-FFF2-40B4-BE49-F238E27FC236}">
                <a16:creationId xmlns:a16="http://schemas.microsoft.com/office/drawing/2014/main" id="{5F296134-A9D2-4290-974C-2AFD0DE1BE6F}"/>
              </a:ext>
            </a:extLst>
          </p:cNvPr>
          <p:cNvSpPr>
            <a:spLocks noChangeShapeType="1"/>
          </p:cNvSpPr>
          <p:nvPr/>
        </p:nvSpPr>
        <p:spPr bwMode="auto">
          <a:xfrm flipH="1" flipV="1">
            <a:off x="2538293" y="2605033"/>
            <a:ext cx="1" cy="2162502"/>
          </a:xfrm>
          <a:prstGeom prst="line">
            <a:avLst/>
          </a:prstGeom>
          <a:noFill/>
          <a:ln w="9525" cap="rnd">
            <a:solidFill>
              <a:schemeClr val="accent5">
                <a:lumMod val="50000"/>
              </a:schemeClr>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21" name="Object 13">
            <a:extLst>
              <a:ext uri="{FF2B5EF4-FFF2-40B4-BE49-F238E27FC236}">
                <a16:creationId xmlns:a16="http://schemas.microsoft.com/office/drawing/2014/main" id="{FBE0E197-8D20-441F-912E-21B4F7B02ADA}"/>
              </a:ext>
            </a:extLst>
          </p:cNvPr>
          <p:cNvGraphicFramePr>
            <a:graphicFrameLocks noChangeAspect="1"/>
          </p:cNvGraphicFramePr>
          <p:nvPr>
            <p:extLst>
              <p:ext uri="{D42A27DB-BD31-4B8C-83A1-F6EECF244321}">
                <p14:modId xmlns:p14="http://schemas.microsoft.com/office/powerpoint/2010/main" val="3820788981"/>
              </p:ext>
            </p:extLst>
          </p:nvPr>
        </p:nvGraphicFramePr>
        <p:xfrm>
          <a:off x="2378409" y="4692601"/>
          <a:ext cx="398463" cy="609600"/>
        </p:xfrm>
        <a:graphic>
          <a:graphicData uri="http://schemas.openxmlformats.org/presentationml/2006/ole">
            <mc:AlternateContent xmlns:mc="http://schemas.openxmlformats.org/markup-compatibility/2006">
              <mc:Choice xmlns:v="urn:schemas-microsoft-com:vml" Requires="v">
                <p:oleObj name="Equation" r:id="rId16" imgW="139680" imgH="228600" progId="Equation.DSMT4">
                  <p:embed/>
                </p:oleObj>
              </mc:Choice>
              <mc:Fallback>
                <p:oleObj name="Equation" r:id="rId16" imgW="139680" imgH="228600" progId="Equation.DSMT4">
                  <p:embed/>
                  <p:pic>
                    <p:nvPicPr>
                      <p:cNvPr id="21" name="Object 13">
                        <a:extLst>
                          <a:ext uri="{FF2B5EF4-FFF2-40B4-BE49-F238E27FC236}">
                            <a16:creationId xmlns:a16="http://schemas.microsoft.com/office/drawing/2014/main" id="{F2AD116C-5690-4DE6-BE00-A3290EFB9C35}"/>
                          </a:ext>
                        </a:extLst>
                      </p:cNvPr>
                      <p:cNvPicPr>
                        <a:picLocks noChangeAspect="1" noChangeArrowheads="1"/>
                      </p:cNvPicPr>
                      <p:nvPr/>
                    </p:nvPicPr>
                    <p:blipFill>
                      <a:blip r:embed="rId17"/>
                      <a:srcRect/>
                      <a:stretch>
                        <a:fillRect/>
                      </a:stretch>
                    </p:blipFill>
                    <p:spPr bwMode="auto">
                      <a:xfrm>
                        <a:off x="2378409" y="4692601"/>
                        <a:ext cx="398463"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12">
            <a:extLst>
              <a:ext uri="{FF2B5EF4-FFF2-40B4-BE49-F238E27FC236}">
                <a16:creationId xmlns:a16="http://schemas.microsoft.com/office/drawing/2014/main" id="{08F31A3F-D047-463C-B3EE-78A80FF28FAF}"/>
              </a:ext>
            </a:extLst>
          </p:cNvPr>
          <p:cNvGraphicFramePr>
            <a:graphicFrameLocks noChangeAspect="1"/>
          </p:cNvGraphicFramePr>
          <p:nvPr>
            <p:extLst>
              <p:ext uri="{D42A27DB-BD31-4B8C-83A1-F6EECF244321}">
                <p14:modId xmlns:p14="http://schemas.microsoft.com/office/powerpoint/2010/main" val="3516580358"/>
              </p:ext>
            </p:extLst>
          </p:nvPr>
        </p:nvGraphicFramePr>
        <p:xfrm>
          <a:off x="276269" y="2252800"/>
          <a:ext cx="442912" cy="622300"/>
        </p:xfrm>
        <a:graphic>
          <a:graphicData uri="http://schemas.openxmlformats.org/presentationml/2006/ole">
            <mc:AlternateContent xmlns:mc="http://schemas.openxmlformats.org/markup-compatibility/2006">
              <mc:Choice xmlns:v="urn:schemas-microsoft-com:vml" Requires="v">
                <p:oleObj name="Equation" r:id="rId18" imgW="152280" imgH="228600" progId="Equation.DSMT4">
                  <p:embed/>
                </p:oleObj>
              </mc:Choice>
              <mc:Fallback>
                <p:oleObj name="Equation" r:id="rId18" imgW="152280" imgH="228600" progId="Equation.DSMT4">
                  <p:embed/>
                  <p:pic>
                    <p:nvPicPr>
                      <p:cNvPr id="22" name="Object 12">
                        <a:extLst>
                          <a:ext uri="{FF2B5EF4-FFF2-40B4-BE49-F238E27FC236}">
                            <a16:creationId xmlns:a16="http://schemas.microsoft.com/office/drawing/2014/main" id="{5758422B-6D91-420A-B964-62FEC6A9C160}"/>
                          </a:ext>
                        </a:extLst>
                      </p:cNvPr>
                      <p:cNvPicPr>
                        <a:picLocks noChangeAspect="1" noChangeArrowheads="1"/>
                      </p:cNvPicPr>
                      <p:nvPr/>
                    </p:nvPicPr>
                    <p:blipFill>
                      <a:blip r:embed="rId19"/>
                      <a:srcRect/>
                      <a:stretch>
                        <a:fillRect/>
                      </a:stretch>
                    </p:blipFill>
                    <p:spPr bwMode="auto">
                      <a:xfrm>
                        <a:off x="276269" y="2252800"/>
                        <a:ext cx="442912" cy="622300"/>
                      </a:xfrm>
                      <a:prstGeom prst="rect">
                        <a:avLst/>
                      </a:prstGeom>
                      <a:noFill/>
                      <a:ln>
                        <a:noFill/>
                      </a:ln>
                      <a:effectLst/>
                    </p:spPr>
                  </p:pic>
                </p:oleObj>
              </mc:Fallback>
            </mc:AlternateContent>
          </a:graphicData>
        </a:graphic>
      </p:graphicFrame>
      <p:sp>
        <p:nvSpPr>
          <p:cNvPr id="23" name="Line 8">
            <a:extLst>
              <a:ext uri="{FF2B5EF4-FFF2-40B4-BE49-F238E27FC236}">
                <a16:creationId xmlns:a16="http://schemas.microsoft.com/office/drawing/2014/main" id="{BA7B6C0E-0411-42D5-96EF-AA7FF2678ECD}"/>
              </a:ext>
            </a:extLst>
          </p:cNvPr>
          <p:cNvSpPr>
            <a:spLocks noChangeShapeType="1"/>
          </p:cNvSpPr>
          <p:nvPr/>
        </p:nvSpPr>
        <p:spPr bwMode="auto">
          <a:xfrm>
            <a:off x="957569" y="2279166"/>
            <a:ext cx="2859050" cy="2239771"/>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24" name="Object 9">
            <a:extLst>
              <a:ext uri="{FF2B5EF4-FFF2-40B4-BE49-F238E27FC236}">
                <a16:creationId xmlns:a16="http://schemas.microsoft.com/office/drawing/2014/main" id="{762C7667-F192-4BED-8E3F-548A6E8CEF4C}"/>
              </a:ext>
            </a:extLst>
          </p:cNvPr>
          <p:cNvGraphicFramePr>
            <a:graphicFrameLocks noChangeAspect="1"/>
          </p:cNvGraphicFramePr>
          <p:nvPr>
            <p:extLst>
              <p:ext uri="{D42A27DB-BD31-4B8C-83A1-F6EECF244321}">
                <p14:modId xmlns:p14="http://schemas.microsoft.com/office/powerpoint/2010/main" val="295461316"/>
              </p:ext>
            </p:extLst>
          </p:nvPr>
        </p:nvGraphicFramePr>
        <p:xfrm>
          <a:off x="3784438" y="4194103"/>
          <a:ext cx="788987" cy="596900"/>
        </p:xfrm>
        <a:graphic>
          <a:graphicData uri="http://schemas.openxmlformats.org/presentationml/2006/ole">
            <mc:AlternateContent xmlns:mc="http://schemas.openxmlformats.org/markup-compatibility/2006">
              <mc:Choice xmlns:v="urn:schemas-microsoft-com:vml" Requires="v">
                <p:oleObj name="Equation" r:id="rId20" imgW="291960" imgH="228600" progId="Equation.DSMT4">
                  <p:embed/>
                </p:oleObj>
              </mc:Choice>
              <mc:Fallback>
                <p:oleObj name="Equation" r:id="rId20" imgW="291960" imgH="228600" progId="Equation.DSMT4">
                  <p:embed/>
                  <p:pic>
                    <p:nvPicPr>
                      <p:cNvPr id="18" name="Object 9">
                        <a:extLst>
                          <a:ext uri="{FF2B5EF4-FFF2-40B4-BE49-F238E27FC236}">
                            <a16:creationId xmlns:a16="http://schemas.microsoft.com/office/drawing/2014/main" id="{7C3651DA-DABC-400C-A56E-6451B9C1519B}"/>
                          </a:ext>
                        </a:extLst>
                      </p:cNvPr>
                      <p:cNvPicPr>
                        <a:picLocks noChangeAspect="1" noChangeArrowheads="1"/>
                      </p:cNvPicPr>
                      <p:nvPr/>
                    </p:nvPicPr>
                    <p:blipFill>
                      <a:blip r:embed="rId21"/>
                      <a:srcRect/>
                      <a:stretch>
                        <a:fillRect/>
                      </a:stretch>
                    </p:blipFill>
                    <p:spPr bwMode="auto">
                      <a:xfrm>
                        <a:off x="3784438" y="4194103"/>
                        <a:ext cx="788987"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Line 6">
            <a:extLst>
              <a:ext uri="{FF2B5EF4-FFF2-40B4-BE49-F238E27FC236}">
                <a16:creationId xmlns:a16="http://schemas.microsoft.com/office/drawing/2014/main" id="{9DC4C781-6E7F-42F4-BD25-E1120BE4A880}"/>
              </a:ext>
            </a:extLst>
          </p:cNvPr>
          <p:cNvSpPr>
            <a:spLocks noChangeShapeType="1"/>
          </p:cNvSpPr>
          <p:nvPr/>
        </p:nvSpPr>
        <p:spPr bwMode="auto">
          <a:xfrm flipV="1">
            <a:off x="6646072" y="1116566"/>
            <a:ext cx="0" cy="3733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6" name="Line 7">
            <a:extLst>
              <a:ext uri="{FF2B5EF4-FFF2-40B4-BE49-F238E27FC236}">
                <a16:creationId xmlns:a16="http://schemas.microsoft.com/office/drawing/2014/main" id="{D8D2BC39-73F6-49C8-865D-183C730E53CD}"/>
              </a:ext>
            </a:extLst>
          </p:cNvPr>
          <p:cNvSpPr>
            <a:spLocks noChangeShapeType="1"/>
          </p:cNvSpPr>
          <p:nvPr/>
        </p:nvSpPr>
        <p:spPr bwMode="auto">
          <a:xfrm>
            <a:off x="6569872" y="4774166"/>
            <a:ext cx="5029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7" name="Line 8">
            <a:extLst>
              <a:ext uri="{FF2B5EF4-FFF2-40B4-BE49-F238E27FC236}">
                <a16:creationId xmlns:a16="http://schemas.microsoft.com/office/drawing/2014/main" id="{E936C79A-4475-42F1-B5CB-365FF9DE5FDF}"/>
              </a:ext>
            </a:extLst>
          </p:cNvPr>
          <p:cNvSpPr>
            <a:spLocks noChangeShapeType="1"/>
          </p:cNvSpPr>
          <p:nvPr/>
        </p:nvSpPr>
        <p:spPr bwMode="auto">
          <a:xfrm flipV="1">
            <a:off x="7027072" y="1802366"/>
            <a:ext cx="3733800" cy="2743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28" name="Object 9">
            <a:extLst>
              <a:ext uri="{FF2B5EF4-FFF2-40B4-BE49-F238E27FC236}">
                <a16:creationId xmlns:a16="http://schemas.microsoft.com/office/drawing/2014/main" id="{2C5E4C4B-D340-40DE-AB37-E20056BC07FD}"/>
              </a:ext>
            </a:extLst>
          </p:cNvPr>
          <p:cNvGraphicFramePr>
            <a:graphicFrameLocks noChangeAspect="1"/>
          </p:cNvGraphicFramePr>
          <p:nvPr>
            <p:extLst>
              <p:ext uri="{D42A27DB-BD31-4B8C-83A1-F6EECF244321}">
                <p14:modId xmlns:p14="http://schemas.microsoft.com/office/powerpoint/2010/main" val="531958378"/>
              </p:ext>
            </p:extLst>
          </p:nvPr>
        </p:nvGraphicFramePr>
        <p:xfrm>
          <a:off x="10766921" y="1568728"/>
          <a:ext cx="754062" cy="596900"/>
        </p:xfrm>
        <a:graphic>
          <a:graphicData uri="http://schemas.openxmlformats.org/presentationml/2006/ole">
            <mc:AlternateContent xmlns:mc="http://schemas.openxmlformats.org/markup-compatibility/2006">
              <mc:Choice xmlns:v="urn:schemas-microsoft-com:vml" Requires="v">
                <p:oleObj name="Equation" r:id="rId22" imgW="279360" imgH="228600" progId="Equation.DSMT4">
                  <p:embed/>
                </p:oleObj>
              </mc:Choice>
              <mc:Fallback>
                <p:oleObj name="Equation" r:id="rId22" imgW="279360" imgH="228600" progId="Equation.DSMT4">
                  <p:embed/>
                  <p:pic>
                    <p:nvPicPr>
                      <p:cNvPr id="7" name="Object 9">
                        <a:extLst>
                          <a:ext uri="{FF2B5EF4-FFF2-40B4-BE49-F238E27FC236}">
                            <a16:creationId xmlns:a16="http://schemas.microsoft.com/office/drawing/2014/main" id="{3E186D30-25FB-4D6D-9451-DD14ED2D4059}"/>
                          </a:ext>
                        </a:extLst>
                      </p:cNvPr>
                      <p:cNvPicPr>
                        <a:picLocks noChangeAspect="1" noChangeArrowheads="1"/>
                      </p:cNvPicPr>
                      <p:nvPr/>
                    </p:nvPicPr>
                    <p:blipFill>
                      <a:blip r:embed="rId3"/>
                      <a:srcRect/>
                      <a:stretch>
                        <a:fillRect/>
                      </a:stretch>
                    </p:blipFill>
                    <p:spPr bwMode="auto">
                      <a:xfrm>
                        <a:off x="10766921" y="1568728"/>
                        <a:ext cx="754062"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Line 10">
            <a:extLst>
              <a:ext uri="{FF2B5EF4-FFF2-40B4-BE49-F238E27FC236}">
                <a16:creationId xmlns:a16="http://schemas.microsoft.com/office/drawing/2014/main" id="{35801772-3373-4DBB-975B-42B7748292AD}"/>
              </a:ext>
            </a:extLst>
          </p:cNvPr>
          <p:cNvSpPr>
            <a:spLocks noChangeShapeType="1"/>
          </p:cNvSpPr>
          <p:nvPr/>
        </p:nvSpPr>
        <p:spPr bwMode="auto">
          <a:xfrm flipV="1">
            <a:off x="9008272" y="3097766"/>
            <a:ext cx="0" cy="16764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 name="Line 11">
            <a:extLst>
              <a:ext uri="{FF2B5EF4-FFF2-40B4-BE49-F238E27FC236}">
                <a16:creationId xmlns:a16="http://schemas.microsoft.com/office/drawing/2014/main" id="{016E79DA-66F0-468A-AF1B-3130E47E3723}"/>
              </a:ext>
            </a:extLst>
          </p:cNvPr>
          <p:cNvSpPr>
            <a:spLocks noChangeShapeType="1"/>
          </p:cNvSpPr>
          <p:nvPr/>
        </p:nvSpPr>
        <p:spPr bwMode="auto">
          <a:xfrm flipH="1">
            <a:off x="6646072" y="3097766"/>
            <a:ext cx="23622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31" name="Object 12">
            <a:extLst>
              <a:ext uri="{FF2B5EF4-FFF2-40B4-BE49-F238E27FC236}">
                <a16:creationId xmlns:a16="http://schemas.microsoft.com/office/drawing/2014/main" id="{54B6288F-5C81-4C8F-A655-C6DA547AB174}"/>
              </a:ext>
            </a:extLst>
          </p:cNvPr>
          <p:cNvGraphicFramePr>
            <a:graphicFrameLocks noChangeAspect="1"/>
          </p:cNvGraphicFramePr>
          <p:nvPr>
            <p:extLst>
              <p:ext uri="{D42A27DB-BD31-4B8C-83A1-F6EECF244321}">
                <p14:modId xmlns:p14="http://schemas.microsoft.com/office/powerpoint/2010/main" val="2335049412"/>
              </p:ext>
            </p:extLst>
          </p:nvPr>
        </p:nvGraphicFramePr>
        <p:xfrm>
          <a:off x="6094633" y="2838988"/>
          <a:ext cx="481013" cy="622300"/>
        </p:xfrm>
        <a:graphic>
          <a:graphicData uri="http://schemas.openxmlformats.org/presentationml/2006/ole">
            <mc:AlternateContent xmlns:mc="http://schemas.openxmlformats.org/markup-compatibility/2006">
              <mc:Choice xmlns:v="urn:schemas-microsoft-com:vml" Requires="v">
                <p:oleObj name="Equation" r:id="rId4" imgW="164880" imgH="228600" progId="Equation.DSMT4">
                  <p:embed/>
                </p:oleObj>
              </mc:Choice>
              <mc:Fallback>
                <p:oleObj name="Equation" r:id="rId4" imgW="164880" imgH="228600" progId="Equation.DSMT4">
                  <p:embed/>
                  <p:pic>
                    <p:nvPicPr>
                      <p:cNvPr id="10" name="Object 12">
                        <a:extLst>
                          <a:ext uri="{FF2B5EF4-FFF2-40B4-BE49-F238E27FC236}">
                            <a16:creationId xmlns:a16="http://schemas.microsoft.com/office/drawing/2014/main" id="{3B39E40D-3AC2-4B64-9E42-6DE075B55334}"/>
                          </a:ext>
                        </a:extLst>
                      </p:cNvPr>
                      <p:cNvPicPr>
                        <a:picLocks noChangeAspect="1" noChangeArrowheads="1"/>
                      </p:cNvPicPr>
                      <p:nvPr/>
                    </p:nvPicPr>
                    <p:blipFill>
                      <a:blip r:embed="rId5"/>
                      <a:srcRect/>
                      <a:stretch>
                        <a:fillRect/>
                      </a:stretch>
                    </p:blipFill>
                    <p:spPr bwMode="auto">
                      <a:xfrm>
                        <a:off x="6094633" y="2838988"/>
                        <a:ext cx="481013" cy="622300"/>
                      </a:xfrm>
                      <a:prstGeom prst="rect">
                        <a:avLst/>
                      </a:prstGeom>
                      <a:noFill/>
                      <a:ln>
                        <a:noFill/>
                      </a:ln>
                      <a:effectLst/>
                    </p:spPr>
                  </p:pic>
                </p:oleObj>
              </mc:Fallback>
            </mc:AlternateContent>
          </a:graphicData>
        </a:graphic>
      </p:graphicFrame>
      <p:graphicFrame>
        <p:nvGraphicFramePr>
          <p:cNvPr id="32" name="Object 13">
            <a:extLst>
              <a:ext uri="{FF2B5EF4-FFF2-40B4-BE49-F238E27FC236}">
                <a16:creationId xmlns:a16="http://schemas.microsoft.com/office/drawing/2014/main" id="{0A5C46E1-0EF0-4264-B50B-EB6AB0146CCA}"/>
              </a:ext>
            </a:extLst>
          </p:cNvPr>
          <p:cNvGraphicFramePr>
            <a:graphicFrameLocks noChangeAspect="1"/>
          </p:cNvGraphicFramePr>
          <p:nvPr>
            <p:extLst>
              <p:ext uri="{D42A27DB-BD31-4B8C-83A1-F6EECF244321}">
                <p14:modId xmlns:p14="http://schemas.microsoft.com/office/powerpoint/2010/main" val="3333355454"/>
              </p:ext>
            </p:extLst>
          </p:nvPr>
        </p:nvGraphicFramePr>
        <p:xfrm>
          <a:off x="8779672" y="4697966"/>
          <a:ext cx="471488" cy="609600"/>
        </p:xfrm>
        <a:graphic>
          <a:graphicData uri="http://schemas.openxmlformats.org/presentationml/2006/ole">
            <mc:AlternateContent xmlns:mc="http://schemas.openxmlformats.org/markup-compatibility/2006">
              <mc:Choice xmlns:v="urn:schemas-microsoft-com:vml" Requires="v">
                <p:oleObj name="Equation" r:id="rId6" imgW="165028" imgH="228501" progId="Equation.3">
                  <p:embed/>
                </p:oleObj>
              </mc:Choice>
              <mc:Fallback>
                <p:oleObj name="Equation" r:id="rId6" imgW="165028" imgH="228501" progId="Equation.3">
                  <p:embed/>
                  <p:pic>
                    <p:nvPicPr>
                      <p:cNvPr id="11" name="Object 13">
                        <a:extLst>
                          <a:ext uri="{FF2B5EF4-FFF2-40B4-BE49-F238E27FC236}">
                            <a16:creationId xmlns:a16="http://schemas.microsoft.com/office/drawing/2014/main" id="{114E2C39-3DD8-4BE9-AE00-B996C13738B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9672" y="4697966"/>
                        <a:ext cx="471488"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 name="Object 14">
            <a:extLst>
              <a:ext uri="{FF2B5EF4-FFF2-40B4-BE49-F238E27FC236}">
                <a16:creationId xmlns:a16="http://schemas.microsoft.com/office/drawing/2014/main" id="{7E935A8B-EEED-42BF-8325-A6ED7DD86DC5}"/>
              </a:ext>
            </a:extLst>
          </p:cNvPr>
          <p:cNvGraphicFramePr>
            <a:graphicFrameLocks noChangeAspect="1"/>
          </p:cNvGraphicFramePr>
          <p:nvPr>
            <p:extLst>
              <p:ext uri="{D42A27DB-BD31-4B8C-83A1-F6EECF244321}">
                <p14:modId xmlns:p14="http://schemas.microsoft.com/office/powerpoint/2010/main" val="3476737205"/>
              </p:ext>
            </p:extLst>
          </p:nvPr>
        </p:nvGraphicFramePr>
        <p:xfrm>
          <a:off x="11522872" y="4767816"/>
          <a:ext cx="457200" cy="463550"/>
        </p:xfrm>
        <a:graphic>
          <a:graphicData uri="http://schemas.openxmlformats.org/presentationml/2006/ole">
            <mc:AlternateContent xmlns:mc="http://schemas.openxmlformats.org/markup-compatibility/2006">
              <mc:Choice xmlns:v="urn:schemas-microsoft-com:vml" Requires="v">
                <p:oleObj name="Equation" r:id="rId8" imgW="139579" imgH="164957" progId="Equation.3">
                  <p:embed/>
                </p:oleObj>
              </mc:Choice>
              <mc:Fallback>
                <p:oleObj name="Equation" r:id="rId8" imgW="139579" imgH="164957" progId="Equation.3">
                  <p:embed/>
                  <p:pic>
                    <p:nvPicPr>
                      <p:cNvPr id="12" name="Object 14">
                        <a:extLst>
                          <a:ext uri="{FF2B5EF4-FFF2-40B4-BE49-F238E27FC236}">
                            <a16:creationId xmlns:a16="http://schemas.microsoft.com/office/drawing/2014/main" id="{FEF7E806-A861-4F91-82F5-E8EAF01E72C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522872" y="4767816"/>
                        <a:ext cx="45720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 name="Object 15">
            <a:extLst>
              <a:ext uri="{FF2B5EF4-FFF2-40B4-BE49-F238E27FC236}">
                <a16:creationId xmlns:a16="http://schemas.microsoft.com/office/drawing/2014/main" id="{EAAD64DA-64A6-4054-B6E5-43C289046EA7}"/>
              </a:ext>
            </a:extLst>
          </p:cNvPr>
          <p:cNvGraphicFramePr>
            <a:graphicFrameLocks noChangeAspect="1"/>
          </p:cNvGraphicFramePr>
          <p:nvPr>
            <p:extLst>
              <p:ext uri="{D42A27DB-BD31-4B8C-83A1-F6EECF244321}">
                <p14:modId xmlns:p14="http://schemas.microsoft.com/office/powerpoint/2010/main" val="3847236800"/>
              </p:ext>
            </p:extLst>
          </p:nvPr>
        </p:nvGraphicFramePr>
        <p:xfrm>
          <a:off x="6112673" y="964166"/>
          <a:ext cx="422275" cy="457200"/>
        </p:xfrm>
        <a:graphic>
          <a:graphicData uri="http://schemas.openxmlformats.org/presentationml/2006/ole">
            <mc:AlternateContent xmlns:mc="http://schemas.openxmlformats.org/markup-compatibility/2006">
              <mc:Choice xmlns:v="urn:schemas-microsoft-com:vml" Requires="v">
                <p:oleObj name="Equation" r:id="rId10" imgW="152268" imgH="164957" progId="Equation.3">
                  <p:embed/>
                </p:oleObj>
              </mc:Choice>
              <mc:Fallback>
                <p:oleObj name="Equation" r:id="rId10" imgW="152268" imgH="164957" progId="Equation.3">
                  <p:embed/>
                  <p:pic>
                    <p:nvPicPr>
                      <p:cNvPr id="13" name="Object 15">
                        <a:extLst>
                          <a:ext uri="{FF2B5EF4-FFF2-40B4-BE49-F238E27FC236}">
                            <a16:creationId xmlns:a16="http://schemas.microsoft.com/office/drawing/2014/main" id="{222C676C-63B9-4383-98CA-96A741C83CA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12673" y="964166"/>
                        <a:ext cx="4222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 name="Line 16">
            <a:extLst>
              <a:ext uri="{FF2B5EF4-FFF2-40B4-BE49-F238E27FC236}">
                <a16:creationId xmlns:a16="http://schemas.microsoft.com/office/drawing/2014/main" id="{AE72A004-2D89-44F3-8392-3A9B07D6860A}"/>
              </a:ext>
            </a:extLst>
          </p:cNvPr>
          <p:cNvSpPr>
            <a:spLocks noChangeShapeType="1"/>
          </p:cNvSpPr>
          <p:nvPr/>
        </p:nvSpPr>
        <p:spPr bwMode="auto">
          <a:xfrm flipV="1">
            <a:off x="6798473" y="1116566"/>
            <a:ext cx="3581400" cy="2667000"/>
          </a:xfrm>
          <a:prstGeom prst="line">
            <a:avLst/>
          </a:prstGeom>
          <a:noFill/>
          <a:ln w="28575">
            <a:solidFill>
              <a:schemeClr val="accent5">
                <a:lumMod val="75000"/>
              </a:schemeClr>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36" name="Object 17">
            <a:extLst>
              <a:ext uri="{FF2B5EF4-FFF2-40B4-BE49-F238E27FC236}">
                <a16:creationId xmlns:a16="http://schemas.microsoft.com/office/drawing/2014/main" id="{114EC7B9-B1EF-4465-A624-E786D84A0611}"/>
              </a:ext>
            </a:extLst>
          </p:cNvPr>
          <p:cNvGraphicFramePr>
            <a:graphicFrameLocks noChangeAspect="1"/>
          </p:cNvGraphicFramePr>
          <p:nvPr>
            <p:extLst>
              <p:ext uri="{D42A27DB-BD31-4B8C-83A1-F6EECF244321}">
                <p14:modId xmlns:p14="http://schemas.microsoft.com/office/powerpoint/2010/main" val="161671964"/>
              </p:ext>
            </p:extLst>
          </p:nvPr>
        </p:nvGraphicFramePr>
        <p:xfrm>
          <a:off x="10416632" y="840066"/>
          <a:ext cx="719138" cy="595312"/>
        </p:xfrm>
        <a:graphic>
          <a:graphicData uri="http://schemas.openxmlformats.org/presentationml/2006/ole">
            <mc:AlternateContent xmlns:mc="http://schemas.openxmlformats.org/markup-compatibility/2006">
              <mc:Choice xmlns:v="urn:schemas-microsoft-com:vml" Requires="v">
                <p:oleObj name="Equation" r:id="rId23" imgW="266400" imgH="228600" progId="Equation.DSMT4">
                  <p:embed/>
                </p:oleObj>
              </mc:Choice>
              <mc:Fallback>
                <p:oleObj name="Equation" r:id="rId23" imgW="266400" imgH="228600" progId="Equation.DSMT4">
                  <p:embed/>
                  <p:pic>
                    <p:nvPicPr>
                      <p:cNvPr id="15" name="Object 17">
                        <a:extLst>
                          <a:ext uri="{FF2B5EF4-FFF2-40B4-BE49-F238E27FC236}">
                            <a16:creationId xmlns:a16="http://schemas.microsoft.com/office/drawing/2014/main" id="{E6071AFE-C4FD-45C5-AC1E-FB8A487DBA77}"/>
                          </a:ext>
                        </a:extLst>
                      </p:cNvPr>
                      <p:cNvPicPr>
                        <a:picLocks noChangeAspect="1" noChangeArrowheads="1"/>
                      </p:cNvPicPr>
                      <p:nvPr/>
                    </p:nvPicPr>
                    <p:blipFill>
                      <a:blip r:embed="rId13"/>
                      <a:srcRect/>
                      <a:stretch>
                        <a:fillRect/>
                      </a:stretch>
                    </p:blipFill>
                    <p:spPr bwMode="auto">
                      <a:xfrm>
                        <a:off x="10416632" y="840066"/>
                        <a:ext cx="719138" cy="595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 name="Line 18">
            <a:extLst>
              <a:ext uri="{FF2B5EF4-FFF2-40B4-BE49-F238E27FC236}">
                <a16:creationId xmlns:a16="http://schemas.microsoft.com/office/drawing/2014/main" id="{FFBCA560-A034-4839-AC02-924575D35F5E}"/>
              </a:ext>
            </a:extLst>
          </p:cNvPr>
          <p:cNvSpPr>
            <a:spLocks noChangeShapeType="1"/>
          </p:cNvSpPr>
          <p:nvPr/>
        </p:nvSpPr>
        <p:spPr bwMode="auto">
          <a:xfrm flipH="1" flipV="1">
            <a:off x="10075073" y="1421366"/>
            <a:ext cx="381000" cy="381000"/>
          </a:xfrm>
          <a:prstGeom prst="line">
            <a:avLst/>
          </a:prstGeom>
          <a:noFill/>
          <a:ln w="38100">
            <a:solidFill>
              <a:schemeClr val="accent5">
                <a:lumMod val="75000"/>
              </a:schemeClr>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 name="Line 8">
            <a:extLst>
              <a:ext uri="{FF2B5EF4-FFF2-40B4-BE49-F238E27FC236}">
                <a16:creationId xmlns:a16="http://schemas.microsoft.com/office/drawing/2014/main" id="{2B04C6CA-B3D5-42E6-B8FC-21874DB377F5}"/>
              </a:ext>
            </a:extLst>
          </p:cNvPr>
          <p:cNvSpPr>
            <a:spLocks noChangeShapeType="1"/>
          </p:cNvSpPr>
          <p:nvPr/>
        </p:nvSpPr>
        <p:spPr bwMode="auto">
          <a:xfrm>
            <a:off x="7027072" y="1550301"/>
            <a:ext cx="3656851" cy="286034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39" name="Object 9">
            <a:extLst>
              <a:ext uri="{FF2B5EF4-FFF2-40B4-BE49-F238E27FC236}">
                <a16:creationId xmlns:a16="http://schemas.microsoft.com/office/drawing/2014/main" id="{2EC7C980-0491-482A-820D-674D963E5FCA}"/>
              </a:ext>
            </a:extLst>
          </p:cNvPr>
          <p:cNvGraphicFramePr>
            <a:graphicFrameLocks noChangeAspect="1"/>
          </p:cNvGraphicFramePr>
          <p:nvPr>
            <p:extLst>
              <p:ext uri="{D42A27DB-BD31-4B8C-83A1-F6EECF244321}">
                <p14:modId xmlns:p14="http://schemas.microsoft.com/office/powerpoint/2010/main" val="712247158"/>
              </p:ext>
            </p:extLst>
          </p:nvPr>
        </p:nvGraphicFramePr>
        <p:xfrm>
          <a:off x="10644736" y="4101066"/>
          <a:ext cx="823913" cy="596900"/>
        </p:xfrm>
        <a:graphic>
          <a:graphicData uri="http://schemas.openxmlformats.org/presentationml/2006/ole">
            <mc:AlternateContent xmlns:mc="http://schemas.openxmlformats.org/markup-compatibility/2006">
              <mc:Choice xmlns:v="urn:schemas-microsoft-com:vml" Requires="v">
                <p:oleObj name="Equation" r:id="rId14" imgW="304560" imgH="228600" progId="Equation.DSMT4">
                  <p:embed/>
                </p:oleObj>
              </mc:Choice>
              <mc:Fallback>
                <p:oleObj name="Equation" r:id="rId14" imgW="304560" imgH="228600" progId="Equation.DSMT4">
                  <p:embed/>
                  <p:pic>
                    <p:nvPicPr>
                      <p:cNvPr id="18" name="Object 9">
                        <a:extLst>
                          <a:ext uri="{FF2B5EF4-FFF2-40B4-BE49-F238E27FC236}">
                            <a16:creationId xmlns:a16="http://schemas.microsoft.com/office/drawing/2014/main" id="{7C3651DA-DABC-400C-A56E-6451B9C1519B}"/>
                          </a:ext>
                        </a:extLst>
                      </p:cNvPr>
                      <p:cNvPicPr>
                        <a:picLocks noChangeAspect="1" noChangeArrowheads="1"/>
                      </p:cNvPicPr>
                      <p:nvPr/>
                    </p:nvPicPr>
                    <p:blipFill>
                      <a:blip r:embed="rId15"/>
                      <a:srcRect/>
                      <a:stretch>
                        <a:fillRect/>
                      </a:stretch>
                    </p:blipFill>
                    <p:spPr bwMode="auto">
                      <a:xfrm>
                        <a:off x="10644736" y="4101066"/>
                        <a:ext cx="823913"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 name="Line 11">
            <a:extLst>
              <a:ext uri="{FF2B5EF4-FFF2-40B4-BE49-F238E27FC236}">
                <a16:creationId xmlns:a16="http://schemas.microsoft.com/office/drawing/2014/main" id="{5A056EEF-EC34-4C88-AD9B-4E6E199D0D9F}"/>
              </a:ext>
            </a:extLst>
          </p:cNvPr>
          <p:cNvSpPr>
            <a:spLocks noChangeShapeType="1"/>
          </p:cNvSpPr>
          <p:nvPr/>
        </p:nvSpPr>
        <p:spPr bwMode="auto">
          <a:xfrm flipH="1">
            <a:off x="6610816" y="2605311"/>
            <a:ext cx="1752402" cy="0"/>
          </a:xfrm>
          <a:prstGeom prst="line">
            <a:avLst/>
          </a:prstGeom>
          <a:noFill/>
          <a:ln w="9525" cap="rnd">
            <a:solidFill>
              <a:schemeClr val="accent5">
                <a:lumMod val="50000"/>
              </a:schemeClr>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1" name="Line 10">
            <a:extLst>
              <a:ext uri="{FF2B5EF4-FFF2-40B4-BE49-F238E27FC236}">
                <a16:creationId xmlns:a16="http://schemas.microsoft.com/office/drawing/2014/main" id="{56793327-E09E-4793-8E5F-701B6166FBEE}"/>
              </a:ext>
            </a:extLst>
          </p:cNvPr>
          <p:cNvSpPr>
            <a:spLocks noChangeShapeType="1"/>
          </p:cNvSpPr>
          <p:nvPr/>
        </p:nvSpPr>
        <p:spPr bwMode="auto">
          <a:xfrm flipH="1" flipV="1">
            <a:off x="8375885" y="2611661"/>
            <a:ext cx="1" cy="2162502"/>
          </a:xfrm>
          <a:prstGeom prst="line">
            <a:avLst/>
          </a:prstGeom>
          <a:noFill/>
          <a:ln w="9525" cap="rnd">
            <a:solidFill>
              <a:schemeClr val="accent5">
                <a:lumMod val="50000"/>
              </a:schemeClr>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42" name="Object 13">
            <a:extLst>
              <a:ext uri="{FF2B5EF4-FFF2-40B4-BE49-F238E27FC236}">
                <a16:creationId xmlns:a16="http://schemas.microsoft.com/office/drawing/2014/main" id="{214C0534-5903-4E88-B293-86068F3EA611}"/>
              </a:ext>
            </a:extLst>
          </p:cNvPr>
          <p:cNvGraphicFramePr>
            <a:graphicFrameLocks noChangeAspect="1"/>
          </p:cNvGraphicFramePr>
          <p:nvPr>
            <p:extLst>
              <p:ext uri="{D42A27DB-BD31-4B8C-83A1-F6EECF244321}">
                <p14:modId xmlns:p14="http://schemas.microsoft.com/office/powerpoint/2010/main" val="1789968853"/>
              </p:ext>
            </p:extLst>
          </p:nvPr>
        </p:nvGraphicFramePr>
        <p:xfrm>
          <a:off x="8216001" y="4699229"/>
          <a:ext cx="398463" cy="609600"/>
        </p:xfrm>
        <a:graphic>
          <a:graphicData uri="http://schemas.openxmlformats.org/presentationml/2006/ole">
            <mc:AlternateContent xmlns:mc="http://schemas.openxmlformats.org/markup-compatibility/2006">
              <mc:Choice xmlns:v="urn:schemas-microsoft-com:vml" Requires="v">
                <p:oleObj name="Equation" r:id="rId16" imgW="139680" imgH="228600" progId="Equation.DSMT4">
                  <p:embed/>
                </p:oleObj>
              </mc:Choice>
              <mc:Fallback>
                <p:oleObj name="Equation" r:id="rId16" imgW="139680" imgH="228600" progId="Equation.DSMT4">
                  <p:embed/>
                  <p:pic>
                    <p:nvPicPr>
                      <p:cNvPr id="21" name="Object 13">
                        <a:extLst>
                          <a:ext uri="{FF2B5EF4-FFF2-40B4-BE49-F238E27FC236}">
                            <a16:creationId xmlns:a16="http://schemas.microsoft.com/office/drawing/2014/main" id="{FBE0E197-8D20-441F-912E-21B4F7B02ADA}"/>
                          </a:ext>
                        </a:extLst>
                      </p:cNvPr>
                      <p:cNvPicPr>
                        <a:picLocks noChangeAspect="1" noChangeArrowheads="1"/>
                      </p:cNvPicPr>
                      <p:nvPr/>
                    </p:nvPicPr>
                    <p:blipFill>
                      <a:blip r:embed="rId17"/>
                      <a:srcRect/>
                      <a:stretch>
                        <a:fillRect/>
                      </a:stretch>
                    </p:blipFill>
                    <p:spPr bwMode="auto">
                      <a:xfrm>
                        <a:off x="8216001" y="4699229"/>
                        <a:ext cx="398463"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 name="Object 12">
            <a:extLst>
              <a:ext uri="{FF2B5EF4-FFF2-40B4-BE49-F238E27FC236}">
                <a16:creationId xmlns:a16="http://schemas.microsoft.com/office/drawing/2014/main" id="{5CD2198E-082D-47C4-A619-C4E9FFC7E875}"/>
              </a:ext>
            </a:extLst>
          </p:cNvPr>
          <p:cNvGraphicFramePr>
            <a:graphicFrameLocks noChangeAspect="1"/>
          </p:cNvGraphicFramePr>
          <p:nvPr>
            <p:extLst>
              <p:ext uri="{D42A27DB-BD31-4B8C-83A1-F6EECF244321}">
                <p14:modId xmlns:p14="http://schemas.microsoft.com/office/powerpoint/2010/main" val="4013579612"/>
              </p:ext>
            </p:extLst>
          </p:nvPr>
        </p:nvGraphicFramePr>
        <p:xfrm>
          <a:off x="6113861" y="2259428"/>
          <a:ext cx="442912" cy="622300"/>
        </p:xfrm>
        <a:graphic>
          <a:graphicData uri="http://schemas.openxmlformats.org/presentationml/2006/ole">
            <mc:AlternateContent xmlns:mc="http://schemas.openxmlformats.org/markup-compatibility/2006">
              <mc:Choice xmlns:v="urn:schemas-microsoft-com:vml" Requires="v">
                <p:oleObj name="Equation" r:id="rId18" imgW="152280" imgH="228600" progId="Equation.DSMT4">
                  <p:embed/>
                </p:oleObj>
              </mc:Choice>
              <mc:Fallback>
                <p:oleObj name="Equation" r:id="rId18" imgW="152280" imgH="228600" progId="Equation.DSMT4">
                  <p:embed/>
                  <p:pic>
                    <p:nvPicPr>
                      <p:cNvPr id="22" name="Object 12">
                        <a:extLst>
                          <a:ext uri="{FF2B5EF4-FFF2-40B4-BE49-F238E27FC236}">
                            <a16:creationId xmlns:a16="http://schemas.microsoft.com/office/drawing/2014/main" id="{08F31A3F-D047-463C-B3EE-78A80FF28FAF}"/>
                          </a:ext>
                        </a:extLst>
                      </p:cNvPr>
                      <p:cNvPicPr>
                        <a:picLocks noChangeAspect="1" noChangeArrowheads="1"/>
                      </p:cNvPicPr>
                      <p:nvPr/>
                    </p:nvPicPr>
                    <p:blipFill>
                      <a:blip r:embed="rId19"/>
                      <a:srcRect/>
                      <a:stretch>
                        <a:fillRect/>
                      </a:stretch>
                    </p:blipFill>
                    <p:spPr bwMode="auto">
                      <a:xfrm>
                        <a:off x="6113861" y="2259428"/>
                        <a:ext cx="442912" cy="622300"/>
                      </a:xfrm>
                      <a:prstGeom prst="rect">
                        <a:avLst/>
                      </a:prstGeom>
                      <a:noFill/>
                      <a:ln>
                        <a:noFill/>
                      </a:ln>
                      <a:effectLst/>
                    </p:spPr>
                  </p:pic>
                </p:oleObj>
              </mc:Fallback>
            </mc:AlternateContent>
          </a:graphicData>
        </a:graphic>
      </p:graphicFrame>
      <p:sp>
        <p:nvSpPr>
          <p:cNvPr id="44" name="Line 8">
            <a:extLst>
              <a:ext uri="{FF2B5EF4-FFF2-40B4-BE49-F238E27FC236}">
                <a16:creationId xmlns:a16="http://schemas.microsoft.com/office/drawing/2014/main" id="{5E839A71-8B6D-4E9A-B33E-9B9EFAB762BA}"/>
              </a:ext>
            </a:extLst>
          </p:cNvPr>
          <p:cNvSpPr>
            <a:spLocks noChangeShapeType="1"/>
          </p:cNvSpPr>
          <p:nvPr/>
        </p:nvSpPr>
        <p:spPr bwMode="auto">
          <a:xfrm>
            <a:off x="7868585" y="1252124"/>
            <a:ext cx="3362533" cy="2606379"/>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6" name="Line 10">
            <a:extLst>
              <a:ext uri="{FF2B5EF4-FFF2-40B4-BE49-F238E27FC236}">
                <a16:creationId xmlns:a16="http://schemas.microsoft.com/office/drawing/2014/main" id="{6F85894C-AF1E-4AB1-9583-D76E52539C5B}"/>
              </a:ext>
            </a:extLst>
          </p:cNvPr>
          <p:cNvSpPr>
            <a:spLocks noChangeShapeType="1"/>
          </p:cNvSpPr>
          <p:nvPr/>
        </p:nvSpPr>
        <p:spPr bwMode="auto">
          <a:xfrm flipV="1">
            <a:off x="9015478" y="2136985"/>
            <a:ext cx="12674" cy="896920"/>
          </a:xfrm>
          <a:prstGeom prst="line">
            <a:avLst/>
          </a:prstGeom>
          <a:noFill/>
          <a:ln w="9525" cap="rnd">
            <a:solidFill>
              <a:srgbClr val="FF0000"/>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47" name="Object 9">
            <a:extLst>
              <a:ext uri="{FF2B5EF4-FFF2-40B4-BE49-F238E27FC236}">
                <a16:creationId xmlns:a16="http://schemas.microsoft.com/office/drawing/2014/main" id="{8CB28DAD-134C-492F-9F87-E9FCDEE2E762}"/>
              </a:ext>
            </a:extLst>
          </p:cNvPr>
          <p:cNvGraphicFramePr>
            <a:graphicFrameLocks noChangeAspect="1"/>
          </p:cNvGraphicFramePr>
          <p:nvPr>
            <p:extLst>
              <p:ext uri="{D42A27DB-BD31-4B8C-83A1-F6EECF244321}">
                <p14:modId xmlns:p14="http://schemas.microsoft.com/office/powerpoint/2010/main" val="2248900414"/>
              </p:ext>
            </p:extLst>
          </p:nvPr>
        </p:nvGraphicFramePr>
        <p:xfrm>
          <a:off x="11152654" y="3557999"/>
          <a:ext cx="788987" cy="596900"/>
        </p:xfrm>
        <a:graphic>
          <a:graphicData uri="http://schemas.openxmlformats.org/presentationml/2006/ole">
            <mc:AlternateContent xmlns:mc="http://schemas.openxmlformats.org/markup-compatibility/2006">
              <mc:Choice xmlns:v="urn:schemas-microsoft-com:vml" Requires="v">
                <p:oleObj name="Equation" r:id="rId24" imgW="291960" imgH="228600" progId="Equation.DSMT4">
                  <p:embed/>
                </p:oleObj>
              </mc:Choice>
              <mc:Fallback>
                <p:oleObj name="Equation" r:id="rId24" imgW="291960" imgH="228600" progId="Equation.DSMT4">
                  <p:embed/>
                  <p:pic>
                    <p:nvPicPr>
                      <p:cNvPr id="45" name="Object 9">
                        <a:extLst>
                          <a:ext uri="{FF2B5EF4-FFF2-40B4-BE49-F238E27FC236}">
                            <a16:creationId xmlns:a16="http://schemas.microsoft.com/office/drawing/2014/main" id="{2AC395A7-60E2-43B5-BF3A-0AC9EEB27021}"/>
                          </a:ext>
                        </a:extLst>
                      </p:cNvPr>
                      <p:cNvPicPr>
                        <a:picLocks noChangeAspect="1" noChangeArrowheads="1"/>
                      </p:cNvPicPr>
                      <p:nvPr/>
                    </p:nvPicPr>
                    <p:blipFill>
                      <a:blip r:embed="rId25"/>
                      <a:srcRect/>
                      <a:stretch>
                        <a:fillRect/>
                      </a:stretch>
                    </p:blipFill>
                    <p:spPr bwMode="auto">
                      <a:xfrm>
                        <a:off x="11152654" y="3557999"/>
                        <a:ext cx="788987"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 name="Object 12">
            <a:extLst>
              <a:ext uri="{FF2B5EF4-FFF2-40B4-BE49-F238E27FC236}">
                <a16:creationId xmlns:a16="http://schemas.microsoft.com/office/drawing/2014/main" id="{8E04916C-7D2E-4ACB-B182-4FD9C689E327}"/>
              </a:ext>
            </a:extLst>
          </p:cNvPr>
          <p:cNvGraphicFramePr>
            <a:graphicFrameLocks noChangeAspect="1"/>
          </p:cNvGraphicFramePr>
          <p:nvPr>
            <p:extLst>
              <p:ext uri="{D42A27DB-BD31-4B8C-83A1-F6EECF244321}">
                <p14:modId xmlns:p14="http://schemas.microsoft.com/office/powerpoint/2010/main" val="3760336291"/>
              </p:ext>
            </p:extLst>
          </p:nvPr>
        </p:nvGraphicFramePr>
        <p:xfrm>
          <a:off x="6115879" y="1801813"/>
          <a:ext cx="479425" cy="622300"/>
        </p:xfrm>
        <a:graphic>
          <a:graphicData uri="http://schemas.openxmlformats.org/presentationml/2006/ole">
            <mc:AlternateContent xmlns:mc="http://schemas.openxmlformats.org/markup-compatibility/2006">
              <mc:Choice xmlns:v="urn:schemas-microsoft-com:vml" Requires="v">
                <p:oleObj name="Equation" r:id="rId26" imgW="164880" imgH="228600" progId="Equation.DSMT4">
                  <p:embed/>
                </p:oleObj>
              </mc:Choice>
              <mc:Fallback>
                <p:oleObj name="Equation" r:id="rId26" imgW="164880" imgH="228600" progId="Equation.DSMT4">
                  <p:embed/>
                  <p:pic>
                    <p:nvPicPr>
                      <p:cNvPr id="43" name="Object 12">
                        <a:extLst>
                          <a:ext uri="{FF2B5EF4-FFF2-40B4-BE49-F238E27FC236}">
                            <a16:creationId xmlns:a16="http://schemas.microsoft.com/office/drawing/2014/main" id="{5CD2198E-082D-47C4-A619-C4E9FFC7E875}"/>
                          </a:ext>
                        </a:extLst>
                      </p:cNvPr>
                      <p:cNvPicPr>
                        <a:picLocks noChangeAspect="1" noChangeArrowheads="1"/>
                      </p:cNvPicPr>
                      <p:nvPr/>
                    </p:nvPicPr>
                    <p:blipFill>
                      <a:blip r:embed="rId27"/>
                      <a:srcRect/>
                      <a:stretch>
                        <a:fillRect/>
                      </a:stretch>
                    </p:blipFill>
                    <p:spPr bwMode="auto">
                      <a:xfrm>
                        <a:off x="6115879" y="1801813"/>
                        <a:ext cx="479425" cy="622300"/>
                      </a:xfrm>
                      <a:prstGeom prst="rect">
                        <a:avLst/>
                      </a:prstGeom>
                      <a:noFill/>
                      <a:ln>
                        <a:noFill/>
                      </a:ln>
                      <a:effectLst/>
                    </p:spPr>
                  </p:pic>
                </p:oleObj>
              </mc:Fallback>
            </mc:AlternateContent>
          </a:graphicData>
        </a:graphic>
      </p:graphicFrame>
      <p:sp>
        <p:nvSpPr>
          <p:cNvPr id="49" name="Line 11">
            <a:extLst>
              <a:ext uri="{FF2B5EF4-FFF2-40B4-BE49-F238E27FC236}">
                <a16:creationId xmlns:a16="http://schemas.microsoft.com/office/drawing/2014/main" id="{4A94AFC1-EA0F-4542-AC29-6F6588CBE44A}"/>
              </a:ext>
            </a:extLst>
          </p:cNvPr>
          <p:cNvSpPr>
            <a:spLocks noChangeShapeType="1"/>
          </p:cNvSpPr>
          <p:nvPr/>
        </p:nvSpPr>
        <p:spPr bwMode="auto">
          <a:xfrm flipH="1">
            <a:off x="6652700" y="2123732"/>
            <a:ext cx="2362200" cy="0"/>
          </a:xfrm>
          <a:prstGeom prst="line">
            <a:avLst/>
          </a:prstGeom>
          <a:noFill/>
          <a:ln w="9525" cap="rnd">
            <a:solidFill>
              <a:srgbClr val="FF0000"/>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 name="Line 11">
            <a:extLst>
              <a:ext uri="{FF2B5EF4-FFF2-40B4-BE49-F238E27FC236}">
                <a16:creationId xmlns:a16="http://schemas.microsoft.com/office/drawing/2014/main" id="{4B4239B8-280F-44E9-A74D-8ED4F0F307E0}"/>
              </a:ext>
            </a:extLst>
          </p:cNvPr>
          <p:cNvSpPr>
            <a:spLocks noChangeShapeType="1"/>
          </p:cNvSpPr>
          <p:nvPr/>
        </p:nvSpPr>
        <p:spPr bwMode="auto">
          <a:xfrm flipH="1">
            <a:off x="793104" y="3546216"/>
            <a:ext cx="1752402" cy="0"/>
          </a:xfrm>
          <a:prstGeom prst="line">
            <a:avLst/>
          </a:prstGeom>
          <a:noFill/>
          <a:ln w="9525" cap="rnd">
            <a:solidFill>
              <a:srgbClr val="FF0000"/>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51" name="Object 12">
            <a:extLst>
              <a:ext uri="{FF2B5EF4-FFF2-40B4-BE49-F238E27FC236}">
                <a16:creationId xmlns:a16="http://schemas.microsoft.com/office/drawing/2014/main" id="{823275C3-86FA-4B27-ADE9-BE95BD990D75}"/>
              </a:ext>
            </a:extLst>
          </p:cNvPr>
          <p:cNvGraphicFramePr>
            <a:graphicFrameLocks noChangeAspect="1"/>
          </p:cNvGraphicFramePr>
          <p:nvPr>
            <p:extLst>
              <p:ext uri="{D42A27DB-BD31-4B8C-83A1-F6EECF244321}">
                <p14:modId xmlns:p14="http://schemas.microsoft.com/office/powerpoint/2010/main" val="3408610280"/>
              </p:ext>
            </p:extLst>
          </p:nvPr>
        </p:nvGraphicFramePr>
        <p:xfrm>
          <a:off x="265038" y="3292680"/>
          <a:ext cx="479425" cy="622300"/>
        </p:xfrm>
        <a:graphic>
          <a:graphicData uri="http://schemas.openxmlformats.org/presentationml/2006/ole">
            <mc:AlternateContent xmlns:mc="http://schemas.openxmlformats.org/markup-compatibility/2006">
              <mc:Choice xmlns:v="urn:schemas-microsoft-com:vml" Requires="v">
                <p:oleObj name="Equation" r:id="rId28" imgW="164880" imgH="228600" progId="Equation.DSMT4">
                  <p:embed/>
                </p:oleObj>
              </mc:Choice>
              <mc:Fallback>
                <p:oleObj name="Equation" r:id="rId28" imgW="164880" imgH="228600" progId="Equation.DSMT4">
                  <p:embed/>
                  <p:pic>
                    <p:nvPicPr>
                      <p:cNvPr id="48" name="Object 12">
                        <a:extLst>
                          <a:ext uri="{FF2B5EF4-FFF2-40B4-BE49-F238E27FC236}">
                            <a16:creationId xmlns:a16="http://schemas.microsoft.com/office/drawing/2014/main" id="{8E04916C-7D2E-4ACB-B182-4FD9C689E327}"/>
                          </a:ext>
                        </a:extLst>
                      </p:cNvPr>
                      <p:cNvPicPr>
                        <a:picLocks noChangeAspect="1" noChangeArrowheads="1"/>
                      </p:cNvPicPr>
                      <p:nvPr/>
                    </p:nvPicPr>
                    <p:blipFill>
                      <a:blip r:embed="rId29"/>
                      <a:srcRect/>
                      <a:stretch>
                        <a:fillRect/>
                      </a:stretch>
                    </p:blipFill>
                    <p:spPr bwMode="auto">
                      <a:xfrm>
                        <a:off x="265038" y="3292680"/>
                        <a:ext cx="479425" cy="6223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73388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additive="base">
                                        <p:cTn id="15" dur="500" fill="hold"/>
                                        <p:tgtEl>
                                          <p:spTgt spid="50"/>
                                        </p:tgtEl>
                                        <p:attrNameLst>
                                          <p:attrName>ppt_x</p:attrName>
                                        </p:attrNameLst>
                                      </p:cBhvr>
                                      <p:tavLst>
                                        <p:tav tm="0">
                                          <p:val>
                                            <p:strVal val="#ppt_x"/>
                                          </p:val>
                                        </p:tav>
                                        <p:tav tm="100000">
                                          <p:val>
                                            <p:strVal val="#ppt_x"/>
                                          </p:val>
                                        </p:tav>
                                      </p:tavLst>
                                    </p:anim>
                                    <p:anim calcmode="lin" valueType="num">
                                      <p:cBhvr additive="base">
                                        <p:cTn id="16" dur="500" fill="hold"/>
                                        <p:tgtEl>
                                          <p:spTgt spid="5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ppt_x"/>
                                          </p:val>
                                        </p:tav>
                                        <p:tav tm="100000">
                                          <p:val>
                                            <p:strVal val="#ppt_x"/>
                                          </p:val>
                                        </p:tav>
                                      </p:tavLst>
                                    </p:anim>
                                    <p:anim calcmode="lin" valueType="num">
                                      <p:cBhvr additive="base">
                                        <p:cTn id="2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additive="base">
                                        <p:cTn id="25" dur="500" fill="hold"/>
                                        <p:tgtEl>
                                          <p:spTgt spid="49"/>
                                        </p:tgtEl>
                                        <p:attrNameLst>
                                          <p:attrName>ppt_x</p:attrName>
                                        </p:attrNameLst>
                                      </p:cBhvr>
                                      <p:tavLst>
                                        <p:tav tm="0">
                                          <p:val>
                                            <p:strVal val="#ppt_x"/>
                                          </p:val>
                                        </p:tav>
                                        <p:tav tm="100000">
                                          <p:val>
                                            <p:strVal val="#ppt_x"/>
                                          </p:val>
                                        </p:tav>
                                      </p:tavLst>
                                    </p:anim>
                                    <p:anim calcmode="lin" valueType="num">
                                      <p:cBhvr additive="base">
                                        <p:cTn id="26" dur="500" fill="hold"/>
                                        <p:tgtEl>
                                          <p:spTgt spid="4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anim calcmode="lin" valueType="num">
                                      <p:cBhvr additive="base">
                                        <p:cTn id="29" dur="500" fill="hold"/>
                                        <p:tgtEl>
                                          <p:spTgt spid="46"/>
                                        </p:tgtEl>
                                        <p:attrNameLst>
                                          <p:attrName>ppt_x</p:attrName>
                                        </p:attrNameLst>
                                      </p:cBhvr>
                                      <p:tavLst>
                                        <p:tav tm="0">
                                          <p:val>
                                            <p:strVal val="#ppt_x"/>
                                          </p:val>
                                        </p:tav>
                                        <p:tav tm="100000">
                                          <p:val>
                                            <p:strVal val="#ppt_x"/>
                                          </p:val>
                                        </p:tav>
                                      </p:tavLst>
                                    </p:anim>
                                    <p:anim calcmode="lin" valueType="num">
                                      <p:cBhvr additive="base">
                                        <p:cTn id="30" dur="500" fill="hold"/>
                                        <p:tgtEl>
                                          <p:spTgt spid="4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additive="base">
                                        <p:cTn id="33" dur="500" fill="hold"/>
                                        <p:tgtEl>
                                          <p:spTgt spid="44"/>
                                        </p:tgtEl>
                                        <p:attrNameLst>
                                          <p:attrName>ppt_x</p:attrName>
                                        </p:attrNameLst>
                                      </p:cBhvr>
                                      <p:tavLst>
                                        <p:tav tm="0">
                                          <p:val>
                                            <p:strVal val="#ppt_x"/>
                                          </p:val>
                                        </p:tav>
                                        <p:tav tm="100000">
                                          <p:val>
                                            <p:strVal val="#ppt_x"/>
                                          </p:val>
                                        </p:tav>
                                      </p:tavLst>
                                    </p:anim>
                                    <p:anim calcmode="lin" valueType="num">
                                      <p:cBhvr additive="base">
                                        <p:cTn id="34" dur="500" fill="hold"/>
                                        <p:tgtEl>
                                          <p:spTgt spid="4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additive="base">
                                        <p:cTn id="37" dur="500" fill="hold"/>
                                        <p:tgtEl>
                                          <p:spTgt spid="47"/>
                                        </p:tgtEl>
                                        <p:attrNameLst>
                                          <p:attrName>ppt_x</p:attrName>
                                        </p:attrNameLst>
                                      </p:cBhvr>
                                      <p:tavLst>
                                        <p:tav tm="0">
                                          <p:val>
                                            <p:strVal val="#ppt_x"/>
                                          </p:val>
                                        </p:tav>
                                        <p:tav tm="100000">
                                          <p:val>
                                            <p:strVal val="#ppt_x"/>
                                          </p:val>
                                        </p:tav>
                                      </p:tavLst>
                                    </p:anim>
                                    <p:anim calcmode="lin" valueType="num">
                                      <p:cBhvr additive="base">
                                        <p:cTn id="38" dur="500" fill="hold"/>
                                        <p:tgtEl>
                                          <p:spTgt spid="4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8"/>
                                        </p:tgtEl>
                                        <p:attrNameLst>
                                          <p:attrName>style.visibility</p:attrName>
                                        </p:attrNameLst>
                                      </p:cBhvr>
                                      <p:to>
                                        <p:strVal val="visible"/>
                                      </p:to>
                                    </p:set>
                                    <p:anim calcmode="lin" valueType="num">
                                      <p:cBhvr additive="base">
                                        <p:cTn id="41" dur="500" fill="hold"/>
                                        <p:tgtEl>
                                          <p:spTgt spid="48"/>
                                        </p:tgtEl>
                                        <p:attrNameLst>
                                          <p:attrName>ppt_x</p:attrName>
                                        </p:attrNameLst>
                                      </p:cBhvr>
                                      <p:tavLst>
                                        <p:tav tm="0">
                                          <p:val>
                                            <p:strVal val="#ppt_x"/>
                                          </p:val>
                                        </p:tav>
                                        <p:tav tm="100000">
                                          <p:val>
                                            <p:strVal val="#ppt_x"/>
                                          </p:val>
                                        </p:tav>
                                      </p:tavLst>
                                    </p:anim>
                                    <p:anim calcmode="lin" valueType="num">
                                      <p:cBhvr additive="base">
                                        <p:cTn id="42"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4" grpId="0" animBg="1"/>
      <p:bldP spid="46" grpId="0" animBg="1"/>
      <p:bldP spid="49" grpId="0" animBg="1"/>
      <p:bldP spid="5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BE527A-7546-419F-BAF4-CD808C1F0006}"/>
              </a:ext>
            </a:extLst>
          </p:cNvPr>
          <p:cNvSpPr>
            <a:spLocks noGrp="1"/>
          </p:cNvSpPr>
          <p:nvPr>
            <p:ph type="title"/>
          </p:nvPr>
        </p:nvSpPr>
        <p:spPr>
          <a:xfrm>
            <a:off x="1643270" y="365127"/>
            <a:ext cx="9024730" cy="1325563"/>
          </a:xfrm>
        </p:spPr>
        <p:txBody>
          <a:bodyPr>
            <a:normAutofit/>
          </a:bodyPr>
          <a:lstStyle/>
          <a:p>
            <a:r>
              <a:rPr lang="pt-BR" sz="4000" b="1" dirty="0"/>
              <a:t>7) CEBRASPE (CESPE) - Ana Adm (EBSERH)/ EBSERH/Economia/2018 </a:t>
            </a:r>
          </a:p>
        </p:txBody>
      </p:sp>
      <p:sp>
        <p:nvSpPr>
          <p:cNvPr id="3" name="Espaço Reservado para Conteúdo 2">
            <a:extLst>
              <a:ext uri="{FF2B5EF4-FFF2-40B4-BE49-F238E27FC236}">
                <a16:creationId xmlns:a16="http://schemas.microsoft.com/office/drawing/2014/main" id="{F89E29AF-7661-4FA5-BB48-9C8BC837F91B}"/>
              </a:ext>
            </a:extLst>
          </p:cNvPr>
          <p:cNvSpPr>
            <a:spLocks noGrp="1"/>
          </p:cNvSpPr>
          <p:nvPr>
            <p:ph idx="1"/>
          </p:nvPr>
        </p:nvSpPr>
        <p:spPr>
          <a:xfrm>
            <a:off x="1643270" y="1693105"/>
            <a:ext cx="8825947" cy="4351338"/>
          </a:xfrm>
        </p:spPr>
        <p:txBody>
          <a:bodyPr/>
          <a:lstStyle/>
          <a:p>
            <a:pPr algn="just"/>
            <a:r>
              <a:rPr lang="pt-BR" dirty="0"/>
              <a:t>Acerca dos conceitos de teoria econômica, julgue o item subsequente.</a:t>
            </a:r>
          </a:p>
          <a:p>
            <a:pPr algn="just"/>
            <a:r>
              <a:rPr lang="pt-BR" dirty="0"/>
              <a:t>Enquanto, no longo prazo, a oferta agregada é consequência do produto potencial da economia, no curto prazo, ela é explicada pelos preços e pelas relações salariais.</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9BC1C50F-119C-445D-899B-920E8E84CFA2}"/>
              </a:ext>
            </a:extLst>
          </p:cNvPr>
          <p:cNvSpPr txBox="1">
            <a:spLocks/>
          </p:cNvSpPr>
          <p:nvPr/>
        </p:nvSpPr>
        <p:spPr>
          <a:xfrm>
            <a:off x="1732715" y="4232465"/>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E0F6BBAD-3DC4-438D-95C7-8FE878CDD1D3}"/>
              </a:ext>
            </a:extLst>
          </p:cNvPr>
          <p:cNvSpPr txBox="1">
            <a:spLocks/>
          </p:cNvSpPr>
          <p:nvPr/>
        </p:nvSpPr>
        <p:spPr>
          <a:xfrm>
            <a:off x="3412436" y="4290397"/>
            <a:ext cx="7007093" cy="1540559"/>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600" dirty="0">
                <a:solidFill>
                  <a:srgbClr val="FF0000"/>
                </a:solidFill>
              </a:rPr>
              <a:t>Como vimos, no LP o produto converge para o seu nível potencial (capacidade de geração de oferta. Entretanto, no curto prazo, podemos ter o produto diferente do potencial.</a:t>
            </a:r>
          </a:p>
        </p:txBody>
      </p:sp>
    </p:spTree>
    <p:extLst>
      <p:ext uri="{BB962C8B-B14F-4D97-AF65-F5344CB8AC3E}">
        <p14:creationId xmlns:p14="http://schemas.microsoft.com/office/powerpoint/2010/main" val="266159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80983AA-DEF6-45E6-BF31-D5855B619FC6}"/>
              </a:ext>
            </a:extLst>
          </p:cNvPr>
          <p:cNvSpPr>
            <a:spLocks noGrp="1"/>
          </p:cNvSpPr>
          <p:nvPr>
            <p:ph type="title"/>
          </p:nvPr>
        </p:nvSpPr>
        <p:spPr>
          <a:xfrm>
            <a:off x="497542" y="-128774"/>
            <a:ext cx="11430000" cy="1325563"/>
          </a:xfrm>
        </p:spPr>
        <p:txBody>
          <a:bodyPr>
            <a:normAutofit/>
          </a:bodyPr>
          <a:lstStyle/>
          <a:p>
            <a:pPr algn="ctr"/>
            <a:r>
              <a:rPr lang="pt-BR" sz="4000" b="1" dirty="0"/>
              <a:t>Modelo AS-AD (Oferta Agregada-Demanda Agregada)</a:t>
            </a:r>
            <a:endParaRPr lang="en-US" sz="4000" b="1" dirty="0"/>
          </a:p>
        </p:txBody>
      </p:sp>
      <p:sp>
        <p:nvSpPr>
          <p:cNvPr id="5" name="Espaço Reservado para Conteúdo 2">
            <a:extLst>
              <a:ext uri="{FF2B5EF4-FFF2-40B4-BE49-F238E27FC236}">
                <a16:creationId xmlns:a16="http://schemas.microsoft.com/office/drawing/2014/main" id="{28438161-070F-466F-A419-EFB72ABFFC2A}"/>
              </a:ext>
            </a:extLst>
          </p:cNvPr>
          <p:cNvSpPr>
            <a:spLocks noGrp="1"/>
          </p:cNvSpPr>
          <p:nvPr>
            <p:ph idx="1"/>
          </p:nvPr>
        </p:nvSpPr>
        <p:spPr>
          <a:xfrm>
            <a:off x="224117" y="986118"/>
            <a:ext cx="11663084" cy="5257800"/>
          </a:xfrm>
        </p:spPr>
        <p:txBody>
          <a:bodyPr>
            <a:noAutofit/>
          </a:bodyPr>
          <a:lstStyle/>
          <a:p>
            <a:pPr algn="just"/>
            <a:r>
              <a:rPr lang="pt-BR" sz="2600" dirty="0">
                <a:latin typeface="Arial" panose="020B0604020202020204" pitchFamily="34" charset="0"/>
                <a:cs typeface="Arial" panose="020B0604020202020204" pitchFamily="34" charset="0"/>
              </a:rPr>
              <a:t>Anteriormente, trabalhamos com as políticas fiscal e monetária desprezando a possibilidade de que o mercado de bens se ajustasse via preços.</a:t>
            </a:r>
          </a:p>
          <a:p>
            <a:pPr algn="just"/>
            <a:r>
              <a:rPr lang="pt-BR" sz="2600" dirty="0">
                <a:latin typeface="Arial" panose="020B0604020202020204" pitchFamily="34" charset="0"/>
                <a:cs typeface="Arial" panose="020B0604020202020204" pitchFamily="34" charset="0"/>
              </a:rPr>
              <a:t>Agora, vamos trabalhar com um modelo de demanda e oferta agregadas, mostrando os </a:t>
            </a:r>
            <a:r>
              <a:rPr lang="pt-BR" sz="2600" b="1" dirty="0">
                <a:latin typeface="Arial" panose="020B0604020202020204" pitchFamily="34" charset="0"/>
                <a:cs typeface="Arial" panose="020B0604020202020204" pitchFamily="34" charset="0"/>
              </a:rPr>
              <a:t>impactos</a:t>
            </a:r>
            <a:r>
              <a:rPr lang="pt-BR" sz="2600" dirty="0">
                <a:latin typeface="Arial" panose="020B0604020202020204" pitchFamily="34" charset="0"/>
                <a:cs typeface="Arial" panose="020B0604020202020204" pitchFamily="34" charset="0"/>
              </a:rPr>
              <a:t> das </a:t>
            </a:r>
            <a:r>
              <a:rPr lang="pt-BR" sz="2600" b="1" dirty="0">
                <a:latin typeface="Arial" panose="020B0604020202020204" pitchFamily="34" charset="0"/>
                <a:cs typeface="Arial" panose="020B0604020202020204" pitchFamily="34" charset="0"/>
              </a:rPr>
              <a:t>políticas fiscal e monetária </a:t>
            </a:r>
            <a:r>
              <a:rPr lang="pt-BR" sz="2600" dirty="0">
                <a:latin typeface="Arial" panose="020B0604020202020204" pitchFamily="34" charset="0"/>
                <a:cs typeface="Arial" panose="020B0604020202020204" pitchFamily="34" charset="0"/>
              </a:rPr>
              <a:t>sobre o </a:t>
            </a:r>
            <a:r>
              <a:rPr lang="pt-BR" sz="2600" b="1" dirty="0">
                <a:latin typeface="Arial" panose="020B0604020202020204" pitchFamily="34" charset="0"/>
                <a:cs typeface="Arial" panose="020B0604020202020204" pitchFamily="34" charset="0"/>
              </a:rPr>
              <a:t>nível de preços.</a:t>
            </a:r>
          </a:p>
          <a:p>
            <a:pPr algn="just"/>
            <a:r>
              <a:rPr lang="pt-BR" sz="2600" dirty="0">
                <a:latin typeface="Arial" panose="020B0604020202020204" pitchFamily="34" charset="0"/>
                <a:cs typeface="Arial" panose="020B0604020202020204" pitchFamily="34" charset="0"/>
              </a:rPr>
              <a:t>Veremos que uma </a:t>
            </a:r>
            <a:r>
              <a:rPr lang="pt-BR" sz="2600" b="1" dirty="0">
                <a:latin typeface="Arial" panose="020B0604020202020204" pitchFamily="34" charset="0"/>
                <a:cs typeface="Arial" panose="020B0604020202020204" pitchFamily="34" charset="0"/>
              </a:rPr>
              <a:t>expansão da demanda agregada </a:t>
            </a:r>
            <a:r>
              <a:rPr lang="pt-BR" sz="2600" dirty="0">
                <a:latin typeface="Arial" panose="020B0604020202020204" pitchFamily="34" charset="0"/>
                <a:cs typeface="Arial" panose="020B0604020202020204" pitchFamily="34" charset="0"/>
              </a:rPr>
              <a:t>tende a </a:t>
            </a:r>
            <a:r>
              <a:rPr lang="pt-BR" sz="2600" b="1" dirty="0">
                <a:latin typeface="Arial" panose="020B0604020202020204" pitchFamily="34" charset="0"/>
                <a:cs typeface="Arial" panose="020B0604020202020204" pitchFamily="34" charset="0"/>
              </a:rPr>
              <a:t>pressionar o nível de preços</a:t>
            </a:r>
            <a:r>
              <a:rPr lang="pt-BR" sz="2600" dirty="0">
                <a:latin typeface="Arial" panose="020B0604020202020204" pitchFamily="34" charset="0"/>
                <a:cs typeface="Arial" panose="020B0604020202020204" pitchFamily="34" charset="0"/>
              </a:rPr>
              <a:t>, </a:t>
            </a:r>
            <a:r>
              <a:rPr lang="pt-BR" sz="2600" b="1" dirty="0">
                <a:latin typeface="Arial" panose="020B0604020202020204" pitchFamily="34" charset="0"/>
                <a:cs typeface="Arial" panose="020B0604020202020204" pitchFamily="34" charset="0"/>
              </a:rPr>
              <a:t>dependendo da posição cíclica da economia </a:t>
            </a:r>
            <a:r>
              <a:rPr lang="pt-BR" sz="2600" dirty="0">
                <a:latin typeface="Arial" panose="020B0604020202020204" pitchFamily="34" charset="0"/>
                <a:cs typeface="Arial" panose="020B0604020202020204" pitchFamily="34" charset="0"/>
              </a:rPr>
              <a:t>(diferença ente o produto real e o potencial ou diferença entre a taxa de desemprego e o seu nível natural).</a:t>
            </a:r>
          </a:p>
          <a:p>
            <a:pPr lvl="1" algn="just"/>
            <a:r>
              <a:rPr lang="pt-BR" sz="2600" dirty="0">
                <a:latin typeface="Arial" panose="020B0604020202020204" pitchFamily="34" charset="0"/>
                <a:cs typeface="Arial" panose="020B0604020202020204" pitchFamily="34" charset="0"/>
              </a:rPr>
              <a:t>O </a:t>
            </a:r>
            <a:r>
              <a:rPr lang="pt-BR" sz="2600" b="1" dirty="0">
                <a:latin typeface="Arial" panose="020B0604020202020204" pitchFamily="34" charset="0"/>
                <a:cs typeface="Arial" panose="020B0604020202020204" pitchFamily="34" charset="0"/>
              </a:rPr>
              <a:t>produto potencial </a:t>
            </a:r>
            <a:r>
              <a:rPr lang="pt-BR" sz="2600" dirty="0">
                <a:latin typeface="Arial" panose="020B0604020202020204" pitchFamily="34" charset="0"/>
                <a:cs typeface="Arial" panose="020B0604020202020204" pitchFamily="34" charset="0"/>
              </a:rPr>
              <a:t>representa a capacidade de geração de oferta da economia.</a:t>
            </a:r>
          </a:p>
          <a:p>
            <a:pPr lvl="1" algn="just"/>
            <a:r>
              <a:rPr lang="pt-BR" sz="2600" dirty="0">
                <a:latin typeface="Arial" panose="020B0604020202020204" pitchFamily="34" charset="0"/>
                <a:cs typeface="Arial" panose="020B0604020202020204" pitchFamily="34" charset="0"/>
              </a:rPr>
              <a:t>A </a:t>
            </a:r>
            <a:r>
              <a:rPr lang="pt-BR" sz="2600" b="1" dirty="0">
                <a:latin typeface="Arial" panose="020B0604020202020204" pitchFamily="34" charset="0"/>
                <a:cs typeface="Arial" panose="020B0604020202020204" pitchFamily="34" charset="0"/>
              </a:rPr>
              <a:t>taxa natural de desemprego </a:t>
            </a:r>
            <a:r>
              <a:rPr lang="pt-BR" sz="2600" dirty="0">
                <a:latin typeface="Arial" panose="020B0604020202020204" pitchFamily="34" charset="0"/>
                <a:cs typeface="Arial" panose="020B0604020202020204" pitchFamily="34" charset="0"/>
              </a:rPr>
              <a:t>é uma taxa de desemprego </a:t>
            </a:r>
            <a:r>
              <a:rPr lang="pt-BR" sz="2600" b="1" dirty="0">
                <a:latin typeface="Arial" panose="020B0604020202020204" pitchFamily="34" charset="0"/>
                <a:cs typeface="Arial" panose="020B0604020202020204" pitchFamily="34" charset="0"/>
              </a:rPr>
              <a:t>associada ao produto potencial</a:t>
            </a:r>
            <a:r>
              <a:rPr lang="pt-BR" sz="2600" dirty="0">
                <a:latin typeface="Arial" panose="020B0604020202020204" pitchFamily="34" charset="0"/>
                <a:cs typeface="Arial" panose="020B0604020202020204" pitchFamily="34" charset="0"/>
              </a:rPr>
              <a:t>, também conhecida como taxa de desemprego        não-aceleradora da inflação.</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654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E1211281-7B1B-493D-B5DA-0B78145DC5A8}"/>
              </a:ext>
            </a:extLst>
          </p:cNvPr>
          <p:cNvSpPr/>
          <p:nvPr/>
        </p:nvSpPr>
        <p:spPr>
          <a:xfrm>
            <a:off x="516833" y="4187678"/>
            <a:ext cx="477079" cy="477078"/>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a:extLst>
              <a:ext uri="{FF2B5EF4-FFF2-40B4-BE49-F238E27FC236}">
                <a16:creationId xmlns:a16="http://schemas.microsoft.com/office/drawing/2014/main" id="{332957BD-FD05-42E1-A22E-E4F2CDB6F378}"/>
              </a:ext>
            </a:extLst>
          </p:cNvPr>
          <p:cNvSpPr>
            <a:spLocks noGrp="1"/>
          </p:cNvSpPr>
          <p:nvPr>
            <p:ph type="title"/>
          </p:nvPr>
        </p:nvSpPr>
        <p:spPr>
          <a:xfrm>
            <a:off x="516834" y="577161"/>
            <a:ext cx="8812696" cy="1325563"/>
          </a:xfrm>
        </p:spPr>
        <p:txBody>
          <a:bodyPr>
            <a:normAutofit fontScale="90000"/>
          </a:bodyPr>
          <a:lstStyle/>
          <a:p>
            <a:r>
              <a:rPr lang="pt-BR" b="1" dirty="0"/>
              <a:t>8) CEBRASPE (CESPE) - ACE (TCE-MG)/ TCE-MG/Ciências Econômicas/2018 </a:t>
            </a:r>
            <a:br>
              <a:rPr lang="pt-BR" b="1" dirty="0"/>
            </a:br>
            <a:endParaRPr lang="pt-BR" b="1" dirty="0"/>
          </a:p>
        </p:txBody>
      </p:sp>
      <p:sp>
        <p:nvSpPr>
          <p:cNvPr id="3" name="Espaço Reservado para Conteúdo 2">
            <a:extLst>
              <a:ext uri="{FF2B5EF4-FFF2-40B4-BE49-F238E27FC236}">
                <a16:creationId xmlns:a16="http://schemas.microsoft.com/office/drawing/2014/main" id="{87788C26-6DFB-43D7-ABC0-86752FE922A7}"/>
              </a:ext>
            </a:extLst>
          </p:cNvPr>
          <p:cNvSpPr>
            <a:spLocks noGrp="1"/>
          </p:cNvSpPr>
          <p:nvPr>
            <p:ph idx="1"/>
          </p:nvPr>
        </p:nvSpPr>
        <p:spPr>
          <a:xfrm>
            <a:off x="556590" y="1640096"/>
            <a:ext cx="8772940" cy="4972739"/>
          </a:xfrm>
        </p:spPr>
        <p:txBody>
          <a:bodyPr>
            <a:normAutofit/>
          </a:bodyPr>
          <a:lstStyle/>
          <a:p>
            <a:pPr algn="just"/>
            <a:r>
              <a:rPr lang="pt-BR" dirty="0"/>
              <a:t>Em um modelo de oferta e demanda agregadas, as instituições do mercado de trabalho produzem impacto real sobre a economia.</a:t>
            </a:r>
          </a:p>
          <a:p>
            <a:pPr algn="just"/>
            <a:r>
              <a:rPr lang="pt-BR" dirty="0"/>
              <a:t>Se, nesse modelo, o congresso aprovar um conjunto de leis que permitam maior flexibilidade nas relações trabalhistas,</a:t>
            </a:r>
          </a:p>
          <a:p>
            <a:pPr marL="514350" indent="-514350" algn="just">
              <a:buFont typeface="+mj-lt"/>
              <a:buAutoNum type="alphaLcParenR"/>
            </a:pPr>
            <a:r>
              <a:rPr lang="pt-BR" dirty="0"/>
              <a:t>haverá deslocamento da oferta agregada no curto e no longo prazos.</a:t>
            </a:r>
          </a:p>
          <a:p>
            <a:pPr marL="514350" indent="-514350" algn="just">
              <a:buFont typeface="+mj-lt"/>
              <a:buAutoNum type="alphaLcParenR"/>
            </a:pPr>
            <a:r>
              <a:rPr lang="pt-BR" dirty="0"/>
              <a:t>a curva de oferta agregada estará negativamente inclinada no plano preço-produto.</a:t>
            </a:r>
          </a:p>
        </p:txBody>
      </p:sp>
      <p:sp>
        <p:nvSpPr>
          <p:cNvPr id="5" name="Espaço Reservado para Conteúdo 2">
            <a:extLst>
              <a:ext uri="{FF2B5EF4-FFF2-40B4-BE49-F238E27FC236}">
                <a16:creationId xmlns:a16="http://schemas.microsoft.com/office/drawing/2014/main" id="{BEB91576-3975-474C-B4C1-D2A42FA35E2E}"/>
              </a:ext>
            </a:extLst>
          </p:cNvPr>
          <p:cNvSpPr txBox="1">
            <a:spLocks/>
          </p:cNvSpPr>
          <p:nvPr/>
        </p:nvSpPr>
        <p:spPr>
          <a:xfrm>
            <a:off x="3081132" y="4608450"/>
            <a:ext cx="8991600" cy="477078"/>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400" dirty="0">
                <a:solidFill>
                  <a:srgbClr val="FF0000"/>
                </a:solidFill>
              </a:rPr>
              <a:t>Note que, nesse caso, teremos um efeito permanente sobre o produto.</a:t>
            </a:r>
          </a:p>
        </p:txBody>
      </p:sp>
      <p:cxnSp>
        <p:nvCxnSpPr>
          <p:cNvPr id="7" name="Conector de Seta Reta 6">
            <a:extLst>
              <a:ext uri="{FF2B5EF4-FFF2-40B4-BE49-F238E27FC236}">
                <a16:creationId xmlns:a16="http://schemas.microsoft.com/office/drawing/2014/main" id="{4D3BB83F-F70F-473C-B646-5AD069A23FFD}"/>
              </a:ext>
            </a:extLst>
          </p:cNvPr>
          <p:cNvCxnSpPr/>
          <p:nvPr/>
        </p:nvCxnSpPr>
        <p:spPr>
          <a:xfrm>
            <a:off x="10813774" y="5006016"/>
            <a:ext cx="109993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08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4E4ADB47-6AF2-42FC-85E4-5122786DB172}"/>
              </a:ext>
            </a:extLst>
          </p:cNvPr>
          <p:cNvSpPr>
            <a:spLocks noGrp="1"/>
          </p:cNvSpPr>
          <p:nvPr>
            <p:ph idx="1"/>
          </p:nvPr>
        </p:nvSpPr>
        <p:spPr>
          <a:xfrm>
            <a:off x="1709530" y="208863"/>
            <a:ext cx="8772940" cy="4351338"/>
          </a:xfrm>
        </p:spPr>
        <p:txBody>
          <a:bodyPr>
            <a:normAutofit/>
          </a:bodyPr>
          <a:lstStyle/>
          <a:p>
            <a:pPr marL="514350" indent="-514350">
              <a:buFont typeface="+mj-lt"/>
              <a:buAutoNum type="alphaLcParenR" startAt="3"/>
            </a:pPr>
            <a:r>
              <a:rPr lang="pt-BR" dirty="0"/>
              <a:t>haverá aumento da taxa natural de desemprego.</a:t>
            </a:r>
          </a:p>
          <a:p>
            <a:pPr marL="514350" indent="-514350">
              <a:buFont typeface="+mj-lt"/>
              <a:buAutoNum type="alphaLcParenR" startAt="3"/>
            </a:pPr>
            <a:r>
              <a:rPr lang="pt-BR" dirty="0"/>
              <a:t>haverá redução do emprego.</a:t>
            </a:r>
          </a:p>
          <a:p>
            <a:pPr marL="514350" indent="-514350">
              <a:buFont typeface="+mj-lt"/>
              <a:buAutoNum type="alphaLcParenR" startAt="3"/>
            </a:pPr>
            <a:r>
              <a:rPr lang="pt-BR" dirty="0"/>
              <a:t>haverá redução do salário nominal. </a:t>
            </a:r>
            <a:br>
              <a:rPr lang="pt-BR" dirty="0"/>
            </a:br>
            <a:endParaRPr lang="pt-BR" dirty="0"/>
          </a:p>
        </p:txBody>
      </p:sp>
      <p:sp>
        <p:nvSpPr>
          <p:cNvPr id="3" name="Line 6">
            <a:extLst>
              <a:ext uri="{FF2B5EF4-FFF2-40B4-BE49-F238E27FC236}">
                <a16:creationId xmlns:a16="http://schemas.microsoft.com/office/drawing/2014/main" id="{69E57A87-8762-4EF5-B221-275B4F12A0E7}"/>
              </a:ext>
            </a:extLst>
          </p:cNvPr>
          <p:cNvSpPr>
            <a:spLocks noChangeShapeType="1"/>
          </p:cNvSpPr>
          <p:nvPr/>
        </p:nvSpPr>
        <p:spPr bwMode="auto">
          <a:xfrm flipV="1">
            <a:off x="2239712" y="2183365"/>
            <a:ext cx="0" cy="3733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 name="Line 7">
            <a:extLst>
              <a:ext uri="{FF2B5EF4-FFF2-40B4-BE49-F238E27FC236}">
                <a16:creationId xmlns:a16="http://schemas.microsoft.com/office/drawing/2014/main" id="{8DD590A0-5204-4376-9957-5BED1FB84406}"/>
              </a:ext>
            </a:extLst>
          </p:cNvPr>
          <p:cNvSpPr>
            <a:spLocks noChangeShapeType="1"/>
          </p:cNvSpPr>
          <p:nvPr/>
        </p:nvSpPr>
        <p:spPr bwMode="auto">
          <a:xfrm>
            <a:off x="2163512" y="5840965"/>
            <a:ext cx="5029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8">
            <a:extLst>
              <a:ext uri="{FF2B5EF4-FFF2-40B4-BE49-F238E27FC236}">
                <a16:creationId xmlns:a16="http://schemas.microsoft.com/office/drawing/2014/main" id="{4F188334-474B-4E77-86FC-1C610BEED96B}"/>
              </a:ext>
            </a:extLst>
          </p:cNvPr>
          <p:cNvSpPr>
            <a:spLocks noChangeShapeType="1"/>
          </p:cNvSpPr>
          <p:nvPr/>
        </p:nvSpPr>
        <p:spPr bwMode="auto">
          <a:xfrm flipV="1">
            <a:off x="2620712" y="2869165"/>
            <a:ext cx="3733800" cy="2743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7" name="Object 9">
            <a:extLst>
              <a:ext uri="{FF2B5EF4-FFF2-40B4-BE49-F238E27FC236}">
                <a16:creationId xmlns:a16="http://schemas.microsoft.com/office/drawing/2014/main" id="{67598306-60B8-4967-86C2-52DACD6FAF99}"/>
              </a:ext>
            </a:extLst>
          </p:cNvPr>
          <p:cNvGraphicFramePr>
            <a:graphicFrameLocks noChangeAspect="1"/>
          </p:cNvGraphicFramePr>
          <p:nvPr>
            <p:extLst>
              <p:ext uri="{D42A27DB-BD31-4B8C-83A1-F6EECF244321}">
                <p14:modId xmlns:p14="http://schemas.microsoft.com/office/powerpoint/2010/main" val="2754102789"/>
              </p:ext>
            </p:extLst>
          </p:nvPr>
        </p:nvGraphicFramePr>
        <p:xfrm>
          <a:off x="6334057" y="2503007"/>
          <a:ext cx="754062" cy="596900"/>
        </p:xfrm>
        <a:graphic>
          <a:graphicData uri="http://schemas.openxmlformats.org/presentationml/2006/ole">
            <mc:AlternateContent xmlns:mc="http://schemas.openxmlformats.org/markup-compatibility/2006">
              <mc:Choice xmlns:v="urn:schemas-microsoft-com:vml" Requires="v">
                <p:oleObj name="Equation" r:id="rId2" imgW="279360" imgH="228600" progId="Equation.DSMT4">
                  <p:embed/>
                </p:oleObj>
              </mc:Choice>
              <mc:Fallback>
                <p:oleObj name="Equation" r:id="rId2" imgW="279360" imgH="228600" progId="Equation.DSMT4">
                  <p:embed/>
                  <p:pic>
                    <p:nvPicPr>
                      <p:cNvPr id="7" name="Object 9">
                        <a:extLst>
                          <a:ext uri="{FF2B5EF4-FFF2-40B4-BE49-F238E27FC236}">
                            <a16:creationId xmlns:a16="http://schemas.microsoft.com/office/drawing/2014/main" id="{3E186D30-25FB-4D6D-9451-DD14ED2D4059}"/>
                          </a:ext>
                        </a:extLst>
                      </p:cNvPr>
                      <p:cNvPicPr>
                        <a:picLocks noChangeAspect="1" noChangeArrowheads="1"/>
                      </p:cNvPicPr>
                      <p:nvPr/>
                    </p:nvPicPr>
                    <p:blipFill>
                      <a:blip r:embed="rId3"/>
                      <a:srcRect/>
                      <a:stretch>
                        <a:fillRect/>
                      </a:stretch>
                    </p:blipFill>
                    <p:spPr bwMode="auto">
                      <a:xfrm>
                        <a:off x="6334057" y="2503007"/>
                        <a:ext cx="754062"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Line 10">
            <a:extLst>
              <a:ext uri="{FF2B5EF4-FFF2-40B4-BE49-F238E27FC236}">
                <a16:creationId xmlns:a16="http://schemas.microsoft.com/office/drawing/2014/main" id="{97B79CE4-3175-4D1B-99B6-2F626249293F}"/>
              </a:ext>
            </a:extLst>
          </p:cNvPr>
          <p:cNvSpPr>
            <a:spLocks noChangeShapeType="1"/>
          </p:cNvSpPr>
          <p:nvPr/>
        </p:nvSpPr>
        <p:spPr bwMode="auto">
          <a:xfrm flipV="1">
            <a:off x="4601912" y="4164565"/>
            <a:ext cx="0" cy="16764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9" name="Line 11">
            <a:extLst>
              <a:ext uri="{FF2B5EF4-FFF2-40B4-BE49-F238E27FC236}">
                <a16:creationId xmlns:a16="http://schemas.microsoft.com/office/drawing/2014/main" id="{61E0F740-0858-4A10-9A4E-D4EE8E3CD5FC}"/>
              </a:ext>
            </a:extLst>
          </p:cNvPr>
          <p:cNvSpPr>
            <a:spLocks noChangeShapeType="1"/>
          </p:cNvSpPr>
          <p:nvPr/>
        </p:nvSpPr>
        <p:spPr bwMode="auto">
          <a:xfrm flipH="1">
            <a:off x="2239712" y="4164565"/>
            <a:ext cx="23622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0" name="Object 12">
            <a:extLst>
              <a:ext uri="{FF2B5EF4-FFF2-40B4-BE49-F238E27FC236}">
                <a16:creationId xmlns:a16="http://schemas.microsoft.com/office/drawing/2014/main" id="{2DBA164D-2C5F-4081-943F-FDA52A2D0053}"/>
              </a:ext>
            </a:extLst>
          </p:cNvPr>
          <p:cNvGraphicFramePr>
            <a:graphicFrameLocks noChangeAspect="1"/>
          </p:cNvGraphicFramePr>
          <p:nvPr>
            <p:extLst>
              <p:ext uri="{D42A27DB-BD31-4B8C-83A1-F6EECF244321}">
                <p14:modId xmlns:p14="http://schemas.microsoft.com/office/powerpoint/2010/main" val="3968887997"/>
              </p:ext>
            </p:extLst>
          </p:nvPr>
        </p:nvGraphicFramePr>
        <p:xfrm>
          <a:off x="1714777" y="3786519"/>
          <a:ext cx="481013" cy="622300"/>
        </p:xfrm>
        <a:graphic>
          <a:graphicData uri="http://schemas.openxmlformats.org/presentationml/2006/ole">
            <mc:AlternateContent xmlns:mc="http://schemas.openxmlformats.org/markup-compatibility/2006">
              <mc:Choice xmlns:v="urn:schemas-microsoft-com:vml" Requires="v">
                <p:oleObj name="Equation" r:id="rId4" imgW="164880" imgH="228600" progId="Equation.DSMT4">
                  <p:embed/>
                </p:oleObj>
              </mc:Choice>
              <mc:Fallback>
                <p:oleObj name="Equation" r:id="rId4" imgW="164880" imgH="228600" progId="Equation.DSMT4">
                  <p:embed/>
                  <p:pic>
                    <p:nvPicPr>
                      <p:cNvPr id="10" name="Object 12">
                        <a:extLst>
                          <a:ext uri="{FF2B5EF4-FFF2-40B4-BE49-F238E27FC236}">
                            <a16:creationId xmlns:a16="http://schemas.microsoft.com/office/drawing/2014/main" id="{3B39E40D-3AC2-4B64-9E42-6DE075B55334}"/>
                          </a:ext>
                        </a:extLst>
                      </p:cNvPr>
                      <p:cNvPicPr>
                        <a:picLocks noChangeAspect="1" noChangeArrowheads="1"/>
                      </p:cNvPicPr>
                      <p:nvPr/>
                    </p:nvPicPr>
                    <p:blipFill>
                      <a:blip r:embed="rId5"/>
                      <a:srcRect/>
                      <a:stretch>
                        <a:fillRect/>
                      </a:stretch>
                    </p:blipFill>
                    <p:spPr bwMode="auto">
                      <a:xfrm>
                        <a:off x="1714777" y="3786519"/>
                        <a:ext cx="481013" cy="622300"/>
                      </a:xfrm>
                      <a:prstGeom prst="rect">
                        <a:avLst/>
                      </a:prstGeom>
                      <a:noFill/>
                      <a:ln>
                        <a:noFill/>
                      </a:ln>
                      <a:effectLst/>
                    </p:spPr>
                  </p:pic>
                </p:oleObj>
              </mc:Fallback>
            </mc:AlternateContent>
          </a:graphicData>
        </a:graphic>
      </p:graphicFrame>
      <p:graphicFrame>
        <p:nvGraphicFramePr>
          <p:cNvPr id="11" name="Object 13">
            <a:extLst>
              <a:ext uri="{FF2B5EF4-FFF2-40B4-BE49-F238E27FC236}">
                <a16:creationId xmlns:a16="http://schemas.microsoft.com/office/drawing/2014/main" id="{3D05730B-0B7E-44AB-8BAD-617E1BAEF882}"/>
              </a:ext>
            </a:extLst>
          </p:cNvPr>
          <p:cNvGraphicFramePr>
            <a:graphicFrameLocks noChangeAspect="1"/>
          </p:cNvGraphicFramePr>
          <p:nvPr>
            <p:extLst>
              <p:ext uri="{D42A27DB-BD31-4B8C-83A1-F6EECF244321}">
                <p14:modId xmlns:p14="http://schemas.microsoft.com/office/powerpoint/2010/main" val="1532101087"/>
              </p:ext>
            </p:extLst>
          </p:nvPr>
        </p:nvGraphicFramePr>
        <p:xfrm>
          <a:off x="4373312" y="5844277"/>
          <a:ext cx="471488" cy="609600"/>
        </p:xfrm>
        <a:graphic>
          <a:graphicData uri="http://schemas.openxmlformats.org/presentationml/2006/ole">
            <mc:AlternateContent xmlns:mc="http://schemas.openxmlformats.org/markup-compatibility/2006">
              <mc:Choice xmlns:v="urn:schemas-microsoft-com:vml" Requires="v">
                <p:oleObj name="Equation" r:id="rId6" imgW="165028" imgH="228501" progId="Equation.3">
                  <p:embed/>
                </p:oleObj>
              </mc:Choice>
              <mc:Fallback>
                <p:oleObj name="Equation" r:id="rId6" imgW="165028" imgH="228501" progId="Equation.3">
                  <p:embed/>
                  <p:pic>
                    <p:nvPicPr>
                      <p:cNvPr id="11" name="Object 13">
                        <a:extLst>
                          <a:ext uri="{FF2B5EF4-FFF2-40B4-BE49-F238E27FC236}">
                            <a16:creationId xmlns:a16="http://schemas.microsoft.com/office/drawing/2014/main" id="{114E2C39-3DD8-4BE9-AE00-B996C13738B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73312" y="5844277"/>
                        <a:ext cx="471488"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4">
            <a:extLst>
              <a:ext uri="{FF2B5EF4-FFF2-40B4-BE49-F238E27FC236}">
                <a16:creationId xmlns:a16="http://schemas.microsoft.com/office/drawing/2014/main" id="{6D874498-07C4-4E4C-A06B-1CE4BED9FD44}"/>
              </a:ext>
            </a:extLst>
          </p:cNvPr>
          <p:cNvGraphicFramePr>
            <a:graphicFrameLocks noChangeAspect="1"/>
          </p:cNvGraphicFramePr>
          <p:nvPr>
            <p:extLst>
              <p:ext uri="{D42A27DB-BD31-4B8C-83A1-F6EECF244321}">
                <p14:modId xmlns:p14="http://schemas.microsoft.com/office/powerpoint/2010/main" val="1628464505"/>
              </p:ext>
            </p:extLst>
          </p:nvPr>
        </p:nvGraphicFramePr>
        <p:xfrm>
          <a:off x="7116512" y="5834615"/>
          <a:ext cx="457200" cy="463550"/>
        </p:xfrm>
        <a:graphic>
          <a:graphicData uri="http://schemas.openxmlformats.org/presentationml/2006/ole">
            <mc:AlternateContent xmlns:mc="http://schemas.openxmlformats.org/markup-compatibility/2006">
              <mc:Choice xmlns:v="urn:schemas-microsoft-com:vml" Requires="v">
                <p:oleObj name="Equation" r:id="rId8" imgW="139579" imgH="164957" progId="Equation.3">
                  <p:embed/>
                </p:oleObj>
              </mc:Choice>
              <mc:Fallback>
                <p:oleObj name="Equation" r:id="rId8" imgW="139579" imgH="164957" progId="Equation.3">
                  <p:embed/>
                  <p:pic>
                    <p:nvPicPr>
                      <p:cNvPr id="12" name="Object 14">
                        <a:extLst>
                          <a:ext uri="{FF2B5EF4-FFF2-40B4-BE49-F238E27FC236}">
                            <a16:creationId xmlns:a16="http://schemas.microsoft.com/office/drawing/2014/main" id="{FEF7E806-A861-4F91-82F5-E8EAF01E72C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16512" y="5834615"/>
                        <a:ext cx="457200"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15">
            <a:extLst>
              <a:ext uri="{FF2B5EF4-FFF2-40B4-BE49-F238E27FC236}">
                <a16:creationId xmlns:a16="http://schemas.microsoft.com/office/drawing/2014/main" id="{04A24C30-6922-4DAE-A0A1-A15F82625911}"/>
              </a:ext>
            </a:extLst>
          </p:cNvPr>
          <p:cNvGraphicFramePr>
            <a:graphicFrameLocks noChangeAspect="1"/>
          </p:cNvGraphicFramePr>
          <p:nvPr>
            <p:extLst>
              <p:ext uri="{D42A27DB-BD31-4B8C-83A1-F6EECF244321}">
                <p14:modId xmlns:p14="http://schemas.microsoft.com/office/powerpoint/2010/main" val="1277433317"/>
              </p:ext>
            </p:extLst>
          </p:nvPr>
        </p:nvGraphicFramePr>
        <p:xfrm>
          <a:off x="1706313" y="2030965"/>
          <a:ext cx="422275" cy="457200"/>
        </p:xfrm>
        <a:graphic>
          <a:graphicData uri="http://schemas.openxmlformats.org/presentationml/2006/ole">
            <mc:AlternateContent xmlns:mc="http://schemas.openxmlformats.org/markup-compatibility/2006">
              <mc:Choice xmlns:v="urn:schemas-microsoft-com:vml" Requires="v">
                <p:oleObj name="Equation" r:id="rId10" imgW="152268" imgH="164957" progId="Equation.3">
                  <p:embed/>
                </p:oleObj>
              </mc:Choice>
              <mc:Fallback>
                <p:oleObj name="Equation" r:id="rId10" imgW="152268" imgH="164957" progId="Equation.3">
                  <p:embed/>
                  <p:pic>
                    <p:nvPicPr>
                      <p:cNvPr id="13" name="Object 15">
                        <a:extLst>
                          <a:ext uri="{FF2B5EF4-FFF2-40B4-BE49-F238E27FC236}">
                            <a16:creationId xmlns:a16="http://schemas.microsoft.com/office/drawing/2014/main" id="{222C676C-63B9-4383-98CA-96A741C83CA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06313" y="2030965"/>
                        <a:ext cx="4222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Line 16">
            <a:extLst>
              <a:ext uri="{FF2B5EF4-FFF2-40B4-BE49-F238E27FC236}">
                <a16:creationId xmlns:a16="http://schemas.microsoft.com/office/drawing/2014/main" id="{46A7D45D-3273-4BD7-A605-4FC55EA7762C}"/>
              </a:ext>
            </a:extLst>
          </p:cNvPr>
          <p:cNvSpPr>
            <a:spLocks noChangeShapeType="1"/>
          </p:cNvSpPr>
          <p:nvPr/>
        </p:nvSpPr>
        <p:spPr bwMode="auto">
          <a:xfrm flipV="1">
            <a:off x="3352797" y="3217033"/>
            <a:ext cx="3455601" cy="2489009"/>
          </a:xfrm>
          <a:prstGeom prst="line">
            <a:avLst/>
          </a:prstGeom>
          <a:noFill/>
          <a:ln w="28575">
            <a:solidFill>
              <a:schemeClr val="accent5">
                <a:lumMod val="75000"/>
              </a:schemeClr>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5" name="Object 17">
            <a:extLst>
              <a:ext uri="{FF2B5EF4-FFF2-40B4-BE49-F238E27FC236}">
                <a16:creationId xmlns:a16="http://schemas.microsoft.com/office/drawing/2014/main" id="{C279F629-244A-4811-B241-EFB3ADDF328B}"/>
              </a:ext>
            </a:extLst>
          </p:cNvPr>
          <p:cNvGraphicFramePr>
            <a:graphicFrameLocks noChangeAspect="1"/>
          </p:cNvGraphicFramePr>
          <p:nvPr>
            <p:extLst>
              <p:ext uri="{D42A27DB-BD31-4B8C-83A1-F6EECF244321}">
                <p14:modId xmlns:p14="http://schemas.microsoft.com/office/powerpoint/2010/main" val="3822074800"/>
              </p:ext>
            </p:extLst>
          </p:nvPr>
        </p:nvGraphicFramePr>
        <p:xfrm>
          <a:off x="6699386" y="2940533"/>
          <a:ext cx="719138" cy="595312"/>
        </p:xfrm>
        <a:graphic>
          <a:graphicData uri="http://schemas.openxmlformats.org/presentationml/2006/ole">
            <mc:AlternateContent xmlns:mc="http://schemas.openxmlformats.org/markup-compatibility/2006">
              <mc:Choice xmlns:v="urn:schemas-microsoft-com:vml" Requires="v">
                <p:oleObj name="Equation" r:id="rId12" imgW="266400" imgH="228600" progId="Equation.DSMT4">
                  <p:embed/>
                </p:oleObj>
              </mc:Choice>
              <mc:Fallback>
                <p:oleObj name="Equation" r:id="rId12" imgW="266400" imgH="228600" progId="Equation.DSMT4">
                  <p:embed/>
                  <p:pic>
                    <p:nvPicPr>
                      <p:cNvPr id="15" name="Object 17">
                        <a:extLst>
                          <a:ext uri="{FF2B5EF4-FFF2-40B4-BE49-F238E27FC236}">
                            <a16:creationId xmlns:a16="http://schemas.microsoft.com/office/drawing/2014/main" id="{E6071AFE-C4FD-45C5-AC1E-FB8A487DBA77}"/>
                          </a:ext>
                        </a:extLst>
                      </p:cNvPr>
                      <p:cNvPicPr>
                        <a:picLocks noChangeAspect="1" noChangeArrowheads="1"/>
                      </p:cNvPicPr>
                      <p:nvPr/>
                    </p:nvPicPr>
                    <p:blipFill>
                      <a:blip r:embed="rId13"/>
                      <a:srcRect/>
                      <a:stretch>
                        <a:fillRect/>
                      </a:stretch>
                    </p:blipFill>
                    <p:spPr bwMode="auto">
                      <a:xfrm>
                        <a:off x="6699386" y="2940533"/>
                        <a:ext cx="719138" cy="595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Line 18">
            <a:extLst>
              <a:ext uri="{FF2B5EF4-FFF2-40B4-BE49-F238E27FC236}">
                <a16:creationId xmlns:a16="http://schemas.microsoft.com/office/drawing/2014/main" id="{E2F64CD6-484D-45A1-82A1-44698F077352}"/>
              </a:ext>
            </a:extLst>
          </p:cNvPr>
          <p:cNvSpPr>
            <a:spLocks noChangeShapeType="1"/>
          </p:cNvSpPr>
          <p:nvPr/>
        </p:nvSpPr>
        <p:spPr bwMode="auto">
          <a:xfrm>
            <a:off x="6049713" y="3213719"/>
            <a:ext cx="227850" cy="212945"/>
          </a:xfrm>
          <a:prstGeom prst="line">
            <a:avLst/>
          </a:prstGeom>
          <a:noFill/>
          <a:ln w="38100">
            <a:solidFill>
              <a:schemeClr val="accent5">
                <a:lumMod val="75000"/>
              </a:schemeClr>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 name="Line 8">
            <a:extLst>
              <a:ext uri="{FF2B5EF4-FFF2-40B4-BE49-F238E27FC236}">
                <a16:creationId xmlns:a16="http://schemas.microsoft.com/office/drawing/2014/main" id="{249B22FA-6FC6-479E-9162-22431B1D1376}"/>
              </a:ext>
            </a:extLst>
          </p:cNvPr>
          <p:cNvSpPr>
            <a:spLocks noChangeShapeType="1"/>
          </p:cNvSpPr>
          <p:nvPr/>
        </p:nvSpPr>
        <p:spPr bwMode="auto">
          <a:xfrm>
            <a:off x="2620712" y="2617100"/>
            <a:ext cx="3656851" cy="286034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8" name="Object 9">
            <a:extLst>
              <a:ext uri="{FF2B5EF4-FFF2-40B4-BE49-F238E27FC236}">
                <a16:creationId xmlns:a16="http://schemas.microsoft.com/office/drawing/2014/main" id="{23D3F66C-278C-41B8-80BC-7D01DD5F998D}"/>
              </a:ext>
            </a:extLst>
          </p:cNvPr>
          <p:cNvGraphicFramePr>
            <a:graphicFrameLocks noChangeAspect="1"/>
          </p:cNvGraphicFramePr>
          <p:nvPr>
            <p:extLst>
              <p:ext uri="{D42A27DB-BD31-4B8C-83A1-F6EECF244321}">
                <p14:modId xmlns:p14="http://schemas.microsoft.com/office/powerpoint/2010/main" val="2801141424"/>
              </p:ext>
            </p:extLst>
          </p:nvPr>
        </p:nvGraphicFramePr>
        <p:xfrm>
          <a:off x="6238376" y="5167865"/>
          <a:ext cx="823913" cy="596900"/>
        </p:xfrm>
        <a:graphic>
          <a:graphicData uri="http://schemas.openxmlformats.org/presentationml/2006/ole">
            <mc:AlternateContent xmlns:mc="http://schemas.openxmlformats.org/markup-compatibility/2006">
              <mc:Choice xmlns:v="urn:schemas-microsoft-com:vml" Requires="v">
                <p:oleObj name="Equation" r:id="rId14" imgW="304560" imgH="228600" progId="Equation.DSMT4">
                  <p:embed/>
                </p:oleObj>
              </mc:Choice>
              <mc:Fallback>
                <p:oleObj name="Equation" r:id="rId14" imgW="304560" imgH="228600" progId="Equation.DSMT4">
                  <p:embed/>
                  <p:pic>
                    <p:nvPicPr>
                      <p:cNvPr id="18" name="Object 9">
                        <a:extLst>
                          <a:ext uri="{FF2B5EF4-FFF2-40B4-BE49-F238E27FC236}">
                            <a16:creationId xmlns:a16="http://schemas.microsoft.com/office/drawing/2014/main" id="{7C3651DA-DABC-400C-A56E-6451B9C1519B}"/>
                          </a:ext>
                        </a:extLst>
                      </p:cNvPr>
                      <p:cNvPicPr>
                        <a:picLocks noChangeAspect="1" noChangeArrowheads="1"/>
                      </p:cNvPicPr>
                      <p:nvPr/>
                    </p:nvPicPr>
                    <p:blipFill>
                      <a:blip r:embed="rId15"/>
                      <a:srcRect/>
                      <a:stretch>
                        <a:fillRect/>
                      </a:stretch>
                    </p:blipFill>
                    <p:spPr bwMode="auto">
                      <a:xfrm>
                        <a:off x="6238376" y="5167865"/>
                        <a:ext cx="823913"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 name="Line 11">
            <a:extLst>
              <a:ext uri="{FF2B5EF4-FFF2-40B4-BE49-F238E27FC236}">
                <a16:creationId xmlns:a16="http://schemas.microsoft.com/office/drawing/2014/main" id="{692A767F-084F-4F53-8DA4-22D5C5188471}"/>
              </a:ext>
            </a:extLst>
          </p:cNvPr>
          <p:cNvSpPr>
            <a:spLocks noChangeShapeType="1"/>
          </p:cNvSpPr>
          <p:nvPr/>
        </p:nvSpPr>
        <p:spPr bwMode="auto">
          <a:xfrm flipH="1">
            <a:off x="2190016" y="4485930"/>
            <a:ext cx="2872308" cy="0"/>
          </a:xfrm>
          <a:prstGeom prst="line">
            <a:avLst/>
          </a:prstGeom>
          <a:noFill/>
          <a:ln w="9525" cap="rnd">
            <a:solidFill>
              <a:srgbClr val="0070C0"/>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21" name="Object 13">
            <a:extLst>
              <a:ext uri="{FF2B5EF4-FFF2-40B4-BE49-F238E27FC236}">
                <a16:creationId xmlns:a16="http://schemas.microsoft.com/office/drawing/2014/main" id="{DC04BB4F-9447-458B-9E56-47F90FA0A221}"/>
              </a:ext>
            </a:extLst>
          </p:cNvPr>
          <p:cNvGraphicFramePr>
            <a:graphicFrameLocks noChangeAspect="1"/>
          </p:cNvGraphicFramePr>
          <p:nvPr>
            <p:extLst>
              <p:ext uri="{D42A27DB-BD31-4B8C-83A1-F6EECF244321}">
                <p14:modId xmlns:p14="http://schemas.microsoft.com/office/powerpoint/2010/main" val="507615828"/>
              </p:ext>
            </p:extLst>
          </p:nvPr>
        </p:nvGraphicFramePr>
        <p:xfrm>
          <a:off x="4855954" y="5802933"/>
          <a:ext cx="506413" cy="642938"/>
        </p:xfrm>
        <a:graphic>
          <a:graphicData uri="http://schemas.openxmlformats.org/presentationml/2006/ole">
            <mc:AlternateContent xmlns:mc="http://schemas.openxmlformats.org/markup-compatibility/2006">
              <mc:Choice xmlns:v="urn:schemas-microsoft-com:vml" Requires="v">
                <p:oleObj name="Equation" r:id="rId16" imgW="177480" imgH="241200" progId="Equation.DSMT4">
                  <p:embed/>
                </p:oleObj>
              </mc:Choice>
              <mc:Fallback>
                <p:oleObj name="Equation" r:id="rId16" imgW="177480" imgH="241200" progId="Equation.DSMT4">
                  <p:embed/>
                  <p:pic>
                    <p:nvPicPr>
                      <p:cNvPr id="21" name="Object 13">
                        <a:extLst>
                          <a:ext uri="{FF2B5EF4-FFF2-40B4-BE49-F238E27FC236}">
                            <a16:creationId xmlns:a16="http://schemas.microsoft.com/office/drawing/2014/main" id="{FBE0E197-8D20-441F-912E-21B4F7B02ADA}"/>
                          </a:ext>
                        </a:extLst>
                      </p:cNvPr>
                      <p:cNvPicPr>
                        <a:picLocks noChangeAspect="1" noChangeArrowheads="1"/>
                      </p:cNvPicPr>
                      <p:nvPr/>
                    </p:nvPicPr>
                    <p:blipFill>
                      <a:blip r:embed="rId17"/>
                      <a:srcRect/>
                      <a:stretch>
                        <a:fillRect/>
                      </a:stretch>
                    </p:blipFill>
                    <p:spPr bwMode="auto">
                      <a:xfrm>
                        <a:off x="4855954" y="5802933"/>
                        <a:ext cx="506413"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12">
            <a:extLst>
              <a:ext uri="{FF2B5EF4-FFF2-40B4-BE49-F238E27FC236}">
                <a16:creationId xmlns:a16="http://schemas.microsoft.com/office/drawing/2014/main" id="{12973794-947D-45A3-AA78-899DF6005528}"/>
              </a:ext>
            </a:extLst>
          </p:cNvPr>
          <p:cNvGraphicFramePr>
            <a:graphicFrameLocks noChangeAspect="1"/>
          </p:cNvGraphicFramePr>
          <p:nvPr>
            <p:extLst>
              <p:ext uri="{D42A27DB-BD31-4B8C-83A1-F6EECF244321}">
                <p14:modId xmlns:p14="http://schemas.microsoft.com/office/powerpoint/2010/main" val="72452990"/>
              </p:ext>
            </p:extLst>
          </p:nvPr>
        </p:nvGraphicFramePr>
        <p:xfrm>
          <a:off x="1707501" y="4267132"/>
          <a:ext cx="442912" cy="622300"/>
        </p:xfrm>
        <a:graphic>
          <a:graphicData uri="http://schemas.openxmlformats.org/presentationml/2006/ole">
            <mc:AlternateContent xmlns:mc="http://schemas.openxmlformats.org/markup-compatibility/2006">
              <mc:Choice xmlns:v="urn:schemas-microsoft-com:vml" Requires="v">
                <p:oleObj name="Equation" r:id="rId18" imgW="152280" imgH="228600" progId="Equation.DSMT4">
                  <p:embed/>
                </p:oleObj>
              </mc:Choice>
              <mc:Fallback>
                <p:oleObj name="Equation" r:id="rId18" imgW="152280" imgH="228600" progId="Equation.DSMT4">
                  <p:embed/>
                  <p:pic>
                    <p:nvPicPr>
                      <p:cNvPr id="22" name="Object 12">
                        <a:extLst>
                          <a:ext uri="{FF2B5EF4-FFF2-40B4-BE49-F238E27FC236}">
                            <a16:creationId xmlns:a16="http://schemas.microsoft.com/office/drawing/2014/main" id="{08F31A3F-D047-463C-B3EE-78A80FF28FAF}"/>
                          </a:ext>
                        </a:extLst>
                      </p:cNvPr>
                      <p:cNvPicPr>
                        <a:picLocks noChangeAspect="1" noChangeArrowheads="1"/>
                      </p:cNvPicPr>
                      <p:nvPr/>
                    </p:nvPicPr>
                    <p:blipFill>
                      <a:blip r:embed="rId19"/>
                      <a:srcRect/>
                      <a:stretch>
                        <a:fillRect/>
                      </a:stretch>
                    </p:blipFill>
                    <p:spPr bwMode="auto">
                      <a:xfrm>
                        <a:off x="1707501" y="4267132"/>
                        <a:ext cx="442912" cy="622300"/>
                      </a:xfrm>
                      <a:prstGeom prst="rect">
                        <a:avLst/>
                      </a:prstGeom>
                      <a:noFill/>
                      <a:ln>
                        <a:noFill/>
                      </a:ln>
                      <a:effectLst/>
                    </p:spPr>
                  </p:pic>
                </p:oleObj>
              </mc:Fallback>
            </mc:AlternateContent>
          </a:graphicData>
        </a:graphic>
      </p:graphicFrame>
      <p:sp>
        <p:nvSpPr>
          <p:cNvPr id="27" name="Line 10">
            <a:extLst>
              <a:ext uri="{FF2B5EF4-FFF2-40B4-BE49-F238E27FC236}">
                <a16:creationId xmlns:a16="http://schemas.microsoft.com/office/drawing/2014/main" id="{104458E3-18C1-467F-AFF6-E4BD9801CA6F}"/>
              </a:ext>
            </a:extLst>
          </p:cNvPr>
          <p:cNvSpPr>
            <a:spLocks noChangeShapeType="1"/>
          </p:cNvSpPr>
          <p:nvPr/>
        </p:nvSpPr>
        <p:spPr bwMode="auto">
          <a:xfrm flipH="1" flipV="1">
            <a:off x="5054732" y="4489238"/>
            <a:ext cx="0" cy="1313694"/>
          </a:xfrm>
          <a:prstGeom prst="line">
            <a:avLst/>
          </a:prstGeom>
          <a:noFill/>
          <a:ln w="9525" cap="rnd">
            <a:solidFill>
              <a:srgbClr val="0070C0"/>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48048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9" grpId="0" animBg="1"/>
      <p:bldP spid="2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DE9856-E1AE-408A-B2BC-676B5414DB71}"/>
              </a:ext>
            </a:extLst>
          </p:cNvPr>
          <p:cNvSpPr>
            <a:spLocks noGrp="1"/>
          </p:cNvSpPr>
          <p:nvPr>
            <p:ph type="title"/>
          </p:nvPr>
        </p:nvSpPr>
        <p:spPr>
          <a:xfrm>
            <a:off x="1696278" y="365127"/>
            <a:ext cx="8799444" cy="1325563"/>
          </a:xfrm>
        </p:spPr>
        <p:txBody>
          <a:bodyPr>
            <a:normAutofit/>
          </a:bodyPr>
          <a:lstStyle/>
          <a:p>
            <a:r>
              <a:rPr lang="pt-BR" b="1" dirty="0"/>
              <a:t>9) CEBRASPE (CESPE) - ACE (TC-DF)/TC-DF/2014 </a:t>
            </a:r>
          </a:p>
        </p:txBody>
      </p:sp>
      <p:sp>
        <p:nvSpPr>
          <p:cNvPr id="3" name="Espaço Reservado para Conteúdo 2">
            <a:extLst>
              <a:ext uri="{FF2B5EF4-FFF2-40B4-BE49-F238E27FC236}">
                <a16:creationId xmlns:a16="http://schemas.microsoft.com/office/drawing/2014/main" id="{22FF3AB0-D1A7-4430-804B-E2C54049A79B}"/>
              </a:ext>
            </a:extLst>
          </p:cNvPr>
          <p:cNvSpPr>
            <a:spLocks noGrp="1"/>
          </p:cNvSpPr>
          <p:nvPr>
            <p:ph idx="1"/>
          </p:nvPr>
        </p:nvSpPr>
        <p:spPr>
          <a:xfrm>
            <a:off x="1696278" y="1825625"/>
            <a:ext cx="8799443" cy="4351338"/>
          </a:xfrm>
        </p:spPr>
        <p:txBody>
          <a:bodyPr/>
          <a:lstStyle/>
          <a:p>
            <a:pPr algn="just"/>
            <a:r>
              <a:rPr lang="pt-BR" dirty="0"/>
              <a:t>Em relação à teoria macroeconômica, julgue o item.</a:t>
            </a:r>
          </a:p>
          <a:p>
            <a:pPr algn="just"/>
            <a:r>
              <a:rPr lang="pt-BR" dirty="0"/>
              <a:t>O aumento dos gastos do governo acarreta elevação do nível geral de preços.</a:t>
            </a:r>
          </a:p>
          <a:p>
            <a:pPr marL="0" indent="0" algn="just">
              <a:buNone/>
            </a:pPr>
            <a:r>
              <a:rPr lang="pt-BR" dirty="0"/>
              <a:t>(  ) Certo  </a:t>
            </a:r>
            <a:r>
              <a:rPr lang="pt-BR" b="1" dirty="0">
                <a:solidFill>
                  <a:srgbClr val="FF0000"/>
                </a:solidFill>
              </a:rPr>
              <a:t>(?)</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647287F7-402F-46B5-8672-EBD7EC6F37D7}"/>
              </a:ext>
            </a:extLst>
          </p:cNvPr>
          <p:cNvSpPr txBox="1">
            <a:spLocks/>
          </p:cNvSpPr>
          <p:nvPr/>
        </p:nvSpPr>
        <p:spPr>
          <a:xfrm>
            <a:off x="1785723" y="3212049"/>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09E059D6-4C86-477F-ACD0-3ABFA0BF2D83}"/>
              </a:ext>
            </a:extLst>
          </p:cNvPr>
          <p:cNvSpPr txBox="1">
            <a:spLocks/>
          </p:cNvSpPr>
          <p:nvPr/>
        </p:nvSpPr>
        <p:spPr>
          <a:xfrm>
            <a:off x="3756992" y="3269983"/>
            <a:ext cx="1610138" cy="477078"/>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400" dirty="0">
                <a:solidFill>
                  <a:srgbClr val="FF0000"/>
                </a:solidFill>
              </a:rPr>
              <a:t>Caso Y &gt; </a:t>
            </a:r>
            <a:r>
              <a:rPr lang="pt-BR" sz="2400" dirty="0" err="1">
                <a:solidFill>
                  <a:srgbClr val="FF0000"/>
                </a:solidFill>
              </a:rPr>
              <a:t>Yn</a:t>
            </a:r>
            <a:endParaRPr lang="pt-BR" sz="2400" dirty="0">
              <a:solidFill>
                <a:srgbClr val="FF0000"/>
              </a:solidFill>
            </a:endParaRPr>
          </a:p>
        </p:txBody>
      </p:sp>
    </p:spTree>
    <p:extLst>
      <p:ext uri="{BB962C8B-B14F-4D97-AF65-F5344CB8AC3E}">
        <p14:creationId xmlns:p14="http://schemas.microsoft.com/office/powerpoint/2010/main" val="117566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238505-85C6-47D7-8E0E-1B45C4A342E5}"/>
              </a:ext>
            </a:extLst>
          </p:cNvPr>
          <p:cNvSpPr>
            <a:spLocks noGrp="1"/>
          </p:cNvSpPr>
          <p:nvPr>
            <p:ph type="title"/>
          </p:nvPr>
        </p:nvSpPr>
        <p:spPr>
          <a:xfrm>
            <a:off x="1630017" y="312119"/>
            <a:ext cx="8799444" cy="1325563"/>
          </a:xfrm>
        </p:spPr>
        <p:txBody>
          <a:bodyPr>
            <a:normAutofit fontScale="90000"/>
          </a:bodyPr>
          <a:lstStyle/>
          <a:p>
            <a:pPr algn="just"/>
            <a:r>
              <a:rPr lang="pt-BR" b="1" dirty="0"/>
              <a:t>10) CEBRASPE (CESPE) - AJ (TJ SE)/TJ SE/ Apoio Especializado/Economia/2014 </a:t>
            </a:r>
          </a:p>
        </p:txBody>
      </p:sp>
      <p:sp>
        <p:nvSpPr>
          <p:cNvPr id="3" name="Espaço Reservado para Conteúdo 2">
            <a:extLst>
              <a:ext uri="{FF2B5EF4-FFF2-40B4-BE49-F238E27FC236}">
                <a16:creationId xmlns:a16="http://schemas.microsoft.com/office/drawing/2014/main" id="{07048FB4-6D1A-458E-8E63-B27892EBEC8A}"/>
              </a:ext>
            </a:extLst>
          </p:cNvPr>
          <p:cNvSpPr>
            <a:spLocks noGrp="1"/>
          </p:cNvSpPr>
          <p:nvPr>
            <p:ph idx="1"/>
          </p:nvPr>
        </p:nvSpPr>
        <p:spPr>
          <a:xfrm>
            <a:off x="1630017" y="1825625"/>
            <a:ext cx="8799444" cy="4351338"/>
          </a:xfrm>
        </p:spPr>
        <p:txBody>
          <a:bodyPr/>
          <a:lstStyle/>
          <a:p>
            <a:pPr algn="just"/>
            <a:r>
              <a:rPr lang="pt-BR" dirty="0"/>
              <a:t>Julgue o item seguinte, relativo ao modelo IS-LM e aos efeitos da política monetária e fiscal.</a:t>
            </a:r>
          </a:p>
          <a:p>
            <a:pPr algn="just"/>
            <a:r>
              <a:rPr lang="pt-BR" dirty="0"/>
              <a:t>A inclinação negativa da curva de demanda agregada pode ser explicada pelos seguintes fatores: taxa de juros, taxa de câmbio e riqueza.</a:t>
            </a:r>
          </a:p>
          <a:p>
            <a:pPr marL="0" indent="0" algn="just">
              <a:buNone/>
            </a:pPr>
            <a:r>
              <a:rPr lang="pt-BR" dirty="0"/>
              <a:t>(  ) Certo </a:t>
            </a:r>
            <a:r>
              <a:rPr lang="pt-BR" b="1" dirty="0">
                <a:solidFill>
                  <a:srgbClr val="FF0000"/>
                </a:solidFill>
              </a:rPr>
              <a:t>(?)</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818F34E0-450B-412E-8CE5-C300366D7B2C}"/>
              </a:ext>
            </a:extLst>
          </p:cNvPr>
          <p:cNvSpPr txBox="1">
            <a:spLocks/>
          </p:cNvSpPr>
          <p:nvPr/>
        </p:nvSpPr>
        <p:spPr>
          <a:xfrm>
            <a:off x="1719463" y="3967424"/>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5925F05F-CB58-47DA-8FBC-B8BC3E37435E}"/>
              </a:ext>
            </a:extLst>
          </p:cNvPr>
          <p:cNvSpPr txBox="1">
            <a:spLocks/>
          </p:cNvSpPr>
          <p:nvPr/>
        </p:nvSpPr>
        <p:spPr>
          <a:xfrm>
            <a:off x="3756991" y="4012106"/>
            <a:ext cx="8037443" cy="1195998"/>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400" dirty="0">
                <a:solidFill>
                  <a:srgbClr val="FF0000"/>
                </a:solidFill>
              </a:rPr>
              <a:t>A demanda agregada é negativamente inclinada pois:</a:t>
            </a:r>
          </a:p>
          <a:p>
            <a:pPr marL="0" indent="0" algn="just">
              <a:buNone/>
            </a:pPr>
            <a:r>
              <a:rPr lang="pt-BR" sz="2400" dirty="0">
                <a:solidFill>
                  <a:srgbClr val="FF0000"/>
                </a:solidFill>
              </a:rPr>
              <a:t>Um aumento em P reduz a liquidez real, elevando assim a taxa de juros e reduzindo assim a quantidade demandada.</a:t>
            </a:r>
          </a:p>
        </p:txBody>
      </p:sp>
    </p:spTree>
    <p:extLst>
      <p:ext uri="{BB962C8B-B14F-4D97-AF65-F5344CB8AC3E}">
        <p14:creationId xmlns:p14="http://schemas.microsoft.com/office/powerpoint/2010/main" val="358245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831996-F8AD-4621-A137-31C3320EA7BA}"/>
              </a:ext>
            </a:extLst>
          </p:cNvPr>
          <p:cNvSpPr>
            <a:spLocks noGrp="1"/>
          </p:cNvSpPr>
          <p:nvPr>
            <p:ph type="title"/>
          </p:nvPr>
        </p:nvSpPr>
        <p:spPr>
          <a:xfrm>
            <a:off x="1736036" y="365127"/>
            <a:ext cx="8772939" cy="1325563"/>
          </a:xfrm>
        </p:spPr>
        <p:txBody>
          <a:bodyPr>
            <a:normAutofit/>
          </a:bodyPr>
          <a:lstStyle/>
          <a:p>
            <a:pPr algn="just"/>
            <a:r>
              <a:rPr lang="pt-BR" sz="4200" b="1" dirty="0"/>
              <a:t>11)CEBRASPE (CESPE) - OI (ABIN)/ABIN/ Área 2/2018 </a:t>
            </a:r>
          </a:p>
        </p:txBody>
      </p:sp>
      <p:sp>
        <p:nvSpPr>
          <p:cNvPr id="3" name="Espaço Reservado para Conteúdo 2">
            <a:extLst>
              <a:ext uri="{FF2B5EF4-FFF2-40B4-BE49-F238E27FC236}">
                <a16:creationId xmlns:a16="http://schemas.microsoft.com/office/drawing/2014/main" id="{A5ED4C5E-A0DC-4B46-AE37-895B65F8D621}"/>
              </a:ext>
            </a:extLst>
          </p:cNvPr>
          <p:cNvSpPr>
            <a:spLocks noGrp="1"/>
          </p:cNvSpPr>
          <p:nvPr>
            <p:ph idx="1"/>
          </p:nvPr>
        </p:nvSpPr>
        <p:spPr>
          <a:xfrm>
            <a:off x="1736035" y="1690689"/>
            <a:ext cx="8680174" cy="4486274"/>
          </a:xfrm>
        </p:spPr>
        <p:txBody>
          <a:bodyPr>
            <a:normAutofit/>
          </a:bodyPr>
          <a:lstStyle/>
          <a:p>
            <a:pPr algn="just"/>
            <a:r>
              <a:rPr lang="pt-BR" dirty="0"/>
              <a:t>Julgue o item subsequente, acerca da curva de Phillips, de expectativas racionais, salários e ciclos reais de negócios. </a:t>
            </a:r>
          </a:p>
          <a:p>
            <a:pPr algn="just"/>
            <a:r>
              <a:rPr lang="pt-BR" dirty="0"/>
              <a:t>A curva de Phillips baseou-se no que Friedman chamou de doutrina-padrão: elevação da renda leva a aumento do produto e do emprego. Essa curva relaciona inflação e</a:t>
            </a:r>
            <a:br>
              <a:rPr lang="pt-BR" dirty="0"/>
            </a:br>
            <a:r>
              <a:rPr lang="pt-BR" dirty="0"/>
              <a:t>emprego: taxas baixas de emprego podem ser obtidas com taxas mais altas de inflação.</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9BC1C50F-119C-445D-899B-920E8E84CFA2}"/>
              </a:ext>
            </a:extLst>
          </p:cNvPr>
          <p:cNvSpPr txBox="1">
            <a:spLocks/>
          </p:cNvSpPr>
          <p:nvPr/>
        </p:nvSpPr>
        <p:spPr>
          <a:xfrm>
            <a:off x="1825484" y="5491439"/>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90C135E7-4381-4019-9C3B-D14E46911BF0}"/>
              </a:ext>
            </a:extLst>
          </p:cNvPr>
          <p:cNvSpPr txBox="1">
            <a:spLocks/>
          </p:cNvSpPr>
          <p:nvPr/>
        </p:nvSpPr>
        <p:spPr>
          <a:xfrm>
            <a:off x="3637723" y="5112036"/>
            <a:ext cx="8037443" cy="771929"/>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400" dirty="0">
                <a:solidFill>
                  <a:srgbClr val="FF0000"/>
                </a:solidFill>
              </a:rPr>
              <a:t>No curto prazo sim, mas nada garante que um aumento da inflação reduza a taxa de desemprego permanentemente.</a:t>
            </a:r>
          </a:p>
        </p:txBody>
      </p:sp>
    </p:spTree>
    <p:extLst>
      <p:ext uri="{BB962C8B-B14F-4D97-AF65-F5344CB8AC3E}">
        <p14:creationId xmlns:p14="http://schemas.microsoft.com/office/powerpoint/2010/main" val="237425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978A98-484D-49A7-BC7B-F325860378DE}"/>
              </a:ext>
            </a:extLst>
          </p:cNvPr>
          <p:cNvSpPr>
            <a:spLocks noGrp="1"/>
          </p:cNvSpPr>
          <p:nvPr>
            <p:ph type="title"/>
          </p:nvPr>
        </p:nvSpPr>
        <p:spPr>
          <a:xfrm>
            <a:off x="1709530" y="365127"/>
            <a:ext cx="8865705" cy="1325563"/>
          </a:xfrm>
        </p:spPr>
        <p:txBody>
          <a:bodyPr>
            <a:normAutofit/>
          </a:bodyPr>
          <a:lstStyle/>
          <a:p>
            <a:r>
              <a:rPr lang="pt-BR" sz="4200" b="1" dirty="0"/>
              <a:t>12) CEBRASPE (CESPE) - OI (ABIN)/ABIN/ Área 2/2018 </a:t>
            </a:r>
          </a:p>
        </p:txBody>
      </p:sp>
      <p:sp>
        <p:nvSpPr>
          <p:cNvPr id="3" name="Espaço Reservado para Conteúdo 2">
            <a:extLst>
              <a:ext uri="{FF2B5EF4-FFF2-40B4-BE49-F238E27FC236}">
                <a16:creationId xmlns:a16="http://schemas.microsoft.com/office/drawing/2014/main" id="{9F93ED87-CD52-4B6A-A55B-20B55D4D3D96}"/>
              </a:ext>
            </a:extLst>
          </p:cNvPr>
          <p:cNvSpPr>
            <a:spLocks noGrp="1"/>
          </p:cNvSpPr>
          <p:nvPr>
            <p:ph idx="1"/>
          </p:nvPr>
        </p:nvSpPr>
        <p:spPr>
          <a:xfrm>
            <a:off x="1709529" y="1590262"/>
            <a:ext cx="8733184" cy="5115339"/>
          </a:xfrm>
        </p:spPr>
        <p:txBody>
          <a:bodyPr>
            <a:normAutofit/>
          </a:bodyPr>
          <a:lstStyle/>
          <a:p>
            <a:pPr algn="just"/>
            <a:r>
              <a:rPr lang="pt-BR" dirty="0"/>
              <a:t>Julgue o item seguinte, acerca de inflação, emprego e renda.</a:t>
            </a:r>
          </a:p>
          <a:p>
            <a:pPr algn="just"/>
            <a:r>
              <a:rPr lang="pt-BR" dirty="0"/>
              <a:t>O conceito de inflação esperada apareceu para explicar a relação entre inflação e desemprego. Friedman e Phelps relacionaram taxa de desemprego com inflação</a:t>
            </a:r>
            <a:br>
              <a:rPr lang="pt-BR" dirty="0"/>
            </a:br>
            <a:r>
              <a:rPr lang="pt-BR" dirty="0"/>
              <a:t>corrente, inflação esperada com taxa natural de desemprego, concluindo que, no curto prazo, uma inflação corrente maior está associada a menor desemprego, uma vez que a inflação esperada é dada.</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9BC1C50F-119C-445D-899B-920E8E84CFA2}"/>
              </a:ext>
            </a:extLst>
          </p:cNvPr>
          <p:cNvSpPr txBox="1">
            <a:spLocks/>
          </p:cNvSpPr>
          <p:nvPr/>
        </p:nvSpPr>
        <p:spPr>
          <a:xfrm>
            <a:off x="1798979" y="5266156"/>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057D0417-A248-490D-908B-1C8E7FF4AF4F}"/>
              </a:ext>
            </a:extLst>
          </p:cNvPr>
          <p:cNvSpPr txBox="1">
            <a:spLocks/>
          </p:cNvSpPr>
          <p:nvPr/>
        </p:nvSpPr>
        <p:spPr>
          <a:xfrm>
            <a:off x="3637723" y="5363826"/>
            <a:ext cx="8037443" cy="1129047"/>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400" b="1" dirty="0">
                <a:solidFill>
                  <a:srgbClr val="FF0000"/>
                </a:solidFill>
              </a:rPr>
              <a:t>Perfeito. </a:t>
            </a:r>
            <a:r>
              <a:rPr lang="pt-BR" sz="2400" dirty="0">
                <a:solidFill>
                  <a:srgbClr val="FF0000"/>
                </a:solidFill>
              </a:rPr>
              <a:t>Existe um </a:t>
            </a:r>
            <a:r>
              <a:rPr lang="pt-BR" sz="2400" i="1" dirty="0">
                <a:solidFill>
                  <a:srgbClr val="FF0000"/>
                </a:solidFill>
              </a:rPr>
              <a:t>trade-off</a:t>
            </a:r>
            <a:r>
              <a:rPr lang="pt-BR" sz="2400" dirty="0">
                <a:solidFill>
                  <a:srgbClr val="FF0000"/>
                </a:solidFill>
              </a:rPr>
              <a:t> entre inflação e desemprego no curto prazo. Entretanto, no longo prazo, não existe </a:t>
            </a:r>
            <a:r>
              <a:rPr lang="pt-BR" sz="2400" i="1" dirty="0">
                <a:solidFill>
                  <a:srgbClr val="FF0000"/>
                </a:solidFill>
              </a:rPr>
              <a:t>trade-off</a:t>
            </a:r>
            <a:r>
              <a:rPr lang="pt-BR" sz="2400" dirty="0">
                <a:solidFill>
                  <a:srgbClr val="FF0000"/>
                </a:solidFill>
              </a:rPr>
              <a:t> entre inflação e desemprego.</a:t>
            </a:r>
          </a:p>
        </p:txBody>
      </p:sp>
    </p:spTree>
    <p:extLst>
      <p:ext uri="{BB962C8B-B14F-4D97-AF65-F5344CB8AC3E}">
        <p14:creationId xmlns:p14="http://schemas.microsoft.com/office/powerpoint/2010/main" val="252433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915381-B028-4EFD-B65B-0BDA77F1E6AF}"/>
              </a:ext>
            </a:extLst>
          </p:cNvPr>
          <p:cNvSpPr>
            <a:spLocks noGrp="1"/>
          </p:cNvSpPr>
          <p:nvPr>
            <p:ph type="title"/>
          </p:nvPr>
        </p:nvSpPr>
        <p:spPr>
          <a:xfrm>
            <a:off x="1722784" y="365127"/>
            <a:ext cx="8799443" cy="1325563"/>
          </a:xfrm>
        </p:spPr>
        <p:txBody>
          <a:bodyPr>
            <a:noAutofit/>
          </a:bodyPr>
          <a:lstStyle/>
          <a:p>
            <a:r>
              <a:rPr lang="pt-BR" sz="3800" b="1" dirty="0"/>
              <a:t>13) CEBRASPE (CESPE) - Ana Adm (EBSERH)/ EBSERH/Economia/2018 </a:t>
            </a:r>
          </a:p>
        </p:txBody>
      </p:sp>
      <p:sp>
        <p:nvSpPr>
          <p:cNvPr id="3" name="Espaço Reservado para Conteúdo 2">
            <a:extLst>
              <a:ext uri="{FF2B5EF4-FFF2-40B4-BE49-F238E27FC236}">
                <a16:creationId xmlns:a16="http://schemas.microsoft.com/office/drawing/2014/main" id="{CA992C47-9898-4F62-B35A-1B5855FDAC8B}"/>
              </a:ext>
            </a:extLst>
          </p:cNvPr>
          <p:cNvSpPr>
            <a:spLocks noGrp="1"/>
          </p:cNvSpPr>
          <p:nvPr>
            <p:ph idx="1"/>
          </p:nvPr>
        </p:nvSpPr>
        <p:spPr>
          <a:xfrm>
            <a:off x="1722783" y="1690689"/>
            <a:ext cx="8680174" cy="4948650"/>
          </a:xfrm>
        </p:spPr>
        <p:txBody>
          <a:bodyPr>
            <a:normAutofit/>
          </a:bodyPr>
          <a:lstStyle/>
          <a:p>
            <a:pPr algn="just"/>
            <a:r>
              <a:rPr lang="pt-BR" dirty="0"/>
              <a:t>Acerca dos conceitos de teoria econômica, julgue o item subsequente.</a:t>
            </a:r>
          </a:p>
          <a:p>
            <a:pPr algn="just"/>
            <a:r>
              <a:rPr lang="pt-BR" dirty="0"/>
              <a:t>Considerando a relação representada pela curva de Phillips, no curto prazo, supondo uma taxa natural de desemprego de 12,4% e uma taxa de inércia inflacionária de 10%, se o produto reduzir a taxa de desemprego abaixo da sua taxa natural, a consequência será uma redução da taxa de inflação para 4%, como ocorre atualmente no Brasil.</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9BC1C50F-119C-445D-899B-920E8E84CFA2}"/>
              </a:ext>
            </a:extLst>
          </p:cNvPr>
          <p:cNvSpPr txBox="1">
            <a:spLocks/>
          </p:cNvSpPr>
          <p:nvPr/>
        </p:nvSpPr>
        <p:spPr>
          <a:xfrm>
            <a:off x="1825484" y="5875754"/>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7DDC6E92-04B8-4ABA-BD2A-89A9422F7C2B}"/>
              </a:ext>
            </a:extLst>
          </p:cNvPr>
          <p:cNvSpPr txBox="1">
            <a:spLocks/>
          </p:cNvSpPr>
          <p:nvPr/>
        </p:nvSpPr>
        <p:spPr>
          <a:xfrm>
            <a:off x="3637723" y="5363826"/>
            <a:ext cx="8395251" cy="1129047"/>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pt-BR" sz="2400" b="1" dirty="0">
                <a:solidFill>
                  <a:srgbClr val="FF0000"/>
                </a:solidFill>
              </a:rPr>
              <a:t>Temos que </a:t>
            </a:r>
            <a:r>
              <a:rPr lang="pt-BR" sz="2400" b="1" dirty="0" err="1">
                <a:solidFill>
                  <a:srgbClr val="FF0000"/>
                </a:solidFill>
              </a:rPr>
              <a:t>u</a:t>
            </a:r>
            <a:r>
              <a:rPr lang="pt-BR" sz="1600" b="1" dirty="0" err="1">
                <a:solidFill>
                  <a:srgbClr val="FF0000"/>
                </a:solidFill>
              </a:rPr>
              <a:t>n</a:t>
            </a:r>
            <a:r>
              <a:rPr lang="pt-BR" sz="2400" b="1" dirty="0">
                <a:solidFill>
                  <a:srgbClr val="FF0000"/>
                </a:solidFill>
              </a:rPr>
              <a:t> = 12,4% e </a:t>
            </a:r>
            <a:r>
              <a:rPr lang="pt-BR" sz="2400" b="1" dirty="0">
                <a:solidFill>
                  <a:srgbClr val="FF0000"/>
                </a:solidFill>
                <a:latin typeface="Symbol" panose="05050102010706020507" pitchFamily="18" charset="2"/>
              </a:rPr>
              <a:t>p</a:t>
            </a:r>
            <a:r>
              <a:rPr lang="pt-BR" sz="1600" b="1" dirty="0">
                <a:solidFill>
                  <a:srgbClr val="FF0000"/>
                </a:solidFill>
              </a:rPr>
              <a:t>t-1</a:t>
            </a:r>
            <a:r>
              <a:rPr lang="pt-BR" sz="2400" b="1" dirty="0">
                <a:solidFill>
                  <a:srgbClr val="FF0000"/>
                </a:solidFill>
              </a:rPr>
              <a:t> = 10%.</a:t>
            </a:r>
          </a:p>
          <a:p>
            <a:pPr algn="just">
              <a:buFont typeface="Wingdings" panose="05000000000000000000" pitchFamily="2" charset="2"/>
              <a:buChar char="§"/>
            </a:pPr>
            <a:r>
              <a:rPr lang="pt-BR" sz="2400" b="1" dirty="0">
                <a:solidFill>
                  <a:srgbClr val="FF0000"/>
                </a:solidFill>
              </a:rPr>
              <a:t>Se u &lt; </a:t>
            </a:r>
            <a:r>
              <a:rPr lang="pt-BR" sz="2400" b="1" dirty="0" err="1">
                <a:solidFill>
                  <a:srgbClr val="FF0000"/>
                </a:solidFill>
              </a:rPr>
              <a:t>u</a:t>
            </a:r>
            <a:r>
              <a:rPr lang="pt-BR" sz="1400" b="1" dirty="0" err="1">
                <a:solidFill>
                  <a:srgbClr val="FF0000"/>
                </a:solidFill>
              </a:rPr>
              <a:t>n</a:t>
            </a:r>
            <a:r>
              <a:rPr lang="pt-BR" sz="2400" b="1" dirty="0">
                <a:solidFill>
                  <a:srgbClr val="FF0000"/>
                </a:solidFill>
              </a:rPr>
              <a:t> , teremos a redução da inflação. Entretanto, não podemos garantir que ela cairá para 4%.</a:t>
            </a:r>
            <a:endParaRPr lang="pt-BR" sz="2400" dirty="0">
              <a:solidFill>
                <a:srgbClr val="FF0000"/>
              </a:solidFill>
            </a:endParaRPr>
          </a:p>
        </p:txBody>
      </p:sp>
    </p:spTree>
    <p:extLst>
      <p:ext uri="{BB962C8B-B14F-4D97-AF65-F5344CB8AC3E}">
        <p14:creationId xmlns:p14="http://schemas.microsoft.com/office/powerpoint/2010/main" val="227702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4A4000-142E-44C1-A4AA-1A156AB4EF89}"/>
              </a:ext>
            </a:extLst>
          </p:cNvPr>
          <p:cNvSpPr>
            <a:spLocks noGrp="1"/>
          </p:cNvSpPr>
          <p:nvPr>
            <p:ph type="title"/>
          </p:nvPr>
        </p:nvSpPr>
        <p:spPr>
          <a:xfrm>
            <a:off x="1762539" y="365127"/>
            <a:ext cx="8693426" cy="1325563"/>
          </a:xfrm>
        </p:spPr>
        <p:txBody>
          <a:bodyPr>
            <a:normAutofit fontScale="90000"/>
          </a:bodyPr>
          <a:lstStyle/>
          <a:p>
            <a:r>
              <a:rPr lang="it-IT" b="1" dirty="0"/>
              <a:t>14) CEBRASPE (CESPE) - AFCE (TCE-SC)/ TCE-SC/Controle Externo/Economia/2016 </a:t>
            </a:r>
            <a:endParaRPr lang="pt-BR" b="1" dirty="0"/>
          </a:p>
        </p:txBody>
      </p:sp>
      <p:sp>
        <p:nvSpPr>
          <p:cNvPr id="3" name="Espaço Reservado para Conteúdo 2">
            <a:extLst>
              <a:ext uri="{FF2B5EF4-FFF2-40B4-BE49-F238E27FC236}">
                <a16:creationId xmlns:a16="http://schemas.microsoft.com/office/drawing/2014/main" id="{31016EB8-575F-4F66-9F32-D1EF493AF395}"/>
              </a:ext>
            </a:extLst>
          </p:cNvPr>
          <p:cNvSpPr>
            <a:spLocks noGrp="1"/>
          </p:cNvSpPr>
          <p:nvPr>
            <p:ph idx="1"/>
          </p:nvPr>
        </p:nvSpPr>
        <p:spPr>
          <a:xfrm>
            <a:off x="1762539" y="1666601"/>
            <a:ext cx="8693426" cy="4522164"/>
          </a:xfrm>
        </p:spPr>
        <p:txBody>
          <a:bodyPr/>
          <a:lstStyle/>
          <a:p>
            <a:pPr algn="just"/>
            <a:r>
              <a:rPr lang="pt-BR" dirty="0"/>
              <a:t>Tendo como referência a clássica relação entre inflação e desemprego e os principais resultados derivados do modelo de oferta e demanda agregadas, julgue o item</a:t>
            </a:r>
            <a:br>
              <a:rPr lang="pt-BR" dirty="0"/>
            </a:br>
            <a:r>
              <a:rPr lang="pt-BR" dirty="0"/>
              <a:t>subsequente.</a:t>
            </a:r>
          </a:p>
          <a:p>
            <a:pPr algn="just"/>
            <a:r>
              <a:rPr lang="pt-BR" dirty="0"/>
              <a:t>Se a curva de Phillips for vertical no longo prazo, o ajuste fiscal gerará como consequência redução do produto e do nível de preços.</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9BC1C50F-119C-445D-899B-920E8E84CFA2}"/>
              </a:ext>
            </a:extLst>
          </p:cNvPr>
          <p:cNvSpPr txBox="1">
            <a:spLocks/>
          </p:cNvSpPr>
          <p:nvPr/>
        </p:nvSpPr>
        <p:spPr>
          <a:xfrm>
            <a:off x="1865240" y="5080624"/>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3168C416-4FDB-4D63-BDF6-D87B3E894DD9}"/>
              </a:ext>
            </a:extLst>
          </p:cNvPr>
          <p:cNvSpPr txBox="1">
            <a:spLocks/>
          </p:cNvSpPr>
          <p:nvPr/>
        </p:nvSpPr>
        <p:spPr>
          <a:xfrm>
            <a:off x="3637723" y="4687966"/>
            <a:ext cx="8395251" cy="745426"/>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pt-BR" sz="2400" dirty="0">
                <a:solidFill>
                  <a:srgbClr val="FF0000"/>
                </a:solidFill>
              </a:rPr>
              <a:t>Se a curva de Phillips for </a:t>
            </a:r>
            <a:r>
              <a:rPr lang="pt-BR" sz="2400" b="1" dirty="0">
                <a:solidFill>
                  <a:srgbClr val="FF0000"/>
                </a:solidFill>
              </a:rPr>
              <a:t>vertical não existirá </a:t>
            </a:r>
            <a:r>
              <a:rPr lang="pt-BR" sz="2400" b="1" i="1" dirty="0">
                <a:solidFill>
                  <a:srgbClr val="FF0000"/>
                </a:solidFill>
              </a:rPr>
              <a:t>trade-off</a:t>
            </a:r>
            <a:r>
              <a:rPr lang="pt-BR" sz="2400" b="1" dirty="0">
                <a:solidFill>
                  <a:srgbClr val="FF0000"/>
                </a:solidFill>
              </a:rPr>
              <a:t> entre inflação e desemprego.</a:t>
            </a:r>
          </a:p>
        </p:txBody>
      </p:sp>
    </p:spTree>
    <p:extLst>
      <p:ext uri="{BB962C8B-B14F-4D97-AF65-F5344CB8AC3E}">
        <p14:creationId xmlns:p14="http://schemas.microsoft.com/office/powerpoint/2010/main" val="404707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7088ED-DBEB-4167-B304-F7619841AED8}"/>
              </a:ext>
            </a:extLst>
          </p:cNvPr>
          <p:cNvSpPr>
            <a:spLocks noGrp="1"/>
          </p:cNvSpPr>
          <p:nvPr>
            <p:ph type="title"/>
          </p:nvPr>
        </p:nvSpPr>
        <p:spPr>
          <a:xfrm>
            <a:off x="1537254" y="365127"/>
            <a:ext cx="9011478" cy="1325563"/>
          </a:xfrm>
        </p:spPr>
        <p:txBody>
          <a:bodyPr>
            <a:noAutofit/>
          </a:bodyPr>
          <a:lstStyle/>
          <a:p>
            <a:r>
              <a:rPr lang="it-IT" sz="3800" b="1" dirty="0"/>
              <a:t>15) CEBRASPE (CESPE) - Diplomata/ IRBr/2016 </a:t>
            </a:r>
            <a:br>
              <a:rPr lang="it-IT" sz="3800" b="1" dirty="0"/>
            </a:br>
            <a:endParaRPr lang="pt-BR" sz="3800" b="1" dirty="0"/>
          </a:p>
        </p:txBody>
      </p:sp>
      <p:sp>
        <p:nvSpPr>
          <p:cNvPr id="3" name="Espaço Reservado para Conteúdo 2">
            <a:extLst>
              <a:ext uri="{FF2B5EF4-FFF2-40B4-BE49-F238E27FC236}">
                <a16:creationId xmlns:a16="http://schemas.microsoft.com/office/drawing/2014/main" id="{2CD3437D-6B41-4260-B0F5-C1CAA3E36337}"/>
              </a:ext>
            </a:extLst>
          </p:cNvPr>
          <p:cNvSpPr>
            <a:spLocks noGrp="1"/>
          </p:cNvSpPr>
          <p:nvPr>
            <p:ph idx="1"/>
          </p:nvPr>
        </p:nvSpPr>
        <p:spPr>
          <a:xfrm>
            <a:off x="1563758" y="1255780"/>
            <a:ext cx="9011477" cy="4351338"/>
          </a:xfrm>
        </p:spPr>
        <p:txBody>
          <a:bodyPr/>
          <a:lstStyle/>
          <a:p>
            <a:pPr algn="just"/>
            <a:r>
              <a:rPr lang="pt-BR" dirty="0"/>
              <a:t>Julgue o item subsecutivo, referente a mercado de trabalho.</a:t>
            </a:r>
          </a:p>
          <a:p>
            <a:pPr algn="just"/>
            <a:r>
              <a:rPr lang="pt-BR" dirty="0"/>
              <a:t>A curva de Phillips descreve a relação direta entre maior taxa de desemprego e maior taxa de variação dos salários nominais.</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9BC1C50F-119C-445D-899B-920E8E84CFA2}"/>
              </a:ext>
            </a:extLst>
          </p:cNvPr>
          <p:cNvSpPr txBox="1">
            <a:spLocks/>
          </p:cNvSpPr>
          <p:nvPr/>
        </p:nvSpPr>
        <p:spPr>
          <a:xfrm>
            <a:off x="1653205" y="3927683"/>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E5009B36-43E3-45AD-BC42-00EF641ABD23}"/>
              </a:ext>
            </a:extLst>
          </p:cNvPr>
          <p:cNvSpPr txBox="1">
            <a:spLocks/>
          </p:cNvSpPr>
          <p:nvPr/>
        </p:nvSpPr>
        <p:spPr>
          <a:xfrm>
            <a:off x="3352801" y="3482019"/>
            <a:ext cx="8680174" cy="1885112"/>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pt-BR" sz="2400" dirty="0">
                <a:solidFill>
                  <a:srgbClr val="FF0000"/>
                </a:solidFill>
              </a:rPr>
              <a:t>Descreve uma possível </a:t>
            </a:r>
            <a:r>
              <a:rPr lang="pt-BR" sz="2400" b="1" dirty="0">
                <a:solidFill>
                  <a:srgbClr val="FF0000"/>
                </a:solidFill>
              </a:rPr>
              <a:t>relação inversa </a:t>
            </a:r>
            <a:r>
              <a:rPr lang="pt-BR" sz="2400" dirty="0">
                <a:solidFill>
                  <a:srgbClr val="FF0000"/>
                </a:solidFill>
              </a:rPr>
              <a:t>entre inflação e taxa de desemprego.</a:t>
            </a:r>
          </a:p>
          <a:p>
            <a:pPr algn="just">
              <a:buFont typeface="Wingdings" panose="05000000000000000000" pitchFamily="2" charset="2"/>
              <a:buChar char="§"/>
            </a:pPr>
            <a:r>
              <a:rPr lang="pt-BR" sz="2400" b="1" dirty="0">
                <a:solidFill>
                  <a:srgbClr val="FF0000"/>
                </a:solidFill>
              </a:rPr>
              <a:t>OBS. </a:t>
            </a:r>
            <a:r>
              <a:rPr lang="pt-BR" sz="2400" dirty="0">
                <a:solidFill>
                  <a:srgbClr val="FF0000"/>
                </a:solidFill>
              </a:rPr>
              <a:t>Na sua versão original, a relação inversa entre taxa de variação de salários e taxa de desemprego, considerando dados para o Reino Unido.</a:t>
            </a:r>
          </a:p>
        </p:txBody>
      </p:sp>
    </p:spTree>
    <p:extLst>
      <p:ext uri="{BB962C8B-B14F-4D97-AF65-F5344CB8AC3E}">
        <p14:creationId xmlns:p14="http://schemas.microsoft.com/office/powerpoint/2010/main" val="422069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E96F954-A8EC-4B40-B989-E11B3C5F12BE}"/>
              </a:ext>
            </a:extLst>
          </p:cNvPr>
          <p:cNvSpPr>
            <a:spLocks noGrp="1"/>
          </p:cNvSpPr>
          <p:nvPr>
            <p:ph idx="1"/>
          </p:nvPr>
        </p:nvSpPr>
        <p:spPr>
          <a:xfrm>
            <a:off x="318053" y="2488233"/>
            <a:ext cx="11476382" cy="1603375"/>
          </a:xfrm>
        </p:spPr>
        <p:txBody>
          <a:bodyPr>
            <a:normAutofit/>
          </a:bodyPr>
          <a:lstStyle/>
          <a:p>
            <a:pPr algn="just"/>
            <a:r>
              <a:rPr lang="pt-BR" sz="3400" b="1" dirty="0"/>
              <a:t>As questões 16, 17 e 18 podem parecer assustadora, mas veremos que são simples; sintetizam o que acabamos de ver.</a:t>
            </a:r>
          </a:p>
        </p:txBody>
      </p:sp>
    </p:spTree>
    <p:extLst>
      <p:ext uri="{BB962C8B-B14F-4D97-AF65-F5344CB8AC3E}">
        <p14:creationId xmlns:p14="http://schemas.microsoft.com/office/powerpoint/2010/main" val="1832254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072881E4-065D-4F51-B237-8BA73AB0054C}"/>
              </a:ext>
            </a:extLst>
          </p:cNvPr>
          <p:cNvSpPr>
            <a:spLocks noGrp="1"/>
          </p:cNvSpPr>
          <p:nvPr>
            <p:ph idx="1"/>
          </p:nvPr>
        </p:nvSpPr>
        <p:spPr>
          <a:xfrm>
            <a:off x="228601" y="859055"/>
            <a:ext cx="11672046" cy="5867400"/>
          </a:xfrm>
        </p:spPr>
        <p:txBody>
          <a:bodyPr>
            <a:normAutofit/>
          </a:bodyPr>
          <a:lstStyle/>
          <a:p>
            <a:pPr algn="just"/>
            <a:r>
              <a:rPr lang="pt-BR" sz="2600" b="1" dirty="0">
                <a:latin typeface="Arial" panose="020B0604020202020204" pitchFamily="34" charset="0"/>
                <a:cs typeface="Arial" panose="020B0604020202020204" pitchFamily="34" charset="0"/>
              </a:rPr>
              <a:t>Desemprego Cíclico ou Conjuntural</a:t>
            </a:r>
          </a:p>
          <a:p>
            <a:pPr algn="just"/>
            <a:endParaRPr lang="pt-BR" sz="200" b="1" dirty="0">
              <a:latin typeface="Arial" panose="020B0604020202020204" pitchFamily="34" charset="0"/>
              <a:cs typeface="Arial" panose="020B0604020202020204" pitchFamily="34" charset="0"/>
            </a:endParaRPr>
          </a:p>
          <a:p>
            <a:pPr lvl="1" algn="just"/>
            <a:r>
              <a:rPr lang="pt-BR" sz="2400" dirty="0">
                <a:latin typeface="Arial" panose="020B0604020202020204" pitchFamily="34" charset="0"/>
                <a:cs typeface="Arial" panose="020B0604020202020204" pitchFamily="34" charset="0"/>
              </a:rPr>
              <a:t>A </a:t>
            </a:r>
            <a:r>
              <a:rPr lang="pt-BR" sz="2400" b="1" dirty="0">
                <a:latin typeface="Arial" panose="020B0604020202020204" pitchFamily="34" charset="0"/>
                <a:cs typeface="Arial" panose="020B0604020202020204" pitchFamily="34" charset="0"/>
              </a:rPr>
              <a:t>insuficiência de demanda </a:t>
            </a:r>
            <a:r>
              <a:rPr lang="pt-BR" sz="2400" dirty="0">
                <a:latin typeface="Arial" panose="020B0604020202020204" pitchFamily="34" charset="0"/>
                <a:cs typeface="Arial" panose="020B0604020202020204" pitchFamily="34" charset="0"/>
              </a:rPr>
              <a:t>pode gerar uma recessão, levando o produto para um nível inferior ao do produto potencial. Quando isso ocorre a demanda por trabalho se reduz e vários indivíduos que desejam trabalhar ao salário real vigente não encontram emprego; </a:t>
            </a:r>
            <a:r>
              <a:rPr lang="pt-BR" sz="2400" b="1" dirty="0">
                <a:latin typeface="Arial" panose="020B0604020202020204" pitchFamily="34" charset="0"/>
                <a:cs typeface="Arial" panose="020B0604020202020204" pitchFamily="34" charset="0"/>
              </a:rPr>
              <a:t>trata-se de desemprego conjuntural</a:t>
            </a:r>
            <a:r>
              <a:rPr lang="pt-BR" sz="2400" dirty="0">
                <a:latin typeface="Arial" panose="020B0604020202020204" pitchFamily="34" charset="0"/>
                <a:cs typeface="Arial" panose="020B0604020202020204" pitchFamily="34" charset="0"/>
              </a:rPr>
              <a:t>.</a:t>
            </a:r>
          </a:p>
          <a:p>
            <a:pPr lvl="1" algn="just"/>
            <a:endParaRPr lang="pt-BR" sz="600" dirty="0">
              <a:latin typeface="Arial" panose="020B0604020202020204" pitchFamily="34" charset="0"/>
              <a:cs typeface="Arial" panose="020B0604020202020204" pitchFamily="34" charset="0"/>
            </a:endParaRPr>
          </a:p>
          <a:p>
            <a:pPr algn="just"/>
            <a:r>
              <a:rPr lang="pt-BR" sz="2600" b="1" dirty="0">
                <a:latin typeface="Arial" panose="020B0604020202020204" pitchFamily="34" charset="0"/>
                <a:cs typeface="Arial" panose="020B0604020202020204" pitchFamily="34" charset="0"/>
              </a:rPr>
              <a:t>Desemprego Estrutural</a:t>
            </a:r>
          </a:p>
          <a:p>
            <a:pPr algn="just"/>
            <a:endParaRPr lang="pt-BR" sz="200" b="1" dirty="0">
              <a:latin typeface="Arial" panose="020B0604020202020204" pitchFamily="34" charset="0"/>
              <a:cs typeface="Arial" panose="020B0604020202020204" pitchFamily="34" charset="0"/>
            </a:endParaRPr>
          </a:p>
          <a:p>
            <a:pPr lvl="1" algn="just"/>
            <a:r>
              <a:rPr lang="pt-BR" sz="2400" dirty="0">
                <a:latin typeface="Arial" panose="020B0604020202020204" pitchFamily="34" charset="0"/>
                <a:cs typeface="Arial" panose="020B0604020202020204" pitchFamily="34" charset="0"/>
              </a:rPr>
              <a:t>Taxa de desemprego </a:t>
            </a:r>
            <a:r>
              <a:rPr lang="pt-BR" sz="2400" b="1" dirty="0">
                <a:latin typeface="Arial" panose="020B0604020202020204" pitchFamily="34" charset="0"/>
                <a:cs typeface="Arial" panose="020B0604020202020204" pitchFamily="34" charset="0"/>
              </a:rPr>
              <a:t>associada ao produto potencial </a:t>
            </a:r>
            <a:r>
              <a:rPr lang="pt-BR" sz="2400" dirty="0">
                <a:latin typeface="Arial" panose="020B0604020202020204" pitchFamily="34" charset="0"/>
                <a:cs typeface="Arial" panose="020B0604020202020204" pitchFamily="34" charset="0"/>
              </a:rPr>
              <a:t>da economia ou </a:t>
            </a:r>
            <a:r>
              <a:rPr lang="pt-BR" sz="2400" b="1" dirty="0">
                <a:latin typeface="Arial" panose="020B0604020202020204" pitchFamily="34" charset="0"/>
                <a:cs typeface="Arial" panose="020B0604020202020204" pitchFamily="34" charset="0"/>
              </a:rPr>
              <a:t>taxa natural de desemprego</a:t>
            </a:r>
            <a:r>
              <a:rPr lang="pt-BR" sz="2400" dirty="0">
                <a:latin typeface="Arial" panose="020B0604020202020204" pitchFamily="34" charset="0"/>
                <a:cs typeface="Arial" panose="020B0604020202020204" pitchFamily="34" charset="0"/>
              </a:rPr>
              <a:t> (taxa de desemprego de longo prazo). </a:t>
            </a:r>
          </a:p>
          <a:p>
            <a:pPr lvl="1" algn="just"/>
            <a:r>
              <a:rPr lang="pt-BR" sz="2400" dirty="0">
                <a:latin typeface="Arial" panose="020B0604020202020204" pitchFamily="34" charset="0"/>
                <a:cs typeface="Arial" panose="020B0604020202020204" pitchFamily="34" charset="0"/>
              </a:rPr>
              <a:t>É a </a:t>
            </a:r>
            <a:r>
              <a:rPr lang="pt-BR" sz="2400" b="1" dirty="0">
                <a:latin typeface="Arial" panose="020B0604020202020204" pitchFamily="34" charset="0"/>
                <a:cs typeface="Arial" panose="020B0604020202020204" pitchFamily="34" charset="0"/>
              </a:rPr>
              <a:t>taxa de desemprego não aceleradora da inflação</a:t>
            </a:r>
            <a:r>
              <a:rPr lang="pt-BR" sz="2400" dirty="0">
                <a:latin typeface="Arial" panose="020B0604020202020204" pitchFamily="34" charset="0"/>
                <a:cs typeface="Arial" panose="020B0604020202020204" pitchFamily="34" charset="0"/>
              </a:rPr>
              <a:t>. Uma certa taxa de desemprego de longo prazo, diferente entre os diversos países, que não é tão pequena a ponto de pressionar os salários e preços para cima nem tão grande a ponto de pressionar os salários e preços para baixo. </a:t>
            </a:r>
          </a:p>
          <a:p>
            <a:pPr lvl="1" algn="just"/>
            <a:r>
              <a:rPr lang="pt-BR" sz="2400" dirty="0">
                <a:latin typeface="Arial" panose="020B0604020202020204" pitchFamily="34" charset="0"/>
                <a:cs typeface="Arial" panose="020B0604020202020204" pitchFamily="34" charset="0"/>
              </a:rPr>
              <a:t>Associada ao </a:t>
            </a:r>
            <a:r>
              <a:rPr lang="pt-BR" sz="2400" b="1" dirty="0">
                <a:latin typeface="Arial" panose="020B0604020202020204" pitchFamily="34" charset="0"/>
                <a:cs typeface="Arial" panose="020B0604020202020204" pitchFamily="34" charset="0"/>
              </a:rPr>
              <a:t>desemprego </a:t>
            </a:r>
            <a:r>
              <a:rPr lang="pt-BR" sz="2400" b="1" dirty="0" err="1">
                <a:latin typeface="Arial" panose="020B0604020202020204" pitchFamily="34" charset="0"/>
                <a:cs typeface="Arial" panose="020B0604020202020204" pitchFamily="34" charset="0"/>
              </a:rPr>
              <a:t>friccional</a:t>
            </a:r>
            <a:r>
              <a:rPr lang="pt-BR" sz="2400" b="1" dirty="0">
                <a:latin typeface="Arial" panose="020B0604020202020204" pitchFamily="34" charset="0"/>
                <a:cs typeface="Arial" panose="020B0604020202020204" pitchFamily="34" charset="0"/>
              </a:rPr>
              <a:t> </a:t>
            </a:r>
            <a:r>
              <a:rPr lang="pt-BR" sz="2400" dirty="0">
                <a:latin typeface="Arial" panose="020B0604020202020204" pitchFamily="34" charset="0"/>
                <a:cs typeface="Arial" panose="020B0604020202020204" pitchFamily="34" charset="0"/>
              </a:rPr>
              <a:t>e a </a:t>
            </a:r>
            <a:r>
              <a:rPr lang="pt-BR" sz="2400" b="1" dirty="0">
                <a:latin typeface="Arial" panose="020B0604020202020204" pitchFamily="34" charset="0"/>
                <a:cs typeface="Arial" panose="020B0604020202020204" pitchFamily="34" charset="0"/>
              </a:rPr>
              <a:t>fatores estruturais, legais e institucionais.</a:t>
            </a:r>
          </a:p>
          <a:p>
            <a:pPr lvl="2" algn="just"/>
            <a:endParaRPr lang="pt-BR" sz="2600" dirty="0">
              <a:latin typeface="Arial" panose="020B0604020202020204" pitchFamily="34" charset="0"/>
              <a:cs typeface="Arial" panose="020B0604020202020204" pitchFamily="34" charset="0"/>
            </a:endParaRPr>
          </a:p>
          <a:p>
            <a:endParaRPr lang="en-US" sz="26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008244B4-4AC1-4DE3-BC8F-B2EC9FF5FD2B}"/>
              </a:ext>
            </a:extLst>
          </p:cNvPr>
          <p:cNvSpPr txBox="1"/>
          <p:nvPr/>
        </p:nvSpPr>
        <p:spPr>
          <a:xfrm>
            <a:off x="2888969" y="175504"/>
            <a:ext cx="5632174" cy="584775"/>
          </a:xfrm>
          <a:prstGeom prst="rect">
            <a:avLst/>
          </a:prstGeom>
          <a:noFill/>
        </p:spPr>
        <p:txBody>
          <a:bodyPr wrap="square" rtlCol="0">
            <a:spAutoFit/>
          </a:bodyPr>
          <a:lstStyle/>
          <a:p>
            <a:pPr algn="ctr"/>
            <a:r>
              <a:rPr lang="pt-BR" sz="3200" b="1" dirty="0">
                <a:latin typeface="Arial" panose="020B0604020202020204" pitchFamily="34" charset="0"/>
                <a:cs typeface="Arial" panose="020B0604020202020204" pitchFamily="34" charset="0"/>
              </a:rPr>
              <a:t>Tipos de Desemprego</a:t>
            </a:r>
          </a:p>
        </p:txBody>
      </p:sp>
    </p:spTree>
    <p:extLst>
      <p:ext uri="{BB962C8B-B14F-4D97-AF65-F5344CB8AC3E}">
        <p14:creationId xmlns:p14="http://schemas.microsoft.com/office/powerpoint/2010/main" val="361679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 calcmode="lin" valueType="num">
                                      <p:cBhvr additive="base">
                                        <p:cTn id="2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 calcmode="lin" valueType="num">
                                      <p:cBhvr additive="base">
                                        <p:cTn id="2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 calcmode="lin" valueType="num">
                                      <p:cBhvr additive="base">
                                        <p:cTn id="2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18B1E502-BDC9-42F3-92B8-366758D27AEE}"/>
              </a:ext>
            </a:extLst>
          </p:cNvPr>
          <p:cNvSpPr txBox="1">
            <a:spLocks noChangeArrowheads="1"/>
          </p:cNvSpPr>
          <p:nvPr/>
        </p:nvSpPr>
        <p:spPr>
          <a:xfrm>
            <a:off x="1610745" y="119486"/>
            <a:ext cx="8382000" cy="854074"/>
          </a:xfrm>
          <a:prstGeom prst="rect">
            <a:avLst/>
          </a:prstGeom>
        </p:spPr>
        <p:txBody>
          <a:bodyPr anchor="t">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defRPr/>
            </a:pPr>
            <a:r>
              <a:rPr lang="pt-BR" altLang="en-US" sz="3200" dirty="0">
                <a:solidFill>
                  <a:schemeClr val="tx1"/>
                </a:solidFill>
                <a:effectLst/>
                <a:latin typeface="Arial" panose="020B0604020202020204" pitchFamily="34" charset="0"/>
                <a:cs typeface="Arial" panose="020B0604020202020204" pitchFamily="34" charset="0"/>
              </a:rPr>
              <a:t>Produto, Desemprego e Inflação</a:t>
            </a:r>
            <a:endParaRPr lang="en-US" altLang="en-US" sz="3200" dirty="0">
              <a:solidFill>
                <a:schemeClr val="tx1"/>
              </a:solidFill>
              <a:effectLst/>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9E141E88-2E3E-4706-BA4D-5419975D5CC9}"/>
              </a:ext>
            </a:extLst>
          </p:cNvPr>
          <p:cNvSpPr txBox="1">
            <a:spLocks noChangeArrowheads="1"/>
          </p:cNvSpPr>
          <p:nvPr/>
        </p:nvSpPr>
        <p:spPr>
          <a:xfrm>
            <a:off x="79512" y="814826"/>
            <a:ext cx="12019722" cy="4525963"/>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1000"/>
              <a:buFont typeface="Wingdings" panose="05000000000000000000" pitchFamily="2" charset="2"/>
              <a:buChar char="§"/>
            </a:pPr>
            <a:r>
              <a:rPr lang="pt-BR" altLang="en-US" sz="2600" b="1" dirty="0">
                <a:latin typeface="Arial" panose="020B0604020202020204" pitchFamily="34" charset="0"/>
                <a:cs typeface="Arial" panose="020B0604020202020204" pitchFamily="34" charset="0"/>
              </a:rPr>
              <a:t>As três relações importantes</a:t>
            </a:r>
          </a:p>
          <a:p>
            <a:pPr algn="just">
              <a:buClr>
                <a:schemeClr val="tx1"/>
              </a:buClr>
              <a:buSzPct val="101000"/>
              <a:buFont typeface="Wingdings" panose="05000000000000000000" pitchFamily="2" charset="2"/>
              <a:buChar char="§"/>
            </a:pPr>
            <a:endParaRPr lang="pt-BR" altLang="en-US" sz="500" b="1" dirty="0">
              <a:latin typeface="Arial" panose="020B0604020202020204" pitchFamily="34" charset="0"/>
              <a:cs typeface="Arial" panose="020B0604020202020204" pitchFamily="34" charset="0"/>
            </a:endParaRPr>
          </a:p>
          <a:p>
            <a:pPr lvl="1" algn="just">
              <a:buClr>
                <a:schemeClr val="tx1"/>
              </a:buClr>
              <a:buSzPct val="101000"/>
              <a:buFont typeface="Wingdings" panose="05000000000000000000" pitchFamily="2" charset="2"/>
              <a:buChar char="§"/>
            </a:pPr>
            <a:r>
              <a:rPr lang="pt-BR" altLang="en-US" sz="2600" b="1" dirty="0">
                <a:latin typeface="Arial" panose="020B0604020202020204" pitchFamily="34" charset="0"/>
                <a:cs typeface="Arial" panose="020B0604020202020204" pitchFamily="34" charset="0"/>
              </a:rPr>
              <a:t>Lei de </a:t>
            </a:r>
            <a:r>
              <a:rPr lang="pt-BR" altLang="en-US" sz="2600" b="1" dirty="0" err="1">
                <a:latin typeface="Arial" panose="020B0604020202020204" pitchFamily="34" charset="0"/>
                <a:cs typeface="Arial" panose="020B0604020202020204" pitchFamily="34" charset="0"/>
              </a:rPr>
              <a:t>Okun</a:t>
            </a:r>
            <a:r>
              <a:rPr lang="pt-BR" altLang="en-US" sz="2600" b="1" dirty="0">
                <a:latin typeface="Arial" panose="020B0604020202020204" pitchFamily="34" charset="0"/>
                <a:cs typeface="Arial" panose="020B0604020202020204" pitchFamily="34" charset="0"/>
              </a:rPr>
              <a:t> → </a:t>
            </a:r>
            <a:r>
              <a:rPr lang="pt-BR" altLang="en-US" sz="2600" dirty="0">
                <a:latin typeface="Arial" panose="020B0604020202020204" pitchFamily="34" charset="0"/>
                <a:cs typeface="Arial" panose="020B0604020202020204" pitchFamily="34" charset="0"/>
              </a:rPr>
              <a:t>Relaciona a variação no desemprego ao crescimento do produto. Quanto maior a taxa de crescimento do produto, em relação a taxa “normal” de crescimento (taxa de crescimento que faz com que a taxa de desemprego permaneça constante), menor será a taxa de desemprego. </a:t>
            </a:r>
          </a:p>
          <a:p>
            <a:pPr lvl="1" algn="just">
              <a:buClr>
                <a:schemeClr val="tx1"/>
              </a:buClr>
              <a:buSzPct val="101000"/>
              <a:buFont typeface="Wingdings" panose="05000000000000000000" pitchFamily="2" charset="2"/>
              <a:buChar char="§"/>
            </a:pPr>
            <a:endParaRPr lang="pt-BR" altLang="en-US" sz="500" dirty="0">
              <a:latin typeface="Arial" panose="020B0604020202020204" pitchFamily="34" charset="0"/>
              <a:cs typeface="Arial" panose="020B0604020202020204" pitchFamily="34" charset="0"/>
            </a:endParaRPr>
          </a:p>
          <a:p>
            <a:pPr lvl="1" algn="just">
              <a:buClr>
                <a:schemeClr val="tx1"/>
              </a:buClr>
              <a:buSzPct val="101000"/>
              <a:buFont typeface="Wingdings" panose="05000000000000000000" pitchFamily="2" charset="2"/>
              <a:buChar char="§"/>
            </a:pPr>
            <a:r>
              <a:rPr lang="pt-BR" altLang="en-US" sz="2600" b="1" dirty="0">
                <a:latin typeface="Arial" panose="020B0604020202020204" pitchFamily="34" charset="0"/>
                <a:cs typeface="Arial" panose="020B0604020202020204" pitchFamily="34" charset="0"/>
              </a:rPr>
              <a:t>Curva de Phillips </a:t>
            </a:r>
            <a:r>
              <a:rPr lang="pt-BR" altLang="en-US" sz="2600" b="1" dirty="0">
                <a:latin typeface="Calibri" panose="020F0502020204030204" pitchFamily="34" charset="0"/>
                <a:cs typeface="Calibri" panose="020F0502020204030204" pitchFamily="34" charset="0"/>
              </a:rPr>
              <a:t>→</a:t>
            </a:r>
            <a:r>
              <a:rPr lang="pt-BR" altLang="en-US" sz="2600" b="1" dirty="0">
                <a:latin typeface="Arial" panose="020B0604020202020204" pitchFamily="34" charset="0"/>
                <a:cs typeface="Arial" panose="020B0604020202020204" pitchFamily="34" charset="0"/>
              </a:rPr>
              <a:t> </a:t>
            </a:r>
            <a:r>
              <a:rPr lang="pt-BR" altLang="en-US" sz="2600" dirty="0">
                <a:latin typeface="Arial" panose="020B0604020202020204" pitchFamily="34" charset="0"/>
                <a:cs typeface="Arial" panose="020B0604020202020204" pitchFamily="34" charset="0"/>
              </a:rPr>
              <a:t>Relaciona variações na inflação ao desemprego. Se a taxa de desemprego for menor que a taxa de desemprego natural (associada ao pleno emprego) a taxa inflação aumentará.</a:t>
            </a:r>
          </a:p>
          <a:p>
            <a:pPr lvl="1" algn="just">
              <a:buClr>
                <a:schemeClr val="tx1"/>
              </a:buClr>
              <a:buSzPct val="101000"/>
              <a:buFont typeface="Wingdings" panose="05000000000000000000" pitchFamily="2" charset="2"/>
              <a:buChar char="§"/>
            </a:pPr>
            <a:endParaRPr lang="pt-BR" altLang="en-US" sz="500" dirty="0">
              <a:latin typeface="Arial" panose="020B0604020202020204" pitchFamily="34" charset="0"/>
              <a:cs typeface="Arial" panose="020B0604020202020204" pitchFamily="34" charset="0"/>
            </a:endParaRPr>
          </a:p>
          <a:p>
            <a:pPr lvl="1" algn="just">
              <a:buClr>
                <a:schemeClr val="tx1"/>
              </a:buClr>
              <a:buSzPct val="101000"/>
              <a:buFont typeface="Wingdings" panose="05000000000000000000" pitchFamily="2" charset="2"/>
              <a:buChar char="§"/>
            </a:pPr>
            <a:r>
              <a:rPr lang="pt-BR" altLang="en-US" sz="2600" b="1" dirty="0">
                <a:latin typeface="Arial" panose="020B0604020202020204" pitchFamily="34" charset="0"/>
                <a:cs typeface="Arial" panose="020B0604020202020204" pitchFamily="34" charset="0"/>
              </a:rPr>
              <a:t>Demanda Agregada </a:t>
            </a:r>
            <a:r>
              <a:rPr lang="pt-BR" altLang="en-US" sz="2600" b="1" dirty="0">
                <a:latin typeface="Calibri" panose="020F0502020204030204" pitchFamily="34" charset="0"/>
                <a:cs typeface="Calibri" panose="020F0502020204030204" pitchFamily="34" charset="0"/>
              </a:rPr>
              <a:t>→ </a:t>
            </a:r>
            <a:r>
              <a:rPr lang="pt-BR" altLang="en-US" sz="2600" dirty="0">
                <a:latin typeface="Arial" panose="020B0604020202020204" pitchFamily="34" charset="0"/>
                <a:cs typeface="Arial" panose="020B0604020202020204" pitchFamily="34" charset="0"/>
              </a:rPr>
              <a:t>Nos mostra os efeitos da expansão monetária sobre o produto e inflação. </a:t>
            </a:r>
            <a:endParaRPr lang="en-US" alt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731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6E38074-8002-4519-913A-AC684D45606D}"/>
              </a:ext>
            </a:extLst>
          </p:cNvPr>
          <p:cNvSpPr txBox="1">
            <a:spLocks noChangeArrowheads="1"/>
          </p:cNvSpPr>
          <p:nvPr/>
        </p:nvSpPr>
        <p:spPr>
          <a:xfrm>
            <a:off x="1142930" y="134362"/>
            <a:ext cx="9136064" cy="1143000"/>
          </a:xfrm>
          <a:prstGeom prst="rect">
            <a:avLst/>
          </a:prstGeom>
        </p:spPr>
        <p:txBody>
          <a:bodyPr anchor="t">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defRPr/>
            </a:pPr>
            <a:r>
              <a:rPr lang="pt-BR" altLang="en-US" sz="3200" dirty="0">
                <a:solidFill>
                  <a:schemeClr val="tx1"/>
                </a:solidFill>
                <a:effectLst/>
                <a:latin typeface="Arial" panose="020B0604020202020204" pitchFamily="34" charset="0"/>
                <a:cs typeface="Arial" panose="020B0604020202020204" pitchFamily="34" charset="0"/>
              </a:rPr>
              <a:t>Crescimento do Produto, Desemprego, Inflação e Expansão Monetária</a:t>
            </a:r>
            <a:endParaRPr lang="en-US" altLang="en-US" sz="3200" dirty="0">
              <a:solidFill>
                <a:schemeClr val="tx1"/>
              </a:solidFill>
              <a:effectLst/>
              <a:latin typeface="Arial" panose="020B0604020202020204" pitchFamily="34" charset="0"/>
              <a:cs typeface="Arial" panose="020B0604020202020204" pitchFamily="34" charset="0"/>
            </a:endParaRPr>
          </a:p>
        </p:txBody>
      </p:sp>
      <p:pic>
        <p:nvPicPr>
          <p:cNvPr id="25" name="Imagem 24">
            <a:extLst>
              <a:ext uri="{FF2B5EF4-FFF2-40B4-BE49-F238E27FC236}">
                <a16:creationId xmlns:a16="http://schemas.microsoft.com/office/drawing/2014/main" id="{5A6B1FAC-5F33-4908-B428-76CDF168D8AA}"/>
              </a:ext>
            </a:extLst>
          </p:cNvPr>
          <p:cNvPicPr>
            <a:picLocks noChangeAspect="1"/>
          </p:cNvPicPr>
          <p:nvPr/>
        </p:nvPicPr>
        <p:blipFill>
          <a:blip r:embed="rId2"/>
          <a:stretch>
            <a:fillRect/>
          </a:stretch>
        </p:blipFill>
        <p:spPr>
          <a:xfrm>
            <a:off x="1174623" y="1348940"/>
            <a:ext cx="9573634" cy="5215674"/>
          </a:xfrm>
          <a:prstGeom prst="rect">
            <a:avLst/>
          </a:prstGeom>
        </p:spPr>
      </p:pic>
    </p:spTree>
    <p:extLst>
      <p:ext uri="{BB962C8B-B14F-4D97-AF65-F5344CB8AC3E}">
        <p14:creationId xmlns:p14="http://schemas.microsoft.com/office/powerpoint/2010/main" val="1253141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1">
            <a:extLst>
              <a:ext uri="{FF2B5EF4-FFF2-40B4-BE49-F238E27FC236}">
                <a16:creationId xmlns:a16="http://schemas.microsoft.com/office/drawing/2014/main" id="{699B0E22-66CE-4046-AC3E-02EDBC060D58}"/>
              </a:ext>
            </a:extLst>
          </p:cNvPr>
          <p:cNvGraphicFramePr>
            <a:graphicFrameLocks noChangeAspect="1"/>
          </p:cNvGraphicFramePr>
          <p:nvPr>
            <p:extLst>
              <p:ext uri="{D42A27DB-BD31-4B8C-83A1-F6EECF244321}">
                <p14:modId xmlns:p14="http://schemas.microsoft.com/office/powerpoint/2010/main" val="1917785217"/>
              </p:ext>
            </p:extLst>
          </p:nvPr>
        </p:nvGraphicFramePr>
        <p:xfrm>
          <a:off x="6730818" y="5207284"/>
          <a:ext cx="1080120" cy="495300"/>
        </p:xfrm>
        <a:graphic>
          <a:graphicData uri="http://schemas.openxmlformats.org/presentationml/2006/ole">
            <mc:AlternateContent xmlns:mc="http://schemas.openxmlformats.org/markup-compatibility/2006">
              <mc:Choice xmlns:v="urn:schemas-microsoft-com:vml" Requires="v">
                <p:oleObj name="Equation" r:id="rId2" imgW="558720" imgH="241200" progId="Equation.DSMT4">
                  <p:embed/>
                </p:oleObj>
              </mc:Choice>
              <mc:Fallback>
                <p:oleObj name="Equation" r:id="rId2" imgW="558720" imgH="241200" progId="Equation.DSMT4">
                  <p:embed/>
                  <p:pic>
                    <p:nvPicPr>
                      <p:cNvPr id="3" name="Objeto 1">
                        <a:extLst>
                          <a:ext uri="{FF2B5EF4-FFF2-40B4-BE49-F238E27FC236}">
                            <a16:creationId xmlns:a16="http://schemas.microsoft.com/office/drawing/2014/main" id="{0EC25177-C8DB-4BC5-9264-76939254739D}"/>
                          </a:ext>
                        </a:extLst>
                      </p:cNvPr>
                      <p:cNvPicPr>
                        <a:picLocks noChangeAspect="1" noChangeArrowheads="1"/>
                      </p:cNvPicPr>
                      <p:nvPr/>
                    </p:nvPicPr>
                    <p:blipFill>
                      <a:blip r:embed="rId3"/>
                      <a:srcRect/>
                      <a:stretch>
                        <a:fillRect/>
                      </a:stretch>
                    </p:blipFill>
                    <p:spPr bwMode="auto">
                      <a:xfrm>
                        <a:off x="6730818" y="5207284"/>
                        <a:ext cx="1080120" cy="495300"/>
                      </a:xfrm>
                      <a:prstGeom prst="rect">
                        <a:avLst/>
                      </a:prstGeom>
                      <a:noFill/>
                      <a:ln w="9525">
                        <a:noFill/>
                        <a:miter lim="800000"/>
                        <a:headEnd/>
                        <a:tailEnd/>
                      </a:ln>
                    </p:spPr>
                  </p:pic>
                </p:oleObj>
              </mc:Fallback>
            </mc:AlternateContent>
          </a:graphicData>
        </a:graphic>
      </p:graphicFrame>
      <p:sp>
        <p:nvSpPr>
          <p:cNvPr id="5" name="Rectangle 5">
            <a:extLst>
              <a:ext uri="{FF2B5EF4-FFF2-40B4-BE49-F238E27FC236}">
                <a16:creationId xmlns:a16="http://schemas.microsoft.com/office/drawing/2014/main" id="{CAE031CE-8CA0-4F1E-9927-FE8219CAB855}"/>
              </a:ext>
            </a:extLst>
          </p:cNvPr>
          <p:cNvSpPr txBox="1">
            <a:spLocks noChangeArrowheads="1"/>
          </p:cNvSpPr>
          <p:nvPr/>
        </p:nvSpPr>
        <p:spPr>
          <a:xfrm>
            <a:off x="-1" y="2277972"/>
            <a:ext cx="12041946" cy="3096344"/>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a:buClr>
                <a:schemeClr val="tx1"/>
              </a:buClr>
              <a:buSzPct val="101000"/>
              <a:buNone/>
            </a:pPr>
            <a:endParaRPr lang="pt-BR" altLang="en-US" sz="2600" b="1" dirty="0">
              <a:latin typeface="Arial" panose="020B0604020202020204" pitchFamily="34" charset="0"/>
              <a:cs typeface="Arial" panose="020B0604020202020204" pitchFamily="34" charset="0"/>
            </a:endParaRPr>
          </a:p>
          <a:p>
            <a:pPr algn="just">
              <a:buClr>
                <a:schemeClr val="tx1"/>
              </a:buClr>
              <a:buSzPct val="101000"/>
              <a:buFont typeface="Wingdings" panose="05000000000000000000" pitchFamily="2" charset="2"/>
              <a:buChar char="§"/>
            </a:pPr>
            <a:r>
              <a:rPr lang="pt-BR" altLang="en-US" sz="2600" dirty="0">
                <a:latin typeface="Arial" panose="020B0604020202020204" pitchFamily="34" charset="0"/>
                <a:cs typeface="Arial" panose="020B0604020202020204" pitchFamily="34" charset="0"/>
              </a:rPr>
              <a:t>O parâmetro </a:t>
            </a:r>
            <a:r>
              <a:rPr lang="pt-BR" altLang="en-US" sz="2600" i="1" dirty="0">
                <a:latin typeface="Symbol" panose="05050102010706020507" pitchFamily="18" charset="2"/>
                <a:cs typeface="Arial" panose="020B0604020202020204" pitchFamily="34" charset="0"/>
              </a:rPr>
              <a:t>b</a:t>
            </a:r>
            <a:r>
              <a:rPr lang="pt-BR" altLang="en-US" sz="2600" dirty="0">
                <a:latin typeface="Arial" panose="020B0604020202020204" pitchFamily="34" charset="0"/>
                <a:cs typeface="Arial" panose="020B0604020202020204" pitchFamily="34" charset="0"/>
              </a:rPr>
              <a:t> captura a sensibilidade da variação da taxa de desemprego em relação aos desvios da taxa de crescimento em relação à taxa normal de crescimento.</a:t>
            </a:r>
          </a:p>
          <a:p>
            <a:pPr algn="just">
              <a:buClr>
                <a:schemeClr val="tx1"/>
              </a:buClr>
              <a:buSzPct val="101000"/>
              <a:buFont typeface="Wingdings" panose="05000000000000000000" pitchFamily="2" charset="2"/>
              <a:buChar char="§"/>
            </a:pPr>
            <a:r>
              <a:rPr lang="pt-BR" altLang="en-US" sz="2600" dirty="0">
                <a:latin typeface="Arial" panose="020B0604020202020204" pitchFamily="34" charset="0"/>
                <a:cs typeface="Arial" panose="020B0604020202020204" pitchFamily="34" charset="0"/>
              </a:rPr>
              <a:t>O parâmetro </a:t>
            </a:r>
            <a:r>
              <a:rPr lang="pt-BR" altLang="en-US" sz="2600" i="1" dirty="0">
                <a:latin typeface="Symbol" panose="05050102010706020507" pitchFamily="18" charset="2"/>
                <a:cs typeface="Arial" panose="020B0604020202020204" pitchFamily="34" charset="0"/>
              </a:rPr>
              <a:t>a</a:t>
            </a:r>
            <a:r>
              <a:rPr lang="pt-BR" altLang="en-US" sz="2600" dirty="0">
                <a:latin typeface="Arial" panose="020B0604020202020204" pitchFamily="34" charset="0"/>
                <a:cs typeface="Arial" panose="020B0604020202020204" pitchFamily="34" charset="0"/>
              </a:rPr>
              <a:t> captura a sensibilidade da variação da taxa de inflação em relação aos desvios da taxa de desemprego em relação ao seu nível natural.</a:t>
            </a:r>
          </a:p>
          <a:p>
            <a:pPr lvl="1" algn="just">
              <a:buClr>
                <a:schemeClr val="tx1"/>
              </a:buClr>
              <a:buSzPct val="101000"/>
              <a:buFont typeface="Wingdings" panose="05000000000000000000" pitchFamily="2" charset="2"/>
              <a:buChar char="§"/>
            </a:pPr>
            <a:r>
              <a:rPr lang="en-US" altLang="en-US" sz="2600" dirty="0">
                <a:latin typeface="Arial" panose="020B0604020202020204" pitchFamily="34" charset="0"/>
                <a:cs typeface="Arial" panose="020B0604020202020204" pitchFamily="34" charset="0"/>
              </a:rPr>
              <a:t>Note que, </a:t>
            </a:r>
            <a:r>
              <a:rPr lang="en-US" altLang="en-US" sz="2600" dirty="0" err="1">
                <a:latin typeface="Arial" panose="020B0604020202020204" pitchFamily="34" charset="0"/>
                <a:cs typeface="Arial" panose="020B0604020202020204" pitchFamily="34" charset="0"/>
              </a:rPr>
              <a:t>inicialmente</a:t>
            </a:r>
            <a:r>
              <a:rPr lang="en-US" altLang="en-US" sz="2600" dirty="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estamos</a:t>
            </a:r>
            <a:r>
              <a:rPr lang="en-US" altLang="en-US" sz="2600" dirty="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considerando</a:t>
            </a:r>
            <a:r>
              <a:rPr lang="en-US" altLang="en-US" sz="2600" dirty="0">
                <a:latin typeface="Arial" panose="020B0604020202020204" pitchFamily="34" charset="0"/>
                <a:cs typeface="Arial" panose="020B0604020202020204" pitchFamily="34" charset="0"/>
              </a:rPr>
              <a:t> que as </a:t>
            </a:r>
            <a:r>
              <a:rPr lang="en-US" altLang="en-US" sz="2600" dirty="0" err="1">
                <a:latin typeface="Arial" panose="020B0604020202020204" pitchFamily="34" charset="0"/>
                <a:cs typeface="Arial" panose="020B0604020202020204" pitchFamily="34" charset="0"/>
              </a:rPr>
              <a:t>expectativas</a:t>
            </a:r>
            <a:r>
              <a:rPr lang="en-US" altLang="en-US" sz="2600" dirty="0">
                <a:latin typeface="Arial" panose="020B0604020202020204" pitchFamily="34" charset="0"/>
                <a:cs typeface="Arial" panose="020B0604020202020204" pitchFamily="34" charset="0"/>
              </a:rPr>
              <a:t> de </a:t>
            </a:r>
            <a:r>
              <a:rPr lang="en-US" altLang="en-US" sz="2600" dirty="0" err="1">
                <a:latin typeface="Arial" panose="020B0604020202020204" pitchFamily="34" charset="0"/>
                <a:cs typeface="Arial" panose="020B0604020202020204" pitchFamily="34" charset="0"/>
              </a:rPr>
              <a:t>inflação</a:t>
            </a:r>
            <a:r>
              <a:rPr lang="en-US" altLang="en-US" sz="2600" dirty="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são</a:t>
            </a:r>
            <a:r>
              <a:rPr lang="en-US" altLang="en-US" sz="2600" dirty="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formadas</a:t>
            </a:r>
            <a:r>
              <a:rPr lang="en-US" altLang="en-US" sz="2600" dirty="0">
                <a:latin typeface="Arial" panose="020B0604020202020204" pitchFamily="34" charset="0"/>
                <a:cs typeface="Arial" panose="020B0604020202020204" pitchFamily="34" charset="0"/>
              </a:rPr>
              <a:t> </a:t>
            </a:r>
            <a:r>
              <a:rPr lang="en-US" altLang="en-US" sz="2600" dirty="0" err="1">
                <a:latin typeface="Arial" panose="020B0604020202020204" pitchFamily="34" charset="0"/>
                <a:cs typeface="Arial" panose="020B0604020202020204" pitchFamily="34" charset="0"/>
              </a:rPr>
              <a:t>adaptativamente</a:t>
            </a:r>
            <a:r>
              <a:rPr lang="en-US" altLang="en-US" sz="2600" dirty="0">
                <a:latin typeface="Arial" panose="020B0604020202020204" pitchFamily="34" charset="0"/>
                <a:cs typeface="Arial" panose="020B0604020202020204" pitchFamily="34" charset="0"/>
              </a:rPr>
              <a:t>:              . </a:t>
            </a:r>
          </a:p>
          <a:p>
            <a:pPr algn="just">
              <a:buClr>
                <a:schemeClr val="tx1"/>
              </a:buClr>
              <a:buSzPct val="101000"/>
              <a:buFont typeface="Wingdings" panose="05000000000000000000" pitchFamily="2" charset="2"/>
              <a:buChar char="§"/>
            </a:pPr>
            <a:r>
              <a:rPr lang="en-US" altLang="en-US" sz="2500" dirty="0">
                <a:latin typeface="Arial" panose="020B0604020202020204" pitchFamily="34" charset="0"/>
                <a:cs typeface="Arial" panose="020B0604020202020204" pitchFamily="34" charset="0"/>
              </a:rPr>
              <a:t>Um </a:t>
            </a:r>
            <a:r>
              <a:rPr lang="en-US" altLang="en-US" sz="2500" dirty="0" err="1">
                <a:latin typeface="Arial" panose="020B0604020202020204" pitchFamily="34" charset="0"/>
                <a:cs typeface="Arial" panose="020B0604020202020204" pitchFamily="34" charset="0"/>
              </a:rPr>
              <a:t>aumento</a:t>
            </a:r>
            <a:r>
              <a:rPr lang="en-US" altLang="en-US" sz="2500" dirty="0">
                <a:latin typeface="Arial" panose="020B0604020202020204" pitchFamily="34" charset="0"/>
                <a:cs typeface="Arial" panose="020B0604020202020204" pitchFamily="34" charset="0"/>
              </a:rPr>
              <a:t> </a:t>
            </a:r>
            <a:r>
              <a:rPr lang="en-US" altLang="en-US" sz="2500" dirty="0" err="1">
                <a:latin typeface="Arial" panose="020B0604020202020204" pitchFamily="34" charset="0"/>
                <a:cs typeface="Arial" panose="020B0604020202020204" pitchFamily="34" charset="0"/>
              </a:rPr>
              <a:t>na</a:t>
            </a:r>
            <a:r>
              <a:rPr lang="en-US" altLang="en-US" sz="2500" dirty="0">
                <a:latin typeface="Arial" panose="020B0604020202020204" pitchFamily="34" charset="0"/>
                <a:cs typeface="Arial" panose="020B0604020202020204" pitchFamily="34" charset="0"/>
              </a:rPr>
              <a:t> taxa de </a:t>
            </a:r>
            <a:r>
              <a:rPr lang="en-US" altLang="en-US" sz="2500" dirty="0" err="1">
                <a:latin typeface="Arial" panose="020B0604020202020204" pitchFamily="34" charset="0"/>
                <a:cs typeface="Arial" panose="020B0604020202020204" pitchFamily="34" charset="0"/>
              </a:rPr>
              <a:t>crescimento</a:t>
            </a:r>
            <a:r>
              <a:rPr lang="en-US" altLang="en-US" sz="2500" dirty="0">
                <a:latin typeface="Arial" panose="020B0604020202020204" pitchFamily="34" charset="0"/>
                <a:cs typeface="Arial" panose="020B0604020202020204" pitchFamily="34" charset="0"/>
              </a:rPr>
              <a:t> da </a:t>
            </a:r>
            <a:r>
              <a:rPr lang="en-US" altLang="en-US" sz="2500" dirty="0" err="1">
                <a:latin typeface="Arial" panose="020B0604020202020204" pitchFamily="34" charset="0"/>
                <a:cs typeface="Arial" panose="020B0604020202020204" pitchFamily="34" charset="0"/>
              </a:rPr>
              <a:t>oferta</a:t>
            </a:r>
            <a:r>
              <a:rPr lang="en-US" altLang="en-US" sz="2500" dirty="0">
                <a:latin typeface="Arial" panose="020B0604020202020204" pitchFamily="34" charset="0"/>
                <a:cs typeface="Arial" panose="020B0604020202020204" pitchFamily="34" charset="0"/>
              </a:rPr>
              <a:t> </a:t>
            </a:r>
            <a:r>
              <a:rPr lang="en-US" altLang="en-US" sz="2500" dirty="0" err="1">
                <a:latin typeface="Arial" panose="020B0604020202020204" pitchFamily="34" charset="0"/>
                <a:cs typeface="Arial" panose="020B0604020202020204" pitchFamily="34" charset="0"/>
              </a:rPr>
              <a:t>monetária</a:t>
            </a:r>
            <a:r>
              <a:rPr lang="en-US" altLang="en-US" sz="2500" dirty="0">
                <a:latin typeface="Arial" panose="020B0604020202020204" pitchFamily="34" charset="0"/>
                <a:cs typeface="Arial" panose="020B0604020202020204" pitchFamily="34" charset="0"/>
              </a:rPr>
              <a:t> </a:t>
            </a:r>
            <a:r>
              <a:rPr lang="en-US" altLang="en-US" sz="2500" dirty="0" err="1">
                <a:latin typeface="Arial" panose="020B0604020202020204" pitchFamily="34" charset="0"/>
                <a:cs typeface="Arial" panose="020B0604020202020204" pitchFamily="34" charset="0"/>
              </a:rPr>
              <a:t>provoca</a:t>
            </a:r>
            <a:r>
              <a:rPr lang="en-US" altLang="en-US" sz="2500" dirty="0">
                <a:latin typeface="Arial" panose="020B0604020202020204" pitchFamily="34" charset="0"/>
                <a:cs typeface="Arial" panose="020B0604020202020204" pitchFamily="34" charset="0"/>
              </a:rPr>
              <a:t> um </a:t>
            </a:r>
            <a:r>
              <a:rPr lang="en-US" altLang="en-US" sz="2500" dirty="0" err="1">
                <a:latin typeface="Arial" panose="020B0604020202020204" pitchFamily="34" charset="0"/>
                <a:cs typeface="Arial" panose="020B0604020202020204" pitchFamily="34" charset="0"/>
              </a:rPr>
              <a:t>aumento</a:t>
            </a:r>
            <a:r>
              <a:rPr lang="en-US" altLang="en-US" sz="2500" dirty="0">
                <a:latin typeface="Arial" panose="020B0604020202020204" pitchFamily="34" charset="0"/>
                <a:cs typeface="Arial" panose="020B0604020202020204" pitchFamily="34" charset="0"/>
              </a:rPr>
              <a:t> </a:t>
            </a:r>
            <a:r>
              <a:rPr lang="en-US" altLang="en-US" sz="2500" dirty="0" err="1">
                <a:latin typeface="Arial" panose="020B0604020202020204" pitchFamily="34" charset="0"/>
                <a:cs typeface="Arial" panose="020B0604020202020204" pitchFamily="34" charset="0"/>
              </a:rPr>
              <a:t>na</a:t>
            </a:r>
            <a:r>
              <a:rPr lang="en-US" altLang="en-US" sz="2500" dirty="0">
                <a:latin typeface="Arial" panose="020B0604020202020204" pitchFamily="34" charset="0"/>
                <a:cs typeface="Arial" panose="020B0604020202020204" pitchFamily="34" charset="0"/>
              </a:rPr>
              <a:t> taxa de </a:t>
            </a:r>
            <a:r>
              <a:rPr lang="en-US" altLang="en-US" sz="2500" dirty="0" err="1">
                <a:latin typeface="Arial" panose="020B0604020202020204" pitchFamily="34" charset="0"/>
                <a:cs typeface="Arial" panose="020B0604020202020204" pitchFamily="34" charset="0"/>
              </a:rPr>
              <a:t>crescimento</a:t>
            </a:r>
            <a:r>
              <a:rPr lang="en-US" altLang="en-US" sz="2500" dirty="0">
                <a:latin typeface="Arial" panose="020B0604020202020204" pitchFamily="34" charset="0"/>
                <a:cs typeface="Arial" panose="020B0604020202020204" pitchFamily="34" charset="0"/>
              </a:rPr>
              <a:t> do </a:t>
            </a:r>
            <a:r>
              <a:rPr lang="en-US" altLang="en-US" sz="2500" dirty="0" err="1">
                <a:latin typeface="Arial" panose="020B0604020202020204" pitchFamily="34" charset="0"/>
                <a:cs typeface="Arial" panose="020B0604020202020204" pitchFamily="34" charset="0"/>
              </a:rPr>
              <a:t>produto</a:t>
            </a:r>
            <a:r>
              <a:rPr lang="en-US" altLang="en-US" sz="2500" dirty="0">
                <a:latin typeface="Arial" panose="020B0604020202020204" pitchFamily="34" charset="0"/>
                <a:cs typeface="Arial" panose="020B0604020202020204" pitchFamily="34" charset="0"/>
              </a:rPr>
              <a:t> e/</a:t>
            </a:r>
            <a:r>
              <a:rPr lang="en-US" altLang="en-US" sz="2500" dirty="0" err="1">
                <a:latin typeface="Arial" panose="020B0604020202020204" pitchFamily="34" charset="0"/>
                <a:cs typeface="Arial" panose="020B0604020202020204" pitchFamily="34" charset="0"/>
              </a:rPr>
              <a:t>ou</a:t>
            </a:r>
            <a:r>
              <a:rPr lang="en-US" altLang="en-US" sz="2500" dirty="0">
                <a:latin typeface="Arial" panose="020B0604020202020204" pitchFamily="34" charset="0"/>
                <a:cs typeface="Arial" panose="020B0604020202020204" pitchFamily="34" charset="0"/>
              </a:rPr>
              <a:t> um </a:t>
            </a:r>
            <a:r>
              <a:rPr lang="en-US" altLang="en-US" sz="2500" dirty="0" err="1">
                <a:latin typeface="Arial" panose="020B0604020202020204" pitchFamily="34" charset="0"/>
                <a:cs typeface="Arial" panose="020B0604020202020204" pitchFamily="34" charset="0"/>
              </a:rPr>
              <a:t>aumento</a:t>
            </a:r>
            <a:r>
              <a:rPr lang="en-US" altLang="en-US" sz="2500" dirty="0">
                <a:latin typeface="Arial" panose="020B0604020202020204" pitchFamily="34" charset="0"/>
                <a:cs typeface="Arial" panose="020B0604020202020204" pitchFamily="34" charset="0"/>
              </a:rPr>
              <a:t> da taxa de </a:t>
            </a:r>
            <a:r>
              <a:rPr lang="en-US" altLang="en-US" sz="2500" dirty="0" err="1">
                <a:latin typeface="Arial" panose="020B0604020202020204" pitchFamily="34" charset="0"/>
                <a:cs typeface="Arial" panose="020B0604020202020204" pitchFamily="34" charset="0"/>
              </a:rPr>
              <a:t>inflação</a:t>
            </a:r>
            <a:endParaRPr lang="en-US" altLang="en-US" sz="2500" dirty="0">
              <a:latin typeface="Arial" panose="020B0604020202020204" pitchFamily="34" charset="0"/>
              <a:cs typeface="Arial" panose="020B0604020202020204" pitchFamily="34" charset="0"/>
            </a:endParaRPr>
          </a:p>
        </p:txBody>
      </p:sp>
      <p:graphicFrame>
        <p:nvGraphicFramePr>
          <p:cNvPr id="6" name="Objeto 1">
            <a:extLst>
              <a:ext uri="{FF2B5EF4-FFF2-40B4-BE49-F238E27FC236}">
                <a16:creationId xmlns:a16="http://schemas.microsoft.com/office/drawing/2014/main" id="{FDBEAF0F-227D-4506-A60D-959A42E9DA5A}"/>
              </a:ext>
            </a:extLst>
          </p:cNvPr>
          <p:cNvGraphicFramePr>
            <a:graphicFrameLocks noChangeAspect="1"/>
          </p:cNvGraphicFramePr>
          <p:nvPr>
            <p:extLst>
              <p:ext uri="{D42A27DB-BD31-4B8C-83A1-F6EECF244321}">
                <p14:modId xmlns:p14="http://schemas.microsoft.com/office/powerpoint/2010/main" val="623589773"/>
              </p:ext>
            </p:extLst>
          </p:nvPr>
        </p:nvGraphicFramePr>
        <p:xfrm>
          <a:off x="150055" y="280808"/>
          <a:ext cx="8993946" cy="2315215"/>
        </p:xfrm>
        <a:graphic>
          <a:graphicData uri="http://schemas.openxmlformats.org/presentationml/2006/ole">
            <mc:AlternateContent xmlns:mc="http://schemas.openxmlformats.org/markup-compatibility/2006">
              <mc:Choice xmlns:v="urn:schemas-microsoft-com:vml" Requires="v">
                <p:oleObj name="Equation" r:id="rId4" imgW="3251160" imgH="901440" progId="Equation.DSMT4">
                  <p:embed/>
                </p:oleObj>
              </mc:Choice>
              <mc:Fallback>
                <p:oleObj name="Equation" r:id="rId4" imgW="3251160" imgH="901440" progId="Equation.DSMT4">
                  <p:embed/>
                  <p:pic>
                    <p:nvPicPr>
                      <p:cNvPr id="7" name="Objeto 1">
                        <a:extLst>
                          <a:ext uri="{FF2B5EF4-FFF2-40B4-BE49-F238E27FC236}">
                            <a16:creationId xmlns:a16="http://schemas.microsoft.com/office/drawing/2014/main" id="{A1A4FEA6-9FE2-4233-8D8A-B0337FF20689}"/>
                          </a:ext>
                        </a:extLst>
                      </p:cNvPr>
                      <p:cNvPicPr>
                        <a:picLocks noChangeAspect="1" noChangeArrowheads="1"/>
                      </p:cNvPicPr>
                      <p:nvPr/>
                    </p:nvPicPr>
                    <p:blipFill>
                      <a:blip r:embed="rId5"/>
                      <a:srcRect/>
                      <a:stretch>
                        <a:fillRect/>
                      </a:stretch>
                    </p:blipFill>
                    <p:spPr bwMode="auto">
                      <a:xfrm>
                        <a:off x="150055" y="280808"/>
                        <a:ext cx="8993946" cy="2315215"/>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356116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8EB79C-E9A2-4472-8CF3-7878BF160979}"/>
              </a:ext>
            </a:extLst>
          </p:cNvPr>
          <p:cNvSpPr>
            <a:spLocks noGrp="1"/>
          </p:cNvSpPr>
          <p:nvPr>
            <p:ph type="title"/>
          </p:nvPr>
        </p:nvSpPr>
        <p:spPr>
          <a:xfrm>
            <a:off x="1643270" y="365127"/>
            <a:ext cx="8865704" cy="1325563"/>
          </a:xfrm>
        </p:spPr>
        <p:txBody>
          <a:bodyPr>
            <a:normAutofit/>
          </a:bodyPr>
          <a:lstStyle/>
          <a:p>
            <a:r>
              <a:rPr lang="pt-BR" sz="4200" b="1" dirty="0"/>
              <a:t>16) CEBRASPE (CESPE) - Eco (SUFRAMA)/ SUFRAMA/2014 </a:t>
            </a:r>
          </a:p>
        </p:txBody>
      </p:sp>
      <p:sp>
        <p:nvSpPr>
          <p:cNvPr id="3" name="Espaço Reservado para Conteúdo 2">
            <a:extLst>
              <a:ext uri="{FF2B5EF4-FFF2-40B4-BE49-F238E27FC236}">
                <a16:creationId xmlns:a16="http://schemas.microsoft.com/office/drawing/2014/main" id="{6F4892AB-85CD-4B64-8090-95D4759B6F3B}"/>
              </a:ext>
            </a:extLst>
          </p:cNvPr>
          <p:cNvSpPr>
            <a:spLocks noGrp="1"/>
          </p:cNvSpPr>
          <p:nvPr>
            <p:ph idx="1"/>
          </p:nvPr>
        </p:nvSpPr>
        <p:spPr>
          <a:xfrm>
            <a:off x="1643270" y="1600341"/>
            <a:ext cx="8865703" cy="4892533"/>
          </a:xfrm>
        </p:spPr>
        <p:txBody>
          <a:bodyPr>
            <a:normAutofit/>
          </a:bodyPr>
          <a:lstStyle/>
          <a:p>
            <a:pPr algn="just"/>
            <a:r>
              <a:rPr lang="pt-BR" dirty="0"/>
              <a:t>Considere que uma economia seja descrita pelas equações abaixo, em que u é a taxa de desemprego, g é a taxa de crescimento da economia, </a:t>
            </a:r>
            <a:r>
              <a:rPr lang="pt-BR" dirty="0">
                <a:latin typeface="Symbol" panose="05050102010706020507" pitchFamily="18" charset="2"/>
              </a:rPr>
              <a:t>p </a:t>
            </a:r>
            <a:r>
              <a:rPr lang="pt-BR" dirty="0"/>
              <a:t>é a taxa de inflação, </a:t>
            </a:r>
            <a:r>
              <a:rPr lang="pt-BR" dirty="0" err="1"/>
              <a:t>g</a:t>
            </a:r>
            <a:r>
              <a:rPr lang="pt-BR" sz="1800" dirty="0" err="1"/>
              <a:t>m</a:t>
            </a:r>
            <a:r>
              <a:rPr lang="pt-BR" sz="1800" dirty="0"/>
              <a:t> </a:t>
            </a:r>
            <a:r>
              <a:rPr lang="pt-BR" dirty="0"/>
              <a:t>é a taxa de crescimento da oferta de moeda e t é o indicativo de tempo, base anual.</a:t>
            </a:r>
          </a:p>
          <a:p>
            <a:pPr lvl="1" algn="just"/>
            <a:r>
              <a:rPr lang="pt-BR" sz="2800" dirty="0"/>
              <a:t>u</a:t>
            </a:r>
            <a:r>
              <a:rPr lang="pt-BR" sz="1800" dirty="0"/>
              <a:t>t</a:t>
            </a:r>
            <a:r>
              <a:rPr lang="pt-BR" sz="2800" dirty="0"/>
              <a:t> = u</a:t>
            </a:r>
            <a:r>
              <a:rPr lang="pt-BR" sz="1800" dirty="0"/>
              <a:t>t-1 </a:t>
            </a:r>
            <a:r>
              <a:rPr lang="pt-BR" sz="2800" dirty="0"/>
              <a:t>- 0,2(</a:t>
            </a:r>
            <a:r>
              <a:rPr lang="pt-BR" sz="2800" dirty="0" err="1"/>
              <a:t>g</a:t>
            </a:r>
            <a:r>
              <a:rPr lang="pt-BR" sz="1800" dirty="0" err="1"/>
              <a:t>t</a:t>
            </a:r>
            <a:r>
              <a:rPr lang="pt-BR" sz="2800" dirty="0"/>
              <a:t> - 0,03)</a:t>
            </a:r>
          </a:p>
          <a:p>
            <a:pPr lvl="1" algn="just"/>
            <a:r>
              <a:rPr lang="pt-BR" sz="2800" dirty="0" err="1">
                <a:latin typeface="Symbol" panose="05050102010706020507" pitchFamily="18" charset="2"/>
              </a:rPr>
              <a:t>p</a:t>
            </a:r>
            <a:r>
              <a:rPr lang="pt-BR" sz="1800" dirty="0" err="1"/>
              <a:t>t</a:t>
            </a:r>
            <a:r>
              <a:rPr lang="pt-BR" sz="2800" dirty="0"/>
              <a:t> = </a:t>
            </a:r>
            <a:r>
              <a:rPr lang="pt-BR" sz="2800" dirty="0">
                <a:latin typeface="Symbol" panose="05050102010706020507" pitchFamily="18" charset="2"/>
              </a:rPr>
              <a:t>p</a:t>
            </a:r>
            <a:r>
              <a:rPr lang="pt-BR" sz="1800" dirty="0"/>
              <a:t>t-1 </a:t>
            </a:r>
            <a:r>
              <a:rPr lang="pt-BR" sz="2800" dirty="0"/>
              <a:t>- (u</a:t>
            </a:r>
            <a:r>
              <a:rPr lang="pt-BR" sz="1800" dirty="0"/>
              <a:t>t</a:t>
            </a:r>
            <a:r>
              <a:rPr lang="pt-BR" sz="2800" dirty="0"/>
              <a:t> - 0,06)</a:t>
            </a:r>
          </a:p>
          <a:p>
            <a:pPr lvl="1" algn="just"/>
            <a:r>
              <a:rPr lang="pt-BR" sz="2800" dirty="0" err="1"/>
              <a:t>g</a:t>
            </a:r>
            <a:r>
              <a:rPr lang="pt-BR" sz="1800" dirty="0" err="1"/>
              <a:t>t</a:t>
            </a:r>
            <a:r>
              <a:rPr lang="pt-BR" sz="2800" dirty="0"/>
              <a:t> = </a:t>
            </a:r>
            <a:r>
              <a:rPr lang="pt-BR" sz="2800" dirty="0" err="1"/>
              <a:t>g</a:t>
            </a:r>
            <a:r>
              <a:rPr lang="pt-BR" sz="1800" dirty="0" err="1"/>
              <a:t>mt</a:t>
            </a:r>
            <a:r>
              <a:rPr lang="pt-BR" sz="2800" dirty="0"/>
              <a:t> – </a:t>
            </a:r>
            <a:r>
              <a:rPr lang="pt-BR" sz="2800" dirty="0" err="1">
                <a:latin typeface="Symbol" panose="05050102010706020507" pitchFamily="18" charset="2"/>
              </a:rPr>
              <a:t>p</a:t>
            </a:r>
            <a:r>
              <a:rPr lang="pt-BR" sz="1800" dirty="0" err="1"/>
              <a:t>t</a:t>
            </a:r>
            <a:endParaRPr lang="pt-BR" sz="1800" dirty="0"/>
          </a:p>
          <a:p>
            <a:pPr algn="just"/>
            <a:r>
              <a:rPr lang="pt-BR" dirty="0"/>
              <a:t>Com base nas informações apresentadas acima, julgue o item que se segue. </a:t>
            </a:r>
          </a:p>
        </p:txBody>
      </p:sp>
    </p:spTree>
    <p:extLst>
      <p:ext uri="{BB962C8B-B14F-4D97-AF65-F5344CB8AC3E}">
        <p14:creationId xmlns:p14="http://schemas.microsoft.com/office/powerpoint/2010/main" val="19953864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4823862-F37B-47A1-ADEF-0630D7249E93}"/>
              </a:ext>
            </a:extLst>
          </p:cNvPr>
          <p:cNvSpPr>
            <a:spLocks noGrp="1"/>
          </p:cNvSpPr>
          <p:nvPr>
            <p:ph idx="1"/>
          </p:nvPr>
        </p:nvSpPr>
        <p:spPr>
          <a:xfrm>
            <a:off x="291549" y="487156"/>
            <a:ext cx="11602275" cy="4351338"/>
          </a:xfrm>
        </p:spPr>
        <p:txBody>
          <a:bodyPr/>
          <a:lstStyle/>
          <a:p>
            <a:pPr algn="just"/>
            <a:r>
              <a:rPr lang="pt-BR" dirty="0"/>
              <a:t>Caso o Banco Central reduza a taxa de inflação de 10% para 5% ao ano de uma única vez, a taxa de desemprego subirá para 13%. </a:t>
            </a:r>
          </a:p>
          <a:p>
            <a:pPr marL="0" indent="0" algn="just">
              <a:buNone/>
            </a:pPr>
            <a:r>
              <a:rPr lang="pt-BR" dirty="0"/>
              <a:t>(  ) Certo</a:t>
            </a:r>
          </a:p>
          <a:p>
            <a:pPr marL="0" indent="0" algn="just">
              <a:buNone/>
            </a:pPr>
            <a:r>
              <a:rPr lang="pt-BR" dirty="0"/>
              <a:t>(  ) Errado </a:t>
            </a:r>
          </a:p>
        </p:txBody>
      </p:sp>
      <p:sp>
        <p:nvSpPr>
          <p:cNvPr id="5" name="Espaço Reservado para Conteúdo 2">
            <a:extLst>
              <a:ext uri="{FF2B5EF4-FFF2-40B4-BE49-F238E27FC236}">
                <a16:creationId xmlns:a16="http://schemas.microsoft.com/office/drawing/2014/main" id="{55CFC26A-6A54-4C36-8CFA-8BD8424F804E}"/>
              </a:ext>
            </a:extLst>
          </p:cNvPr>
          <p:cNvSpPr txBox="1">
            <a:spLocks/>
          </p:cNvSpPr>
          <p:nvPr/>
        </p:nvSpPr>
        <p:spPr>
          <a:xfrm>
            <a:off x="380996" y="1860344"/>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graphicFrame>
        <p:nvGraphicFramePr>
          <p:cNvPr id="4" name="Objeto 1">
            <a:extLst>
              <a:ext uri="{FF2B5EF4-FFF2-40B4-BE49-F238E27FC236}">
                <a16:creationId xmlns:a16="http://schemas.microsoft.com/office/drawing/2014/main" id="{FD8ACF70-7678-4ADD-96E5-DF9C3408C18E}"/>
              </a:ext>
            </a:extLst>
          </p:cNvPr>
          <p:cNvGraphicFramePr>
            <a:graphicFrameLocks noChangeAspect="1"/>
          </p:cNvGraphicFramePr>
          <p:nvPr>
            <p:extLst>
              <p:ext uri="{D42A27DB-BD31-4B8C-83A1-F6EECF244321}">
                <p14:modId xmlns:p14="http://schemas.microsoft.com/office/powerpoint/2010/main" val="1190155123"/>
              </p:ext>
            </p:extLst>
          </p:nvPr>
        </p:nvGraphicFramePr>
        <p:xfrm>
          <a:off x="380996" y="2645950"/>
          <a:ext cx="9239250" cy="652462"/>
        </p:xfrm>
        <a:graphic>
          <a:graphicData uri="http://schemas.openxmlformats.org/presentationml/2006/ole">
            <mc:AlternateContent xmlns:mc="http://schemas.openxmlformats.org/markup-compatibility/2006">
              <mc:Choice xmlns:v="urn:schemas-microsoft-com:vml" Requires="v">
                <p:oleObj name="Equation" r:id="rId2" imgW="3340080" imgH="253800" progId="Equation.DSMT4">
                  <p:embed/>
                </p:oleObj>
              </mc:Choice>
              <mc:Fallback>
                <p:oleObj name="Equation" r:id="rId2" imgW="3340080" imgH="253800" progId="Equation.DSMT4">
                  <p:embed/>
                  <p:pic>
                    <p:nvPicPr>
                      <p:cNvPr id="6" name="Objeto 1">
                        <a:extLst>
                          <a:ext uri="{FF2B5EF4-FFF2-40B4-BE49-F238E27FC236}">
                            <a16:creationId xmlns:a16="http://schemas.microsoft.com/office/drawing/2014/main" id="{FDBEAF0F-227D-4506-A60D-959A42E9DA5A}"/>
                          </a:ext>
                        </a:extLst>
                      </p:cNvPr>
                      <p:cNvPicPr>
                        <a:picLocks noChangeAspect="1" noChangeArrowheads="1"/>
                      </p:cNvPicPr>
                      <p:nvPr/>
                    </p:nvPicPr>
                    <p:blipFill>
                      <a:blip r:embed="rId3"/>
                      <a:srcRect/>
                      <a:stretch>
                        <a:fillRect/>
                      </a:stretch>
                    </p:blipFill>
                    <p:spPr bwMode="auto">
                      <a:xfrm>
                        <a:off x="380996" y="2645950"/>
                        <a:ext cx="9239250" cy="652462"/>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sp>
        <p:nvSpPr>
          <p:cNvPr id="6" name="Espaço Reservado para Conteúdo 2">
            <a:extLst>
              <a:ext uri="{FF2B5EF4-FFF2-40B4-BE49-F238E27FC236}">
                <a16:creationId xmlns:a16="http://schemas.microsoft.com/office/drawing/2014/main" id="{E1F41203-4457-466F-BACF-62774AEA7BF0}"/>
              </a:ext>
            </a:extLst>
          </p:cNvPr>
          <p:cNvSpPr txBox="1">
            <a:spLocks/>
          </p:cNvSpPr>
          <p:nvPr/>
        </p:nvSpPr>
        <p:spPr>
          <a:xfrm>
            <a:off x="298176" y="3488776"/>
            <a:ext cx="11602275" cy="319031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dirty="0"/>
              <a:t>Mas qual a intuição para isso ? Como </a:t>
            </a:r>
            <a:r>
              <a:rPr lang="pt-BR" dirty="0">
                <a:latin typeface="Symbol" panose="05050102010706020507" pitchFamily="18" charset="2"/>
              </a:rPr>
              <a:t>a</a:t>
            </a:r>
            <a:r>
              <a:rPr lang="pt-BR" dirty="0"/>
              <a:t> = 1, para reduzir a inflação em 1 </a:t>
            </a:r>
            <a:r>
              <a:rPr lang="pt-BR" dirty="0" err="1"/>
              <a:t>p.p</a:t>
            </a:r>
            <a:r>
              <a:rPr lang="pt-BR" dirty="0"/>
              <a:t>. devemos aumentar a taxa de desemprego em 1 </a:t>
            </a:r>
            <a:r>
              <a:rPr lang="pt-BR" dirty="0" err="1"/>
              <a:t>p.p</a:t>
            </a:r>
            <a:r>
              <a:rPr lang="pt-BR" dirty="0"/>
              <a:t>.</a:t>
            </a:r>
          </a:p>
          <a:p>
            <a:pPr algn="just"/>
            <a:r>
              <a:rPr lang="pt-BR" dirty="0"/>
              <a:t>Logo, para que a inflação diminua 5 </a:t>
            </a:r>
            <a:r>
              <a:rPr lang="pt-BR" dirty="0" err="1"/>
              <a:t>p.p</a:t>
            </a:r>
            <a:r>
              <a:rPr lang="pt-BR" dirty="0"/>
              <a:t>. a taxa de desemprego deverá aumentar em 5 </a:t>
            </a:r>
            <a:r>
              <a:rPr lang="pt-BR" dirty="0" err="1"/>
              <a:t>p.p</a:t>
            </a:r>
            <a:r>
              <a:rPr lang="pt-BR" dirty="0"/>
              <a:t>., ou seja, para 11%.</a:t>
            </a:r>
          </a:p>
          <a:p>
            <a:pPr algn="just"/>
            <a:r>
              <a:rPr lang="pt-BR" dirty="0"/>
              <a:t>Claro, para isso o Bacen deverá contrair a oferta monetária, o que reduzirá a taxa de crescimento do produto</a:t>
            </a:r>
            <a:r>
              <a:rPr lang="pt-BR" b="1" dirty="0"/>
              <a:t>. Em que medida ?</a:t>
            </a:r>
          </a:p>
          <a:p>
            <a:pPr lvl="1" algn="just"/>
            <a:r>
              <a:rPr lang="pt-BR" sz="2600" dirty="0"/>
              <a:t>Qual o comportamento do produto quando a taxa de desemprego aumenta 5 </a:t>
            </a:r>
            <a:r>
              <a:rPr lang="pt-BR" sz="2600" dirty="0" err="1"/>
              <a:t>p.p</a:t>
            </a:r>
            <a:r>
              <a:rPr lang="pt-BR" sz="2600" dirty="0"/>
              <a:t>. ?</a:t>
            </a:r>
          </a:p>
          <a:p>
            <a:pPr lvl="1" algn="just"/>
            <a:r>
              <a:rPr lang="pt-BR" sz="2600" dirty="0"/>
              <a:t>Qual deve ser a variação na oferta monetária associada a este comportamento do produto ?</a:t>
            </a:r>
          </a:p>
        </p:txBody>
      </p:sp>
    </p:spTree>
    <p:extLst>
      <p:ext uri="{BB962C8B-B14F-4D97-AF65-F5344CB8AC3E}">
        <p14:creationId xmlns:p14="http://schemas.microsoft.com/office/powerpoint/2010/main" val="204552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1">
            <a:extLst>
              <a:ext uri="{FF2B5EF4-FFF2-40B4-BE49-F238E27FC236}">
                <a16:creationId xmlns:a16="http://schemas.microsoft.com/office/drawing/2014/main" id="{7BC23376-68F7-419D-A48D-F87481424146}"/>
              </a:ext>
            </a:extLst>
          </p:cNvPr>
          <p:cNvGraphicFramePr>
            <a:graphicFrameLocks noChangeAspect="1"/>
          </p:cNvGraphicFramePr>
          <p:nvPr>
            <p:extLst>
              <p:ext uri="{D42A27DB-BD31-4B8C-83A1-F6EECF244321}">
                <p14:modId xmlns:p14="http://schemas.microsoft.com/office/powerpoint/2010/main" val="1368244916"/>
              </p:ext>
            </p:extLst>
          </p:nvPr>
        </p:nvGraphicFramePr>
        <p:xfrm>
          <a:off x="100288" y="250757"/>
          <a:ext cx="6638925" cy="782637"/>
        </p:xfrm>
        <a:graphic>
          <a:graphicData uri="http://schemas.openxmlformats.org/presentationml/2006/ole">
            <mc:AlternateContent xmlns:mc="http://schemas.openxmlformats.org/markup-compatibility/2006">
              <mc:Choice xmlns:v="urn:schemas-microsoft-com:vml" Requires="v">
                <p:oleObj name="Equation" r:id="rId2" imgW="2400120" imgH="304560" progId="Equation.DSMT4">
                  <p:embed/>
                </p:oleObj>
              </mc:Choice>
              <mc:Fallback>
                <p:oleObj name="Equation" r:id="rId2" imgW="2400120" imgH="304560" progId="Equation.DSMT4">
                  <p:embed/>
                  <p:pic>
                    <p:nvPicPr>
                      <p:cNvPr id="6" name="Objeto 1">
                        <a:extLst>
                          <a:ext uri="{FF2B5EF4-FFF2-40B4-BE49-F238E27FC236}">
                            <a16:creationId xmlns:a16="http://schemas.microsoft.com/office/drawing/2014/main" id="{FDBEAF0F-227D-4506-A60D-959A42E9DA5A}"/>
                          </a:ext>
                        </a:extLst>
                      </p:cNvPr>
                      <p:cNvPicPr>
                        <a:picLocks noChangeAspect="1" noChangeArrowheads="1"/>
                      </p:cNvPicPr>
                      <p:nvPr/>
                    </p:nvPicPr>
                    <p:blipFill>
                      <a:blip r:embed="rId3"/>
                      <a:srcRect/>
                      <a:stretch>
                        <a:fillRect/>
                      </a:stretch>
                    </p:blipFill>
                    <p:spPr bwMode="auto">
                      <a:xfrm>
                        <a:off x="100288" y="250757"/>
                        <a:ext cx="6638925" cy="782637"/>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graphicFrame>
        <p:nvGraphicFramePr>
          <p:cNvPr id="5" name="Objeto 1">
            <a:extLst>
              <a:ext uri="{FF2B5EF4-FFF2-40B4-BE49-F238E27FC236}">
                <a16:creationId xmlns:a16="http://schemas.microsoft.com/office/drawing/2014/main" id="{80868C90-7C7F-4E68-A74F-0EA4E3026EEF}"/>
              </a:ext>
            </a:extLst>
          </p:cNvPr>
          <p:cNvGraphicFramePr>
            <a:graphicFrameLocks noChangeAspect="1"/>
          </p:cNvGraphicFramePr>
          <p:nvPr>
            <p:extLst>
              <p:ext uri="{D42A27DB-BD31-4B8C-83A1-F6EECF244321}">
                <p14:modId xmlns:p14="http://schemas.microsoft.com/office/powerpoint/2010/main" val="56384367"/>
              </p:ext>
            </p:extLst>
          </p:nvPr>
        </p:nvGraphicFramePr>
        <p:xfrm>
          <a:off x="119271" y="1178477"/>
          <a:ext cx="11953459" cy="717550"/>
        </p:xfrm>
        <a:graphic>
          <a:graphicData uri="http://schemas.openxmlformats.org/presentationml/2006/ole">
            <mc:AlternateContent xmlns:mc="http://schemas.openxmlformats.org/markup-compatibility/2006">
              <mc:Choice xmlns:v="urn:schemas-microsoft-com:vml" Requires="v">
                <p:oleObj name="Equation" r:id="rId4" imgW="4597200" imgH="279360" progId="Equation.DSMT4">
                  <p:embed/>
                </p:oleObj>
              </mc:Choice>
              <mc:Fallback>
                <p:oleObj name="Equation" r:id="rId4" imgW="4597200" imgH="279360" progId="Equation.DSMT4">
                  <p:embed/>
                  <p:pic>
                    <p:nvPicPr>
                      <p:cNvPr id="4" name="Objeto 1">
                        <a:extLst>
                          <a:ext uri="{FF2B5EF4-FFF2-40B4-BE49-F238E27FC236}">
                            <a16:creationId xmlns:a16="http://schemas.microsoft.com/office/drawing/2014/main" id="{7BC23376-68F7-419D-A48D-F87481424146}"/>
                          </a:ext>
                        </a:extLst>
                      </p:cNvPr>
                      <p:cNvPicPr>
                        <a:picLocks noChangeAspect="1" noChangeArrowheads="1"/>
                      </p:cNvPicPr>
                      <p:nvPr/>
                    </p:nvPicPr>
                    <p:blipFill>
                      <a:blip r:embed="rId5"/>
                      <a:srcRect/>
                      <a:stretch>
                        <a:fillRect/>
                      </a:stretch>
                    </p:blipFill>
                    <p:spPr bwMode="auto">
                      <a:xfrm>
                        <a:off x="119271" y="1178477"/>
                        <a:ext cx="11953459" cy="717550"/>
                      </a:xfrm>
                      <a:prstGeom prst="rect">
                        <a:avLst/>
                      </a:prstGeom>
                      <a:noFill/>
                      <a:ln w="9525">
                        <a:noFill/>
                        <a:miter lim="800000"/>
                        <a:headEnd/>
                        <a:tailEnd/>
                      </a:ln>
                    </p:spPr>
                  </p:pic>
                </p:oleObj>
              </mc:Fallback>
            </mc:AlternateContent>
          </a:graphicData>
        </a:graphic>
      </p:graphicFrame>
      <p:sp>
        <p:nvSpPr>
          <p:cNvPr id="6" name="Espaço Reservado para Conteúdo 2">
            <a:extLst>
              <a:ext uri="{FF2B5EF4-FFF2-40B4-BE49-F238E27FC236}">
                <a16:creationId xmlns:a16="http://schemas.microsoft.com/office/drawing/2014/main" id="{88C38839-6035-4C3B-B3AD-912354C8C68D}"/>
              </a:ext>
            </a:extLst>
          </p:cNvPr>
          <p:cNvSpPr>
            <a:spLocks noGrp="1"/>
          </p:cNvSpPr>
          <p:nvPr>
            <p:ph idx="1"/>
          </p:nvPr>
        </p:nvSpPr>
        <p:spPr>
          <a:xfrm>
            <a:off x="79514" y="1984650"/>
            <a:ext cx="11953459" cy="1633193"/>
          </a:xfrm>
        </p:spPr>
        <p:txBody>
          <a:bodyPr>
            <a:normAutofit fontScale="92500" lnSpcReduction="10000"/>
          </a:bodyPr>
          <a:lstStyle/>
          <a:p>
            <a:pPr algn="just"/>
            <a:r>
              <a:rPr lang="pt-BR" dirty="0"/>
              <a:t>A queda no PIB de 22% aumentará a taxa de desemprego em 5 </a:t>
            </a:r>
            <a:r>
              <a:rPr lang="pt-BR" dirty="0" err="1"/>
              <a:t>p.p</a:t>
            </a:r>
            <a:r>
              <a:rPr lang="pt-BR" dirty="0"/>
              <a:t>. (vai de 6% para 11%), reduzindo assim a taxa de inflação em 5%.</a:t>
            </a:r>
          </a:p>
          <a:p>
            <a:pPr algn="just"/>
            <a:r>
              <a:rPr lang="pt-BR" dirty="0"/>
              <a:t>Mas qual a variação da oferta monetária que resulta em uma queda de 22% no PIB e uma inflação de 5% (suponha uma inflação inicial de 10%) ? </a:t>
            </a:r>
          </a:p>
        </p:txBody>
      </p:sp>
      <p:graphicFrame>
        <p:nvGraphicFramePr>
          <p:cNvPr id="7" name="Objeto 1">
            <a:extLst>
              <a:ext uri="{FF2B5EF4-FFF2-40B4-BE49-F238E27FC236}">
                <a16:creationId xmlns:a16="http://schemas.microsoft.com/office/drawing/2014/main" id="{A242291A-8AAD-41B9-A16F-25F4B4B9EA68}"/>
              </a:ext>
            </a:extLst>
          </p:cNvPr>
          <p:cNvGraphicFramePr>
            <a:graphicFrameLocks noChangeAspect="1"/>
          </p:cNvGraphicFramePr>
          <p:nvPr>
            <p:extLst>
              <p:ext uri="{D42A27DB-BD31-4B8C-83A1-F6EECF244321}">
                <p14:modId xmlns:p14="http://schemas.microsoft.com/office/powerpoint/2010/main" val="3359590473"/>
              </p:ext>
            </p:extLst>
          </p:nvPr>
        </p:nvGraphicFramePr>
        <p:xfrm>
          <a:off x="440635" y="3538331"/>
          <a:ext cx="5762625" cy="585788"/>
        </p:xfrm>
        <a:graphic>
          <a:graphicData uri="http://schemas.openxmlformats.org/presentationml/2006/ole">
            <mc:AlternateContent xmlns:mc="http://schemas.openxmlformats.org/markup-compatibility/2006">
              <mc:Choice xmlns:v="urn:schemas-microsoft-com:vml" Requires="v">
                <p:oleObj name="Equation" r:id="rId6" imgW="2082600" imgH="228600" progId="Equation.DSMT4">
                  <p:embed/>
                </p:oleObj>
              </mc:Choice>
              <mc:Fallback>
                <p:oleObj name="Equation" r:id="rId6" imgW="2082600" imgH="228600" progId="Equation.DSMT4">
                  <p:embed/>
                  <p:pic>
                    <p:nvPicPr>
                      <p:cNvPr id="6" name="Objeto 1">
                        <a:extLst>
                          <a:ext uri="{FF2B5EF4-FFF2-40B4-BE49-F238E27FC236}">
                            <a16:creationId xmlns:a16="http://schemas.microsoft.com/office/drawing/2014/main" id="{FDBEAF0F-227D-4506-A60D-959A42E9DA5A}"/>
                          </a:ext>
                        </a:extLst>
                      </p:cNvPr>
                      <p:cNvPicPr>
                        <a:picLocks noChangeAspect="1" noChangeArrowheads="1"/>
                      </p:cNvPicPr>
                      <p:nvPr/>
                    </p:nvPicPr>
                    <p:blipFill>
                      <a:blip r:embed="rId7"/>
                      <a:srcRect/>
                      <a:stretch>
                        <a:fillRect/>
                      </a:stretch>
                    </p:blipFill>
                    <p:spPr bwMode="auto">
                      <a:xfrm>
                        <a:off x="440635" y="3538331"/>
                        <a:ext cx="5762625" cy="585788"/>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117753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2AD1A4-FCBF-4C04-BE35-0D38EACA0D8A}"/>
              </a:ext>
            </a:extLst>
          </p:cNvPr>
          <p:cNvSpPr>
            <a:spLocks noGrp="1"/>
          </p:cNvSpPr>
          <p:nvPr>
            <p:ph type="title"/>
          </p:nvPr>
        </p:nvSpPr>
        <p:spPr>
          <a:xfrm>
            <a:off x="1616765" y="365127"/>
            <a:ext cx="8852452" cy="1325563"/>
          </a:xfrm>
        </p:spPr>
        <p:txBody>
          <a:bodyPr>
            <a:normAutofit/>
          </a:bodyPr>
          <a:lstStyle/>
          <a:p>
            <a:pPr algn="just"/>
            <a:r>
              <a:rPr lang="pt-BR" sz="4200" b="1" dirty="0"/>
              <a:t>17) CEBRASPE (CESPE) - Eco (SUFRAMA) /SUFRAMA/2014 </a:t>
            </a:r>
          </a:p>
        </p:txBody>
      </p:sp>
      <p:sp>
        <p:nvSpPr>
          <p:cNvPr id="3" name="Espaço Reservado para Conteúdo 2">
            <a:extLst>
              <a:ext uri="{FF2B5EF4-FFF2-40B4-BE49-F238E27FC236}">
                <a16:creationId xmlns:a16="http://schemas.microsoft.com/office/drawing/2014/main" id="{0A6948B0-AD7D-4E06-8F41-55A7F19F4F84}"/>
              </a:ext>
            </a:extLst>
          </p:cNvPr>
          <p:cNvSpPr>
            <a:spLocks noGrp="1"/>
          </p:cNvSpPr>
          <p:nvPr>
            <p:ph idx="1"/>
          </p:nvPr>
        </p:nvSpPr>
        <p:spPr>
          <a:xfrm>
            <a:off x="1616765" y="1653347"/>
            <a:ext cx="8852452" cy="4959488"/>
          </a:xfrm>
        </p:spPr>
        <p:txBody>
          <a:bodyPr>
            <a:noAutofit/>
          </a:bodyPr>
          <a:lstStyle/>
          <a:p>
            <a:pPr algn="just"/>
            <a:r>
              <a:rPr lang="pt-BR" dirty="0"/>
              <a:t>Considere que uma economia seja descrita pelas equações abaixo, em que u é a taxa de desemprego, g é a taxa de crescimento da economia, </a:t>
            </a:r>
            <a:r>
              <a:rPr lang="pt-BR" dirty="0">
                <a:latin typeface="Symbol" panose="05050102010706020507" pitchFamily="18" charset="2"/>
              </a:rPr>
              <a:t>p</a:t>
            </a:r>
            <a:r>
              <a:rPr lang="pt-BR" dirty="0"/>
              <a:t> é a taxa de inflação, </a:t>
            </a:r>
            <a:r>
              <a:rPr lang="pt-BR" dirty="0" err="1"/>
              <a:t>g</a:t>
            </a:r>
            <a:r>
              <a:rPr lang="pt-BR" sz="1800" dirty="0" err="1"/>
              <a:t>m</a:t>
            </a:r>
            <a:r>
              <a:rPr lang="pt-BR" sz="1800" dirty="0"/>
              <a:t> </a:t>
            </a:r>
            <a:r>
              <a:rPr lang="pt-BR" dirty="0"/>
              <a:t>é a taxa de crescimento da oferta de moeda e t é o indicativo de tempo, base anual.</a:t>
            </a:r>
          </a:p>
          <a:p>
            <a:pPr lvl="1" algn="just"/>
            <a:r>
              <a:rPr lang="pt-BR" sz="2800" dirty="0"/>
              <a:t>u</a:t>
            </a:r>
            <a:r>
              <a:rPr lang="pt-BR" sz="1800" dirty="0"/>
              <a:t>t</a:t>
            </a:r>
            <a:r>
              <a:rPr lang="pt-BR" sz="2800" dirty="0"/>
              <a:t> = u</a:t>
            </a:r>
            <a:r>
              <a:rPr lang="pt-BR" sz="1800" dirty="0"/>
              <a:t>t-1 </a:t>
            </a:r>
            <a:r>
              <a:rPr lang="pt-BR" sz="2800" dirty="0"/>
              <a:t>- 0,2(</a:t>
            </a:r>
            <a:r>
              <a:rPr lang="pt-BR" sz="2800" dirty="0" err="1"/>
              <a:t>g</a:t>
            </a:r>
            <a:r>
              <a:rPr lang="pt-BR" sz="1800" dirty="0" err="1"/>
              <a:t>t</a:t>
            </a:r>
            <a:r>
              <a:rPr lang="pt-BR" sz="2800" dirty="0"/>
              <a:t> - 0,03)</a:t>
            </a:r>
          </a:p>
          <a:p>
            <a:pPr lvl="1" algn="just"/>
            <a:r>
              <a:rPr lang="pt-BR" sz="2800" dirty="0" err="1">
                <a:latin typeface="Symbol" panose="05050102010706020507" pitchFamily="18" charset="2"/>
              </a:rPr>
              <a:t>p</a:t>
            </a:r>
            <a:r>
              <a:rPr lang="pt-BR" sz="1800" dirty="0" err="1"/>
              <a:t>t</a:t>
            </a:r>
            <a:r>
              <a:rPr lang="pt-BR" sz="2800" dirty="0"/>
              <a:t> = </a:t>
            </a:r>
            <a:r>
              <a:rPr lang="pt-BR" sz="2800" dirty="0">
                <a:latin typeface="Symbol" panose="05050102010706020507" pitchFamily="18" charset="2"/>
              </a:rPr>
              <a:t>p</a:t>
            </a:r>
            <a:r>
              <a:rPr lang="pt-BR" sz="1800" dirty="0"/>
              <a:t>t-1 </a:t>
            </a:r>
            <a:r>
              <a:rPr lang="pt-BR" sz="2800" dirty="0"/>
              <a:t>- (u</a:t>
            </a:r>
            <a:r>
              <a:rPr lang="pt-BR" sz="1800" dirty="0"/>
              <a:t>t</a:t>
            </a:r>
            <a:r>
              <a:rPr lang="pt-BR" sz="2800" dirty="0"/>
              <a:t> - 0,06)</a:t>
            </a:r>
          </a:p>
          <a:p>
            <a:pPr lvl="1" algn="just"/>
            <a:r>
              <a:rPr lang="pt-BR" sz="2800" dirty="0" err="1"/>
              <a:t>g</a:t>
            </a:r>
            <a:r>
              <a:rPr lang="pt-BR" sz="1800" dirty="0" err="1"/>
              <a:t>t</a:t>
            </a:r>
            <a:r>
              <a:rPr lang="pt-BR" sz="2800" dirty="0"/>
              <a:t> = </a:t>
            </a:r>
            <a:r>
              <a:rPr lang="pt-BR" sz="2800" dirty="0" err="1"/>
              <a:t>g</a:t>
            </a:r>
            <a:r>
              <a:rPr lang="pt-BR" sz="1800" dirty="0" err="1"/>
              <a:t>mt</a:t>
            </a:r>
            <a:r>
              <a:rPr lang="pt-BR" sz="2800" dirty="0"/>
              <a:t> – </a:t>
            </a:r>
            <a:r>
              <a:rPr lang="pt-BR" sz="2800" dirty="0" err="1">
                <a:latin typeface="Symbol" panose="05050102010706020507" pitchFamily="18" charset="2"/>
              </a:rPr>
              <a:t>p</a:t>
            </a:r>
            <a:r>
              <a:rPr lang="pt-BR" sz="1800" dirty="0" err="1"/>
              <a:t>t</a:t>
            </a:r>
            <a:endParaRPr lang="pt-BR" sz="1800" dirty="0"/>
          </a:p>
          <a:p>
            <a:pPr algn="just"/>
            <a:r>
              <a:rPr lang="pt-BR" dirty="0"/>
              <a:t>Com base nas informações apresentadas acima, julgue o item que se segue.</a:t>
            </a:r>
          </a:p>
        </p:txBody>
      </p:sp>
    </p:spTree>
    <p:extLst>
      <p:ext uri="{BB962C8B-B14F-4D97-AF65-F5344CB8AC3E}">
        <p14:creationId xmlns:p14="http://schemas.microsoft.com/office/powerpoint/2010/main" val="10086362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EEE728A9-1BBD-46FA-9172-903E6449B145}"/>
              </a:ext>
            </a:extLst>
          </p:cNvPr>
          <p:cNvSpPr>
            <a:spLocks noGrp="1"/>
          </p:cNvSpPr>
          <p:nvPr>
            <p:ph idx="1"/>
          </p:nvPr>
        </p:nvSpPr>
        <p:spPr>
          <a:xfrm>
            <a:off x="1643269" y="513661"/>
            <a:ext cx="8852452" cy="4351338"/>
          </a:xfrm>
        </p:spPr>
        <p:txBody>
          <a:bodyPr>
            <a:normAutofit/>
          </a:bodyPr>
          <a:lstStyle/>
          <a:p>
            <a:r>
              <a:rPr lang="pt-BR" dirty="0"/>
              <a:t>O produto potencial da economia é de 3% ao ano.</a:t>
            </a:r>
          </a:p>
          <a:p>
            <a:pPr marL="0" indent="0">
              <a:buNone/>
            </a:pPr>
            <a:r>
              <a:rPr lang="pt-BR" dirty="0"/>
              <a:t>(  ) Certo</a:t>
            </a:r>
          </a:p>
          <a:p>
            <a:pPr marL="0" indent="0">
              <a:buNone/>
            </a:pPr>
            <a:r>
              <a:rPr lang="pt-BR" dirty="0"/>
              <a:t>(  ) Errado </a:t>
            </a:r>
            <a:br>
              <a:rPr lang="pt-BR" dirty="0"/>
            </a:br>
            <a:endParaRPr lang="pt-BR" dirty="0"/>
          </a:p>
        </p:txBody>
      </p:sp>
      <p:sp>
        <p:nvSpPr>
          <p:cNvPr id="6" name="Espaço Reservado para Conteúdo 2">
            <a:extLst>
              <a:ext uri="{FF2B5EF4-FFF2-40B4-BE49-F238E27FC236}">
                <a16:creationId xmlns:a16="http://schemas.microsoft.com/office/drawing/2014/main" id="{69B2022E-BB51-4419-B605-B99C9FABA617}"/>
              </a:ext>
            </a:extLst>
          </p:cNvPr>
          <p:cNvSpPr txBox="1">
            <a:spLocks/>
          </p:cNvSpPr>
          <p:nvPr/>
        </p:nvSpPr>
        <p:spPr>
          <a:xfrm>
            <a:off x="1732717" y="985701"/>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1640794E-E853-40E8-B19D-25DED8511457}"/>
              </a:ext>
            </a:extLst>
          </p:cNvPr>
          <p:cNvSpPr txBox="1">
            <a:spLocks/>
          </p:cNvSpPr>
          <p:nvPr/>
        </p:nvSpPr>
        <p:spPr>
          <a:xfrm>
            <a:off x="1616765" y="2196687"/>
            <a:ext cx="10071652" cy="49594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dirty="0"/>
              <a:t>A resposta possui algumas imprecisões !</a:t>
            </a:r>
          </a:p>
          <a:p>
            <a:pPr algn="just"/>
            <a:r>
              <a:rPr lang="pt-BR" dirty="0"/>
              <a:t>A taxa de crescimento “normal” da economia é igual a 3%.</a:t>
            </a:r>
          </a:p>
          <a:p>
            <a:pPr lvl="1" algn="just"/>
            <a:r>
              <a:rPr lang="pt-BR" dirty="0"/>
              <a:t>Taxa de crescimento compatível com uma taxa de desemprego constante.</a:t>
            </a:r>
          </a:p>
        </p:txBody>
      </p:sp>
    </p:spTree>
    <p:extLst>
      <p:ext uri="{BB962C8B-B14F-4D97-AF65-F5344CB8AC3E}">
        <p14:creationId xmlns:p14="http://schemas.microsoft.com/office/powerpoint/2010/main" val="154291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075A5D-CA9B-4ABC-B521-76951FDD9CCB}"/>
              </a:ext>
            </a:extLst>
          </p:cNvPr>
          <p:cNvSpPr>
            <a:spLocks noGrp="1"/>
          </p:cNvSpPr>
          <p:nvPr>
            <p:ph type="title"/>
          </p:nvPr>
        </p:nvSpPr>
        <p:spPr>
          <a:xfrm>
            <a:off x="1683026" y="365127"/>
            <a:ext cx="8825948" cy="1325563"/>
          </a:xfrm>
        </p:spPr>
        <p:txBody>
          <a:bodyPr>
            <a:normAutofit/>
          </a:bodyPr>
          <a:lstStyle/>
          <a:p>
            <a:r>
              <a:rPr lang="pt-BR" sz="4200" b="1" dirty="0"/>
              <a:t>18) CEBRASPE (CESPE) - Eco (SUFRAMA)/ SUFRAMA/2014 </a:t>
            </a:r>
          </a:p>
        </p:txBody>
      </p:sp>
      <p:sp>
        <p:nvSpPr>
          <p:cNvPr id="3" name="Espaço Reservado para Conteúdo 2">
            <a:extLst>
              <a:ext uri="{FF2B5EF4-FFF2-40B4-BE49-F238E27FC236}">
                <a16:creationId xmlns:a16="http://schemas.microsoft.com/office/drawing/2014/main" id="{35967379-8A05-48B0-8A6D-A18939761D28}"/>
              </a:ext>
            </a:extLst>
          </p:cNvPr>
          <p:cNvSpPr>
            <a:spLocks noGrp="1"/>
          </p:cNvSpPr>
          <p:nvPr>
            <p:ph idx="1"/>
          </p:nvPr>
        </p:nvSpPr>
        <p:spPr>
          <a:xfrm>
            <a:off x="1736036" y="1693105"/>
            <a:ext cx="8733183" cy="4799769"/>
          </a:xfrm>
        </p:spPr>
        <p:txBody>
          <a:bodyPr>
            <a:normAutofit/>
          </a:bodyPr>
          <a:lstStyle/>
          <a:p>
            <a:pPr algn="just"/>
            <a:r>
              <a:rPr lang="pt-BR" dirty="0"/>
              <a:t>Considere que uma economia seja descrita pelas equações abaixo, em que u é a taxa de desemprego, g é a taxa de crescimento da economia, é a taxa de inflação, </a:t>
            </a:r>
            <a:r>
              <a:rPr lang="pt-BR" dirty="0" err="1"/>
              <a:t>gm</a:t>
            </a:r>
            <a:r>
              <a:rPr lang="pt-BR" dirty="0"/>
              <a:t> é a taxa de crescimento da oferta de moeda e t é o indicativo de tempo, base anual.</a:t>
            </a:r>
          </a:p>
          <a:p>
            <a:pPr lvl="1" algn="just"/>
            <a:r>
              <a:rPr lang="pt-BR" sz="2800" dirty="0"/>
              <a:t>u</a:t>
            </a:r>
            <a:r>
              <a:rPr lang="pt-BR" sz="1800" dirty="0"/>
              <a:t>t</a:t>
            </a:r>
            <a:r>
              <a:rPr lang="pt-BR" sz="2800" dirty="0"/>
              <a:t> = u</a:t>
            </a:r>
            <a:r>
              <a:rPr lang="pt-BR" sz="1800" dirty="0"/>
              <a:t>t-1 </a:t>
            </a:r>
            <a:r>
              <a:rPr lang="pt-BR" sz="2800" dirty="0"/>
              <a:t>- 0,2(</a:t>
            </a:r>
            <a:r>
              <a:rPr lang="pt-BR" sz="2800" dirty="0" err="1"/>
              <a:t>g</a:t>
            </a:r>
            <a:r>
              <a:rPr lang="pt-BR" sz="1800" dirty="0" err="1"/>
              <a:t>t</a:t>
            </a:r>
            <a:r>
              <a:rPr lang="pt-BR" sz="2800" dirty="0"/>
              <a:t> - 0,03)</a:t>
            </a:r>
          </a:p>
          <a:p>
            <a:pPr lvl="1" algn="just"/>
            <a:r>
              <a:rPr lang="pt-BR" sz="2800" dirty="0" err="1">
                <a:latin typeface="Symbol" panose="05050102010706020507" pitchFamily="18" charset="2"/>
              </a:rPr>
              <a:t>p</a:t>
            </a:r>
            <a:r>
              <a:rPr lang="pt-BR" sz="1800" dirty="0" err="1"/>
              <a:t>t</a:t>
            </a:r>
            <a:r>
              <a:rPr lang="pt-BR" sz="2800" dirty="0"/>
              <a:t> = </a:t>
            </a:r>
            <a:r>
              <a:rPr lang="pt-BR" sz="2800" dirty="0">
                <a:latin typeface="Symbol" panose="05050102010706020507" pitchFamily="18" charset="2"/>
              </a:rPr>
              <a:t>p</a:t>
            </a:r>
            <a:r>
              <a:rPr lang="pt-BR" sz="1800" dirty="0"/>
              <a:t>t-1 </a:t>
            </a:r>
            <a:r>
              <a:rPr lang="pt-BR" sz="2800" dirty="0"/>
              <a:t>- (u</a:t>
            </a:r>
            <a:r>
              <a:rPr lang="pt-BR" sz="1800" dirty="0"/>
              <a:t>t</a:t>
            </a:r>
            <a:r>
              <a:rPr lang="pt-BR" sz="2800" dirty="0"/>
              <a:t> - 0,06)</a:t>
            </a:r>
          </a:p>
          <a:p>
            <a:pPr lvl="1" algn="just"/>
            <a:r>
              <a:rPr lang="pt-BR" sz="2800" dirty="0" err="1"/>
              <a:t>g</a:t>
            </a:r>
            <a:r>
              <a:rPr lang="pt-BR" sz="1800" dirty="0" err="1"/>
              <a:t>t</a:t>
            </a:r>
            <a:r>
              <a:rPr lang="pt-BR" sz="2800" dirty="0"/>
              <a:t> = </a:t>
            </a:r>
            <a:r>
              <a:rPr lang="pt-BR" sz="2800" dirty="0" err="1"/>
              <a:t>g</a:t>
            </a:r>
            <a:r>
              <a:rPr lang="pt-BR" sz="1800" dirty="0" err="1"/>
              <a:t>mt</a:t>
            </a:r>
            <a:r>
              <a:rPr lang="pt-BR" sz="2800" dirty="0"/>
              <a:t> – </a:t>
            </a:r>
            <a:r>
              <a:rPr lang="pt-BR" sz="2800" dirty="0" err="1">
                <a:latin typeface="Symbol" panose="05050102010706020507" pitchFamily="18" charset="2"/>
              </a:rPr>
              <a:t>p</a:t>
            </a:r>
            <a:r>
              <a:rPr lang="pt-BR" sz="1800" dirty="0" err="1"/>
              <a:t>t</a:t>
            </a:r>
            <a:endParaRPr lang="pt-BR" sz="1800" dirty="0"/>
          </a:p>
          <a:p>
            <a:pPr algn="just"/>
            <a:r>
              <a:rPr lang="pt-BR" dirty="0"/>
              <a:t>Com base nas informações apresentadas acima, julgue o item que se segue.</a:t>
            </a:r>
          </a:p>
        </p:txBody>
      </p:sp>
    </p:spTree>
    <p:extLst>
      <p:ext uri="{BB962C8B-B14F-4D97-AF65-F5344CB8AC3E}">
        <p14:creationId xmlns:p14="http://schemas.microsoft.com/office/powerpoint/2010/main" val="22759739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2A0EE5D0-10F5-4BB9-ABCA-460CC30C94C8}"/>
              </a:ext>
            </a:extLst>
          </p:cNvPr>
          <p:cNvSpPr>
            <a:spLocks noGrp="1"/>
          </p:cNvSpPr>
          <p:nvPr>
            <p:ph idx="1"/>
          </p:nvPr>
        </p:nvSpPr>
        <p:spPr>
          <a:xfrm>
            <a:off x="291550" y="235369"/>
            <a:ext cx="11519455" cy="2315215"/>
          </a:xfrm>
        </p:spPr>
        <p:txBody>
          <a:bodyPr>
            <a:normAutofit/>
          </a:bodyPr>
          <a:lstStyle/>
          <a:p>
            <a:pPr algn="just"/>
            <a:r>
              <a:rPr lang="pt-BR" dirty="0"/>
              <a:t>Se for observada inflação de 10% ao ano e a economia estiver operando no nível do produto potencial, a taxa de crescimento da oferta de moeda será de 13% ao ano.</a:t>
            </a:r>
          </a:p>
          <a:p>
            <a:pPr marL="0" indent="0" algn="just">
              <a:buNone/>
            </a:pPr>
            <a:r>
              <a:rPr lang="pt-BR" dirty="0"/>
              <a:t>(  ) Certo</a:t>
            </a:r>
          </a:p>
          <a:p>
            <a:pPr marL="0" indent="0" algn="just">
              <a:buNone/>
            </a:pPr>
            <a:r>
              <a:rPr lang="pt-BR" dirty="0"/>
              <a:t>(  ) Errado </a:t>
            </a:r>
          </a:p>
        </p:txBody>
      </p:sp>
      <p:sp>
        <p:nvSpPr>
          <p:cNvPr id="5" name="Espaço Reservado para Conteúdo 2">
            <a:extLst>
              <a:ext uri="{FF2B5EF4-FFF2-40B4-BE49-F238E27FC236}">
                <a16:creationId xmlns:a16="http://schemas.microsoft.com/office/drawing/2014/main" id="{BAC42B57-4875-4BCD-95D7-36EDC01373E1}"/>
              </a:ext>
            </a:extLst>
          </p:cNvPr>
          <p:cNvSpPr txBox="1">
            <a:spLocks/>
          </p:cNvSpPr>
          <p:nvPr/>
        </p:nvSpPr>
        <p:spPr>
          <a:xfrm>
            <a:off x="380995" y="1489285"/>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graphicFrame>
        <p:nvGraphicFramePr>
          <p:cNvPr id="6" name="Objeto 1">
            <a:extLst>
              <a:ext uri="{FF2B5EF4-FFF2-40B4-BE49-F238E27FC236}">
                <a16:creationId xmlns:a16="http://schemas.microsoft.com/office/drawing/2014/main" id="{3A01FB10-63DF-4E3C-AE4F-6C3EC120B9DD}"/>
              </a:ext>
            </a:extLst>
          </p:cNvPr>
          <p:cNvGraphicFramePr>
            <a:graphicFrameLocks noChangeAspect="1"/>
          </p:cNvGraphicFramePr>
          <p:nvPr>
            <p:extLst>
              <p:ext uri="{D42A27DB-BD31-4B8C-83A1-F6EECF244321}">
                <p14:modId xmlns:p14="http://schemas.microsoft.com/office/powerpoint/2010/main" val="223015041"/>
              </p:ext>
            </p:extLst>
          </p:nvPr>
        </p:nvGraphicFramePr>
        <p:xfrm>
          <a:off x="665919" y="3521441"/>
          <a:ext cx="6745287" cy="619125"/>
        </p:xfrm>
        <a:graphic>
          <a:graphicData uri="http://schemas.openxmlformats.org/presentationml/2006/ole">
            <mc:AlternateContent xmlns:mc="http://schemas.openxmlformats.org/markup-compatibility/2006">
              <mc:Choice xmlns:v="urn:schemas-microsoft-com:vml" Requires="v">
                <p:oleObj name="Equation" r:id="rId2" imgW="2438280" imgH="241200" progId="Equation.DSMT4">
                  <p:embed/>
                </p:oleObj>
              </mc:Choice>
              <mc:Fallback>
                <p:oleObj name="Equation" r:id="rId2" imgW="2438280" imgH="241200" progId="Equation.DSMT4">
                  <p:embed/>
                  <p:pic>
                    <p:nvPicPr>
                      <p:cNvPr id="6" name="Objeto 1">
                        <a:extLst>
                          <a:ext uri="{FF2B5EF4-FFF2-40B4-BE49-F238E27FC236}">
                            <a16:creationId xmlns:a16="http://schemas.microsoft.com/office/drawing/2014/main" id="{FDBEAF0F-227D-4506-A60D-959A42E9DA5A}"/>
                          </a:ext>
                        </a:extLst>
                      </p:cNvPr>
                      <p:cNvPicPr>
                        <a:picLocks noChangeAspect="1" noChangeArrowheads="1"/>
                      </p:cNvPicPr>
                      <p:nvPr/>
                    </p:nvPicPr>
                    <p:blipFill>
                      <a:blip r:embed="rId3"/>
                      <a:srcRect/>
                      <a:stretch>
                        <a:fillRect/>
                      </a:stretch>
                    </p:blipFill>
                    <p:spPr bwMode="auto">
                      <a:xfrm>
                        <a:off x="665919" y="3521441"/>
                        <a:ext cx="6745287" cy="619125"/>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sp>
        <p:nvSpPr>
          <p:cNvPr id="7" name="Espaço Reservado para Conteúdo 2">
            <a:extLst>
              <a:ext uri="{FF2B5EF4-FFF2-40B4-BE49-F238E27FC236}">
                <a16:creationId xmlns:a16="http://schemas.microsoft.com/office/drawing/2014/main" id="{C531FEEB-34B2-414F-9C9C-B59B36487AC3}"/>
              </a:ext>
            </a:extLst>
          </p:cNvPr>
          <p:cNvSpPr txBox="1">
            <a:spLocks/>
          </p:cNvSpPr>
          <p:nvPr/>
        </p:nvSpPr>
        <p:spPr>
          <a:xfrm>
            <a:off x="298178" y="2627387"/>
            <a:ext cx="11519455" cy="23152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dirty="0"/>
              <a:t>Qual a taxa de expansão da oferta monetária quando a inflação é 10% e a taxa de crescimento é 3% ?</a:t>
            </a:r>
          </a:p>
        </p:txBody>
      </p:sp>
    </p:spTree>
    <p:extLst>
      <p:ext uri="{BB962C8B-B14F-4D97-AF65-F5344CB8AC3E}">
        <p14:creationId xmlns:p14="http://schemas.microsoft.com/office/powerpoint/2010/main" val="214108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CCA3FE1-BC7B-4845-BE33-85AE2353E812}"/>
              </a:ext>
            </a:extLst>
          </p:cNvPr>
          <p:cNvSpPr>
            <a:spLocks noGrp="1"/>
          </p:cNvSpPr>
          <p:nvPr>
            <p:ph type="title"/>
          </p:nvPr>
        </p:nvSpPr>
        <p:spPr>
          <a:xfrm>
            <a:off x="1434548" y="-125206"/>
            <a:ext cx="9432235" cy="1325563"/>
          </a:xfrm>
        </p:spPr>
        <p:txBody>
          <a:bodyPr>
            <a:normAutofit/>
          </a:bodyPr>
          <a:lstStyle/>
          <a:p>
            <a:r>
              <a:rPr lang="pt-BR" sz="3200" b="1" dirty="0">
                <a:latin typeface="Arial" panose="020B0604020202020204" pitchFamily="34" charset="0"/>
                <a:cs typeface="Arial" panose="020B0604020202020204" pitchFamily="34" charset="0"/>
              </a:rPr>
              <a:t>Determinantes da Taxa Natural de Desemprego</a:t>
            </a:r>
          </a:p>
        </p:txBody>
      </p:sp>
      <p:sp>
        <p:nvSpPr>
          <p:cNvPr id="5" name="Espaço Reservado para Conteúdo 2">
            <a:extLst>
              <a:ext uri="{FF2B5EF4-FFF2-40B4-BE49-F238E27FC236}">
                <a16:creationId xmlns:a16="http://schemas.microsoft.com/office/drawing/2014/main" id="{855145FA-6F43-4B09-AA70-2C10044915B5}"/>
              </a:ext>
            </a:extLst>
          </p:cNvPr>
          <p:cNvSpPr>
            <a:spLocks noGrp="1"/>
          </p:cNvSpPr>
          <p:nvPr>
            <p:ph idx="1"/>
          </p:nvPr>
        </p:nvSpPr>
        <p:spPr>
          <a:xfrm>
            <a:off x="357811" y="964234"/>
            <a:ext cx="11436626" cy="5092012"/>
          </a:xfrm>
        </p:spPr>
        <p:txBody>
          <a:bodyPr>
            <a:normAutofit/>
          </a:bodyPr>
          <a:lstStyle/>
          <a:p>
            <a:pPr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pt-BR" sz="2600" b="1" dirty="0">
                <a:latin typeface="Arial" panose="020B0604020202020204" pitchFamily="34" charset="0"/>
                <a:cs typeface="Arial" panose="020B0604020202020204" pitchFamily="34" charset="0"/>
              </a:rPr>
              <a:t>A</a:t>
            </a:r>
            <a:r>
              <a:rPr lang="pt-BR" sz="2600" dirty="0">
                <a:latin typeface="Arial" panose="020B0604020202020204" pitchFamily="34" charset="0"/>
                <a:cs typeface="Arial" panose="020B0604020202020204" pitchFamily="34" charset="0"/>
              </a:rPr>
              <a:t> </a:t>
            </a:r>
            <a:r>
              <a:rPr lang="pt-BR" sz="2600" b="1" dirty="0">
                <a:latin typeface="Arial" panose="020B0604020202020204" pitchFamily="34" charset="0"/>
                <a:cs typeface="Arial" panose="020B0604020202020204" pitchFamily="34" charset="0"/>
              </a:rPr>
              <a:t>duração do desemprego depende de fatores cíclicos e,</a:t>
            </a:r>
            <a:r>
              <a:rPr lang="pt-BR" sz="2600" dirty="0">
                <a:latin typeface="Arial" panose="020B0604020202020204" pitchFamily="34" charset="0"/>
                <a:cs typeface="Arial" panose="020B0604020202020204" pitchFamily="34" charset="0"/>
              </a:rPr>
              <a:t> </a:t>
            </a:r>
            <a:r>
              <a:rPr lang="pt-BR" sz="2600" b="1" dirty="0">
                <a:latin typeface="Arial" panose="020B0604020202020204" pitchFamily="34" charset="0"/>
                <a:cs typeface="Arial" panose="020B0604020202020204" pitchFamily="34" charset="0"/>
              </a:rPr>
              <a:t>além disso, das seguintes características do mercado de trabalho:</a:t>
            </a:r>
          </a:p>
          <a:p>
            <a:pPr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Organização do mercado de trabalho, inclusive a presença ou ausência de agências de emprego, serviços de emprego para jovens etc.</a:t>
            </a:r>
          </a:p>
          <a:p>
            <a:pPr lvl="1"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Características demográficas da força de trabalho.</a:t>
            </a:r>
          </a:p>
          <a:p>
            <a:pPr lvl="1"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Capacidade e desejo do desempregado de continuar procurando um emprego melhor, o que depende em parte da disponibilidade do seguro-desemprego.</a:t>
            </a:r>
          </a:p>
        </p:txBody>
      </p:sp>
    </p:spTree>
    <p:extLst>
      <p:ext uri="{BB962C8B-B14F-4D97-AF65-F5344CB8AC3E}">
        <p14:creationId xmlns:p14="http://schemas.microsoft.com/office/powerpoint/2010/main" val="423550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 calcmode="lin" valueType="num">
                                      <p:cBhvr additive="base">
                                        <p:cTn id="2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93B7B4-410D-4AC8-99AC-1038EC6AF5E2}"/>
              </a:ext>
            </a:extLst>
          </p:cNvPr>
          <p:cNvSpPr>
            <a:spLocks noGrp="1"/>
          </p:cNvSpPr>
          <p:nvPr>
            <p:ph type="title"/>
          </p:nvPr>
        </p:nvSpPr>
        <p:spPr>
          <a:xfrm>
            <a:off x="1709530" y="431388"/>
            <a:ext cx="8772940" cy="1325563"/>
          </a:xfrm>
        </p:spPr>
        <p:txBody>
          <a:bodyPr>
            <a:normAutofit fontScale="90000"/>
          </a:bodyPr>
          <a:lstStyle/>
          <a:p>
            <a:pPr algn="just"/>
            <a:r>
              <a:rPr lang="pt-BR" b="1" dirty="0"/>
              <a:t>19) CEBRASPE (CESPE) - AJ (TJ SE)/TJ SE/ Apoio Especializado/Economia/2014 </a:t>
            </a:r>
          </a:p>
        </p:txBody>
      </p:sp>
      <p:sp>
        <p:nvSpPr>
          <p:cNvPr id="3" name="Espaço Reservado para Conteúdo 2">
            <a:extLst>
              <a:ext uri="{FF2B5EF4-FFF2-40B4-BE49-F238E27FC236}">
                <a16:creationId xmlns:a16="http://schemas.microsoft.com/office/drawing/2014/main" id="{78235D62-7917-48F4-A2C4-24DEF33B6399}"/>
              </a:ext>
            </a:extLst>
          </p:cNvPr>
          <p:cNvSpPr>
            <a:spLocks noGrp="1"/>
          </p:cNvSpPr>
          <p:nvPr>
            <p:ph idx="1"/>
          </p:nvPr>
        </p:nvSpPr>
        <p:spPr>
          <a:xfrm>
            <a:off x="1709530" y="1825625"/>
            <a:ext cx="8666922" cy="4351338"/>
          </a:xfrm>
        </p:spPr>
        <p:txBody>
          <a:bodyPr/>
          <a:lstStyle/>
          <a:p>
            <a:pPr algn="just"/>
            <a:r>
              <a:rPr lang="pt-BR" dirty="0"/>
              <a:t>Julgue o item a seguir, com relação aos fundamentos macroeconômicos.</a:t>
            </a:r>
          </a:p>
          <a:p>
            <a:pPr algn="just"/>
            <a:r>
              <a:rPr lang="pt-BR" dirty="0"/>
              <a:t>A curva de Phillips é uma forma alternativa de representar e analisar a curva de oferta agregada.</a:t>
            </a:r>
          </a:p>
          <a:p>
            <a:pPr marL="0" indent="0" algn="just">
              <a:buNone/>
            </a:pPr>
            <a:r>
              <a:rPr lang="pt-BR" dirty="0"/>
              <a:t>(  ) Certo</a:t>
            </a:r>
          </a:p>
          <a:p>
            <a:pPr marL="0" indent="0" algn="just">
              <a:buNone/>
            </a:pPr>
            <a:r>
              <a:rPr lang="pt-BR" dirty="0"/>
              <a:t>(  ) Errado </a:t>
            </a:r>
          </a:p>
        </p:txBody>
      </p:sp>
      <p:sp>
        <p:nvSpPr>
          <p:cNvPr id="5" name="Espaço Reservado para Conteúdo 2">
            <a:extLst>
              <a:ext uri="{FF2B5EF4-FFF2-40B4-BE49-F238E27FC236}">
                <a16:creationId xmlns:a16="http://schemas.microsoft.com/office/drawing/2014/main" id="{76A7FCA4-3175-4760-96EA-5F854E21FD69}"/>
              </a:ext>
            </a:extLst>
          </p:cNvPr>
          <p:cNvSpPr txBox="1">
            <a:spLocks/>
          </p:cNvSpPr>
          <p:nvPr/>
        </p:nvSpPr>
        <p:spPr>
          <a:xfrm>
            <a:off x="1798977" y="3596379"/>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6" name="Espaço Reservado para Conteúdo 2">
            <a:extLst>
              <a:ext uri="{FF2B5EF4-FFF2-40B4-BE49-F238E27FC236}">
                <a16:creationId xmlns:a16="http://schemas.microsoft.com/office/drawing/2014/main" id="{D9A3CC79-B89D-4321-912E-6E0A2B77501E}"/>
              </a:ext>
            </a:extLst>
          </p:cNvPr>
          <p:cNvSpPr txBox="1">
            <a:spLocks/>
          </p:cNvSpPr>
          <p:nvPr/>
        </p:nvSpPr>
        <p:spPr>
          <a:xfrm>
            <a:off x="3405808" y="3747196"/>
            <a:ext cx="8733183" cy="745290"/>
          </a:xfrm>
          <a:prstGeom prst="rect">
            <a:avLst/>
          </a:prstGeom>
          <a:ln>
            <a:solidFill>
              <a:srgbClr val="FF0000"/>
            </a:solid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b="1" dirty="0">
                <a:solidFill>
                  <a:srgbClr val="FF0000"/>
                </a:solidFill>
              </a:rPr>
              <a:t>Conforma vimos, podemos descrever o ajustamento dos preços usando a curva de Phillips ou a curva de oferta agregada.</a:t>
            </a:r>
          </a:p>
        </p:txBody>
      </p:sp>
    </p:spTree>
    <p:extLst>
      <p:ext uri="{BB962C8B-B14F-4D97-AF65-F5344CB8AC3E}">
        <p14:creationId xmlns:p14="http://schemas.microsoft.com/office/powerpoint/2010/main" val="202084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101A4C-5876-4FB3-AC40-B61BA177D01B}"/>
              </a:ext>
            </a:extLst>
          </p:cNvPr>
          <p:cNvSpPr>
            <a:spLocks noGrp="1"/>
          </p:cNvSpPr>
          <p:nvPr>
            <p:ph type="title"/>
          </p:nvPr>
        </p:nvSpPr>
        <p:spPr>
          <a:xfrm>
            <a:off x="1669776" y="365127"/>
            <a:ext cx="8759687" cy="1325563"/>
          </a:xfrm>
        </p:spPr>
        <p:txBody>
          <a:bodyPr>
            <a:normAutofit/>
          </a:bodyPr>
          <a:lstStyle/>
          <a:p>
            <a:r>
              <a:rPr lang="pt-BR" sz="3800" b="1" dirty="0"/>
              <a:t>20) CEBRASPE (CESPE) - Eco (MJ)/MJ/2013 </a:t>
            </a:r>
            <a:br>
              <a:rPr lang="pt-BR" sz="3800" b="1" dirty="0"/>
            </a:br>
            <a:endParaRPr lang="pt-BR" sz="3800" b="1" dirty="0"/>
          </a:p>
        </p:txBody>
      </p:sp>
      <p:sp>
        <p:nvSpPr>
          <p:cNvPr id="3" name="Espaço Reservado para Conteúdo 2">
            <a:extLst>
              <a:ext uri="{FF2B5EF4-FFF2-40B4-BE49-F238E27FC236}">
                <a16:creationId xmlns:a16="http://schemas.microsoft.com/office/drawing/2014/main" id="{F9BF65FF-D653-4581-AF37-E9525B01BB87}"/>
              </a:ext>
            </a:extLst>
          </p:cNvPr>
          <p:cNvSpPr>
            <a:spLocks noGrp="1"/>
          </p:cNvSpPr>
          <p:nvPr>
            <p:ph idx="1"/>
          </p:nvPr>
        </p:nvSpPr>
        <p:spPr>
          <a:xfrm>
            <a:off x="1669776" y="1136511"/>
            <a:ext cx="8759687" cy="4760706"/>
          </a:xfrm>
        </p:spPr>
        <p:txBody>
          <a:bodyPr/>
          <a:lstStyle/>
          <a:p>
            <a:pPr algn="just"/>
            <a:r>
              <a:rPr lang="pt-BR" dirty="0"/>
              <a:t>Julgue o item a seguir, relativo à economia monetária.</a:t>
            </a:r>
            <a:br>
              <a:rPr lang="pt-BR" dirty="0"/>
            </a:br>
            <a:r>
              <a:rPr lang="pt-BR" dirty="0"/>
              <a:t>Na curva de Phillips com expectativas adaptativas, a inflação reage aos desvios da taxa efetiva de desemprego em relação à taxa natural de desemprego, aos choques de oferta e ao componente de inflação esperada.</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540CC9A0-8289-41A9-8E4A-DC10A981DF9C}"/>
              </a:ext>
            </a:extLst>
          </p:cNvPr>
          <p:cNvSpPr txBox="1">
            <a:spLocks/>
          </p:cNvSpPr>
          <p:nvPr/>
        </p:nvSpPr>
        <p:spPr>
          <a:xfrm>
            <a:off x="1759221" y="3159056"/>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graphicFrame>
        <p:nvGraphicFramePr>
          <p:cNvPr id="5" name="Object 6">
            <a:extLst>
              <a:ext uri="{FF2B5EF4-FFF2-40B4-BE49-F238E27FC236}">
                <a16:creationId xmlns:a16="http://schemas.microsoft.com/office/drawing/2014/main" id="{3391BD13-C6A0-43A7-847E-9C8C60541A62}"/>
              </a:ext>
            </a:extLst>
          </p:cNvPr>
          <p:cNvGraphicFramePr>
            <a:graphicFrameLocks/>
          </p:cNvGraphicFramePr>
          <p:nvPr>
            <p:extLst>
              <p:ext uri="{D42A27DB-BD31-4B8C-83A1-F6EECF244321}">
                <p14:modId xmlns:p14="http://schemas.microsoft.com/office/powerpoint/2010/main" val="3204565805"/>
              </p:ext>
            </p:extLst>
          </p:nvPr>
        </p:nvGraphicFramePr>
        <p:xfrm>
          <a:off x="3432658" y="3175414"/>
          <a:ext cx="4942715" cy="888034"/>
        </p:xfrm>
        <a:graphic>
          <a:graphicData uri="http://schemas.openxmlformats.org/presentationml/2006/ole">
            <mc:AlternateContent xmlns:mc="http://schemas.openxmlformats.org/markup-compatibility/2006">
              <mc:Choice xmlns:v="urn:schemas-microsoft-com:vml" Requires="v">
                <p:oleObj name="Equation" r:id="rId2" imgW="1523880" imgH="279360" progId="Equation.DSMT4">
                  <p:embed/>
                </p:oleObj>
              </mc:Choice>
              <mc:Fallback>
                <p:oleObj name="Equation" r:id="rId2" imgW="1523880" imgH="279360" progId="Equation.DSMT4">
                  <p:embed/>
                  <p:pic>
                    <p:nvPicPr>
                      <p:cNvPr id="5" name="Object 6">
                        <a:extLst>
                          <a:ext uri="{FF2B5EF4-FFF2-40B4-BE49-F238E27FC236}">
                            <a16:creationId xmlns:a16="http://schemas.microsoft.com/office/drawing/2014/main" id="{E5C84809-D600-4288-A483-54EDE747044F}"/>
                          </a:ext>
                        </a:extLst>
                      </p:cNvPr>
                      <p:cNvPicPr>
                        <a:picLocks noChangeArrowheads="1"/>
                      </p:cNvPicPr>
                      <p:nvPr/>
                    </p:nvPicPr>
                    <p:blipFill>
                      <a:blip r:embed="rId3"/>
                      <a:srcRect/>
                      <a:stretch>
                        <a:fillRect/>
                      </a:stretch>
                    </p:blipFill>
                    <p:spPr bwMode="auto">
                      <a:xfrm>
                        <a:off x="3432658" y="3175414"/>
                        <a:ext cx="4942715" cy="888034"/>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13291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5F90CA-F4BB-4EBD-8401-92E5FF79CB82}"/>
              </a:ext>
            </a:extLst>
          </p:cNvPr>
          <p:cNvSpPr>
            <a:spLocks noGrp="1"/>
          </p:cNvSpPr>
          <p:nvPr>
            <p:ph type="title"/>
          </p:nvPr>
        </p:nvSpPr>
        <p:spPr>
          <a:xfrm>
            <a:off x="1696278" y="365127"/>
            <a:ext cx="8799444" cy="1325563"/>
          </a:xfrm>
        </p:spPr>
        <p:txBody>
          <a:bodyPr>
            <a:normAutofit/>
          </a:bodyPr>
          <a:lstStyle/>
          <a:p>
            <a:pPr algn="just"/>
            <a:r>
              <a:rPr lang="pt-BR" b="1" dirty="0"/>
              <a:t>21) CEBRASPE (CESPE) - ERSTT (ANTT)/ ANTT/Economia/2013 </a:t>
            </a:r>
          </a:p>
        </p:txBody>
      </p:sp>
      <p:sp>
        <p:nvSpPr>
          <p:cNvPr id="3" name="Espaço Reservado para Conteúdo 2">
            <a:extLst>
              <a:ext uri="{FF2B5EF4-FFF2-40B4-BE49-F238E27FC236}">
                <a16:creationId xmlns:a16="http://schemas.microsoft.com/office/drawing/2014/main" id="{D8612C74-D33D-4738-A807-42DA77EE3F6A}"/>
              </a:ext>
            </a:extLst>
          </p:cNvPr>
          <p:cNvSpPr>
            <a:spLocks noGrp="1"/>
          </p:cNvSpPr>
          <p:nvPr>
            <p:ph idx="1"/>
          </p:nvPr>
        </p:nvSpPr>
        <p:spPr>
          <a:xfrm>
            <a:off x="1696278" y="1825625"/>
            <a:ext cx="8799443" cy="4351338"/>
          </a:xfrm>
        </p:spPr>
        <p:txBody>
          <a:bodyPr/>
          <a:lstStyle/>
          <a:p>
            <a:pPr algn="just"/>
            <a:r>
              <a:rPr lang="pt-BR" dirty="0"/>
              <a:t>No que diz respeito ao modelo IS-LM e à curva de Phillips, julgue o item a seguir.</a:t>
            </a:r>
          </a:p>
          <a:p>
            <a:pPr algn="just"/>
            <a:r>
              <a:rPr lang="pt-BR" dirty="0"/>
              <a:t>Com relação à hipótese de expectativas adaptativas, existe trade-off entre inflação e desemprego somente no curto prazo. Já no longo prazo, a curva de Phillips é</a:t>
            </a:r>
            <a:br>
              <a:rPr lang="pt-BR" dirty="0"/>
            </a:br>
            <a:r>
              <a:rPr lang="pt-BR" dirty="0"/>
              <a:t>vertical.</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5D4C826C-65F0-4186-B019-BBD2470F6052}"/>
              </a:ext>
            </a:extLst>
          </p:cNvPr>
          <p:cNvSpPr txBox="1">
            <a:spLocks/>
          </p:cNvSpPr>
          <p:nvPr/>
        </p:nvSpPr>
        <p:spPr>
          <a:xfrm>
            <a:off x="1785725" y="4365005"/>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3B4D4B86-E216-43C4-AEEB-3504A6419D2D}"/>
              </a:ext>
            </a:extLst>
          </p:cNvPr>
          <p:cNvSpPr txBox="1">
            <a:spLocks/>
          </p:cNvSpPr>
          <p:nvPr/>
        </p:nvSpPr>
        <p:spPr>
          <a:xfrm>
            <a:off x="3392557" y="4515824"/>
            <a:ext cx="2464904" cy="413986"/>
          </a:xfrm>
          <a:prstGeom prst="rect">
            <a:avLst/>
          </a:prstGeom>
          <a:ln>
            <a:solidFill>
              <a:srgbClr val="FF0000"/>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b="1" dirty="0">
                <a:solidFill>
                  <a:srgbClr val="FF0000"/>
                </a:solidFill>
              </a:rPr>
              <a:t>Conforme vimos</a:t>
            </a:r>
          </a:p>
        </p:txBody>
      </p:sp>
    </p:spTree>
    <p:extLst>
      <p:ext uri="{BB962C8B-B14F-4D97-AF65-F5344CB8AC3E}">
        <p14:creationId xmlns:p14="http://schemas.microsoft.com/office/powerpoint/2010/main" val="108374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07B934-1A79-4B33-BD39-214B6F64122C}"/>
              </a:ext>
            </a:extLst>
          </p:cNvPr>
          <p:cNvSpPr>
            <a:spLocks noGrp="1"/>
          </p:cNvSpPr>
          <p:nvPr>
            <p:ph type="title"/>
          </p:nvPr>
        </p:nvSpPr>
        <p:spPr>
          <a:xfrm>
            <a:off x="1696278" y="418135"/>
            <a:ext cx="8786192" cy="1325563"/>
          </a:xfrm>
        </p:spPr>
        <p:txBody>
          <a:bodyPr>
            <a:normAutofit fontScale="90000"/>
          </a:bodyPr>
          <a:lstStyle/>
          <a:p>
            <a:pPr algn="just"/>
            <a:r>
              <a:rPr lang="pt-BR" b="1" dirty="0"/>
              <a:t>22) CEBRASPE (CESPE) - </a:t>
            </a:r>
            <a:r>
              <a:rPr lang="pt-BR" b="1" dirty="0" err="1"/>
              <a:t>Esp</a:t>
            </a:r>
            <a:r>
              <a:rPr lang="pt-BR" b="1" dirty="0"/>
              <a:t> (FUNPRESP) /FUNPRESP/Benefícios/Atuária/2016 </a:t>
            </a:r>
          </a:p>
        </p:txBody>
      </p:sp>
      <p:sp>
        <p:nvSpPr>
          <p:cNvPr id="3" name="Espaço Reservado para Conteúdo 2">
            <a:extLst>
              <a:ext uri="{FF2B5EF4-FFF2-40B4-BE49-F238E27FC236}">
                <a16:creationId xmlns:a16="http://schemas.microsoft.com/office/drawing/2014/main" id="{C4D7AC9C-EE84-4693-AF82-6B4A5B4D1EE1}"/>
              </a:ext>
            </a:extLst>
          </p:cNvPr>
          <p:cNvSpPr>
            <a:spLocks noGrp="1"/>
          </p:cNvSpPr>
          <p:nvPr>
            <p:ph idx="1"/>
          </p:nvPr>
        </p:nvSpPr>
        <p:spPr>
          <a:xfrm>
            <a:off x="1696278" y="1825625"/>
            <a:ext cx="8680174" cy="4351338"/>
          </a:xfrm>
        </p:spPr>
        <p:txBody>
          <a:bodyPr/>
          <a:lstStyle/>
          <a:p>
            <a:pPr algn="just"/>
            <a:r>
              <a:rPr lang="pt-BR" dirty="0"/>
              <a:t>Julgue o item subsequente, com relação à taxa de câmbio e aos regimes cambiais.</a:t>
            </a:r>
          </a:p>
          <a:p>
            <a:pPr algn="just"/>
            <a:r>
              <a:rPr lang="pt-BR" dirty="0"/>
              <a:t>Um dos efeitos da valorização do real é a elevação da inflação.</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79A235E4-5768-495B-AF82-D2F6B58888FA}"/>
              </a:ext>
            </a:extLst>
          </p:cNvPr>
          <p:cNvSpPr txBox="1">
            <a:spLocks/>
          </p:cNvSpPr>
          <p:nvPr/>
        </p:nvSpPr>
        <p:spPr>
          <a:xfrm>
            <a:off x="1785725" y="4113215"/>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0A72C88F-8C96-432D-895D-A9CD8D00B04F}"/>
              </a:ext>
            </a:extLst>
          </p:cNvPr>
          <p:cNvSpPr txBox="1">
            <a:spLocks/>
          </p:cNvSpPr>
          <p:nvPr/>
        </p:nvSpPr>
        <p:spPr>
          <a:xfrm>
            <a:off x="3392557" y="3667684"/>
            <a:ext cx="6692347" cy="785046"/>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600" b="1" dirty="0">
                <a:solidFill>
                  <a:srgbClr val="FF0000"/>
                </a:solidFill>
              </a:rPr>
              <a:t>A valorização do real torna os importados mais baratos, reduzindo os preços domésticos.</a:t>
            </a:r>
          </a:p>
        </p:txBody>
      </p:sp>
    </p:spTree>
    <p:extLst>
      <p:ext uri="{BB962C8B-B14F-4D97-AF65-F5344CB8AC3E}">
        <p14:creationId xmlns:p14="http://schemas.microsoft.com/office/powerpoint/2010/main" val="66989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F75E03-5B8E-40F7-89B0-344584E4653B}"/>
              </a:ext>
            </a:extLst>
          </p:cNvPr>
          <p:cNvSpPr>
            <a:spLocks noGrp="1"/>
          </p:cNvSpPr>
          <p:nvPr>
            <p:ph type="title"/>
          </p:nvPr>
        </p:nvSpPr>
        <p:spPr>
          <a:xfrm>
            <a:off x="1683025" y="378379"/>
            <a:ext cx="8799444" cy="1325563"/>
          </a:xfrm>
        </p:spPr>
        <p:txBody>
          <a:bodyPr>
            <a:noAutofit/>
          </a:bodyPr>
          <a:lstStyle/>
          <a:p>
            <a:pPr algn="just"/>
            <a:r>
              <a:rPr lang="pt-BR" sz="3800" b="1" dirty="0"/>
              <a:t>23) CEBRASPE (CESPE) - AL (CAM DEP)/ CAM DEP/Área IX/Consultor Legislativo/2014 </a:t>
            </a:r>
          </a:p>
        </p:txBody>
      </p:sp>
      <p:sp>
        <p:nvSpPr>
          <p:cNvPr id="3" name="Espaço Reservado para Conteúdo 2">
            <a:extLst>
              <a:ext uri="{FF2B5EF4-FFF2-40B4-BE49-F238E27FC236}">
                <a16:creationId xmlns:a16="http://schemas.microsoft.com/office/drawing/2014/main" id="{F9508E37-07AB-4183-BA1D-24456CB88CB1}"/>
              </a:ext>
            </a:extLst>
          </p:cNvPr>
          <p:cNvSpPr>
            <a:spLocks noGrp="1"/>
          </p:cNvSpPr>
          <p:nvPr>
            <p:ph idx="1"/>
          </p:nvPr>
        </p:nvSpPr>
        <p:spPr>
          <a:xfrm>
            <a:off x="1683025" y="1679852"/>
            <a:ext cx="8799444" cy="4351338"/>
          </a:xfrm>
        </p:spPr>
        <p:txBody>
          <a:bodyPr/>
          <a:lstStyle/>
          <a:p>
            <a:pPr algn="just"/>
            <a:r>
              <a:rPr lang="pt-BR" dirty="0"/>
              <a:t>No que se refere à inflação, julgue o seguinte item.</a:t>
            </a:r>
          </a:p>
          <a:p>
            <a:pPr algn="just"/>
            <a:r>
              <a:rPr lang="pt-BR" dirty="0"/>
              <a:t>A queda da inflação, além de aumentar o horizonte de previsibilidade dos agentes econômicos, reduzindo a incerteza e propiciando o investimento, favorece a</a:t>
            </a:r>
            <a:br>
              <a:rPr lang="pt-BR" dirty="0"/>
            </a:br>
            <a:r>
              <a:rPr lang="pt-BR" dirty="0"/>
              <a:t>preservação do poder de compra dos salários e contribui para a melhora na distribuição de renda.</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D6CE133A-299A-4796-BBE7-0A4BCCBB3E52}"/>
              </a:ext>
            </a:extLst>
          </p:cNvPr>
          <p:cNvSpPr txBox="1">
            <a:spLocks/>
          </p:cNvSpPr>
          <p:nvPr/>
        </p:nvSpPr>
        <p:spPr>
          <a:xfrm>
            <a:off x="1772473" y="4219231"/>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Tree>
    <p:extLst>
      <p:ext uri="{BB962C8B-B14F-4D97-AF65-F5344CB8AC3E}">
        <p14:creationId xmlns:p14="http://schemas.microsoft.com/office/powerpoint/2010/main" val="80142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EDBAB1-B5C7-42DA-857D-E95A30796985}"/>
              </a:ext>
            </a:extLst>
          </p:cNvPr>
          <p:cNvSpPr>
            <a:spLocks noGrp="1"/>
          </p:cNvSpPr>
          <p:nvPr>
            <p:ph type="title"/>
          </p:nvPr>
        </p:nvSpPr>
        <p:spPr>
          <a:xfrm>
            <a:off x="1736035" y="391631"/>
            <a:ext cx="8680174" cy="1325563"/>
          </a:xfrm>
        </p:spPr>
        <p:txBody>
          <a:bodyPr>
            <a:normAutofit fontScale="90000"/>
          </a:bodyPr>
          <a:lstStyle/>
          <a:p>
            <a:pPr algn="just"/>
            <a:r>
              <a:rPr lang="pt-BR" b="1" dirty="0"/>
              <a:t>24) CEBRASPE (CESPE) - AJ (TJ SE)/TJ SE/ Apoio Especializado/Economia/2014 </a:t>
            </a:r>
          </a:p>
        </p:txBody>
      </p:sp>
      <p:sp>
        <p:nvSpPr>
          <p:cNvPr id="3" name="Espaço Reservado para Conteúdo 2">
            <a:extLst>
              <a:ext uri="{FF2B5EF4-FFF2-40B4-BE49-F238E27FC236}">
                <a16:creationId xmlns:a16="http://schemas.microsoft.com/office/drawing/2014/main" id="{5133C29F-F606-4CC9-A561-7C996AC78583}"/>
              </a:ext>
            </a:extLst>
          </p:cNvPr>
          <p:cNvSpPr>
            <a:spLocks noGrp="1"/>
          </p:cNvSpPr>
          <p:nvPr>
            <p:ph idx="1"/>
          </p:nvPr>
        </p:nvSpPr>
        <p:spPr>
          <a:xfrm>
            <a:off x="1736035" y="1825625"/>
            <a:ext cx="8680174" cy="4351338"/>
          </a:xfrm>
        </p:spPr>
        <p:txBody>
          <a:bodyPr/>
          <a:lstStyle/>
          <a:p>
            <a:pPr algn="just"/>
            <a:r>
              <a:rPr lang="pt-BR" dirty="0"/>
              <a:t>A respeito do mercado de trabalho e do nível de atividade econômica, julgue o item.</a:t>
            </a:r>
          </a:p>
          <a:p>
            <a:pPr algn="just"/>
            <a:r>
              <a:rPr lang="pt-BR" dirty="0"/>
              <a:t>O aumento real das taxas salariais acima da produtividade do trabalho, em decorrência de pressões sindicais, é um exemplo de inflação de custos.</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E044CBCC-BB13-4E86-8BC3-4BDFBC8ABC19}"/>
              </a:ext>
            </a:extLst>
          </p:cNvPr>
          <p:cNvSpPr txBox="1">
            <a:spLocks/>
          </p:cNvSpPr>
          <p:nvPr/>
        </p:nvSpPr>
        <p:spPr>
          <a:xfrm>
            <a:off x="1825481" y="3967441"/>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490A4079-09F8-4230-B70C-7A4B759FCEE9}"/>
              </a:ext>
            </a:extLst>
          </p:cNvPr>
          <p:cNvSpPr txBox="1">
            <a:spLocks/>
          </p:cNvSpPr>
          <p:nvPr/>
        </p:nvSpPr>
        <p:spPr>
          <a:xfrm>
            <a:off x="3392558" y="4144762"/>
            <a:ext cx="5844208" cy="460375"/>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600" b="1" dirty="0">
                <a:solidFill>
                  <a:srgbClr val="FF0000"/>
                </a:solidFill>
              </a:rPr>
              <a:t>Precisamente: choque adverso de oferta.</a:t>
            </a:r>
          </a:p>
        </p:txBody>
      </p:sp>
    </p:spTree>
    <p:extLst>
      <p:ext uri="{BB962C8B-B14F-4D97-AF65-F5344CB8AC3E}">
        <p14:creationId xmlns:p14="http://schemas.microsoft.com/office/powerpoint/2010/main" val="107411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C17673-773A-4E7E-BC4E-EB82C2273B6C}"/>
              </a:ext>
            </a:extLst>
          </p:cNvPr>
          <p:cNvSpPr>
            <a:spLocks noGrp="1"/>
          </p:cNvSpPr>
          <p:nvPr>
            <p:ph type="title"/>
          </p:nvPr>
        </p:nvSpPr>
        <p:spPr>
          <a:xfrm>
            <a:off x="1709530" y="365127"/>
            <a:ext cx="8772940" cy="1325563"/>
          </a:xfrm>
        </p:spPr>
        <p:txBody>
          <a:bodyPr>
            <a:normAutofit/>
          </a:bodyPr>
          <a:lstStyle/>
          <a:p>
            <a:pPr algn="just"/>
            <a:r>
              <a:rPr lang="pt-BR" sz="4200" b="1" dirty="0"/>
              <a:t>25) CEBRASPE (CESPE) - OI (ABIN) /ABIN/ Área 2/2018 </a:t>
            </a:r>
          </a:p>
        </p:txBody>
      </p:sp>
      <p:sp>
        <p:nvSpPr>
          <p:cNvPr id="3" name="Espaço Reservado para Conteúdo 2">
            <a:extLst>
              <a:ext uri="{FF2B5EF4-FFF2-40B4-BE49-F238E27FC236}">
                <a16:creationId xmlns:a16="http://schemas.microsoft.com/office/drawing/2014/main" id="{DBC7AEED-6B5D-4034-A25B-7E14F1D6F810}"/>
              </a:ext>
            </a:extLst>
          </p:cNvPr>
          <p:cNvSpPr>
            <a:spLocks noGrp="1"/>
          </p:cNvSpPr>
          <p:nvPr>
            <p:ph idx="1"/>
          </p:nvPr>
        </p:nvSpPr>
        <p:spPr>
          <a:xfrm>
            <a:off x="1709530" y="1690689"/>
            <a:ext cx="8653670" cy="4975154"/>
          </a:xfrm>
        </p:spPr>
        <p:txBody>
          <a:bodyPr>
            <a:normAutofit/>
          </a:bodyPr>
          <a:lstStyle/>
          <a:p>
            <a:pPr algn="just"/>
            <a:r>
              <a:rPr lang="pt-BR" dirty="0"/>
              <a:t>Julgue o item subsequente, acerca da curva de Phillips, de expectativas racionais, salários e ciclos reais de negócios.</a:t>
            </a:r>
          </a:p>
          <a:p>
            <a:pPr algn="just"/>
            <a:r>
              <a:rPr lang="pt-BR" dirty="0"/>
              <a:t>Os economistas keynesianos criticam a teoria das expectativas racionais: eles não acreditam que os indivíduos sejam capazes de utilizar as informações disponíveis de forma racional nem que os formuladores de políticas possam projetar as mudanças na demanda agregada de forma sensata.</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AC31AE8F-F385-4CAC-A9FA-24208ACE6EA6}"/>
              </a:ext>
            </a:extLst>
          </p:cNvPr>
          <p:cNvSpPr txBox="1">
            <a:spLocks/>
          </p:cNvSpPr>
          <p:nvPr/>
        </p:nvSpPr>
        <p:spPr>
          <a:xfrm>
            <a:off x="1798977" y="5889010"/>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A82FFBB2-FA86-46FA-B35D-6395BD3C02CE}"/>
              </a:ext>
            </a:extLst>
          </p:cNvPr>
          <p:cNvSpPr txBox="1">
            <a:spLocks/>
          </p:cNvSpPr>
          <p:nvPr/>
        </p:nvSpPr>
        <p:spPr>
          <a:xfrm>
            <a:off x="3392558" y="5629004"/>
            <a:ext cx="6970642" cy="460375"/>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600" b="1" dirty="0">
                <a:solidFill>
                  <a:srgbClr val="FF0000"/>
                </a:solidFill>
              </a:rPr>
              <a:t>Trata-se de uma generalização bastante opinativa</a:t>
            </a:r>
          </a:p>
        </p:txBody>
      </p:sp>
    </p:spTree>
    <p:extLst>
      <p:ext uri="{BB962C8B-B14F-4D97-AF65-F5344CB8AC3E}">
        <p14:creationId xmlns:p14="http://schemas.microsoft.com/office/powerpoint/2010/main" val="279689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55585F-271E-46E0-869F-AD4D161CFBB0}"/>
              </a:ext>
            </a:extLst>
          </p:cNvPr>
          <p:cNvSpPr>
            <a:spLocks noGrp="1"/>
          </p:cNvSpPr>
          <p:nvPr>
            <p:ph type="title"/>
          </p:nvPr>
        </p:nvSpPr>
        <p:spPr>
          <a:xfrm>
            <a:off x="1696278" y="404883"/>
            <a:ext cx="8786192" cy="1325563"/>
          </a:xfrm>
        </p:spPr>
        <p:txBody>
          <a:bodyPr>
            <a:noAutofit/>
          </a:bodyPr>
          <a:lstStyle/>
          <a:p>
            <a:pPr algn="just"/>
            <a:r>
              <a:rPr lang="pt-BR" sz="3800" b="1" dirty="0"/>
              <a:t>26) CEBRASPE (CESPE) - AL (CAM DEP)/ CAM DEP/Área IX/Consultor Legislativo/2014 </a:t>
            </a:r>
          </a:p>
        </p:txBody>
      </p:sp>
      <p:sp>
        <p:nvSpPr>
          <p:cNvPr id="3" name="Espaço Reservado para Conteúdo 2">
            <a:extLst>
              <a:ext uri="{FF2B5EF4-FFF2-40B4-BE49-F238E27FC236}">
                <a16:creationId xmlns:a16="http://schemas.microsoft.com/office/drawing/2014/main" id="{29922A19-CD8C-49E6-A406-58D8A0700FB3}"/>
              </a:ext>
            </a:extLst>
          </p:cNvPr>
          <p:cNvSpPr>
            <a:spLocks noGrp="1"/>
          </p:cNvSpPr>
          <p:nvPr>
            <p:ph idx="1"/>
          </p:nvPr>
        </p:nvSpPr>
        <p:spPr>
          <a:xfrm>
            <a:off x="1696278" y="1653349"/>
            <a:ext cx="8693426" cy="4351338"/>
          </a:xfrm>
        </p:spPr>
        <p:txBody>
          <a:bodyPr/>
          <a:lstStyle/>
          <a:p>
            <a:pPr algn="just"/>
            <a:r>
              <a:rPr lang="pt-BR" dirty="0"/>
              <a:t>Acerca da hipótese de mercado eficiente, julgue o item subsecutivo.</a:t>
            </a:r>
          </a:p>
          <a:p>
            <a:pPr algn="just"/>
            <a:r>
              <a:rPr lang="pt-BR" dirty="0"/>
              <a:t>Os agentes econômicos são, em regra, racionais, ou seja, utilizam as informações disponíveis de maneira ótima para maximizarem os retornos de seus investimentos.</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4A67FA60-4FA3-4FD6-9D40-8863CF1A9829}"/>
              </a:ext>
            </a:extLst>
          </p:cNvPr>
          <p:cNvSpPr txBox="1">
            <a:spLocks/>
          </p:cNvSpPr>
          <p:nvPr/>
        </p:nvSpPr>
        <p:spPr>
          <a:xfrm>
            <a:off x="1785725" y="3808413"/>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Tree>
    <p:extLst>
      <p:ext uri="{BB962C8B-B14F-4D97-AF65-F5344CB8AC3E}">
        <p14:creationId xmlns:p14="http://schemas.microsoft.com/office/powerpoint/2010/main" val="303032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E9CC76-D6DF-476A-AECD-735EB3741C86}"/>
              </a:ext>
            </a:extLst>
          </p:cNvPr>
          <p:cNvSpPr>
            <a:spLocks noGrp="1"/>
          </p:cNvSpPr>
          <p:nvPr>
            <p:ph type="title"/>
          </p:nvPr>
        </p:nvSpPr>
        <p:spPr>
          <a:xfrm>
            <a:off x="1404734" y="285615"/>
            <a:ext cx="8825948" cy="1325563"/>
          </a:xfrm>
        </p:spPr>
        <p:txBody>
          <a:bodyPr>
            <a:noAutofit/>
          </a:bodyPr>
          <a:lstStyle/>
          <a:p>
            <a:pPr algn="just"/>
            <a:r>
              <a:rPr lang="pt-BR" sz="3800" b="1" dirty="0"/>
              <a:t>27) CEBRASPE (CESPE) - Ana (BACEN)/Área 3 - Política Econômica e Monetária/2013 </a:t>
            </a:r>
          </a:p>
        </p:txBody>
      </p:sp>
      <p:sp>
        <p:nvSpPr>
          <p:cNvPr id="3" name="Espaço Reservado para Conteúdo 2">
            <a:extLst>
              <a:ext uri="{FF2B5EF4-FFF2-40B4-BE49-F238E27FC236}">
                <a16:creationId xmlns:a16="http://schemas.microsoft.com/office/drawing/2014/main" id="{8318997C-B2C4-4337-B771-670AB1951962}"/>
              </a:ext>
            </a:extLst>
          </p:cNvPr>
          <p:cNvSpPr>
            <a:spLocks noGrp="1"/>
          </p:cNvSpPr>
          <p:nvPr>
            <p:ph idx="1"/>
          </p:nvPr>
        </p:nvSpPr>
        <p:spPr>
          <a:xfrm>
            <a:off x="1404734" y="1573835"/>
            <a:ext cx="8719930" cy="4351338"/>
          </a:xfrm>
        </p:spPr>
        <p:txBody>
          <a:bodyPr>
            <a:normAutofit/>
          </a:bodyPr>
          <a:lstStyle/>
          <a:p>
            <a:pPr algn="just"/>
            <a:r>
              <a:rPr lang="pt-BR" dirty="0"/>
              <a:t>No que diz respeito à política monetária e à política fiscal, julgue o item subsequente.</a:t>
            </a:r>
          </a:p>
          <a:p>
            <a:pPr algn="just"/>
            <a:r>
              <a:rPr lang="pt-BR" dirty="0"/>
              <a:t>Considere que, em determinado ano, a inflação anual tenha sido de 14%. Nessa situação, de acordo com “a crítica de Lucas”, o crescimento da moeda nominal, a</a:t>
            </a:r>
            <a:br>
              <a:rPr lang="pt-BR" dirty="0"/>
            </a:br>
            <a:r>
              <a:rPr lang="pt-BR" dirty="0"/>
              <a:t>inflação esperada e a inflação efetiva podem ser reduzidas no ano subsequente, sem que haja recessão.</a:t>
            </a:r>
          </a:p>
          <a:p>
            <a:pPr marL="0" indent="0" algn="just">
              <a:buNone/>
            </a:pPr>
            <a:r>
              <a:rPr lang="pt-BR" dirty="0"/>
              <a:t>(  ) Certo</a:t>
            </a:r>
          </a:p>
          <a:p>
            <a:pPr marL="0" indent="0" algn="just">
              <a:buNone/>
            </a:pPr>
            <a:r>
              <a:rPr lang="pt-BR" dirty="0"/>
              <a:t>(  ) Errado </a:t>
            </a:r>
          </a:p>
        </p:txBody>
      </p:sp>
      <p:sp>
        <p:nvSpPr>
          <p:cNvPr id="4" name="Espaço Reservado para Conteúdo 2">
            <a:extLst>
              <a:ext uri="{FF2B5EF4-FFF2-40B4-BE49-F238E27FC236}">
                <a16:creationId xmlns:a16="http://schemas.microsoft.com/office/drawing/2014/main" id="{EFF64173-C121-4020-B113-B935FEF1972D}"/>
              </a:ext>
            </a:extLst>
          </p:cNvPr>
          <p:cNvSpPr txBox="1">
            <a:spLocks/>
          </p:cNvSpPr>
          <p:nvPr/>
        </p:nvSpPr>
        <p:spPr>
          <a:xfrm>
            <a:off x="1494181" y="4497529"/>
            <a:ext cx="351184" cy="460375"/>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800" b="1" dirty="0">
                <a:solidFill>
                  <a:srgbClr val="FF0000"/>
                </a:solidFill>
              </a:rPr>
              <a:t>X</a:t>
            </a:r>
          </a:p>
        </p:txBody>
      </p:sp>
      <p:sp>
        <p:nvSpPr>
          <p:cNvPr id="5" name="Espaço Reservado para Conteúdo 2">
            <a:extLst>
              <a:ext uri="{FF2B5EF4-FFF2-40B4-BE49-F238E27FC236}">
                <a16:creationId xmlns:a16="http://schemas.microsoft.com/office/drawing/2014/main" id="{972A7CA1-DDD3-4FFF-B2F2-5F9F6A3EF356}"/>
              </a:ext>
            </a:extLst>
          </p:cNvPr>
          <p:cNvSpPr txBox="1">
            <a:spLocks/>
          </p:cNvSpPr>
          <p:nvPr/>
        </p:nvSpPr>
        <p:spPr>
          <a:xfrm>
            <a:off x="3034752" y="4648344"/>
            <a:ext cx="8719930" cy="1129604"/>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600" dirty="0">
                <a:solidFill>
                  <a:srgbClr val="FF0000"/>
                </a:solidFill>
              </a:rPr>
              <a:t>Conforme vimos, caso as expectativas sejam formadas racionalmente, uma política de desinflação crível, caso tenhamos P e W flexíveis, pode reduzir a inflação sem recessão. </a:t>
            </a:r>
          </a:p>
        </p:txBody>
      </p:sp>
    </p:spTree>
    <p:extLst>
      <p:ext uri="{BB962C8B-B14F-4D97-AF65-F5344CB8AC3E}">
        <p14:creationId xmlns:p14="http://schemas.microsoft.com/office/powerpoint/2010/main" val="241044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descr="Divot">
            <a:extLst>
              <a:ext uri="{FF2B5EF4-FFF2-40B4-BE49-F238E27FC236}">
                <a16:creationId xmlns:a16="http://schemas.microsoft.com/office/drawing/2014/main" id="{FD41158B-BC7B-4D9D-8D77-B23EA7D77E63}"/>
              </a:ext>
            </a:extLst>
          </p:cNvPr>
          <p:cNvSpPr>
            <a:spLocks noChangeArrowheads="1"/>
          </p:cNvSpPr>
          <p:nvPr/>
        </p:nvSpPr>
        <p:spPr bwMode="auto">
          <a:xfrm>
            <a:off x="2277037" y="2348754"/>
            <a:ext cx="7086600" cy="2209800"/>
          </a:xfrm>
          <a:prstGeom prst="rect">
            <a:avLst/>
          </a:prstGeom>
          <a:solidFill>
            <a:schemeClr val="bg1">
              <a:lumMod val="95000"/>
            </a:schemeClr>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sp>
        <p:nvSpPr>
          <p:cNvPr id="5" name="Text Box 8">
            <a:extLst>
              <a:ext uri="{FF2B5EF4-FFF2-40B4-BE49-F238E27FC236}">
                <a16:creationId xmlns:a16="http://schemas.microsoft.com/office/drawing/2014/main" id="{AD3B5EE4-C9F6-4F5C-9A09-63031EFB50EB}"/>
              </a:ext>
            </a:extLst>
          </p:cNvPr>
          <p:cNvSpPr txBox="1">
            <a:spLocks noChangeArrowheads="1"/>
          </p:cNvSpPr>
          <p:nvPr/>
        </p:nvSpPr>
        <p:spPr bwMode="auto">
          <a:xfrm>
            <a:off x="233083" y="842683"/>
            <a:ext cx="1150619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lgn="just" eaLnBrk="1" hangingPunct="1">
              <a:spcBef>
                <a:spcPct val="50000"/>
              </a:spcBef>
              <a:buFont typeface="Wingdings" panose="05000000000000000000" pitchFamily="2" charset="2"/>
              <a:buChar char="§"/>
            </a:pPr>
            <a:r>
              <a:rPr lang="en-US" altLang="en-US" sz="2800" dirty="0">
                <a:latin typeface="Arial" panose="020B0604020202020204" pitchFamily="34" charset="0"/>
                <a:cs typeface="Arial" panose="020B0604020202020204" pitchFamily="34" charset="0"/>
              </a:rPr>
              <a:t>A  </a:t>
            </a:r>
            <a:r>
              <a:rPr lang="en-US" altLang="en-US" sz="2800" dirty="0" err="1">
                <a:latin typeface="Arial" panose="020B0604020202020204" pitchFamily="34" charset="0"/>
                <a:cs typeface="Arial" panose="020B0604020202020204" pitchFamily="34" charset="0"/>
              </a:rPr>
              <a:t>curva</a:t>
            </a:r>
            <a:r>
              <a:rPr lang="en-US" altLang="en-US" sz="2800" dirty="0">
                <a:latin typeface="Arial" panose="020B0604020202020204" pitchFamily="34" charset="0"/>
                <a:cs typeface="Arial" panose="020B0604020202020204" pitchFamily="34" charset="0"/>
              </a:rPr>
              <a:t>  de  </a:t>
            </a:r>
            <a:r>
              <a:rPr lang="en-US" altLang="en-US" sz="2800" dirty="0" err="1">
                <a:latin typeface="Arial" panose="020B0604020202020204" pitchFamily="34" charset="0"/>
                <a:cs typeface="Arial" panose="020B0604020202020204" pitchFamily="34" charset="0"/>
              </a:rPr>
              <a:t>demanda</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agregada</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capta</a:t>
            </a:r>
            <a:r>
              <a:rPr lang="en-US" altLang="en-US" sz="2800" dirty="0">
                <a:latin typeface="Arial" panose="020B0604020202020204" pitchFamily="34" charset="0"/>
                <a:cs typeface="Arial" panose="020B0604020202020204" pitchFamily="34" charset="0"/>
              </a:rPr>
              <a:t>  o  </a:t>
            </a:r>
            <a:r>
              <a:rPr lang="en-US" altLang="en-US" sz="2800" dirty="0" err="1">
                <a:latin typeface="Arial" panose="020B0604020202020204" pitchFamily="34" charset="0"/>
                <a:cs typeface="Arial" panose="020B0604020202020204" pitchFamily="34" charset="0"/>
              </a:rPr>
              <a:t>efeito</a:t>
            </a:r>
            <a:r>
              <a:rPr lang="en-US" altLang="en-US" sz="2800" dirty="0">
                <a:latin typeface="Arial" panose="020B0604020202020204" pitchFamily="34" charset="0"/>
                <a:cs typeface="Arial" panose="020B0604020202020204" pitchFamily="34" charset="0"/>
              </a:rPr>
              <a:t>  do  </a:t>
            </a:r>
            <a:r>
              <a:rPr lang="en-US" altLang="en-US" sz="2800" dirty="0" err="1">
                <a:latin typeface="Arial" panose="020B0604020202020204" pitchFamily="34" charset="0"/>
                <a:cs typeface="Arial" panose="020B0604020202020204" pitchFamily="34" charset="0"/>
              </a:rPr>
              <a:t>nível</a:t>
            </a:r>
            <a:r>
              <a:rPr lang="en-US" altLang="en-US" sz="2800" dirty="0">
                <a:latin typeface="Arial" panose="020B0604020202020204" pitchFamily="34" charset="0"/>
                <a:cs typeface="Arial" panose="020B0604020202020204" pitchFamily="34" charset="0"/>
              </a:rPr>
              <a:t>  de  </a:t>
            </a:r>
            <a:r>
              <a:rPr lang="en-US" altLang="en-US" sz="2800" dirty="0" err="1">
                <a:latin typeface="Arial" panose="020B0604020202020204" pitchFamily="34" charset="0"/>
                <a:cs typeface="Arial" panose="020B0604020202020204" pitchFamily="34" charset="0"/>
              </a:rPr>
              <a:t>preços</a:t>
            </a:r>
            <a:r>
              <a:rPr lang="en-US" altLang="en-US" sz="2800" dirty="0">
                <a:latin typeface="Arial" panose="020B0604020202020204" pitchFamily="34" charset="0"/>
                <a:cs typeface="Arial" panose="020B0604020202020204" pitchFamily="34" charset="0"/>
              </a:rPr>
              <a:t>  </a:t>
            </a:r>
            <a:r>
              <a:rPr lang="en-US" altLang="en-US" sz="2800" dirty="0" err="1">
                <a:latin typeface="Arial" panose="020B0604020202020204" pitchFamily="34" charset="0"/>
                <a:cs typeface="Arial" panose="020B0604020202020204" pitchFamily="34" charset="0"/>
              </a:rPr>
              <a:t>sobre</a:t>
            </a:r>
            <a:r>
              <a:rPr lang="en-US" altLang="en-US" sz="2800" dirty="0">
                <a:latin typeface="Arial" panose="020B0604020202020204" pitchFamily="34" charset="0"/>
                <a:cs typeface="Arial" panose="020B0604020202020204" pitchFamily="34" charset="0"/>
              </a:rPr>
              <a:t> o </a:t>
            </a:r>
            <a:r>
              <a:rPr lang="en-US" altLang="en-US" sz="2800" dirty="0" err="1">
                <a:latin typeface="Arial" panose="020B0604020202020204" pitchFamily="34" charset="0"/>
                <a:cs typeface="Arial" panose="020B0604020202020204" pitchFamily="34" charset="0"/>
              </a:rPr>
              <a:t>produto</a:t>
            </a:r>
            <a:r>
              <a:rPr lang="en-US" altLang="en-US" sz="2800" dirty="0">
                <a:latin typeface="Arial" panose="020B0604020202020204" pitchFamily="34" charset="0"/>
                <a:cs typeface="Arial" panose="020B0604020202020204" pitchFamily="34" charset="0"/>
              </a:rPr>
              <a:t>, e é </a:t>
            </a:r>
            <a:r>
              <a:rPr lang="en-US" altLang="en-US" sz="2800" dirty="0" err="1">
                <a:latin typeface="Arial" panose="020B0604020202020204" pitchFamily="34" charset="0"/>
                <a:cs typeface="Arial" panose="020B0604020202020204" pitchFamily="34" charset="0"/>
              </a:rPr>
              <a:t>deduzida</a:t>
            </a:r>
            <a:r>
              <a:rPr lang="en-US" altLang="en-US" sz="2800" dirty="0">
                <a:latin typeface="Arial" panose="020B0604020202020204" pitchFamily="34" charset="0"/>
                <a:cs typeface="Arial" panose="020B0604020202020204" pitchFamily="34" charset="0"/>
              </a:rPr>
              <a:t> a </a:t>
            </a:r>
            <a:r>
              <a:rPr lang="en-US" altLang="en-US" sz="2800" dirty="0" err="1">
                <a:latin typeface="Arial" panose="020B0604020202020204" pitchFamily="34" charset="0"/>
                <a:cs typeface="Arial" panose="020B0604020202020204" pitchFamily="34" charset="0"/>
              </a:rPr>
              <a:t>partir</a:t>
            </a:r>
            <a:r>
              <a:rPr lang="en-US" altLang="en-US" sz="2800" dirty="0">
                <a:latin typeface="Arial" panose="020B0604020202020204" pitchFamily="34" charset="0"/>
                <a:cs typeface="Arial" panose="020B0604020202020204" pitchFamily="34" charset="0"/>
              </a:rPr>
              <a:t> do </a:t>
            </a:r>
            <a:r>
              <a:rPr lang="en-US" altLang="en-US" sz="2800" dirty="0" err="1">
                <a:latin typeface="Arial" panose="020B0604020202020204" pitchFamily="34" charset="0"/>
                <a:cs typeface="Arial" panose="020B0604020202020204" pitchFamily="34" charset="0"/>
              </a:rPr>
              <a:t>equilíbrio</a:t>
            </a:r>
            <a:r>
              <a:rPr lang="en-US" altLang="en-US" sz="2800" dirty="0">
                <a:latin typeface="Arial" panose="020B0604020202020204" pitchFamily="34" charset="0"/>
                <a:cs typeface="Arial" panose="020B0604020202020204" pitchFamily="34" charset="0"/>
              </a:rPr>
              <a:t> dos </a:t>
            </a:r>
            <a:r>
              <a:rPr lang="en-US" altLang="en-US" sz="2800" dirty="0" err="1">
                <a:latin typeface="Arial" panose="020B0604020202020204" pitchFamily="34" charset="0"/>
                <a:cs typeface="Arial" panose="020B0604020202020204" pitchFamily="34" charset="0"/>
              </a:rPr>
              <a:t>mercados</a:t>
            </a:r>
            <a:r>
              <a:rPr lang="en-US" altLang="en-US" sz="2800" dirty="0">
                <a:latin typeface="Arial" panose="020B0604020202020204" pitchFamily="34" charset="0"/>
                <a:cs typeface="Arial" panose="020B0604020202020204" pitchFamily="34" charset="0"/>
              </a:rPr>
              <a:t> de bens e financeiro.</a:t>
            </a:r>
          </a:p>
        </p:txBody>
      </p:sp>
      <p:graphicFrame>
        <p:nvGraphicFramePr>
          <p:cNvPr id="6" name="Object 9">
            <a:extLst>
              <a:ext uri="{FF2B5EF4-FFF2-40B4-BE49-F238E27FC236}">
                <a16:creationId xmlns:a16="http://schemas.microsoft.com/office/drawing/2014/main" id="{0A6E5399-8252-45F6-B5B9-B3A7B94461BB}"/>
              </a:ext>
            </a:extLst>
          </p:cNvPr>
          <p:cNvGraphicFramePr>
            <a:graphicFrameLocks noChangeAspect="1"/>
          </p:cNvGraphicFramePr>
          <p:nvPr>
            <p:extLst>
              <p:ext uri="{D42A27DB-BD31-4B8C-83A1-F6EECF244321}">
                <p14:modId xmlns:p14="http://schemas.microsoft.com/office/powerpoint/2010/main" val="3380578340"/>
              </p:ext>
            </p:extLst>
          </p:nvPr>
        </p:nvGraphicFramePr>
        <p:xfrm>
          <a:off x="3404015" y="3491754"/>
          <a:ext cx="2759222" cy="974725"/>
        </p:xfrm>
        <a:graphic>
          <a:graphicData uri="http://schemas.openxmlformats.org/presentationml/2006/ole">
            <mc:AlternateContent xmlns:mc="http://schemas.openxmlformats.org/markup-compatibility/2006">
              <mc:Choice xmlns:v="urn:schemas-microsoft-com:vml" Requires="v">
                <p:oleObj name="Equation" r:id="rId2" imgW="863225" imgH="304668" progId="Equation.3">
                  <p:embed/>
                </p:oleObj>
              </mc:Choice>
              <mc:Fallback>
                <p:oleObj name="Equation" r:id="rId2" imgW="863225" imgH="304668" progId="Equation.3">
                  <p:embed/>
                  <p:pic>
                    <p:nvPicPr>
                      <p:cNvPr id="6" name="Object 9">
                        <a:extLst>
                          <a:ext uri="{FF2B5EF4-FFF2-40B4-BE49-F238E27FC236}">
                            <a16:creationId xmlns:a16="http://schemas.microsoft.com/office/drawing/2014/main" id="{99377C92-E5D5-48E9-AB68-6CDFAD0AB3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4015" y="3491754"/>
                        <a:ext cx="2759222" cy="974725"/>
                      </a:xfrm>
                      <a:prstGeom prst="rect">
                        <a:avLst/>
                      </a:prstGeom>
                      <a:noFill/>
                      <a:ln>
                        <a:noFill/>
                      </a:ln>
                      <a:effectLst/>
                    </p:spPr>
                  </p:pic>
                </p:oleObj>
              </mc:Fallback>
            </mc:AlternateContent>
          </a:graphicData>
        </a:graphic>
      </p:graphicFrame>
      <p:graphicFrame>
        <p:nvGraphicFramePr>
          <p:cNvPr id="7" name="Object 10">
            <a:extLst>
              <a:ext uri="{FF2B5EF4-FFF2-40B4-BE49-F238E27FC236}">
                <a16:creationId xmlns:a16="http://schemas.microsoft.com/office/drawing/2014/main" id="{263B264D-7E91-4BE3-87FC-F21295EF6C4E}"/>
              </a:ext>
            </a:extLst>
          </p:cNvPr>
          <p:cNvGraphicFramePr>
            <a:graphicFrameLocks noChangeAspect="1"/>
          </p:cNvGraphicFramePr>
          <p:nvPr>
            <p:extLst>
              <p:ext uri="{D42A27DB-BD31-4B8C-83A1-F6EECF244321}">
                <p14:modId xmlns:p14="http://schemas.microsoft.com/office/powerpoint/2010/main" val="1760746262"/>
              </p:ext>
            </p:extLst>
          </p:nvPr>
        </p:nvGraphicFramePr>
        <p:xfrm>
          <a:off x="3440676" y="2459878"/>
          <a:ext cx="5541961" cy="968375"/>
        </p:xfrm>
        <a:graphic>
          <a:graphicData uri="http://schemas.openxmlformats.org/presentationml/2006/ole">
            <mc:AlternateContent xmlns:mc="http://schemas.openxmlformats.org/markup-compatibility/2006">
              <mc:Choice xmlns:v="urn:schemas-microsoft-com:vml" Requires="v">
                <p:oleObj name="Equation" r:id="rId4" imgW="1612900" imgH="304800" progId="Equation.3">
                  <p:embed/>
                </p:oleObj>
              </mc:Choice>
              <mc:Fallback>
                <p:oleObj name="Equation" r:id="rId4" imgW="1612900" imgH="304800" progId="Equation.3">
                  <p:embed/>
                  <p:pic>
                    <p:nvPicPr>
                      <p:cNvPr id="7" name="Object 10">
                        <a:extLst>
                          <a:ext uri="{FF2B5EF4-FFF2-40B4-BE49-F238E27FC236}">
                            <a16:creationId xmlns:a16="http://schemas.microsoft.com/office/drawing/2014/main" id="{23D523D4-805A-4A11-A7C3-35A552B0641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0676" y="2459878"/>
                        <a:ext cx="5541961" cy="968375"/>
                      </a:xfrm>
                      <a:prstGeom prst="rect">
                        <a:avLst/>
                      </a:prstGeom>
                      <a:noFill/>
                      <a:ln>
                        <a:noFill/>
                      </a:ln>
                      <a:effectLst/>
                    </p:spPr>
                  </p:pic>
                </p:oleObj>
              </mc:Fallback>
            </mc:AlternateContent>
          </a:graphicData>
        </a:graphic>
      </p:graphicFrame>
      <p:sp>
        <p:nvSpPr>
          <p:cNvPr id="8" name="Text Box 11">
            <a:extLst>
              <a:ext uri="{FF2B5EF4-FFF2-40B4-BE49-F238E27FC236}">
                <a16:creationId xmlns:a16="http://schemas.microsoft.com/office/drawing/2014/main" id="{9200C36E-B64C-4E98-A4C3-02189F458EA4}"/>
              </a:ext>
            </a:extLst>
          </p:cNvPr>
          <p:cNvSpPr txBox="1">
            <a:spLocks noChangeArrowheads="1"/>
          </p:cNvSpPr>
          <p:nvPr/>
        </p:nvSpPr>
        <p:spPr bwMode="auto">
          <a:xfrm>
            <a:off x="2429436" y="2729754"/>
            <a:ext cx="1011239" cy="164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200" dirty="0">
                <a:solidFill>
                  <a:srgbClr val="000000"/>
                </a:solidFill>
              </a:rPr>
              <a:t> IS</a:t>
            </a:r>
          </a:p>
          <a:p>
            <a:pPr eaLnBrk="1" hangingPunct="1">
              <a:spcBef>
                <a:spcPct val="50000"/>
              </a:spcBef>
            </a:pPr>
            <a:endParaRPr lang="en-US" altLang="en-US" sz="1400" dirty="0">
              <a:solidFill>
                <a:srgbClr val="000000"/>
              </a:solidFill>
            </a:endParaRPr>
          </a:p>
          <a:p>
            <a:pPr eaLnBrk="1" hangingPunct="1">
              <a:spcBef>
                <a:spcPct val="50000"/>
              </a:spcBef>
            </a:pPr>
            <a:r>
              <a:rPr lang="en-US" altLang="en-US" sz="3200" dirty="0">
                <a:solidFill>
                  <a:srgbClr val="000000"/>
                </a:solidFill>
              </a:rPr>
              <a:t>LM</a:t>
            </a:r>
          </a:p>
        </p:txBody>
      </p:sp>
      <p:sp>
        <p:nvSpPr>
          <p:cNvPr id="9" name="Line 12">
            <a:extLst>
              <a:ext uri="{FF2B5EF4-FFF2-40B4-BE49-F238E27FC236}">
                <a16:creationId xmlns:a16="http://schemas.microsoft.com/office/drawing/2014/main" id="{4CC14B1A-3F9B-4C75-9DD6-7A686DC8A51B}"/>
              </a:ext>
            </a:extLst>
          </p:cNvPr>
          <p:cNvSpPr>
            <a:spLocks noChangeShapeType="1"/>
          </p:cNvSpPr>
          <p:nvPr/>
        </p:nvSpPr>
        <p:spPr bwMode="auto">
          <a:xfrm>
            <a:off x="3267637" y="2348754"/>
            <a:ext cx="0" cy="2209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 name="Line 13">
            <a:extLst>
              <a:ext uri="{FF2B5EF4-FFF2-40B4-BE49-F238E27FC236}">
                <a16:creationId xmlns:a16="http://schemas.microsoft.com/office/drawing/2014/main" id="{61A849EE-3BA1-47DE-9031-AAF01A4A142E}"/>
              </a:ext>
            </a:extLst>
          </p:cNvPr>
          <p:cNvSpPr>
            <a:spLocks noChangeShapeType="1"/>
          </p:cNvSpPr>
          <p:nvPr/>
        </p:nvSpPr>
        <p:spPr bwMode="auto">
          <a:xfrm flipV="1">
            <a:off x="2277037" y="3475880"/>
            <a:ext cx="7086600" cy="15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Line 14">
            <a:extLst>
              <a:ext uri="{FF2B5EF4-FFF2-40B4-BE49-F238E27FC236}">
                <a16:creationId xmlns:a16="http://schemas.microsoft.com/office/drawing/2014/main" id="{9D7CBBA4-FE0C-4EBD-9760-130F64C02E57}"/>
              </a:ext>
            </a:extLst>
          </p:cNvPr>
          <p:cNvSpPr>
            <a:spLocks noChangeShapeType="1"/>
          </p:cNvSpPr>
          <p:nvPr/>
        </p:nvSpPr>
        <p:spPr bwMode="auto">
          <a:xfrm flipH="1">
            <a:off x="1591237" y="3034554"/>
            <a:ext cx="6858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 name="Line 16">
            <a:extLst>
              <a:ext uri="{FF2B5EF4-FFF2-40B4-BE49-F238E27FC236}">
                <a16:creationId xmlns:a16="http://schemas.microsoft.com/office/drawing/2014/main" id="{92883F4C-442C-4B45-95B7-408377B619AE}"/>
              </a:ext>
            </a:extLst>
          </p:cNvPr>
          <p:cNvSpPr>
            <a:spLocks noChangeShapeType="1"/>
          </p:cNvSpPr>
          <p:nvPr/>
        </p:nvSpPr>
        <p:spPr bwMode="auto">
          <a:xfrm flipH="1">
            <a:off x="1591237" y="4101354"/>
            <a:ext cx="6858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 name="Rectangle 4" descr="40%">
            <a:extLst>
              <a:ext uri="{FF2B5EF4-FFF2-40B4-BE49-F238E27FC236}">
                <a16:creationId xmlns:a16="http://schemas.microsoft.com/office/drawing/2014/main" id="{FEFEC759-ED53-45F9-A3C2-05074EDBEB3C}"/>
              </a:ext>
            </a:extLst>
          </p:cNvPr>
          <p:cNvSpPr>
            <a:spLocks noChangeArrowheads="1"/>
          </p:cNvSpPr>
          <p:nvPr/>
        </p:nvSpPr>
        <p:spPr bwMode="auto">
          <a:xfrm>
            <a:off x="3286687" y="4626817"/>
            <a:ext cx="6076950" cy="1897062"/>
          </a:xfrm>
          <a:prstGeom prst="rect">
            <a:avLst/>
          </a:prstGeom>
          <a:solidFill>
            <a:schemeClr val="bg1">
              <a:lumMod val="95000"/>
            </a:schemeClr>
          </a:solidFill>
          <a:ln w="19050" cmpd="thinThick">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pt-BR" altLang="en-US"/>
          </a:p>
        </p:txBody>
      </p:sp>
      <p:sp>
        <p:nvSpPr>
          <p:cNvPr id="14" name="Line 15">
            <a:extLst>
              <a:ext uri="{FF2B5EF4-FFF2-40B4-BE49-F238E27FC236}">
                <a16:creationId xmlns:a16="http://schemas.microsoft.com/office/drawing/2014/main" id="{94A19BD0-7DC6-40FF-BA2E-4967896AE321}"/>
              </a:ext>
            </a:extLst>
          </p:cNvPr>
          <p:cNvSpPr>
            <a:spLocks noChangeShapeType="1"/>
          </p:cNvSpPr>
          <p:nvPr/>
        </p:nvSpPr>
        <p:spPr bwMode="auto">
          <a:xfrm>
            <a:off x="1591237" y="3034554"/>
            <a:ext cx="0" cy="257968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 name="Line 17">
            <a:extLst>
              <a:ext uri="{FF2B5EF4-FFF2-40B4-BE49-F238E27FC236}">
                <a16:creationId xmlns:a16="http://schemas.microsoft.com/office/drawing/2014/main" id="{676E4301-5154-4184-B47D-81BD6B7EAF61}"/>
              </a:ext>
            </a:extLst>
          </p:cNvPr>
          <p:cNvSpPr>
            <a:spLocks noChangeShapeType="1"/>
          </p:cNvSpPr>
          <p:nvPr/>
        </p:nvSpPr>
        <p:spPr bwMode="auto">
          <a:xfrm>
            <a:off x="1591237" y="5614242"/>
            <a:ext cx="16954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aphicFrame>
        <p:nvGraphicFramePr>
          <p:cNvPr id="16" name="Object 18">
            <a:extLst>
              <a:ext uri="{FF2B5EF4-FFF2-40B4-BE49-F238E27FC236}">
                <a16:creationId xmlns:a16="http://schemas.microsoft.com/office/drawing/2014/main" id="{448A7307-6E24-4DD9-B5DF-5B016F79AD3C}"/>
              </a:ext>
            </a:extLst>
          </p:cNvPr>
          <p:cNvGraphicFramePr>
            <a:graphicFrameLocks noChangeAspect="1"/>
          </p:cNvGraphicFramePr>
          <p:nvPr>
            <p:extLst>
              <p:ext uri="{D42A27DB-BD31-4B8C-83A1-F6EECF244321}">
                <p14:modId xmlns:p14="http://schemas.microsoft.com/office/powerpoint/2010/main" val="3391039871"/>
              </p:ext>
            </p:extLst>
          </p:nvPr>
        </p:nvGraphicFramePr>
        <p:xfrm>
          <a:off x="4410637" y="4655393"/>
          <a:ext cx="3886200" cy="1868487"/>
        </p:xfrm>
        <a:graphic>
          <a:graphicData uri="http://schemas.openxmlformats.org/presentationml/2006/ole">
            <mc:AlternateContent xmlns:mc="http://schemas.openxmlformats.org/markup-compatibility/2006">
              <mc:Choice xmlns:v="urn:schemas-microsoft-com:vml" Requires="v">
                <p:oleObj name="Equation" r:id="rId6" imgW="1206500" imgH="660400" progId="Equation.3">
                  <p:embed/>
                </p:oleObj>
              </mc:Choice>
              <mc:Fallback>
                <p:oleObj name="Equation" r:id="rId6" imgW="1206500" imgH="660400" progId="Equation.3">
                  <p:embed/>
                  <p:pic>
                    <p:nvPicPr>
                      <p:cNvPr id="16" name="Object 18">
                        <a:extLst>
                          <a:ext uri="{FF2B5EF4-FFF2-40B4-BE49-F238E27FC236}">
                            <a16:creationId xmlns:a16="http://schemas.microsoft.com/office/drawing/2014/main" id="{F3D10B09-2671-4BD9-902A-A448019F00E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0637" y="4655393"/>
                        <a:ext cx="3886200" cy="1868487"/>
                      </a:xfrm>
                      <a:prstGeom prst="rect">
                        <a:avLst/>
                      </a:prstGeom>
                      <a:noFill/>
                      <a:ln>
                        <a:noFill/>
                      </a:ln>
                      <a:effectLst/>
                    </p:spPr>
                  </p:pic>
                </p:oleObj>
              </mc:Fallback>
            </mc:AlternateContent>
          </a:graphicData>
        </a:graphic>
      </p:graphicFrame>
      <p:sp>
        <p:nvSpPr>
          <p:cNvPr id="17" name="Text Box 19">
            <a:extLst>
              <a:ext uri="{FF2B5EF4-FFF2-40B4-BE49-F238E27FC236}">
                <a16:creationId xmlns:a16="http://schemas.microsoft.com/office/drawing/2014/main" id="{57053931-5E24-4652-A3CD-681083161656}"/>
              </a:ext>
            </a:extLst>
          </p:cNvPr>
          <p:cNvSpPr txBox="1">
            <a:spLocks noChangeArrowheads="1"/>
          </p:cNvSpPr>
          <p:nvPr/>
        </p:nvSpPr>
        <p:spPr bwMode="auto">
          <a:xfrm>
            <a:off x="3420037" y="5244354"/>
            <a:ext cx="8116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200" dirty="0">
                <a:solidFill>
                  <a:srgbClr val="000000"/>
                </a:solidFill>
              </a:rPr>
              <a:t>AD</a:t>
            </a:r>
          </a:p>
        </p:txBody>
      </p:sp>
      <p:sp>
        <p:nvSpPr>
          <p:cNvPr id="18" name="Line 20">
            <a:extLst>
              <a:ext uri="{FF2B5EF4-FFF2-40B4-BE49-F238E27FC236}">
                <a16:creationId xmlns:a16="http://schemas.microsoft.com/office/drawing/2014/main" id="{62543D86-E56A-44FF-86A7-8077529E0CA5}"/>
              </a:ext>
            </a:extLst>
          </p:cNvPr>
          <p:cNvSpPr>
            <a:spLocks noChangeShapeType="1"/>
          </p:cNvSpPr>
          <p:nvPr/>
        </p:nvSpPr>
        <p:spPr bwMode="auto">
          <a:xfrm>
            <a:off x="4210612" y="4626817"/>
            <a:ext cx="0" cy="1897062"/>
          </a:xfrm>
          <a:prstGeom prst="line">
            <a:avLst/>
          </a:prstGeom>
          <a:noFill/>
          <a:ln w="12700" cmpd="thinThick">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9" name="Rectangle 8">
            <a:extLst>
              <a:ext uri="{FF2B5EF4-FFF2-40B4-BE49-F238E27FC236}">
                <a16:creationId xmlns:a16="http://schemas.microsoft.com/office/drawing/2014/main" id="{601A650E-0395-47C0-ABAE-029C103A52F6}"/>
              </a:ext>
            </a:extLst>
          </p:cNvPr>
          <p:cNvSpPr>
            <a:spLocks noChangeArrowheads="1"/>
          </p:cNvSpPr>
          <p:nvPr/>
        </p:nvSpPr>
        <p:spPr bwMode="auto">
          <a:xfrm>
            <a:off x="3128683" y="4483"/>
            <a:ext cx="5181601"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pt-BR" altLang="en-US" sz="4400" dirty="0">
                <a:latin typeface="Calibri" panose="020F0502020204030204" pitchFamily="34" charset="0"/>
              </a:rPr>
              <a:t>A Demanda Agregada</a:t>
            </a:r>
          </a:p>
        </p:txBody>
      </p:sp>
    </p:spTree>
    <p:extLst>
      <p:ext uri="{BB962C8B-B14F-4D97-AF65-F5344CB8AC3E}">
        <p14:creationId xmlns:p14="http://schemas.microsoft.com/office/powerpoint/2010/main" val="150048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animBg="1"/>
      <p:bldP spid="10" grpId="0" animBg="1"/>
      <p:bldP spid="11" grpId="0" animBg="1"/>
      <p:bldP spid="12" grpId="0" animBg="1"/>
      <p:bldP spid="13" grpId="0" animBg="1"/>
      <p:bldP spid="14" grpId="0" animBg="1"/>
      <p:bldP spid="15" grpId="0" animBg="1"/>
      <p:bldP spid="17" grpId="0"/>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7">
            <a:extLst>
              <a:ext uri="{FF2B5EF4-FFF2-40B4-BE49-F238E27FC236}">
                <a16:creationId xmlns:a16="http://schemas.microsoft.com/office/drawing/2014/main" id="{56151C35-F073-4891-BDEA-295BFCD114A4}"/>
              </a:ext>
            </a:extLst>
          </p:cNvPr>
          <p:cNvSpPr>
            <a:spLocks noChangeShapeType="1"/>
          </p:cNvSpPr>
          <p:nvPr/>
        </p:nvSpPr>
        <p:spPr bwMode="auto">
          <a:xfrm flipV="1">
            <a:off x="1114926" y="523367"/>
            <a:ext cx="0" cy="284009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 name="Line 8">
            <a:extLst>
              <a:ext uri="{FF2B5EF4-FFF2-40B4-BE49-F238E27FC236}">
                <a16:creationId xmlns:a16="http://schemas.microsoft.com/office/drawing/2014/main" id="{B874B6BB-F8E7-443C-A2BD-2FE2CA4723B3}"/>
              </a:ext>
            </a:extLst>
          </p:cNvPr>
          <p:cNvSpPr>
            <a:spLocks noChangeShapeType="1"/>
          </p:cNvSpPr>
          <p:nvPr/>
        </p:nvSpPr>
        <p:spPr bwMode="auto">
          <a:xfrm flipV="1">
            <a:off x="1114926" y="3458135"/>
            <a:ext cx="0" cy="284009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 name="Line 9">
            <a:extLst>
              <a:ext uri="{FF2B5EF4-FFF2-40B4-BE49-F238E27FC236}">
                <a16:creationId xmlns:a16="http://schemas.microsoft.com/office/drawing/2014/main" id="{D212EF56-6CA9-48CE-BED9-497C07DE1BEF}"/>
              </a:ext>
            </a:extLst>
          </p:cNvPr>
          <p:cNvSpPr>
            <a:spLocks noChangeShapeType="1"/>
          </p:cNvSpPr>
          <p:nvPr/>
        </p:nvSpPr>
        <p:spPr bwMode="auto">
          <a:xfrm>
            <a:off x="1030705" y="3268795"/>
            <a:ext cx="4042611"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Line 10">
            <a:extLst>
              <a:ext uri="{FF2B5EF4-FFF2-40B4-BE49-F238E27FC236}">
                <a16:creationId xmlns:a16="http://schemas.microsoft.com/office/drawing/2014/main" id="{F030493D-0B9B-4AD3-B03C-744804EC35B7}"/>
              </a:ext>
            </a:extLst>
          </p:cNvPr>
          <p:cNvSpPr>
            <a:spLocks noChangeShapeType="1"/>
          </p:cNvSpPr>
          <p:nvPr/>
        </p:nvSpPr>
        <p:spPr bwMode="auto">
          <a:xfrm>
            <a:off x="1030705" y="6203562"/>
            <a:ext cx="4042611"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11">
            <a:extLst>
              <a:ext uri="{FF2B5EF4-FFF2-40B4-BE49-F238E27FC236}">
                <a16:creationId xmlns:a16="http://schemas.microsoft.com/office/drawing/2014/main" id="{A9E71515-8AFD-4BF0-9CD0-725C455B5730}"/>
              </a:ext>
            </a:extLst>
          </p:cNvPr>
          <p:cNvSpPr>
            <a:spLocks noChangeShapeType="1"/>
          </p:cNvSpPr>
          <p:nvPr/>
        </p:nvSpPr>
        <p:spPr bwMode="auto">
          <a:xfrm>
            <a:off x="1704474" y="996717"/>
            <a:ext cx="2610853" cy="189339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12">
            <a:extLst>
              <a:ext uri="{FF2B5EF4-FFF2-40B4-BE49-F238E27FC236}">
                <a16:creationId xmlns:a16="http://schemas.microsoft.com/office/drawing/2014/main" id="{9B6E0C82-2BDB-4E9D-9091-FB09F35191F3}"/>
              </a:ext>
            </a:extLst>
          </p:cNvPr>
          <p:cNvSpPr>
            <a:spLocks noChangeShapeType="1"/>
          </p:cNvSpPr>
          <p:nvPr/>
        </p:nvSpPr>
        <p:spPr bwMode="auto">
          <a:xfrm flipV="1">
            <a:off x="1620253" y="807377"/>
            <a:ext cx="2610853" cy="19880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13">
            <a:extLst>
              <a:ext uri="{FF2B5EF4-FFF2-40B4-BE49-F238E27FC236}">
                <a16:creationId xmlns:a16="http://schemas.microsoft.com/office/drawing/2014/main" id="{ECDE3806-ED9C-44BE-9EC1-82410D61F6E5}"/>
              </a:ext>
            </a:extLst>
          </p:cNvPr>
          <p:cNvSpPr>
            <a:spLocks noChangeShapeType="1"/>
          </p:cNvSpPr>
          <p:nvPr/>
        </p:nvSpPr>
        <p:spPr bwMode="auto">
          <a:xfrm>
            <a:off x="2883568" y="1848746"/>
            <a:ext cx="0" cy="1420049"/>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14">
            <a:extLst>
              <a:ext uri="{FF2B5EF4-FFF2-40B4-BE49-F238E27FC236}">
                <a16:creationId xmlns:a16="http://schemas.microsoft.com/office/drawing/2014/main" id="{36BC898C-B74E-45BE-9AD8-A37561B07F3B}"/>
              </a:ext>
            </a:extLst>
          </p:cNvPr>
          <p:cNvSpPr>
            <a:spLocks noChangeShapeType="1"/>
          </p:cNvSpPr>
          <p:nvPr/>
        </p:nvSpPr>
        <p:spPr bwMode="auto">
          <a:xfrm flipH="1">
            <a:off x="1114926" y="1848746"/>
            <a:ext cx="1768642"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5">
            <a:extLst>
              <a:ext uri="{FF2B5EF4-FFF2-40B4-BE49-F238E27FC236}">
                <a16:creationId xmlns:a16="http://schemas.microsoft.com/office/drawing/2014/main" id="{259F89AA-A5FE-4C4C-A137-9237EDB32625}"/>
              </a:ext>
            </a:extLst>
          </p:cNvPr>
          <p:cNvSpPr>
            <a:spLocks noChangeShapeType="1"/>
          </p:cNvSpPr>
          <p:nvPr/>
        </p:nvSpPr>
        <p:spPr bwMode="auto">
          <a:xfrm>
            <a:off x="1451811" y="3931484"/>
            <a:ext cx="2863516" cy="189339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16">
            <a:extLst>
              <a:ext uri="{FF2B5EF4-FFF2-40B4-BE49-F238E27FC236}">
                <a16:creationId xmlns:a16="http://schemas.microsoft.com/office/drawing/2014/main" id="{699074AC-8998-495F-ABB8-48A3F382A5F2}"/>
              </a:ext>
            </a:extLst>
          </p:cNvPr>
          <p:cNvSpPr txBox="1">
            <a:spLocks noChangeArrowheads="1"/>
          </p:cNvSpPr>
          <p:nvPr/>
        </p:nvSpPr>
        <p:spPr bwMode="auto">
          <a:xfrm>
            <a:off x="4191000" y="5635543"/>
            <a:ext cx="84221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AD</a:t>
            </a:r>
            <a:r>
              <a:rPr lang="en-US" altLang="en-US" sz="2000" b="1" dirty="0"/>
              <a:t>0</a:t>
            </a:r>
          </a:p>
        </p:txBody>
      </p:sp>
      <p:sp>
        <p:nvSpPr>
          <p:cNvPr id="14" name="Text Box 17">
            <a:extLst>
              <a:ext uri="{FF2B5EF4-FFF2-40B4-BE49-F238E27FC236}">
                <a16:creationId xmlns:a16="http://schemas.microsoft.com/office/drawing/2014/main" id="{1E52473A-4FE6-4108-9ED2-C8BA3B7F8BDC}"/>
              </a:ext>
            </a:extLst>
          </p:cNvPr>
          <p:cNvSpPr txBox="1">
            <a:spLocks noChangeArrowheads="1"/>
          </p:cNvSpPr>
          <p:nvPr/>
        </p:nvSpPr>
        <p:spPr bwMode="auto">
          <a:xfrm>
            <a:off x="4191000" y="524436"/>
            <a:ext cx="92643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LM</a:t>
            </a:r>
            <a:r>
              <a:rPr lang="en-US" altLang="en-US" sz="2000" b="1" dirty="0"/>
              <a:t>0</a:t>
            </a:r>
          </a:p>
        </p:txBody>
      </p:sp>
      <p:sp>
        <p:nvSpPr>
          <p:cNvPr id="15" name="Text Box 18">
            <a:extLst>
              <a:ext uri="{FF2B5EF4-FFF2-40B4-BE49-F238E27FC236}">
                <a16:creationId xmlns:a16="http://schemas.microsoft.com/office/drawing/2014/main" id="{0E347B26-F686-416A-9527-E0722EFF7610}"/>
              </a:ext>
            </a:extLst>
          </p:cNvPr>
          <p:cNvSpPr txBox="1">
            <a:spLocks noChangeArrowheads="1"/>
          </p:cNvSpPr>
          <p:nvPr/>
        </p:nvSpPr>
        <p:spPr bwMode="auto">
          <a:xfrm>
            <a:off x="4876800" y="524436"/>
            <a:ext cx="1937084" cy="493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(M</a:t>
            </a:r>
            <a:r>
              <a:rPr lang="en-US" altLang="en-US" sz="2000" b="1" dirty="0"/>
              <a:t>0</a:t>
            </a:r>
            <a:r>
              <a:rPr lang="en-US" altLang="en-US" sz="2600" b="1" dirty="0"/>
              <a:t>/P</a:t>
            </a:r>
            <a:r>
              <a:rPr lang="en-US" altLang="en-US" sz="2000" b="1" dirty="0"/>
              <a:t>0</a:t>
            </a:r>
            <a:r>
              <a:rPr lang="en-US" altLang="en-US" sz="2600" b="1" dirty="0"/>
              <a:t>)</a:t>
            </a:r>
          </a:p>
        </p:txBody>
      </p:sp>
      <p:sp>
        <p:nvSpPr>
          <p:cNvPr id="16" name="Text Box 19">
            <a:extLst>
              <a:ext uri="{FF2B5EF4-FFF2-40B4-BE49-F238E27FC236}">
                <a16:creationId xmlns:a16="http://schemas.microsoft.com/office/drawing/2014/main" id="{703D57D5-7164-4C06-9EAB-88D378898E50}"/>
              </a:ext>
            </a:extLst>
          </p:cNvPr>
          <p:cNvSpPr txBox="1">
            <a:spLocks noChangeArrowheads="1"/>
          </p:cNvSpPr>
          <p:nvPr/>
        </p:nvSpPr>
        <p:spPr bwMode="auto">
          <a:xfrm>
            <a:off x="4315326" y="2700775"/>
            <a:ext cx="109487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IS</a:t>
            </a:r>
            <a:r>
              <a:rPr lang="en-US" altLang="en-US" sz="2000" b="1" dirty="0"/>
              <a:t>0</a:t>
            </a:r>
          </a:p>
        </p:txBody>
      </p:sp>
      <p:sp>
        <p:nvSpPr>
          <p:cNvPr id="17" name="Text Box 20">
            <a:extLst>
              <a:ext uri="{FF2B5EF4-FFF2-40B4-BE49-F238E27FC236}">
                <a16:creationId xmlns:a16="http://schemas.microsoft.com/office/drawing/2014/main" id="{7A7C7AD3-063D-4DED-B63D-AA5A9176EFC7}"/>
              </a:ext>
            </a:extLst>
          </p:cNvPr>
          <p:cNvSpPr txBox="1">
            <a:spLocks noChangeArrowheads="1"/>
          </p:cNvSpPr>
          <p:nvPr/>
        </p:nvSpPr>
        <p:spPr bwMode="auto">
          <a:xfrm>
            <a:off x="778042" y="334028"/>
            <a:ext cx="336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dirty="0" err="1"/>
              <a:t>i</a:t>
            </a:r>
            <a:endParaRPr lang="en-US" altLang="en-US" sz="2800" dirty="0"/>
          </a:p>
        </p:txBody>
      </p:sp>
      <p:sp>
        <p:nvSpPr>
          <p:cNvPr id="18" name="Text Box 21">
            <a:extLst>
              <a:ext uri="{FF2B5EF4-FFF2-40B4-BE49-F238E27FC236}">
                <a16:creationId xmlns:a16="http://schemas.microsoft.com/office/drawing/2014/main" id="{E6B1FA2B-AF80-45BF-A4A4-04E121C62D94}"/>
              </a:ext>
            </a:extLst>
          </p:cNvPr>
          <p:cNvSpPr txBox="1">
            <a:spLocks noChangeArrowheads="1"/>
          </p:cNvSpPr>
          <p:nvPr/>
        </p:nvSpPr>
        <p:spPr bwMode="auto">
          <a:xfrm>
            <a:off x="693821" y="3363466"/>
            <a:ext cx="589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1"/>
              <a:t>P</a:t>
            </a:r>
          </a:p>
        </p:txBody>
      </p:sp>
      <p:sp>
        <p:nvSpPr>
          <p:cNvPr id="19" name="Text Box 22">
            <a:extLst>
              <a:ext uri="{FF2B5EF4-FFF2-40B4-BE49-F238E27FC236}">
                <a16:creationId xmlns:a16="http://schemas.microsoft.com/office/drawing/2014/main" id="{6BEB336A-E50B-4AAF-8C31-BDC78ADE8714}"/>
              </a:ext>
            </a:extLst>
          </p:cNvPr>
          <p:cNvSpPr txBox="1">
            <a:spLocks noChangeArrowheads="1"/>
          </p:cNvSpPr>
          <p:nvPr/>
        </p:nvSpPr>
        <p:spPr bwMode="auto">
          <a:xfrm>
            <a:off x="4904874" y="6163236"/>
            <a:ext cx="589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1" dirty="0"/>
              <a:t>Y</a:t>
            </a:r>
          </a:p>
        </p:txBody>
      </p:sp>
      <p:sp>
        <p:nvSpPr>
          <p:cNvPr id="20" name="Text Box 23">
            <a:extLst>
              <a:ext uri="{FF2B5EF4-FFF2-40B4-BE49-F238E27FC236}">
                <a16:creationId xmlns:a16="http://schemas.microsoft.com/office/drawing/2014/main" id="{7E2081A8-266C-4D33-A6B8-0DE2A714057F}"/>
              </a:ext>
            </a:extLst>
          </p:cNvPr>
          <p:cNvSpPr txBox="1">
            <a:spLocks noChangeArrowheads="1"/>
          </p:cNvSpPr>
          <p:nvPr/>
        </p:nvSpPr>
        <p:spPr bwMode="auto">
          <a:xfrm>
            <a:off x="4904874" y="3249073"/>
            <a:ext cx="5895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1"/>
              <a:t>Y</a:t>
            </a:r>
          </a:p>
        </p:txBody>
      </p:sp>
      <p:sp>
        <p:nvSpPr>
          <p:cNvPr id="21" name="Text Box 24">
            <a:extLst>
              <a:ext uri="{FF2B5EF4-FFF2-40B4-BE49-F238E27FC236}">
                <a16:creationId xmlns:a16="http://schemas.microsoft.com/office/drawing/2014/main" id="{7E6CD6A2-393B-4072-97A8-1D715A3F7BBD}"/>
              </a:ext>
            </a:extLst>
          </p:cNvPr>
          <p:cNvSpPr txBox="1">
            <a:spLocks noChangeArrowheads="1"/>
          </p:cNvSpPr>
          <p:nvPr/>
        </p:nvSpPr>
        <p:spPr bwMode="auto">
          <a:xfrm>
            <a:off x="2715126" y="3191436"/>
            <a:ext cx="75798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Y</a:t>
            </a:r>
            <a:r>
              <a:rPr lang="en-US" altLang="en-US" sz="1800" b="1" dirty="0"/>
              <a:t>0</a:t>
            </a:r>
          </a:p>
        </p:txBody>
      </p:sp>
      <p:sp>
        <p:nvSpPr>
          <p:cNvPr id="22" name="Text Box 25">
            <a:extLst>
              <a:ext uri="{FF2B5EF4-FFF2-40B4-BE49-F238E27FC236}">
                <a16:creationId xmlns:a16="http://schemas.microsoft.com/office/drawing/2014/main" id="{6EB5522B-DD85-4088-AD41-4D2B75876B3E}"/>
              </a:ext>
            </a:extLst>
          </p:cNvPr>
          <p:cNvSpPr txBox="1">
            <a:spLocks noChangeArrowheads="1"/>
          </p:cNvSpPr>
          <p:nvPr/>
        </p:nvSpPr>
        <p:spPr bwMode="auto">
          <a:xfrm>
            <a:off x="2671011" y="6127993"/>
            <a:ext cx="75798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Y</a:t>
            </a:r>
            <a:r>
              <a:rPr lang="en-US" altLang="en-US" sz="1800" b="1" dirty="0"/>
              <a:t>0</a:t>
            </a:r>
          </a:p>
        </p:txBody>
      </p:sp>
      <p:sp>
        <p:nvSpPr>
          <p:cNvPr id="23" name="Text Box 26">
            <a:extLst>
              <a:ext uri="{FF2B5EF4-FFF2-40B4-BE49-F238E27FC236}">
                <a16:creationId xmlns:a16="http://schemas.microsoft.com/office/drawing/2014/main" id="{7B6881B9-49F3-4AF8-A3E9-5155FFDCA944}"/>
              </a:ext>
            </a:extLst>
          </p:cNvPr>
          <p:cNvSpPr txBox="1">
            <a:spLocks noChangeArrowheads="1"/>
          </p:cNvSpPr>
          <p:nvPr/>
        </p:nvSpPr>
        <p:spPr bwMode="auto">
          <a:xfrm>
            <a:off x="609600" y="4639236"/>
            <a:ext cx="50532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P</a:t>
            </a:r>
            <a:r>
              <a:rPr lang="en-US" altLang="en-US" sz="1800" b="1" dirty="0"/>
              <a:t>0</a:t>
            </a:r>
          </a:p>
        </p:txBody>
      </p:sp>
      <p:sp>
        <p:nvSpPr>
          <p:cNvPr id="24" name="Text Box 30">
            <a:extLst>
              <a:ext uri="{FF2B5EF4-FFF2-40B4-BE49-F238E27FC236}">
                <a16:creationId xmlns:a16="http://schemas.microsoft.com/office/drawing/2014/main" id="{74152EE2-DC3B-43BB-BDAF-82EAE378CA90}"/>
              </a:ext>
            </a:extLst>
          </p:cNvPr>
          <p:cNvSpPr txBox="1">
            <a:spLocks noChangeArrowheads="1"/>
          </p:cNvSpPr>
          <p:nvPr/>
        </p:nvSpPr>
        <p:spPr bwMode="auto">
          <a:xfrm>
            <a:off x="6336632" y="523369"/>
            <a:ext cx="3874168" cy="493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pt-BR" altLang="en-US" sz="2000" b="1"/>
          </a:p>
        </p:txBody>
      </p:sp>
      <p:sp>
        <p:nvSpPr>
          <p:cNvPr id="25" name="Line 31">
            <a:extLst>
              <a:ext uri="{FF2B5EF4-FFF2-40B4-BE49-F238E27FC236}">
                <a16:creationId xmlns:a16="http://schemas.microsoft.com/office/drawing/2014/main" id="{2430887C-946D-45EC-9EFB-24BEDA48EBE9}"/>
              </a:ext>
            </a:extLst>
          </p:cNvPr>
          <p:cNvSpPr>
            <a:spLocks noChangeShapeType="1"/>
          </p:cNvSpPr>
          <p:nvPr/>
        </p:nvSpPr>
        <p:spPr bwMode="auto">
          <a:xfrm>
            <a:off x="2883568" y="3647475"/>
            <a:ext cx="0" cy="255608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6" name="Line 36">
            <a:extLst>
              <a:ext uri="{FF2B5EF4-FFF2-40B4-BE49-F238E27FC236}">
                <a16:creationId xmlns:a16="http://schemas.microsoft.com/office/drawing/2014/main" id="{972ACB29-1112-4A73-9C22-502E49263F15}"/>
              </a:ext>
            </a:extLst>
          </p:cNvPr>
          <p:cNvSpPr>
            <a:spLocks noChangeShapeType="1"/>
          </p:cNvSpPr>
          <p:nvPr/>
        </p:nvSpPr>
        <p:spPr bwMode="auto">
          <a:xfrm flipH="1">
            <a:off x="1114926" y="4878183"/>
            <a:ext cx="1768642"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7" name="Text Box 39">
            <a:extLst>
              <a:ext uri="{FF2B5EF4-FFF2-40B4-BE49-F238E27FC236}">
                <a16:creationId xmlns:a16="http://schemas.microsoft.com/office/drawing/2014/main" id="{CDCE3135-C593-4D2C-89F8-107C53434178}"/>
              </a:ext>
            </a:extLst>
          </p:cNvPr>
          <p:cNvSpPr txBox="1">
            <a:spLocks noChangeArrowheads="1"/>
          </p:cNvSpPr>
          <p:nvPr/>
        </p:nvSpPr>
        <p:spPr bwMode="auto">
          <a:xfrm>
            <a:off x="693821" y="1591236"/>
            <a:ext cx="5053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1" dirty="0"/>
              <a:t>i</a:t>
            </a:r>
            <a:r>
              <a:rPr lang="en-US" altLang="en-US" sz="1800" b="1" dirty="0"/>
              <a:t>0</a:t>
            </a:r>
          </a:p>
        </p:txBody>
      </p:sp>
      <p:grpSp>
        <p:nvGrpSpPr>
          <p:cNvPr id="28" name="Group 49">
            <a:extLst>
              <a:ext uri="{FF2B5EF4-FFF2-40B4-BE49-F238E27FC236}">
                <a16:creationId xmlns:a16="http://schemas.microsoft.com/office/drawing/2014/main" id="{B913449F-307C-41F9-A345-1667D61E6164}"/>
              </a:ext>
            </a:extLst>
          </p:cNvPr>
          <p:cNvGrpSpPr>
            <a:grpSpLocks/>
          </p:cNvGrpSpPr>
          <p:nvPr/>
        </p:nvGrpSpPr>
        <p:grpSpPr bwMode="auto">
          <a:xfrm>
            <a:off x="1283368" y="107216"/>
            <a:ext cx="5118184" cy="2309551"/>
            <a:chOff x="672" y="653"/>
            <a:chExt cx="2917" cy="1171"/>
          </a:xfrm>
        </p:grpSpPr>
        <p:sp>
          <p:nvSpPr>
            <p:cNvPr id="29" name="Text Box 27">
              <a:extLst>
                <a:ext uri="{FF2B5EF4-FFF2-40B4-BE49-F238E27FC236}">
                  <a16:creationId xmlns:a16="http://schemas.microsoft.com/office/drawing/2014/main" id="{FAF74E63-F580-48C4-A7BC-702E31E7C2C4}"/>
                </a:ext>
              </a:extLst>
            </p:cNvPr>
            <p:cNvSpPr txBox="1">
              <a:spLocks noChangeArrowheads="1"/>
            </p:cNvSpPr>
            <p:nvPr/>
          </p:nvSpPr>
          <p:spPr bwMode="auto">
            <a:xfrm>
              <a:off x="2105" y="671"/>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LM</a:t>
              </a:r>
              <a:r>
                <a:rPr lang="en-US" altLang="en-US" sz="2000" b="1" dirty="0">
                  <a:solidFill>
                    <a:srgbClr val="003399"/>
                  </a:solidFill>
                </a:rPr>
                <a:t>1</a:t>
              </a:r>
            </a:p>
          </p:txBody>
        </p:sp>
        <p:sp>
          <p:nvSpPr>
            <p:cNvPr id="30" name="Text Box 28">
              <a:extLst>
                <a:ext uri="{FF2B5EF4-FFF2-40B4-BE49-F238E27FC236}">
                  <a16:creationId xmlns:a16="http://schemas.microsoft.com/office/drawing/2014/main" id="{FAB5A0CA-C762-4961-8A07-EF01C51D5F35}"/>
                </a:ext>
              </a:extLst>
            </p:cNvPr>
            <p:cNvSpPr txBox="1">
              <a:spLocks noChangeArrowheads="1"/>
            </p:cNvSpPr>
            <p:nvPr/>
          </p:nvSpPr>
          <p:spPr bwMode="auto">
            <a:xfrm>
              <a:off x="2485" y="653"/>
              <a:ext cx="110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(M</a:t>
              </a:r>
              <a:r>
                <a:rPr lang="en-US" altLang="en-US" sz="2000" b="1" dirty="0">
                  <a:solidFill>
                    <a:srgbClr val="003399"/>
                  </a:solidFill>
                </a:rPr>
                <a:t>0</a:t>
              </a:r>
              <a:r>
                <a:rPr lang="en-US" altLang="en-US" sz="2600" b="1" dirty="0">
                  <a:solidFill>
                    <a:srgbClr val="003399"/>
                  </a:solidFill>
                </a:rPr>
                <a:t>/P</a:t>
              </a:r>
              <a:r>
                <a:rPr lang="en-US" altLang="en-US" sz="2000" b="1" dirty="0">
                  <a:solidFill>
                    <a:srgbClr val="003399"/>
                  </a:solidFill>
                </a:rPr>
                <a:t>1</a:t>
              </a:r>
              <a:r>
                <a:rPr lang="en-US" altLang="en-US" sz="2600" b="1" dirty="0">
                  <a:solidFill>
                    <a:srgbClr val="003399"/>
                  </a:solidFill>
                </a:rPr>
                <a:t>)</a:t>
              </a:r>
            </a:p>
          </p:txBody>
        </p:sp>
        <p:sp>
          <p:nvSpPr>
            <p:cNvPr id="31" name="Line 32">
              <a:extLst>
                <a:ext uri="{FF2B5EF4-FFF2-40B4-BE49-F238E27FC236}">
                  <a16:creationId xmlns:a16="http://schemas.microsoft.com/office/drawing/2014/main" id="{A3391097-DB6E-4294-A642-7FE683BC4832}"/>
                </a:ext>
              </a:extLst>
            </p:cNvPr>
            <p:cNvSpPr>
              <a:spLocks noChangeShapeType="1"/>
            </p:cNvSpPr>
            <p:nvPr/>
          </p:nvSpPr>
          <p:spPr bwMode="auto">
            <a:xfrm flipV="1">
              <a:off x="672" y="864"/>
              <a:ext cx="1440" cy="96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42">
              <a:extLst>
                <a:ext uri="{FF2B5EF4-FFF2-40B4-BE49-F238E27FC236}">
                  <a16:creationId xmlns:a16="http://schemas.microsoft.com/office/drawing/2014/main" id="{44D7ACE6-0A8E-45D6-9528-EA8A1E2E3DA8}"/>
                </a:ext>
              </a:extLst>
            </p:cNvPr>
            <p:cNvSpPr>
              <a:spLocks noChangeShapeType="1"/>
            </p:cNvSpPr>
            <p:nvPr/>
          </p:nvSpPr>
          <p:spPr bwMode="auto">
            <a:xfrm flipH="1" flipV="1">
              <a:off x="1824" y="1107"/>
              <a:ext cx="144" cy="144"/>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33" name="Group 50">
            <a:extLst>
              <a:ext uri="{FF2B5EF4-FFF2-40B4-BE49-F238E27FC236}">
                <a16:creationId xmlns:a16="http://schemas.microsoft.com/office/drawing/2014/main" id="{FC31E4F7-3CE3-414D-BBB3-0F0CA67F1594}"/>
              </a:ext>
            </a:extLst>
          </p:cNvPr>
          <p:cNvGrpSpPr>
            <a:grpSpLocks/>
          </p:cNvGrpSpPr>
          <p:nvPr/>
        </p:nvGrpSpPr>
        <p:grpSpPr bwMode="auto">
          <a:xfrm>
            <a:off x="609600" y="1209724"/>
            <a:ext cx="2258176" cy="2514669"/>
            <a:chOff x="288" y="1212"/>
            <a:chExt cx="1287" cy="1275"/>
          </a:xfrm>
        </p:grpSpPr>
        <p:sp>
          <p:nvSpPr>
            <p:cNvPr id="34" name="Line 33">
              <a:extLst>
                <a:ext uri="{FF2B5EF4-FFF2-40B4-BE49-F238E27FC236}">
                  <a16:creationId xmlns:a16="http://schemas.microsoft.com/office/drawing/2014/main" id="{17BFD6F8-C9BF-41D2-810E-C27E253436D3}"/>
                </a:ext>
              </a:extLst>
            </p:cNvPr>
            <p:cNvSpPr>
              <a:spLocks noChangeShapeType="1"/>
            </p:cNvSpPr>
            <p:nvPr/>
          </p:nvSpPr>
          <p:spPr bwMode="auto">
            <a:xfrm flipH="1">
              <a:off x="576" y="1392"/>
              <a:ext cx="768" cy="0"/>
            </a:xfrm>
            <a:prstGeom prst="line">
              <a:avLst/>
            </a:prstGeom>
            <a:noFill/>
            <a:ln w="9525" cap="rnd">
              <a:solidFill>
                <a:srgbClr val="003399"/>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 name="Line 34">
              <a:extLst>
                <a:ext uri="{FF2B5EF4-FFF2-40B4-BE49-F238E27FC236}">
                  <a16:creationId xmlns:a16="http://schemas.microsoft.com/office/drawing/2014/main" id="{03F6C1BB-A6E4-4C78-B010-030587F08B5E}"/>
                </a:ext>
              </a:extLst>
            </p:cNvPr>
            <p:cNvSpPr>
              <a:spLocks noChangeShapeType="1"/>
            </p:cNvSpPr>
            <p:nvPr/>
          </p:nvSpPr>
          <p:spPr bwMode="auto">
            <a:xfrm>
              <a:off x="1344" y="1392"/>
              <a:ext cx="0" cy="864"/>
            </a:xfrm>
            <a:prstGeom prst="line">
              <a:avLst/>
            </a:prstGeom>
            <a:noFill/>
            <a:ln w="9525" cap="rnd">
              <a:solidFill>
                <a:srgbClr val="003399"/>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 name="Text Box 35">
              <a:extLst>
                <a:ext uri="{FF2B5EF4-FFF2-40B4-BE49-F238E27FC236}">
                  <a16:creationId xmlns:a16="http://schemas.microsoft.com/office/drawing/2014/main" id="{D37CA16A-C526-4778-9944-AD02B6BCB9DD}"/>
                </a:ext>
              </a:extLst>
            </p:cNvPr>
            <p:cNvSpPr txBox="1">
              <a:spLocks noChangeArrowheads="1"/>
            </p:cNvSpPr>
            <p:nvPr/>
          </p:nvSpPr>
          <p:spPr bwMode="auto">
            <a:xfrm>
              <a:off x="1200" y="2217"/>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Y</a:t>
              </a:r>
              <a:r>
                <a:rPr lang="en-US" altLang="en-US" sz="1800" b="1" dirty="0">
                  <a:solidFill>
                    <a:srgbClr val="003399"/>
                  </a:solidFill>
                </a:rPr>
                <a:t>1</a:t>
              </a:r>
            </a:p>
          </p:txBody>
        </p:sp>
        <p:sp>
          <p:nvSpPr>
            <p:cNvPr id="37" name="Text Box 40">
              <a:extLst>
                <a:ext uri="{FF2B5EF4-FFF2-40B4-BE49-F238E27FC236}">
                  <a16:creationId xmlns:a16="http://schemas.microsoft.com/office/drawing/2014/main" id="{69AA44EA-E1D0-4A19-A866-292B2E6A59C8}"/>
                </a:ext>
              </a:extLst>
            </p:cNvPr>
            <p:cNvSpPr txBox="1">
              <a:spLocks noChangeArrowheads="1"/>
            </p:cNvSpPr>
            <p:nvPr/>
          </p:nvSpPr>
          <p:spPr bwMode="auto">
            <a:xfrm>
              <a:off x="336" y="1212"/>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i</a:t>
              </a:r>
              <a:r>
                <a:rPr lang="en-US" altLang="en-US" sz="1800" b="1" dirty="0">
                  <a:solidFill>
                    <a:srgbClr val="003399"/>
                  </a:solidFill>
                </a:rPr>
                <a:t>1</a:t>
              </a:r>
            </a:p>
          </p:txBody>
        </p:sp>
        <p:sp>
          <p:nvSpPr>
            <p:cNvPr id="38" name="Line 44">
              <a:extLst>
                <a:ext uri="{FF2B5EF4-FFF2-40B4-BE49-F238E27FC236}">
                  <a16:creationId xmlns:a16="http://schemas.microsoft.com/office/drawing/2014/main" id="{DA679D41-7094-4CC8-B991-2DAE4A87AFA7}"/>
                </a:ext>
              </a:extLst>
            </p:cNvPr>
            <p:cNvSpPr>
              <a:spLocks noChangeShapeType="1"/>
            </p:cNvSpPr>
            <p:nvPr/>
          </p:nvSpPr>
          <p:spPr bwMode="auto">
            <a:xfrm flipV="1">
              <a:off x="288" y="1296"/>
              <a:ext cx="0" cy="288"/>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9" name="Line 46">
              <a:extLst>
                <a:ext uri="{FF2B5EF4-FFF2-40B4-BE49-F238E27FC236}">
                  <a16:creationId xmlns:a16="http://schemas.microsoft.com/office/drawing/2014/main" id="{434C8170-5E3C-40A9-BC91-6442EED175B6}"/>
                </a:ext>
              </a:extLst>
            </p:cNvPr>
            <p:cNvSpPr>
              <a:spLocks noChangeShapeType="1"/>
            </p:cNvSpPr>
            <p:nvPr/>
          </p:nvSpPr>
          <p:spPr bwMode="auto">
            <a:xfrm flipH="1">
              <a:off x="1287" y="2487"/>
              <a:ext cx="288" cy="0"/>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40" name="Group 51">
            <a:extLst>
              <a:ext uri="{FF2B5EF4-FFF2-40B4-BE49-F238E27FC236}">
                <a16:creationId xmlns:a16="http://schemas.microsoft.com/office/drawing/2014/main" id="{322AE8E9-DECE-4255-B5AE-5E37E1073EC3}"/>
              </a:ext>
            </a:extLst>
          </p:cNvPr>
          <p:cNvGrpSpPr>
            <a:grpSpLocks/>
          </p:cNvGrpSpPr>
          <p:nvPr/>
        </p:nvGrpSpPr>
        <p:grpSpPr bwMode="auto">
          <a:xfrm>
            <a:off x="609600" y="2886170"/>
            <a:ext cx="10896100" cy="3733545"/>
            <a:chOff x="288" y="2062"/>
            <a:chExt cx="6210" cy="1893"/>
          </a:xfrm>
        </p:grpSpPr>
        <p:sp>
          <p:nvSpPr>
            <p:cNvPr id="41" name="Rectangle 4">
              <a:extLst>
                <a:ext uri="{FF2B5EF4-FFF2-40B4-BE49-F238E27FC236}">
                  <a16:creationId xmlns:a16="http://schemas.microsoft.com/office/drawing/2014/main" id="{CD88620A-598E-45A9-ABCA-FFAC0E717F84}"/>
                </a:ext>
              </a:extLst>
            </p:cNvPr>
            <p:cNvSpPr>
              <a:spLocks noChangeArrowheads="1"/>
            </p:cNvSpPr>
            <p:nvPr/>
          </p:nvSpPr>
          <p:spPr bwMode="auto">
            <a:xfrm>
              <a:off x="3549" y="2062"/>
              <a:ext cx="2949" cy="336"/>
            </a:xfrm>
            <a:prstGeom prst="rect">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sp>
          <p:nvSpPr>
            <p:cNvPr id="42" name="Rectangle 5" descr="30%">
              <a:extLst>
                <a:ext uri="{FF2B5EF4-FFF2-40B4-BE49-F238E27FC236}">
                  <a16:creationId xmlns:a16="http://schemas.microsoft.com/office/drawing/2014/main" id="{90DFEC23-7925-4DD3-AB3F-0DCE0A47A250}"/>
                </a:ext>
              </a:extLst>
            </p:cNvPr>
            <p:cNvSpPr>
              <a:spLocks noChangeArrowheads="1"/>
            </p:cNvSpPr>
            <p:nvPr/>
          </p:nvSpPr>
          <p:spPr bwMode="auto">
            <a:xfrm>
              <a:off x="3549" y="2410"/>
              <a:ext cx="2949" cy="1440"/>
            </a:xfrm>
            <a:prstGeom prst="rect">
              <a:avLst/>
            </a:prstGeom>
            <a:solidFill>
              <a:schemeClr val="bg1">
                <a:lumMod val="95000"/>
              </a:schemeClr>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sp>
          <p:nvSpPr>
            <p:cNvPr id="43" name="Text Box 29">
              <a:extLst>
                <a:ext uri="{FF2B5EF4-FFF2-40B4-BE49-F238E27FC236}">
                  <a16:creationId xmlns:a16="http://schemas.microsoft.com/office/drawing/2014/main" id="{3FCE8A8B-865A-43EE-818E-26CA01C4E7BE}"/>
                </a:ext>
              </a:extLst>
            </p:cNvPr>
            <p:cNvSpPr txBox="1">
              <a:spLocks noChangeArrowheads="1"/>
            </p:cNvSpPr>
            <p:nvPr/>
          </p:nvSpPr>
          <p:spPr bwMode="auto">
            <a:xfrm>
              <a:off x="288" y="2784"/>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P</a:t>
              </a:r>
              <a:r>
                <a:rPr lang="en-US" altLang="en-US" sz="1800" b="1" dirty="0">
                  <a:solidFill>
                    <a:srgbClr val="003399"/>
                  </a:solidFill>
                </a:rPr>
                <a:t>1</a:t>
              </a:r>
            </a:p>
          </p:txBody>
        </p:sp>
        <p:sp>
          <p:nvSpPr>
            <p:cNvPr id="44" name="Line 37">
              <a:extLst>
                <a:ext uri="{FF2B5EF4-FFF2-40B4-BE49-F238E27FC236}">
                  <a16:creationId xmlns:a16="http://schemas.microsoft.com/office/drawing/2014/main" id="{FAE569C0-BE0E-454A-9279-197179DF469D}"/>
                </a:ext>
              </a:extLst>
            </p:cNvPr>
            <p:cNvSpPr>
              <a:spLocks noChangeShapeType="1"/>
            </p:cNvSpPr>
            <p:nvPr/>
          </p:nvSpPr>
          <p:spPr bwMode="auto">
            <a:xfrm>
              <a:off x="1344" y="2400"/>
              <a:ext cx="0" cy="1344"/>
            </a:xfrm>
            <a:prstGeom prst="line">
              <a:avLst/>
            </a:prstGeom>
            <a:noFill/>
            <a:ln w="9525" cap="rnd">
              <a:solidFill>
                <a:srgbClr val="003399"/>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5" name="Text Box 38">
              <a:extLst>
                <a:ext uri="{FF2B5EF4-FFF2-40B4-BE49-F238E27FC236}">
                  <a16:creationId xmlns:a16="http://schemas.microsoft.com/office/drawing/2014/main" id="{49BC35B7-4567-481E-A74D-47AA33922037}"/>
                </a:ext>
              </a:extLst>
            </p:cNvPr>
            <p:cNvSpPr txBox="1">
              <a:spLocks noChangeArrowheads="1"/>
            </p:cNvSpPr>
            <p:nvPr/>
          </p:nvSpPr>
          <p:spPr bwMode="auto">
            <a:xfrm>
              <a:off x="1177" y="3705"/>
              <a:ext cx="32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Y</a:t>
              </a:r>
              <a:r>
                <a:rPr lang="en-US" altLang="en-US" sz="1800" b="1" dirty="0">
                  <a:solidFill>
                    <a:srgbClr val="003399"/>
                  </a:solidFill>
                </a:rPr>
                <a:t>1</a:t>
              </a:r>
            </a:p>
          </p:txBody>
        </p:sp>
        <p:sp>
          <p:nvSpPr>
            <p:cNvPr id="46" name="Line 41">
              <a:extLst>
                <a:ext uri="{FF2B5EF4-FFF2-40B4-BE49-F238E27FC236}">
                  <a16:creationId xmlns:a16="http://schemas.microsoft.com/office/drawing/2014/main" id="{A0642563-8711-4438-96E9-D34ED6CD0F10}"/>
                </a:ext>
              </a:extLst>
            </p:cNvPr>
            <p:cNvSpPr>
              <a:spLocks noChangeShapeType="1"/>
            </p:cNvSpPr>
            <p:nvPr/>
          </p:nvSpPr>
          <p:spPr bwMode="auto">
            <a:xfrm flipH="1">
              <a:off x="576" y="2928"/>
              <a:ext cx="768" cy="0"/>
            </a:xfrm>
            <a:prstGeom prst="line">
              <a:avLst/>
            </a:prstGeom>
            <a:noFill/>
            <a:ln w="9525" cap="rnd">
              <a:solidFill>
                <a:srgbClr val="003399"/>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7" name="Line 43">
              <a:extLst>
                <a:ext uri="{FF2B5EF4-FFF2-40B4-BE49-F238E27FC236}">
                  <a16:creationId xmlns:a16="http://schemas.microsoft.com/office/drawing/2014/main" id="{5537E6F1-FC5E-4D9E-BFD9-48BBC9942C48}"/>
                </a:ext>
              </a:extLst>
            </p:cNvPr>
            <p:cNvSpPr>
              <a:spLocks noChangeShapeType="1"/>
            </p:cNvSpPr>
            <p:nvPr/>
          </p:nvSpPr>
          <p:spPr bwMode="auto">
            <a:xfrm flipV="1">
              <a:off x="288" y="2832"/>
              <a:ext cx="0" cy="288"/>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8" name="Line 45">
              <a:extLst>
                <a:ext uri="{FF2B5EF4-FFF2-40B4-BE49-F238E27FC236}">
                  <a16:creationId xmlns:a16="http://schemas.microsoft.com/office/drawing/2014/main" id="{BDABFDF4-2532-48E2-AF30-126F549AC42A}"/>
                </a:ext>
              </a:extLst>
            </p:cNvPr>
            <p:cNvSpPr>
              <a:spLocks noChangeShapeType="1"/>
            </p:cNvSpPr>
            <p:nvPr/>
          </p:nvSpPr>
          <p:spPr bwMode="auto">
            <a:xfrm flipH="1">
              <a:off x="1296" y="3936"/>
              <a:ext cx="288" cy="0"/>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9" name="Text Box 47">
              <a:extLst>
                <a:ext uri="{FF2B5EF4-FFF2-40B4-BE49-F238E27FC236}">
                  <a16:creationId xmlns:a16="http://schemas.microsoft.com/office/drawing/2014/main" id="{867CA199-071B-4316-958F-DB6EF72F4AEB}"/>
                </a:ext>
              </a:extLst>
            </p:cNvPr>
            <p:cNvSpPr txBox="1">
              <a:spLocks noChangeArrowheads="1"/>
            </p:cNvSpPr>
            <p:nvPr/>
          </p:nvSpPr>
          <p:spPr bwMode="auto">
            <a:xfrm>
              <a:off x="3549" y="2484"/>
              <a:ext cx="2949"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dirty="0"/>
                <a:t>Dado  um   </a:t>
              </a:r>
              <a:r>
                <a:rPr lang="en-US" altLang="en-US" sz="2800" dirty="0" err="1"/>
                <a:t>aumento</a:t>
              </a:r>
              <a:r>
                <a:rPr lang="en-US" altLang="en-US" sz="2800" dirty="0"/>
                <a:t>   no  </a:t>
              </a:r>
              <a:r>
                <a:rPr lang="en-US" altLang="en-US" sz="2800" dirty="0" err="1"/>
                <a:t>nível</a:t>
              </a:r>
              <a:r>
                <a:rPr lang="en-US" altLang="en-US" sz="2800" dirty="0"/>
                <a:t>  de </a:t>
              </a:r>
              <a:r>
                <a:rPr lang="en-US" altLang="en-US" sz="2800" dirty="0" err="1"/>
                <a:t>preços</a:t>
              </a:r>
              <a:r>
                <a:rPr lang="en-US" altLang="en-US" sz="2800" dirty="0"/>
                <a:t>,  o  </a:t>
              </a:r>
              <a:r>
                <a:rPr lang="en-US" altLang="en-US" sz="2800" dirty="0" err="1"/>
                <a:t>estoque</a:t>
              </a:r>
              <a:r>
                <a:rPr lang="en-US" altLang="en-US" sz="2800" dirty="0"/>
                <a:t>  real  de </a:t>
              </a:r>
              <a:r>
                <a:rPr lang="en-US" altLang="en-US" sz="2800" dirty="0" err="1"/>
                <a:t>moeda</a:t>
              </a:r>
              <a:r>
                <a:rPr lang="en-US" altLang="en-US" sz="2800" dirty="0"/>
                <a:t> (</a:t>
              </a:r>
              <a:r>
                <a:rPr lang="en-US" altLang="en-US" sz="2800" dirty="0" err="1"/>
                <a:t>liquidez</a:t>
              </a:r>
              <a:r>
                <a:rPr lang="en-US" altLang="en-US" sz="2800" dirty="0"/>
                <a:t>  real)    </a:t>
              </a:r>
              <a:r>
                <a:rPr lang="en-US" altLang="en-US" sz="2800" dirty="0" err="1"/>
                <a:t>diminui</a:t>
              </a:r>
              <a:r>
                <a:rPr lang="en-US" altLang="en-US" sz="2800" dirty="0"/>
                <a:t>,   o   que </a:t>
              </a:r>
              <a:r>
                <a:rPr lang="en-US" altLang="en-US" sz="2800" dirty="0" err="1"/>
                <a:t>aumenta</a:t>
              </a:r>
              <a:r>
                <a:rPr lang="en-US" altLang="en-US" sz="2800" dirty="0"/>
                <a:t> a taxa de </a:t>
              </a:r>
              <a:r>
                <a:rPr lang="en-US" altLang="en-US" sz="2800" dirty="0" err="1"/>
                <a:t>juros</a:t>
              </a:r>
              <a:r>
                <a:rPr lang="en-US" altLang="en-US" sz="2800" dirty="0"/>
                <a:t>, </a:t>
              </a:r>
              <a:r>
                <a:rPr lang="en-US" altLang="en-US" sz="2800" dirty="0" err="1"/>
                <a:t>reduzindo</a:t>
              </a:r>
              <a:r>
                <a:rPr lang="en-US" altLang="en-US" sz="2800" dirty="0"/>
                <a:t> o </a:t>
              </a:r>
              <a:r>
                <a:rPr lang="en-US" altLang="en-US" sz="2800" dirty="0" err="1"/>
                <a:t>investimento</a:t>
              </a:r>
              <a:r>
                <a:rPr lang="en-US" altLang="en-US" sz="2800" dirty="0"/>
                <a:t> e, </a:t>
              </a:r>
              <a:r>
                <a:rPr lang="en-US" altLang="en-US" sz="2800" dirty="0" err="1"/>
                <a:t>pelo</a:t>
              </a:r>
              <a:r>
                <a:rPr lang="en-US" altLang="en-US" sz="2800" dirty="0"/>
                <a:t> </a:t>
              </a:r>
              <a:r>
                <a:rPr lang="en-US" altLang="en-US" sz="2800" dirty="0" err="1"/>
                <a:t>processo</a:t>
              </a:r>
              <a:r>
                <a:rPr lang="en-US" altLang="en-US" sz="2800" dirty="0"/>
                <a:t> do </a:t>
              </a:r>
              <a:r>
                <a:rPr lang="en-US" altLang="en-US" sz="2800" dirty="0" err="1"/>
                <a:t>multiplicador</a:t>
              </a:r>
              <a:r>
                <a:rPr lang="en-US" altLang="en-US" sz="2800" dirty="0"/>
                <a:t>, a </a:t>
              </a:r>
              <a:r>
                <a:rPr lang="en-US" altLang="en-US" sz="2800" dirty="0" err="1"/>
                <a:t>renda</a:t>
              </a:r>
              <a:endParaRPr lang="en-US" altLang="en-US" sz="2800" dirty="0"/>
            </a:p>
          </p:txBody>
        </p:sp>
        <p:sp>
          <p:nvSpPr>
            <p:cNvPr id="50" name="Text Box 48">
              <a:extLst>
                <a:ext uri="{FF2B5EF4-FFF2-40B4-BE49-F238E27FC236}">
                  <a16:creationId xmlns:a16="http://schemas.microsoft.com/office/drawing/2014/main" id="{C1693B08-56FB-4A9C-B0BC-45E321245184}"/>
                </a:ext>
              </a:extLst>
            </p:cNvPr>
            <p:cNvSpPr txBox="1">
              <a:spLocks noChangeArrowheads="1"/>
            </p:cNvSpPr>
            <p:nvPr/>
          </p:nvSpPr>
          <p:spPr bwMode="auto">
            <a:xfrm>
              <a:off x="4212" y="2110"/>
              <a:ext cx="1721"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1" dirty="0" err="1"/>
                <a:t>Inclinação</a:t>
              </a:r>
              <a:r>
                <a:rPr lang="en-US" altLang="en-US" sz="2800" b="1" dirty="0"/>
                <a:t> da </a:t>
              </a:r>
              <a:r>
                <a:rPr lang="en-US" altLang="en-US" sz="2800" b="1" dirty="0" err="1"/>
                <a:t>DA</a:t>
              </a:r>
              <a:endParaRPr lang="en-US" altLang="en-US" sz="2800" b="1" dirty="0"/>
            </a:p>
          </p:txBody>
        </p:sp>
      </p:grpSp>
      <p:sp>
        <p:nvSpPr>
          <p:cNvPr id="51" name="Rectangle 8">
            <a:extLst>
              <a:ext uri="{FF2B5EF4-FFF2-40B4-BE49-F238E27FC236}">
                <a16:creationId xmlns:a16="http://schemas.microsoft.com/office/drawing/2014/main" id="{339883EE-6B1E-431E-B201-D84B04CE9278}"/>
              </a:ext>
            </a:extLst>
          </p:cNvPr>
          <p:cNvSpPr>
            <a:spLocks noChangeArrowheads="1"/>
          </p:cNvSpPr>
          <p:nvPr/>
        </p:nvSpPr>
        <p:spPr bwMode="auto">
          <a:xfrm>
            <a:off x="6283326" y="-8966"/>
            <a:ext cx="5908674"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5000"/>
              </a:lnSpc>
            </a:pPr>
            <a:r>
              <a:rPr lang="pt-BR" altLang="en-US" sz="3200" b="1" dirty="0">
                <a:latin typeface="Calibri" panose="020F0502020204030204" pitchFamily="34" charset="0"/>
              </a:rPr>
              <a:t>A Curva de Demanda Agregada</a:t>
            </a:r>
          </a:p>
        </p:txBody>
      </p:sp>
      <p:sp>
        <p:nvSpPr>
          <p:cNvPr id="52" name="CaixaDeTexto 51">
            <a:extLst>
              <a:ext uri="{FF2B5EF4-FFF2-40B4-BE49-F238E27FC236}">
                <a16:creationId xmlns:a16="http://schemas.microsoft.com/office/drawing/2014/main" id="{169D9218-7453-499D-A1D1-9E932002C7D6}"/>
              </a:ext>
            </a:extLst>
          </p:cNvPr>
          <p:cNvSpPr txBox="1"/>
          <p:nvPr/>
        </p:nvSpPr>
        <p:spPr>
          <a:xfrm>
            <a:off x="6331368" y="1375396"/>
            <a:ext cx="5174332" cy="1292662"/>
          </a:xfrm>
          <a:prstGeom prst="rect">
            <a:avLst/>
          </a:prstGeom>
          <a:solidFill>
            <a:schemeClr val="bg1">
              <a:lumMod val="95000"/>
            </a:schemeClr>
          </a:solidFill>
          <a:ln>
            <a:solidFill>
              <a:schemeClr val="tx1"/>
            </a:solidFill>
          </a:ln>
        </p:spPr>
        <p:txBody>
          <a:bodyPr wrap="square" rtlCol="0">
            <a:spAutoFit/>
          </a:bodyPr>
          <a:lstStyle/>
          <a:p>
            <a:r>
              <a:rPr lang="pt-BR" sz="2600" dirty="0">
                <a:latin typeface="Arial" panose="020B0604020202020204" pitchFamily="34" charset="0"/>
                <a:cs typeface="Arial" panose="020B0604020202020204" pitchFamily="34" charset="0"/>
              </a:rPr>
              <a:t>A curva de Demanda Agregada é composta por todos os pontos de interseção das curvas IS e LM.</a:t>
            </a:r>
          </a:p>
        </p:txBody>
      </p:sp>
    </p:spTree>
    <p:extLst>
      <p:ext uri="{BB962C8B-B14F-4D97-AF65-F5344CB8AC3E}">
        <p14:creationId xmlns:p14="http://schemas.microsoft.com/office/powerpoint/2010/main" val="357290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additive="base">
                                        <p:cTn id="13" dur="500" fill="hold"/>
                                        <p:tgtEl>
                                          <p:spTgt spid="33"/>
                                        </p:tgtEl>
                                        <p:attrNameLst>
                                          <p:attrName>ppt_x</p:attrName>
                                        </p:attrNameLst>
                                      </p:cBhvr>
                                      <p:tavLst>
                                        <p:tav tm="0">
                                          <p:val>
                                            <p:strVal val="#ppt_x"/>
                                          </p:val>
                                        </p:tav>
                                        <p:tav tm="100000">
                                          <p:val>
                                            <p:strVal val="#ppt_x"/>
                                          </p:val>
                                        </p:tav>
                                      </p:tavLst>
                                    </p:anim>
                                    <p:anim calcmode="lin" valueType="num">
                                      <p:cBhvr additive="base">
                                        <p:cTn id="1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ppt_x"/>
                                          </p:val>
                                        </p:tav>
                                        <p:tav tm="100000">
                                          <p:val>
                                            <p:strVal val="#ppt_x"/>
                                          </p:val>
                                        </p:tav>
                                      </p:tavLst>
                                    </p:anim>
                                    <p:anim calcmode="lin" valueType="num">
                                      <p:cBhvr additive="base">
                                        <p:cTn id="2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7">
            <a:extLst>
              <a:ext uri="{FF2B5EF4-FFF2-40B4-BE49-F238E27FC236}">
                <a16:creationId xmlns:a16="http://schemas.microsoft.com/office/drawing/2014/main" id="{663BC2E7-06F7-4C6A-A159-4336A2FCC219}"/>
              </a:ext>
            </a:extLst>
          </p:cNvPr>
          <p:cNvSpPr>
            <a:spLocks noChangeShapeType="1"/>
          </p:cNvSpPr>
          <p:nvPr/>
        </p:nvSpPr>
        <p:spPr bwMode="auto">
          <a:xfrm flipV="1">
            <a:off x="1229149" y="1026198"/>
            <a:ext cx="0" cy="255102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 name="Line 8">
            <a:extLst>
              <a:ext uri="{FF2B5EF4-FFF2-40B4-BE49-F238E27FC236}">
                <a16:creationId xmlns:a16="http://schemas.microsoft.com/office/drawing/2014/main" id="{115D790B-425A-46E7-BD33-883BFF3C14B2}"/>
              </a:ext>
            </a:extLst>
          </p:cNvPr>
          <p:cNvSpPr>
            <a:spLocks noChangeShapeType="1"/>
          </p:cNvSpPr>
          <p:nvPr/>
        </p:nvSpPr>
        <p:spPr bwMode="auto">
          <a:xfrm flipV="1">
            <a:off x="1229149" y="3662255"/>
            <a:ext cx="0" cy="255102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 name="Line 9">
            <a:extLst>
              <a:ext uri="{FF2B5EF4-FFF2-40B4-BE49-F238E27FC236}">
                <a16:creationId xmlns:a16="http://schemas.microsoft.com/office/drawing/2014/main" id="{9B0329C9-88E9-4AA3-92FF-DD88BAE85CC2}"/>
              </a:ext>
            </a:extLst>
          </p:cNvPr>
          <p:cNvSpPr>
            <a:spLocks noChangeShapeType="1"/>
          </p:cNvSpPr>
          <p:nvPr/>
        </p:nvSpPr>
        <p:spPr bwMode="auto">
          <a:xfrm>
            <a:off x="1148270" y="3492187"/>
            <a:ext cx="3882189"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 name="Line 10">
            <a:extLst>
              <a:ext uri="{FF2B5EF4-FFF2-40B4-BE49-F238E27FC236}">
                <a16:creationId xmlns:a16="http://schemas.microsoft.com/office/drawing/2014/main" id="{25B9E37B-C302-4FB5-AB44-5F68072EF414}"/>
              </a:ext>
            </a:extLst>
          </p:cNvPr>
          <p:cNvSpPr>
            <a:spLocks noChangeShapeType="1"/>
          </p:cNvSpPr>
          <p:nvPr/>
        </p:nvSpPr>
        <p:spPr bwMode="auto">
          <a:xfrm>
            <a:off x="1148270" y="6128243"/>
            <a:ext cx="3882189"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11">
            <a:extLst>
              <a:ext uri="{FF2B5EF4-FFF2-40B4-BE49-F238E27FC236}">
                <a16:creationId xmlns:a16="http://schemas.microsoft.com/office/drawing/2014/main" id="{40CAC399-C160-4812-BE27-1F6D9AD21664}"/>
              </a:ext>
            </a:extLst>
          </p:cNvPr>
          <p:cNvSpPr>
            <a:spLocks noChangeShapeType="1"/>
          </p:cNvSpPr>
          <p:nvPr/>
        </p:nvSpPr>
        <p:spPr bwMode="auto">
          <a:xfrm>
            <a:off x="1795301" y="1451369"/>
            <a:ext cx="2507247" cy="170068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12">
            <a:extLst>
              <a:ext uri="{FF2B5EF4-FFF2-40B4-BE49-F238E27FC236}">
                <a16:creationId xmlns:a16="http://schemas.microsoft.com/office/drawing/2014/main" id="{08062DF4-7B6E-4D1F-A8E9-A1C44707C45B}"/>
              </a:ext>
            </a:extLst>
          </p:cNvPr>
          <p:cNvSpPr>
            <a:spLocks noChangeShapeType="1"/>
          </p:cNvSpPr>
          <p:nvPr/>
        </p:nvSpPr>
        <p:spPr bwMode="auto">
          <a:xfrm flipV="1">
            <a:off x="1714422" y="1281300"/>
            <a:ext cx="2507247" cy="178571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13">
            <a:extLst>
              <a:ext uri="{FF2B5EF4-FFF2-40B4-BE49-F238E27FC236}">
                <a16:creationId xmlns:a16="http://schemas.microsoft.com/office/drawing/2014/main" id="{87303DC0-4E4E-41AD-B525-62BC25632C22}"/>
              </a:ext>
            </a:extLst>
          </p:cNvPr>
          <p:cNvSpPr>
            <a:spLocks noChangeShapeType="1"/>
          </p:cNvSpPr>
          <p:nvPr/>
        </p:nvSpPr>
        <p:spPr bwMode="auto">
          <a:xfrm>
            <a:off x="2927607" y="2216675"/>
            <a:ext cx="0" cy="1275511"/>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14">
            <a:extLst>
              <a:ext uri="{FF2B5EF4-FFF2-40B4-BE49-F238E27FC236}">
                <a16:creationId xmlns:a16="http://schemas.microsoft.com/office/drawing/2014/main" id="{3077C172-20D5-49DB-9E9A-BA44BA1C3731}"/>
              </a:ext>
            </a:extLst>
          </p:cNvPr>
          <p:cNvSpPr>
            <a:spLocks noChangeShapeType="1"/>
          </p:cNvSpPr>
          <p:nvPr/>
        </p:nvSpPr>
        <p:spPr bwMode="auto">
          <a:xfrm flipH="1">
            <a:off x="1229149" y="2216675"/>
            <a:ext cx="1698458"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5">
            <a:extLst>
              <a:ext uri="{FF2B5EF4-FFF2-40B4-BE49-F238E27FC236}">
                <a16:creationId xmlns:a16="http://schemas.microsoft.com/office/drawing/2014/main" id="{94CBDEE5-5A74-4729-A375-36F966A4C373}"/>
              </a:ext>
            </a:extLst>
          </p:cNvPr>
          <p:cNvSpPr>
            <a:spLocks noChangeShapeType="1"/>
          </p:cNvSpPr>
          <p:nvPr/>
        </p:nvSpPr>
        <p:spPr bwMode="auto">
          <a:xfrm>
            <a:off x="1552665" y="4087425"/>
            <a:ext cx="2749884" cy="170068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16">
            <a:extLst>
              <a:ext uri="{FF2B5EF4-FFF2-40B4-BE49-F238E27FC236}">
                <a16:creationId xmlns:a16="http://schemas.microsoft.com/office/drawing/2014/main" id="{91453D59-A38E-4421-A9B6-42458E721A37}"/>
              </a:ext>
            </a:extLst>
          </p:cNvPr>
          <p:cNvSpPr txBox="1">
            <a:spLocks noChangeArrowheads="1"/>
          </p:cNvSpPr>
          <p:nvPr/>
        </p:nvSpPr>
        <p:spPr bwMode="auto">
          <a:xfrm>
            <a:off x="4177554" y="5656730"/>
            <a:ext cx="80878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AD</a:t>
            </a:r>
            <a:r>
              <a:rPr lang="en-US" altLang="en-US" sz="1800" b="1" dirty="0"/>
              <a:t>0</a:t>
            </a:r>
          </a:p>
        </p:txBody>
      </p:sp>
      <p:sp>
        <p:nvSpPr>
          <p:cNvPr id="14" name="Text Box 17">
            <a:extLst>
              <a:ext uri="{FF2B5EF4-FFF2-40B4-BE49-F238E27FC236}">
                <a16:creationId xmlns:a16="http://schemas.microsoft.com/office/drawing/2014/main" id="{E2F6860F-B21C-40B0-873A-2E84D7D45E11}"/>
              </a:ext>
            </a:extLst>
          </p:cNvPr>
          <p:cNvSpPr txBox="1">
            <a:spLocks noChangeArrowheads="1"/>
          </p:cNvSpPr>
          <p:nvPr/>
        </p:nvSpPr>
        <p:spPr bwMode="auto">
          <a:xfrm>
            <a:off x="4202286" y="932330"/>
            <a:ext cx="88966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LM</a:t>
            </a:r>
            <a:r>
              <a:rPr lang="en-US" altLang="en-US" sz="1800" b="1" dirty="0"/>
              <a:t>0</a:t>
            </a:r>
          </a:p>
        </p:txBody>
      </p:sp>
      <p:sp>
        <p:nvSpPr>
          <p:cNvPr id="15" name="Text Box 18">
            <a:extLst>
              <a:ext uri="{FF2B5EF4-FFF2-40B4-BE49-F238E27FC236}">
                <a16:creationId xmlns:a16="http://schemas.microsoft.com/office/drawing/2014/main" id="{78DF2B47-87DF-4C43-B428-1BB6F84B2D41}"/>
              </a:ext>
            </a:extLst>
          </p:cNvPr>
          <p:cNvSpPr txBox="1">
            <a:spLocks noChangeArrowheads="1"/>
          </p:cNvSpPr>
          <p:nvPr/>
        </p:nvSpPr>
        <p:spPr bwMode="auto">
          <a:xfrm>
            <a:off x="4302549" y="2981982"/>
            <a:ext cx="105142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IS</a:t>
            </a:r>
            <a:r>
              <a:rPr lang="en-US" altLang="en-US" sz="1800" b="1" dirty="0"/>
              <a:t>0</a:t>
            </a:r>
          </a:p>
        </p:txBody>
      </p:sp>
      <p:sp>
        <p:nvSpPr>
          <p:cNvPr id="16" name="Text Box 19">
            <a:extLst>
              <a:ext uri="{FF2B5EF4-FFF2-40B4-BE49-F238E27FC236}">
                <a16:creationId xmlns:a16="http://schemas.microsoft.com/office/drawing/2014/main" id="{D1EFA15F-B8FE-4144-82A1-058A0B724DAD}"/>
              </a:ext>
            </a:extLst>
          </p:cNvPr>
          <p:cNvSpPr txBox="1">
            <a:spLocks noChangeArrowheads="1"/>
          </p:cNvSpPr>
          <p:nvPr/>
        </p:nvSpPr>
        <p:spPr bwMode="auto">
          <a:xfrm>
            <a:off x="905633" y="779930"/>
            <a:ext cx="32351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000" dirty="0" err="1"/>
              <a:t>i</a:t>
            </a:r>
            <a:endParaRPr lang="en-US" altLang="en-US" sz="3000" dirty="0"/>
          </a:p>
        </p:txBody>
      </p:sp>
      <p:sp>
        <p:nvSpPr>
          <p:cNvPr id="17" name="Text Box 20">
            <a:extLst>
              <a:ext uri="{FF2B5EF4-FFF2-40B4-BE49-F238E27FC236}">
                <a16:creationId xmlns:a16="http://schemas.microsoft.com/office/drawing/2014/main" id="{060DD07B-6F22-4144-A5F4-C73775151C46}"/>
              </a:ext>
            </a:extLst>
          </p:cNvPr>
          <p:cNvSpPr txBox="1">
            <a:spLocks noChangeArrowheads="1"/>
          </p:cNvSpPr>
          <p:nvPr/>
        </p:nvSpPr>
        <p:spPr bwMode="auto">
          <a:xfrm>
            <a:off x="824754" y="3523130"/>
            <a:ext cx="56615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P</a:t>
            </a:r>
          </a:p>
        </p:txBody>
      </p:sp>
      <p:sp>
        <p:nvSpPr>
          <p:cNvPr id="18" name="Text Box 21">
            <a:extLst>
              <a:ext uri="{FF2B5EF4-FFF2-40B4-BE49-F238E27FC236}">
                <a16:creationId xmlns:a16="http://schemas.microsoft.com/office/drawing/2014/main" id="{7D64BD3C-A792-4B81-A8FA-A9C9C9B20BEB}"/>
              </a:ext>
            </a:extLst>
          </p:cNvPr>
          <p:cNvSpPr txBox="1">
            <a:spLocks noChangeArrowheads="1"/>
          </p:cNvSpPr>
          <p:nvPr/>
        </p:nvSpPr>
        <p:spPr bwMode="auto">
          <a:xfrm>
            <a:off x="4868701" y="6128244"/>
            <a:ext cx="56615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a:t>Y</a:t>
            </a:r>
          </a:p>
        </p:txBody>
      </p:sp>
      <p:sp>
        <p:nvSpPr>
          <p:cNvPr id="19" name="Text Box 22">
            <a:extLst>
              <a:ext uri="{FF2B5EF4-FFF2-40B4-BE49-F238E27FC236}">
                <a16:creationId xmlns:a16="http://schemas.microsoft.com/office/drawing/2014/main" id="{5F8E1358-E150-4526-90C1-2D1F36F09BB3}"/>
              </a:ext>
            </a:extLst>
          </p:cNvPr>
          <p:cNvSpPr txBox="1">
            <a:spLocks noChangeArrowheads="1"/>
          </p:cNvSpPr>
          <p:nvPr/>
        </p:nvSpPr>
        <p:spPr bwMode="auto">
          <a:xfrm>
            <a:off x="4868701" y="3474472"/>
            <a:ext cx="56615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a:t>Y</a:t>
            </a:r>
          </a:p>
        </p:txBody>
      </p:sp>
      <p:sp>
        <p:nvSpPr>
          <p:cNvPr id="20" name="Text Box 23">
            <a:extLst>
              <a:ext uri="{FF2B5EF4-FFF2-40B4-BE49-F238E27FC236}">
                <a16:creationId xmlns:a16="http://schemas.microsoft.com/office/drawing/2014/main" id="{1B6136A3-5A5E-4C4A-9F5B-A07CDED9A84A}"/>
              </a:ext>
            </a:extLst>
          </p:cNvPr>
          <p:cNvSpPr txBox="1">
            <a:spLocks noChangeArrowheads="1"/>
          </p:cNvSpPr>
          <p:nvPr/>
        </p:nvSpPr>
        <p:spPr bwMode="auto">
          <a:xfrm>
            <a:off x="2729754" y="3411687"/>
            <a:ext cx="72791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Y</a:t>
            </a:r>
            <a:r>
              <a:rPr lang="en-US" altLang="en-US" sz="1800" b="1" dirty="0"/>
              <a:t>0</a:t>
            </a:r>
          </a:p>
        </p:txBody>
      </p:sp>
      <p:sp>
        <p:nvSpPr>
          <p:cNvPr id="21" name="Text Box 24">
            <a:extLst>
              <a:ext uri="{FF2B5EF4-FFF2-40B4-BE49-F238E27FC236}">
                <a16:creationId xmlns:a16="http://schemas.microsoft.com/office/drawing/2014/main" id="{C7D12977-2998-4921-ADCC-4D47D3006E76}"/>
              </a:ext>
            </a:extLst>
          </p:cNvPr>
          <p:cNvSpPr txBox="1">
            <a:spLocks noChangeArrowheads="1"/>
          </p:cNvSpPr>
          <p:nvPr/>
        </p:nvSpPr>
        <p:spPr bwMode="auto">
          <a:xfrm>
            <a:off x="2684970" y="6037730"/>
            <a:ext cx="56615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Y</a:t>
            </a:r>
            <a:r>
              <a:rPr lang="en-US" altLang="en-US" sz="1800" b="1" dirty="0"/>
              <a:t>0</a:t>
            </a:r>
          </a:p>
        </p:txBody>
      </p:sp>
      <p:sp>
        <p:nvSpPr>
          <p:cNvPr id="22" name="Text Box 25">
            <a:extLst>
              <a:ext uri="{FF2B5EF4-FFF2-40B4-BE49-F238E27FC236}">
                <a16:creationId xmlns:a16="http://schemas.microsoft.com/office/drawing/2014/main" id="{A6913B36-41C7-45B7-B1A4-CD79CC9DD1F3}"/>
              </a:ext>
            </a:extLst>
          </p:cNvPr>
          <p:cNvSpPr txBox="1">
            <a:spLocks noChangeArrowheads="1"/>
          </p:cNvSpPr>
          <p:nvPr/>
        </p:nvSpPr>
        <p:spPr bwMode="auto">
          <a:xfrm>
            <a:off x="748554" y="4707087"/>
            <a:ext cx="566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P</a:t>
            </a:r>
            <a:r>
              <a:rPr lang="en-US" altLang="en-US" sz="1800" b="1" dirty="0"/>
              <a:t>0</a:t>
            </a:r>
          </a:p>
        </p:txBody>
      </p:sp>
      <p:sp>
        <p:nvSpPr>
          <p:cNvPr id="23" name="Line 27">
            <a:extLst>
              <a:ext uri="{FF2B5EF4-FFF2-40B4-BE49-F238E27FC236}">
                <a16:creationId xmlns:a16="http://schemas.microsoft.com/office/drawing/2014/main" id="{E73E3EF8-CF76-4498-8BE9-FE7D998ED73B}"/>
              </a:ext>
            </a:extLst>
          </p:cNvPr>
          <p:cNvSpPr>
            <a:spLocks noChangeShapeType="1"/>
          </p:cNvSpPr>
          <p:nvPr/>
        </p:nvSpPr>
        <p:spPr bwMode="auto">
          <a:xfrm>
            <a:off x="2927607" y="3850038"/>
            <a:ext cx="0" cy="229592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 name="Text Box 31">
            <a:extLst>
              <a:ext uri="{FF2B5EF4-FFF2-40B4-BE49-F238E27FC236}">
                <a16:creationId xmlns:a16="http://schemas.microsoft.com/office/drawing/2014/main" id="{E7C8AB40-98D8-4F7D-8EC2-B68ED09C82F4}"/>
              </a:ext>
            </a:extLst>
          </p:cNvPr>
          <p:cNvSpPr txBox="1">
            <a:spLocks noChangeArrowheads="1"/>
          </p:cNvSpPr>
          <p:nvPr/>
        </p:nvSpPr>
        <p:spPr bwMode="auto">
          <a:xfrm>
            <a:off x="890403" y="1922930"/>
            <a:ext cx="54395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i</a:t>
            </a:r>
            <a:r>
              <a:rPr lang="en-US" altLang="en-US" sz="1800" b="1" dirty="0"/>
              <a:t>0</a:t>
            </a:r>
          </a:p>
        </p:txBody>
      </p:sp>
      <p:sp>
        <p:nvSpPr>
          <p:cNvPr id="25" name="Line 37">
            <a:extLst>
              <a:ext uri="{FF2B5EF4-FFF2-40B4-BE49-F238E27FC236}">
                <a16:creationId xmlns:a16="http://schemas.microsoft.com/office/drawing/2014/main" id="{49B08C38-1570-451D-B5E3-4DF15BFF0F59}"/>
              </a:ext>
            </a:extLst>
          </p:cNvPr>
          <p:cNvSpPr>
            <a:spLocks noChangeShapeType="1"/>
          </p:cNvSpPr>
          <p:nvPr/>
        </p:nvSpPr>
        <p:spPr bwMode="auto">
          <a:xfrm flipV="1">
            <a:off x="6839207" y="1026198"/>
            <a:ext cx="0" cy="255102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 name="Line 38">
            <a:extLst>
              <a:ext uri="{FF2B5EF4-FFF2-40B4-BE49-F238E27FC236}">
                <a16:creationId xmlns:a16="http://schemas.microsoft.com/office/drawing/2014/main" id="{92736090-3C9E-467A-8EE2-312AFDE2B32E}"/>
              </a:ext>
            </a:extLst>
          </p:cNvPr>
          <p:cNvSpPr>
            <a:spLocks noChangeShapeType="1"/>
          </p:cNvSpPr>
          <p:nvPr/>
        </p:nvSpPr>
        <p:spPr bwMode="auto">
          <a:xfrm flipV="1">
            <a:off x="6839207" y="3662255"/>
            <a:ext cx="0" cy="255102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Line 39">
            <a:extLst>
              <a:ext uri="{FF2B5EF4-FFF2-40B4-BE49-F238E27FC236}">
                <a16:creationId xmlns:a16="http://schemas.microsoft.com/office/drawing/2014/main" id="{662703D8-1D4B-434A-ABE8-4DC81D357C6D}"/>
              </a:ext>
            </a:extLst>
          </p:cNvPr>
          <p:cNvSpPr>
            <a:spLocks noChangeShapeType="1"/>
          </p:cNvSpPr>
          <p:nvPr/>
        </p:nvSpPr>
        <p:spPr bwMode="auto">
          <a:xfrm>
            <a:off x="6758328" y="3492187"/>
            <a:ext cx="3882189"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 name="Line 40">
            <a:extLst>
              <a:ext uri="{FF2B5EF4-FFF2-40B4-BE49-F238E27FC236}">
                <a16:creationId xmlns:a16="http://schemas.microsoft.com/office/drawing/2014/main" id="{C23B0B96-95C5-4171-A68A-E1673C8F15FF}"/>
              </a:ext>
            </a:extLst>
          </p:cNvPr>
          <p:cNvSpPr>
            <a:spLocks noChangeShapeType="1"/>
          </p:cNvSpPr>
          <p:nvPr/>
        </p:nvSpPr>
        <p:spPr bwMode="auto">
          <a:xfrm>
            <a:off x="6758328" y="6128243"/>
            <a:ext cx="3882189"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Line 41">
            <a:extLst>
              <a:ext uri="{FF2B5EF4-FFF2-40B4-BE49-F238E27FC236}">
                <a16:creationId xmlns:a16="http://schemas.microsoft.com/office/drawing/2014/main" id="{FB39A987-AAF2-4A42-864C-5C00291F5CEE}"/>
              </a:ext>
            </a:extLst>
          </p:cNvPr>
          <p:cNvSpPr>
            <a:spLocks noChangeShapeType="1"/>
          </p:cNvSpPr>
          <p:nvPr/>
        </p:nvSpPr>
        <p:spPr bwMode="auto">
          <a:xfrm>
            <a:off x="7405359" y="1451369"/>
            <a:ext cx="2507247" cy="170068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42">
            <a:extLst>
              <a:ext uri="{FF2B5EF4-FFF2-40B4-BE49-F238E27FC236}">
                <a16:creationId xmlns:a16="http://schemas.microsoft.com/office/drawing/2014/main" id="{CA0F42A2-C54D-4D0C-9E27-D037602D8A02}"/>
              </a:ext>
            </a:extLst>
          </p:cNvPr>
          <p:cNvSpPr>
            <a:spLocks noChangeShapeType="1"/>
          </p:cNvSpPr>
          <p:nvPr/>
        </p:nvSpPr>
        <p:spPr bwMode="auto">
          <a:xfrm flipV="1">
            <a:off x="7324480" y="1281300"/>
            <a:ext cx="2507247" cy="178571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43">
            <a:extLst>
              <a:ext uri="{FF2B5EF4-FFF2-40B4-BE49-F238E27FC236}">
                <a16:creationId xmlns:a16="http://schemas.microsoft.com/office/drawing/2014/main" id="{66EC3B16-E10F-4945-9EEA-358CD37A1C79}"/>
              </a:ext>
            </a:extLst>
          </p:cNvPr>
          <p:cNvSpPr>
            <a:spLocks noChangeShapeType="1"/>
          </p:cNvSpPr>
          <p:nvPr/>
        </p:nvSpPr>
        <p:spPr bwMode="auto">
          <a:xfrm>
            <a:off x="8537665" y="2216675"/>
            <a:ext cx="0" cy="1275511"/>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44">
            <a:extLst>
              <a:ext uri="{FF2B5EF4-FFF2-40B4-BE49-F238E27FC236}">
                <a16:creationId xmlns:a16="http://schemas.microsoft.com/office/drawing/2014/main" id="{BFCB98C8-2127-42D5-9A09-1AF4FAEF6E08}"/>
              </a:ext>
            </a:extLst>
          </p:cNvPr>
          <p:cNvSpPr>
            <a:spLocks noChangeShapeType="1"/>
          </p:cNvSpPr>
          <p:nvPr/>
        </p:nvSpPr>
        <p:spPr bwMode="auto">
          <a:xfrm flipH="1">
            <a:off x="6839207" y="2216675"/>
            <a:ext cx="1698458"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45">
            <a:extLst>
              <a:ext uri="{FF2B5EF4-FFF2-40B4-BE49-F238E27FC236}">
                <a16:creationId xmlns:a16="http://schemas.microsoft.com/office/drawing/2014/main" id="{48E7F505-0F3C-442D-8755-DDA55F822076}"/>
              </a:ext>
            </a:extLst>
          </p:cNvPr>
          <p:cNvSpPr>
            <a:spLocks noChangeShapeType="1"/>
          </p:cNvSpPr>
          <p:nvPr/>
        </p:nvSpPr>
        <p:spPr bwMode="auto">
          <a:xfrm>
            <a:off x="7162722" y="4087425"/>
            <a:ext cx="2749884" cy="170068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Text Box 46">
            <a:extLst>
              <a:ext uri="{FF2B5EF4-FFF2-40B4-BE49-F238E27FC236}">
                <a16:creationId xmlns:a16="http://schemas.microsoft.com/office/drawing/2014/main" id="{61C7B8D0-5BAA-40F3-A831-2B2129E4B53C}"/>
              </a:ext>
            </a:extLst>
          </p:cNvPr>
          <p:cNvSpPr txBox="1">
            <a:spLocks noChangeArrowheads="1"/>
          </p:cNvSpPr>
          <p:nvPr/>
        </p:nvSpPr>
        <p:spPr bwMode="auto">
          <a:xfrm>
            <a:off x="9816354" y="5618039"/>
            <a:ext cx="80878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AD</a:t>
            </a:r>
            <a:r>
              <a:rPr lang="en-US" altLang="en-US" sz="1800" b="1" dirty="0"/>
              <a:t>0</a:t>
            </a:r>
          </a:p>
        </p:txBody>
      </p:sp>
      <p:sp>
        <p:nvSpPr>
          <p:cNvPr id="35" name="Text Box 47">
            <a:extLst>
              <a:ext uri="{FF2B5EF4-FFF2-40B4-BE49-F238E27FC236}">
                <a16:creationId xmlns:a16="http://schemas.microsoft.com/office/drawing/2014/main" id="{D1B68E16-D877-4AC2-915C-620283036224}"/>
              </a:ext>
            </a:extLst>
          </p:cNvPr>
          <p:cNvSpPr txBox="1">
            <a:spLocks noChangeArrowheads="1"/>
          </p:cNvSpPr>
          <p:nvPr/>
        </p:nvSpPr>
        <p:spPr bwMode="auto">
          <a:xfrm>
            <a:off x="9816354" y="1008530"/>
            <a:ext cx="88966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LM</a:t>
            </a:r>
            <a:r>
              <a:rPr lang="en-US" altLang="en-US" sz="1800" b="1" dirty="0"/>
              <a:t>0</a:t>
            </a:r>
          </a:p>
        </p:txBody>
      </p:sp>
      <p:sp>
        <p:nvSpPr>
          <p:cNvPr id="36" name="Text Box 48">
            <a:extLst>
              <a:ext uri="{FF2B5EF4-FFF2-40B4-BE49-F238E27FC236}">
                <a16:creationId xmlns:a16="http://schemas.microsoft.com/office/drawing/2014/main" id="{B6C28C40-4753-4807-972C-1BC1EDCCDD70}"/>
              </a:ext>
            </a:extLst>
          </p:cNvPr>
          <p:cNvSpPr txBox="1">
            <a:spLocks noChangeArrowheads="1"/>
          </p:cNvSpPr>
          <p:nvPr/>
        </p:nvSpPr>
        <p:spPr bwMode="auto">
          <a:xfrm>
            <a:off x="9912607" y="2981982"/>
            <a:ext cx="64703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IS</a:t>
            </a:r>
            <a:r>
              <a:rPr lang="en-US" altLang="en-US" sz="1800" b="1" dirty="0"/>
              <a:t>0</a:t>
            </a:r>
          </a:p>
        </p:txBody>
      </p:sp>
      <p:sp>
        <p:nvSpPr>
          <p:cNvPr id="37" name="Text Box 49">
            <a:extLst>
              <a:ext uri="{FF2B5EF4-FFF2-40B4-BE49-F238E27FC236}">
                <a16:creationId xmlns:a16="http://schemas.microsoft.com/office/drawing/2014/main" id="{BD6BCB72-C644-4BBA-8577-9A42C3116F10}"/>
              </a:ext>
            </a:extLst>
          </p:cNvPr>
          <p:cNvSpPr txBox="1">
            <a:spLocks noChangeArrowheads="1"/>
          </p:cNvSpPr>
          <p:nvPr/>
        </p:nvSpPr>
        <p:spPr bwMode="auto">
          <a:xfrm>
            <a:off x="6515691" y="779930"/>
            <a:ext cx="32351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3000" dirty="0" err="1"/>
              <a:t>i</a:t>
            </a:r>
            <a:endParaRPr lang="en-US" altLang="en-US" sz="3000" dirty="0"/>
          </a:p>
        </p:txBody>
      </p:sp>
      <p:sp>
        <p:nvSpPr>
          <p:cNvPr id="38" name="Text Box 50">
            <a:extLst>
              <a:ext uri="{FF2B5EF4-FFF2-40B4-BE49-F238E27FC236}">
                <a16:creationId xmlns:a16="http://schemas.microsoft.com/office/drawing/2014/main" id="{372506A6-0C47-4AE7-AD2A-0E49E19B570E}"/>
              </a:ext>
            </a:extLst>
          </p:cNvPr>
          <p:cNvSpPr txBox="1">
            <a:spLocks noChangeArrowheads="1"/>
          </p:cNvSpPr>
          <p:nvPr/>
        </p:nvSpPr>
        <p:spPr bwMode="auto">
          <a:xfrm>
            <a:off x="6434812" y="3523130"/>
            <a:ext cx="56615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a:t>P</a:t>
            </a:r>
          </a:p>
        </p:txBody>
      </p:sp>
      <p:sp>
        <p:nvSpPr>
          <p:cNvPr id="39" name="Text Box 51">
            <a:extLst>
              <a:ext uri="{FF2B5EF4-FFF2-40B4-BE49-F238E27FC236}">
                <a16:creationId xmlns:a16="http://schemas.microsoft.com/office/drawing/2014/main" id="{5ABB7DD6-60A6-4D6C-B811-A6FFF9E761EB}"/>
              </a:ext>
            </a:extLst>
          </p:cNvPr>
          <p:cNvSpPr txBox="1">
            <a:spLocks noChangeArrowheads="1"/>
          </p:cNvSpPr>
          <p:nvPr/>
        </p:nvSpPr>
        <p:spPr bwMode="auto">
          <a:xfrm>
            <a:off x="10478759" y="6128244"/>
            <a:ext cx="40439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a:t>Y</a:t>
            </a:r>
          </a:p>
        </p:txBody>
      </p:sp>
      <p:sp>
        <p:nvSpPr>
          <p:cNvPr id="40" name="Text Box 52">
            <a:extLst>
              <a:ext uri="{FF2B5EF4-FFF2-40B4-BE49-F238E27FC236}">
                <a16:creationId xmlns:a16="http://schemas.microsoft.com/office/drawing/2014/main" id="{E59F7A1D-CB3E-4732-BC84-CA7DCE9B2984}"/>
              </a:ext>
            </a:extLst>
          </p:cNvPr>
          <p:cNvSpPr txBox="1">
            <a:spLocks noChangeArrowheads="1"/>
          </p:cNvSpPr>
          <p:nvPr/>
        </p:nvSpPr>
        <p:spPr bwMode="auto">
          <a:xfrm>
            <a:off x="10478759" y="3474472"/>
            <a:ext cx="40439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a:t>Y</a:t>
            </a:r>
          </a:p>
        </p:txBody>
      </p:sp>
      <p:sp>
        <p:nvSpPr>
          <p:cNvPr id="41" name="Text Box 53">
            <a:extLst>
              <a:ext uri="{FF2B5EF4-FFF2-40B4-BE49-F238E27FC236}">
                <a16:creationId xmlns:a16="http://schemas.microsoft.com/office/drawing/2014/main" id="{84EDD4E9-05DB-4F46-A394-82544867472C}"/>
              </a:ext>
            </a:extLst>
          </p:cNvPr>
          <p:cNvSpPr txBox="1">
            <a:spLocks noChangeArrowheads="1"/>
          </p:cNvSpPr>
          <p:nvPr/>
        </p:nvSpPr>
        <p:spPr bwMode="auto">
          <a:xfrm>
            <a:off x="8292354" y="3411687"/>
            <a:ext cx="76637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Y</a:t>
            </a:r>
            <a:r>
              <a:rPr lang="en-US" altLang="en-US" sz="1800" b="1" dirty="0"/>
              <a:t>0</a:t>
            </a:r>
          </a:p>
        </p:txBody>
      </p:sp>
      <p:sp>
        <p:nvSpPr>
          <p:cNvPr id="42" name="Text Box 54">
            <a:extLst>
              <a:ext uri="{FF2B5EF4-FFF2-40B4-BE49-F238E27FC236}">
                <a16:creationId xmlns:a16="http://schemas.microsoft.com/office/drawing/2014/main" id="{F671C150-94A9-4E02-964B-0A8F2FE900E2}"/>
              </a:ext>
            </a:extLst>
          </p:cNvPr>
          <p:cNvSpPr txBox="1">
            <a:spLocks noChangeArrowheads="1"/>
          </p:cNvSpPr>
          <p:nvPr/>
        </p:nvSpPr>
        <p:spPr bwMode="auto">
          <a:xfrm>
            <a:off x="8326443" y="6037730"/>
            <a:ext cx="72791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Y</a:t>
            </a:r>
            <a:r>
              <a:rPr lang="en-US" altLang="en-US" sz="1800" b="1" dirty="0"/>
              <a:t>0</a:t>
            </a:r>
          </a:p>
        </p:txBody>
      </p:sp>
      <p:sp>
        <p:nvSpPr>
          <p:cNvPr id="43" name="Text Box 55">
            <a:extLst>
              <a:ext uri="{FF2B5EF4-FFF2-40B4-BE49-F238E27FC236}">
                <a16:creationId xmlns:a16="http://schemas.microsoft.com/office/drawing/2014/main" id="{DA838E5B-266D-4787-8A7B-9662F01734CC}"/>
              </a:ext>
            </a:extLst>
          </p:cNvPr>
          <p:cNvSpPr txBox="1">
            <a:spLocks noChangeArrowheads="1"/>
          </p:cNvSpPr>
          <p:nvPr/>
        </p:nvSpPr>
        <p:spPr bwMode="auto">
          <a:xfrm>
            <a:off x="6387354" y="4707087"/>
            <a:ext cx="52697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P</a:t>
            </a:r>
            <a:r>
              <a:rPr lang="en-US" altLang="en-US" sz="1800" b="1" dirty="0"/>
              <a:t>0</a:t>
            </a:r>
          </a:p>
        </p:txBody>
      </p:sp>
      <p:sp>
        <p:nvSpPr>
          <p:cNvPr id="44" name="Line 56">
            <a:extLst>
              <a:ext uri="{FF2B5EF4-FFF2-40B4-BE49-F238E27FC236}">
                <a16:creationId xmlns:a16="http://schemas.microsoft.com/office/drawing/2014/main" id="{1A346687-90CA-422B-9C89-9BAE004B12E3}"/>
              </a:ext>
            </a:extLst>
          </p:cNvPr>
          <p:cNvSpPr>
            <a:spLocks noChangeShapeType="1"/>
          </p:cNvSpPr>
          <p:nvPr/>
        </p:nvSpPr>
        <p:spPr bwMode="auto">
          <a:xfrm>
            <a:off x="8537665" y="3850038"/>
            <a:ext cx="0" cy="229592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5" name="Text Box 61">
            <a:extLst>
              <a:ext uri="{FF2B5EF4-FFF2-40B4-BE49-F238E27FC236}">
                <a16:creationId xmlns:a16="http://schemas.microsoft.com/office/drawing/2014/main" id="{262FF837-318F-4532-9944-567578F63367}"/>
              </a:ext>
            </a:extLst>
          </p:cNvPr>
          <p:cNvSpPr txBox="1">
            <a:spLocks noChangeArrowheads="1"/>
          </p:cNvSpPr>
          <p:nvPr/>
        </p:nvSpPr>
        <p:spPr bwMode="auto">
          <a:xfrm>
            <a:off x="6511680" y="1963887"/>
            <a:ext cx="48527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i</a:t>
            </a:r>
            <a:r>
              <a:rPr lang="en-US" altLang="en-US" sz="1800" b="1" dirty="0"/>
              <a:t>0</a:t>
            </a:r>
          </a:p>
        </p:txBody>
      </p:sp>
      <p:grpSp>
        <p:nvGrpSpPr>
          <p:cNvPr id="46" name="Group 89">
            <a:extLst>
              <a:ext uri="{FF2B5EF4-FFF2-40B4-BE49-F238E27FC236}">
                <a16:creationId xmlns:a16="http://schemas.microsoft.com/office/drawing/2014/main" id="{5A89B82B-1AC1-41CE-BF6E-8A4D9054F25A}"/>
              </a:ext>
            </a:extLst>
          </p:cNvPr>
          <p:cNvGrpSpPr>
            <a:grpSpLocks/>
          </p:cNvGrpSpPr>
          <p:nvPr/>
        </p:nvGrpSpPr>
        <p:grpSpPr bwMode="auto">
          <a:xfrm>
            <a:off x="824754" y="1313189"/>
            <a:ext cx="4724679" cy="2591768"/>
            <a:chOff x="288" y="1016"/>
            <a:chExt cx="2804" cy="1463"/>
          </a:xfrm>
        </p:grpSpPr>
        <p:sp>
          <p:nvSpPr>
            <p:cNvPr id="47" name="Text Box 26">
              <a:extLst>
                <a:ext uri="{FF2B5EF4-FFF2-40B4-BE49-F238E27FC236}">
                  <a16:creationId xmlns:a16="http://schemas.microsoft.com/office/drawing/2014/main" id="{EFA534A9-C83D-40ED-B12D-459CE154E5E8}"/>
                </a:ext>
              </a:extLst>
            </p:cNvPr>
            <p:cNvSpPr txBox="1">
              <a:spLocks noChangeArrowheads="1"/>
            </p:cNvSpPr>
            <p:nvPr/>
          </p:nvSpPr>
          <p:spPr bwMode="auto">
            <a:xfrm>
              <a:off x="2564" y="1016"/>
              <a:ext cx="528"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LM</a:t>
              </a:r>
              <a:r>
                <a:rPr lang="en-US" altLang="en-US" sz="1800" b="1" dirty="0">
                  <a:solidFill>
                    <a:srgbClr val="003399"/>
                  </a:solidFill>
                </a:rPr>
                <a:t>1</a:t>
              </a:r>
            </a:p>
          </p:txBody>
        </p:sp>
        <p:sp>
          <p:nvSpPr>
            <p:cNvPr id="48" name="Line 28">
              <a:extLst>
                <a:ext uri="{FF2B5EF4-FFF2-40B4-BE49-F238E27FC236}">
                  <a16:creationId xmlns:a16="http://schemas.microsoft.com/office/drawing/2014/main" id="{5E38B69F-AB13-4B73-AE97-5BBBBF7CBE8B}"/>
                </a:ext>
              </a:extLst>
            </p:cNvPr>
            <p:cNvSpPr>
              <a:spLocks noChangeShapeType="1"/>
            </p:cNvSpPr>
            <p:nvPr/>
          </p:nvSpPr>
          <p:spPr bwMode="auto">
            <a:xfrm flipV="1">
              <a:off x="1152" y="1200"/>
              <a:ext cx="1440" cy="96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Text Box 29">
              <a:extLst>
                <a:ext uri="{FF2B5EF4-FFF2-40B4-BE49-F238E27FC236}">
                  <a16:creationId xmlns:a16="http://schemas.microsoft.com/office/drawing/2014/main" id="{0FB8BEB2-3C93-4CE9-9FDA-8CFB23B15F0A}"/>
                </a:ext>
              </a:extLst>
            </p:cNvPr>
            <p:cNvSpPr txBox="1">
              <a:spLocks noChangeArrowheads="1"/>
            </p:cNvSpPr>
            <p:nvPr/>
          </p:nvSpPr>
          <p:spPr bwMode="auto">
            <a:xfrm>
              <a:off x="1728" y="2201"/>
              <a:ext cx="43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Y</a:t>
              </a:r>
              <a:r>
                <a:rPr lang="en-US" altLang="en-US" sz="1800" b="1" dirty="0">
                  <a:solidFill>
                    <a:srgbClr val="003399"/>
                  </a:solidFill>
                </a:rPr>
                <a:t>1</a:t>
              </a:r>
            </a:p>
          </p:txBody>
        </p:sp>
        <p:sp>
          <p:nvSpPr>
            <p:cNvPr id="50" name="Text Box 32">
              <a:extLst>
                <a:ext uri="{FF2B5EF4-FFF2-40B4-BE49-F238E27FC236}">
                  <a16:creationId xmlns:a16="http://schemas.microsoft.com/office/drawing/2014/main" id="{4294977E-CAD2-444C-830A-4BBC64E54CC2}"/>
                </a:ext>
              </a:extLst>
            </p:cNvPr>
            <p:cNvSpPr txBox="1">
              <a:spLocks noChangeArrowheads="1"/>
            </p:cNvSpPr>
            <p:nvPr/>
          </p:nvSpPr>
          <p:spPr bwMode="auto">
            <a:xfrm>
              <a:off x="332" y="1575"/>
              <a:ext cx="273"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i</a:t>
              </a:r>
              <a:r>
                <a:rPr lang="en-US" altLang="en-US" sz="1800" b="1" dirty="0">
                  <a:solidFill>
                    <a:srgbClr val="003399"/>
                  </a:solidFill>
                </a:rPr>
                <a:t>1</a:t>
              </a:r>
            </a:p>
          </p:txBody>
        </p:sp>
        <p:sp>
          <p:nvSpPr>
            <p:cNvPr id="51" name="Line 33">
              <a:extLst>
                <a:ext uri="{FF2B5EF4-FFF2-40B4-BE49-F238E27FC236}">
                  <a16:creationId xmlns:a16="http://schemas.microsoft.com/office/drawing/2014/main" id="{4220DEB3-5D25-4D8E-B259-5C8728DEA57F}"/>
                </a:ext>
              </a:extLst>
            </p:cNvPr>
            <p:cNvSpPr>
              <a:spLocks noChangeShapeType="1"/>
            </p:cNvSpPr>
            <p:nvPr/>
          </p:nvSpPr>
          <p:spPr bwMode="auto">
            <a:xfrm flipH="1" flipV="1">
              <a:off x="2064" y="1200"/>
              <a:ext cx="192" cy="192"/>
            </a:xfrm>
            <a:prstGeom prst="line">
              <a:avLst/>
            </a:prstGeom>
            <a:noFill/>
            <a:ln w="28575">
              <a:solidFill>
                <a:srgbClr val="003399"/>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52" name="Line 34">
              <a:extLst>
                <a:ext uri="{FF2B5EF4-FFF2-40B4-BE49-F238E27FC236}">
                  <a16:creationId xmlns:a16="http://schemas.microsoft.com/office/drawing/2014/main" id="{431C0151-5CDE-453D-9350-372E8D250B30}"/>
                </a:ext>
              </a:extLst>
            </p:cNvPr>
            <p:cNvSpPr>
              <a:spLocks noChangeShapeType="1"/>
            </p:cNvSpPr>
            <p:nvPr/>
          </p:nvSpPr>
          <p:spPr bwMode="auto">
            <a:xfrm flipV="1">
              <a:off x="288" y="1488"/>
              <a:ext cx="0" cy="288"/>
            </a:xfrm>
            <a:prstGeom prst="line">
              <a:avLst/>
            </a:prstGeom>
            <a:noFill/>
            <a:ln w="19050">
              <a:solidFill>
                <a:srgbClr val="003399"/>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53" name="Line 36">
              <a:extLst>
                <a:ext uri="{FF2B5EF4-FFF2-40B4-BE49-F238E27FC236}">
                  <a16:creationId xmlns:a16="http://schemas.microsoft.com/office/drawing/2014/main" id="{E0D430DF-CEA1-4AD3-A4A8-5BCD289147FF}"/>
                </a:ext>
              </a:extLst>
            </p:cNvPr>
            <p:cNvSpPr>
              <a:spLocks noChangeShapeType="1"/>
            </p:cNvSpPr>
            <p:nvPr/>
          </p:nvSpPr>
          <p:spPr bwMode="auto">
            <a:xfrm flipH="1">
              <a:off x="1536" y="2438"/>
              <a:ext cx="288" cy="0"/>
            </a:xfrm>
            <a:prstGeom prst="line">
              <a:avLst/>
            </a:prstGeom>
            <a:noFill/>
            <a:ln w="19050">
              <a:solidFill>
                <a:srgbClr val="003399"/>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54" name="Line 66">
              <a:extLst>
                <a:ext uri="{FF2B5EF4-FFF2-40B4-BE49-F238E27FC236}">
                  <a16:creationId xmlns:a16="http://schemas.microsoft.com/office/drawing/2014/main" id="{B88F05EB-1B0A-4FEA-A864-2881F171A515}"/>
                </a:ext>
              </a:extLst>
            </p:cNvPr>
            <p:cNvSpPr>
              <a:spLocks noChangeShapeType="1"/>
            </p:cNvSpPr>
            <p:nvPr/>
          </p:nvSpPr>
          <p:spPr bwMode="auto">
            <a:xfrm>
              <a:off x="1824" y="1728"/>
              <a:ext cx="0" cy="528"/>
            </a:xfrm>
            <a:prstGeom prst="line">
              <a:avLst/>
            </a:prstGeom>
            <a:noFill/>
            <a:ln w="9525" cap="rnd">
              <a:solidFill>
                <a:srgbClr val="003399"/>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5" name="Line 67">
              <a:extLst>
                <a:ext uri="{FF2B5EF4-FFF2-40B4-BE49-F238E27FC236}">
                  <a16:creationId xmlns:a16="http://schemas.microsoft.com/office/drawing/2014/main" id="{91FCA6AF-17AA-4962-BB03-C80214388379}"/>
                </a:ext>
              </a:extLst>
            </p:cNvPr>
            <p:cNvSpPr>
              <a:spLocks noChangeShapeType="1"/>
            </p:cNvSpPr>
            <p:nvPr/>
          </p:nvSpPr>
          <p:spPr bwMode="auto">
            <a:xfrm flipH="1">
              <a:off x="528" y="1728"/>
              <a:ext cx="1296" cy="0"/>
            </a:xfrm>
            <a:prstGeom prst="line">
              <a:avLst/>
            </a:prstGeom>
            <a:noFill/>
            <a:ln w="9525" cap="rnd">
              <a:solidFill>
                <a:srgbClr val="003399"/>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56" name="Line 70">
            <a:extLst>
              <a:ext uri="{FF2B5EF4-FFF2-40B4-BE49-F238E27FC236}">
                <a16:creationId xmlns:a16="http://schemas.microsoft.com/office/drawing/2014/main" id="{E88DF702-5C87-412B-BF5E-84603D2F5385}"/>
              </a:ext>
            </a:extLst>
          </p:cNvPr>
          <p:cNvSpPr>
            <a:spLocks noChangeShapeType="1"/>
          </p:cNvSpPr>
          <p:nvPr/>
        </p:nvSpPr>
        <p:spPr bwMode="auto">
          <a:xfrm>
            <a:off x="2927607" y="4955481"/>
            <a:ext cx="485274" cy="0"/>
          </a:xfrm>
          <a:prstGeom prst="line">
            <a:avLst/>
          </a:prstGeom>
          <a:noFill/>
          <a:ln w="9525" cap="rnd">
            <a:solidFill>
              <a:srgbClr val="003399"/>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57" name="Group 90">
            <a:extLst>
              <a:ext uri="{FF2B5EF4-FFF2-40B4-BE49-F238E27FC236}">
                <a16:creationId xmlns:a16="http://schemas.microsoft.com/office/drawing/2014/main" id="{0F1305D2-DC9E-478B-8664-8D190296BB00}"/>
              </a:ext>
            </a:extLst>
          </p:cNvPr>
          <p:cNvGrpSpPr>
            <a:grpSpLocks/>
          </p:cNvGrpSpPr>
          <p:nvPr/>
        </p:nvGrpSpPr>
        <p:grpSpPr bwMode="auto">
          <a:xfrm>
            <a:off x="1795301" y="3850039"/>
            <a:ext cx="3496330" cy="2680345"/>
            <a:chOff x="864" y="2448"/>
            <a:chExt cx="2075" cy="1513"/>
          </a:xfrm>
        </p:grpSpPr>
        <p:sp>
          <p:nvSpPr>
            <p:cNvPr id="58" name="Text Box 30">
              <a:extLst>
                <a:ext uri="{FF2B5EF4-FFF2-40B4-BE49-F238E27FC236}">
                  <a16:creationId xmlns:a16="http://schemas.microsoft.com/office/drawing/2014/main" id="{BB9DE265-045B-41FB-BAB2-436758CC58A9}"/>
                </a:ext>
              </a:extLst>
            </p:cNvPr>
            <p:cNvSpPr txBox="1">
              <a:spLocks noChangeArrowheads="1"/>
            </p:cNvSpPr>
            <p:nvPr/>
          </p:nvSpPr>
          <p:spPr bwMode="auto">
            <a:xfrm>
              <a:off x="1680" y="3683"/>
              <a:ext cx="43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Y</a:t>
              </a:r>
              <a:r>
                <a:rPr lang="en-US" altLang="en-US" sz="1800" b="1" dirty="0">
                  <a:solidFill>
                    <a:srgbClr val="003399"/>
                  </a:solidFill>
                </a:rPr>
                <a:t>1</a:t>
              </a:r>
            </a:p>
          </p:txBody>
        </p:sp>
        <p:sp>
          <p:nvSpPr>
            <p:cNvPr id="59" name="Line 35">
              <a:extLst>
                <a:ext uri="{FF2B5EF4-FFF2-40B4-BE49-F238E27FC236}">
                  <a16:creationId xmlns:a16="http://schemas.microsoft.com/office/drawing/2014/main" id="{BB61BAAE-E9B5-4944-8A6E-4CA258B7B8C9}"/>
                </a:ext>
              </a:extLst>
            </p:cNvPr>
            <p:cNvSpPr>
              <a:spLocks noChangeShapeType="1"/>
            </p:cNvSpPr>
            <p:nvPr/>
          </p:nvSpPr>
          <p:spPr bwMode="auto">
            <a:xfrm flipH="1">
              <a:off x="1536" y="3926"/>
              <a:ext cx="288" cy="0"/>
            </a:xfrm>
            <a:prstGeom prst="line">
              <a:avLst/>
            </a:prstGeom>
            <a:noFill/>
            <a:ln w="19050">
              <a:solidFill>
                <a:srgbClr val="003399"/>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60" name="Line 68">
              <a:extLst>
                <a:ext uri="{FF2B5EF4-FFF2-40B4-BE49-F238E27FC236}">
                  <a16:creationId xmlns:a16="http://schemas.microsoft.com/office/drawing/2014/main" id="{244C1004-7129-4517-9EB1-D77B7481BAE3}"/>
                </a:ext>
              </a:extLst>
            </p:cNvPr>
            <p:cNvSpPr>
              <a:spLocks noChangeShapeType="1"/>
            </p:cNvSpPr>
            <p:nvPr/>
          </p:nvSpPr>
          <p:spPr bwMode="auto">
            <a:xfrm>
              <a:off x="1824" y="2448"/>
              <a:ext cx="0" cy="1296"/>
            </a:xfrm>
            <a:prstGeom prst="line">
              <a:avLst/>
            </a:prstGeom>
            <a:noFill/>
            <a:ln w="9525" cap="rnd">
              <a:solidFill>
                <a:srgbClr val="003399"/>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1" name="Line 69">
              <a:extLst>
                <a:ext uri="{FF2B5EF4-FFF2-40B4-BE49-F238E27FC236}">
                  <a16:creationId xmlns:a16="http://schemas.microsoft.com/office/drawing/2014/main" id="{238EC0FB-4071-41AD-B532-9D8299137478}"/>
                </a:ext>
              </a:extLst>
            </p:cNvPr>
            <p:cNvSpPr>
              <a:spLocks noChangeShapeType="1"/>
            </p:cNvSpPr>
            <p:nvPr/>
          </p:nvSpPr>
          <p:spPr bwMode="auto">
            <a:xfrm>
              <a:off x="864" y="2496"/>
              <a:ext cx="1632" cy="96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 name="Text Box 71">
              <a:extLst>
                <a:ext uri="{FF2B5EF4-FFF2-40B4-BE49-F238E27FC236}">
                  <a16:creationId xmlns:a16="http://schemas.microsoft.com/office/drawing/2014/main" id="{82400588-1544-42A9-A7D6-F1DBB1F82503}"/>
                </a:ext>
              </a:extLst>
            </p:cNvPr>
            <p:cNvSpPr txBox="1">
              <a:spLocks noChangeArrowheads="1"/>
            </p:cNvSpPr>
            <p:nvPr/>
          </p:nvSpPr>
          <p:spPr bwMode="auto">
            <a:xfrm>
              <a:off x="2459" y="3296"/>
              <a:ext cx="480"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AD</a:t>
              </a:r>
              <a:r>
                <a:rPr lang="en-US" altLang="en-US" sz="1800" b="1" dirty="0">
                  <a:solidFill>
                    <a:srgbClr val="003399"/>
                  </a:solidFill>
                </a:rPr>
                <a:t>1</a:t>
              </a:r>
            </a:p>
          </p:txBody>
        </p:sp>
      </p:grpSp>
      <p:sp>
        <p:nvSpPr>
          <p:cNvPr id="63" name="Line 72">
            <a:extLst>
              <a:ext uri="{FF2B5EF4-FFF2-40B4-BE49-F238E27FC236}">
                <a16:creationId xmlns:a16="http://schemas.microsoft.com/office/drawing/2014/main" id="{E4E6521E-8B3E-4F67-89FC-F544BCE550F2}"/>
              </a:ext>
            </a:extLst>
          </p:cNvPr>
          <p:cNvSpPr>
            <a:spLocks noChangeShapeType="1"/>
          </p:cNvSpPr>
          <p:nvPr/>
        </p:nvSpPr>
        <p:spPr bwMode="auto">
          <a:xfrm>
            <a:off x="1229149" y="4955481"/>
            <a:ext cx="339691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4" name="Text Box 73">
            <a:extLst>
              <a:ext uri="{FF2B5EF4-FFF2-40B4-BE49-F238E27FC236}">
                <a16:creationId xmlns:a16="http://schemas.microsoft.com/office/drawing/2014/main" id="{1294493D-B80B-42F2-A21B-FA5949CB50A8}"/>
              </a:ext>
            </a:extLst>
          </p:cNvPr>
          <p:cNvSpPr txBox="1">
            <a:spLocks noChangeArrowheads="1"/>
          </p:cNvSpPr>
          <p:nvPr/>
        </p:nvSpPr>
        <p:spPr bwMode="auto">
          <a:xfrm>
            <a:off x="4545186" y="4700380"/>
            <a:ext cx="80878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AS</a:t>
            </a:r>
          </a:p>
        </p:txBody>
      </p:sp>
      <p:sp>
        <p:nvSpPr>
          <p:cNvPr id="65" name="Line 74">
            <a:extLst>
              <a:ext uri="{FF2B5EF4-FFF2-40B4-BE49-F238E27FC236}">
                <a16:creationId xmlns:a16="http://schemas.microsoft.com/office/drawing/2014/main" id="{C1C6F70D-B66F-4C27-9ECA-5C92112CC99B}"/>
              </a:ext>
            </a:extLst>
          </p:cNvPr>
          <p:cNvSpPr>
            <a:spLocks noChangeShapeType="1"/>
          </p:cNvSpPr>
          <p:nvPr/>
        </p:nvSpPr>
        <p:spPr bwMode="auto">
          <a:xfrm>
            <a:off x="824754" y="4785413"/>
            <a:ext cx="2426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6" name="Line 75">
            <a:extLst>
              <a:ext uri="{FF2B5EF4-FFF2-40B4-BE49-F238E27FC236}">
                <a16:creationId xmlns:a16="http://schemas.microsoft.com/office/drawing/2014/main" id="{2D808B78-CA69-40D7-ACA8-8001DC2373E0}"/>
              </a:ext>
            </a:extLst>
          </p:cNvPr>
          <p:cNvSpPr>
            <a:spLocks noChangeShapeType="1"/>
          </p:cNvSpPr>
          <p:nvPr/>
        </p:nvSpPr>
        <p:spPr bwMode="auto">
          <a:xfrm>
            <a:off x="6839207" y="4955481"/>
            <a:ext cx="323515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7" name="Text Box 76">
            <a:extLst>
              <a:ext uri="{FF2B5EF4-FFF2-40B4-BE49-F238E27FC236}">
                <a16:creationId xmlns:a16="http://schemas.microsoft.com/office/drawing/2014/main" id="{B3A62193-B20E-4B82-B171-01F0D05A0508}"/>
              </a:ext>
            </a:extLst>
          </p:cNvPr>
          <p:cNvSpPr txBox="1">
            <a:spLocks noChangeArrowheads="1"/>
          </p:cNvSpPr>
          <p:nvPr/>
        </p:nvSpPr>
        <p:spPr bwMode="auto">
          <a:xfrm>
            <a:off x="10044954" y="4666130"/>
            <a:ext cx="80878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AS</a:t>
            </a:r>
          </a:p>
        </p:txBody>
      </p:sp>
      <p:sp>
        <p:nvSpPr>
          <p:cNvPr id="68" name="Line 77">
            <a:extLst>
              <a:ext uri="{FF2B5EF4-FFF2-40B4-BE49-F238E27FC236}">
                <a16:creationId xmlns:a16="http://schemas.microsoft.com/office/drawing/2014/main" id="{83B21D18-4572-497A-A0F8-0314B6613D2F}"/>
              </a:ext>
            </a:extLst>
          </p:cNvPr>
          <p:cNvSpPr>
            <a:spLocks noChangeShapeType="1"/>
          </p:cNvSpPr>
          <p:nvPr/>
        </p:nvSpPr>
        <p:spPr bwMode="auto">
          <a:xfrm>
            <a:off x="6463554" y="4785413"/>
            <a:ext cx="2426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69" name="Group 92">
            <a:extLst>
              <a:ext uri="{FF2B5EF4-FFF2-40B4-BE49-F238E27FC236}">
                <a16:creationId xmlns:a16="http://schemas.microsoft.com/office/drawing/2014/main" id="{DDD2C82F-2525-4D9F-96C0-A0C049A1036E}"/>
              </a:ext>
            </a:extLst>
          </p:cNvPr>
          <p:cNvGrpSpPr>
            <a:grpSpLocks/>
          </p:cNvGrpSpPr>
          <p:nvPr/>
        </p:nvGrpSpPr>
        <p:grpSpPr bwMode="auto">
          <a:xfrm>
            <a:off x="7324480" y="3747289"/>
            <a:ext cx="3482850" cy="2783095"/>
            <a:chOff x="3648" y="2390"/>
            <a:chExt cx="2067" cy="1571"/>
          </a:xfrm>
        </p:grpSpPr>
        <p:sp>
          <p:nvSpPr>
            <p:cNvPr id="70" name="Line 59">
              <a:extLst>
                <a:ext uri="{FF2B5EF4-FFF2-40B4-BE49-F238E27FC236}">
                  <a16:creationId xmlns:a16="http://schemas.microsoft.com/office/drawing/2014/main" id="{E27E94D7-EA0B-4938-9738-34E87C4531CA}"/>
                </a:ext>
              </a:extLst>
            </p:cNvPr>
            <p:cNvSpPr>
              <a:spLocks noChangeShapeType="1"/>
            </p:cNvSpPr>
            <p:nvPr/>
          </p:nvSpPr>
          <p:spPr bwMode="auto">
            <a:xfrm>
              <a:off x="4704" y="2390"/>
              <a:ext cx="0" cy="1344"/>
            </a:xfrm>
            <a:prstGeom prst="line">
              <a:avLst/>
            </a:prstGeom>
            <a:noFill/>
            <a:ln w="9525" cap="rnd">
              <a:solidFill>
                <a:srgbClr val="003399"/>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1" name="Text Box 60">
              <a:extLst>
                <a:ext uri="{FF2B5EF4-FFF2-40B4-BE49-F238E27FC236}">
                  <a16:creationId xmlns:a16="http://schemas.microsoft.com/office/drawing/2014/main" id="{6850D60A-B712-4E2D-8657-21EC584575BE}"/>
                </a:ext>
              </a:extLst>
            </p:cNvPr>
            <p:cNvSpPr txBox="1">
              <a:spLocks noChangeArrowheads="1"/>
            </p:cNvSpPr>
            <p:nvPr/>
          </p:nvSpPr>
          <p:spPr bwMode="auto">
            <a:xfrm>
              <a:off x="4584" y="3683"/>
              <a:ext cx="43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Y</a:t>
              </a:r>
              <a:r>
                <a:rPr lang="en-US" altLang="en-US" sz="1800" b="1" dirty="0">
                  <a:solidFill>
                    <a:srgbClr val="003399"/>
                  </a:solidFill>
                </a:rPr>
                <a:t>1</a:t>
              </a:r>
            </a:p>
          </p:txBody>
        </p:sp>
        <p:sp>
          <p:nvSpPr>
            <p:cNvPr id="72" name="Line 64">
              <a:extLst>
                <a:ext uri="{FF2B5EF4-FFF2-40B4-BE49-F238E27FC236}">
                  <a16:creationId xmlns:a16="http://schemas.microsoft.com/office/drawing/2014/main" id="{01DE851A-A10F-43DD-87D9-8096DA4283D4}"/>
                </a:ext>
              </a:extLst>
            </p:cNvPr>
            <p:cNvSpPr>
              <a:spLocks noChangeShapeType="1"/>
            </p:cNvSpPr>
            <p:nvPr/>
          </p:nvSpPr>
          <p:spPr bwMode="auto">
            <a:xfrm flipH="1">
              <a:off x="4416" y="3926"/>
              <a:ext cx="288" cy="0"/>
            </a:xfrm>
            <a:prstGeom prst="line">
              <a:avLst/>
            </a:prstGeom>
            <a:noFill/>
            <a:ln w="19050">
              <a:solidFill>
                <a:srgbClr val="003399"/>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73" name="Line 78">
              <a:extLst>
                <a:ext uri="{FF2B5EF4-FFF2-40B4-BE49-F238E27FC236}">
                  <a16:creationId xmlns:a16="http://schemas.microsoft.com/office/drawing/2014/main" id="{9E3DB293-1214-4B99-AB2F-5A6B9172392B}"/>
                </a:ext>
              </a:extLst>
            </p:cNvPr>
            <p:cNvSpPr>
              <a:spLocks noChangeShapeType="1"/>
            </p:cNvSpPr>
            <p:nvPr/>
          </p:nvSpPr>
          <p:spPr bwMode="auto">
            <a:xfrm>
              <a:off x="3648" y="2448"/>
              <a:ext cx="1632" cy="96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 name="Text Box 79">
              <a:extLst>
                <a:ext uri="{FF2B5EF4-FFF2-40B4-BE49-F238E27FC236}">
                  <a16:creationId xmlns:a16="http://schemas.microsoft.com/office/drawing/2014/main" id="{750F351C-B276-4032-9AE7-D405D9BCC6F4}"/>
                </a:ext>
              </a:extLst>
            </p:cNvPr>
            <p:cNvSpPr txBox="1">
              <a:spLocks noChangeArrowheads="1"/>
            </p:cNvSpPr>
            <p:nvPr/>
          </p:nvSpPr>
          <p:spPr bwMode="auto">
            <a:xfrm>
              <a:off x="5235" y="3264"/>
              <a:ext cx="480"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AD</a:t>
              </a:r>
              <a:r>
                <a:rPr lang="en-US" altLang="en-US" sz="1800" b="1" dirty="0">
                  <a:solidFill>
                    <a:srgbClr val="003399"/>
                  </a:solidFill>
                </a:rPr>
                <a:t>1</a:t>
              </a:r>
            </a:p>
          </p:txBody>
        </p:sp>
      </p:grpSp>
      <p:grpSp>
        <p:nvGrpSpPr>
          <p:cNvPr id="75" name="Group 91">
            <a:extLst>
              <a:ext uri="{FF2B5EF4-FFF2-40B4-BE49-F238E27FC236}">
                <a16:creationId xmlns:a16="http://schemas.microsoft.com/office/drawing/2014/main" id="{1D766047-F0AE-434D-B354-5409B0C666C2}"/>
              </a:ext>
            </a:extLst>
          </p:cNvPr>
          <p:cNvGrpSpPr>
            <a:grpSpLocks/>
          </p:cNvGrpSpPr>
          <p:nvPr/>
        </p:nvGrpSpPr>
        <p:grpSpPr bwMode="auto">
          <a:xfrm>
            <a:off x="6434812" y="958881"/>
            <a:ext cx="4448342" cy="2946076"/>
            <a:chOff x="3120" y="816"/>
            <a:chExt cx="2640" cy="1663"/>
          </a:xfrm>
        </p:grpSpPr>
        <p:sp>
          <p:nvSpPr>
            <p:cNvPr id="76" name="Line 57">
              <a:extLst>
                <a:ext uri="{FF2B5EF4-FFF2-40B4-BE49-F238E27FC236}">
                  <a16:creationId xmlns:a16="http://schemas.microsoft.com/office/drawing/2014/main" id="{896A7684-2CEA-47B9-A763-741E340CEDA8}"/>
                </a:ext>
              </a:extLst>
            </p:cNvPr>
            <p:cNvSpPr>
              <a:spLocks noChangeShapeType="1"/>
            </p:cNvSpPr>
            <p:nvPr/>
          </p:nvSpPr>
          <p:spPr bwMode="auto">
            <a:xfrm>
              <a:off x="4704" y="1296"/>
              <a:ext cx="0" cy="950"/>
            </a:xfrm>
            <a:prstGeom prst="line">
              <a:avLst/>
            </a:prstGeom>
            <a:noFill/>
            <a:ln w="9525" cap="rnd">
              <a:solidFill>
                <a:srgbClr val="003399"/>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7" name="Text Box 58">
              <a:extLst>
                <a:ext uri="{FF2B5EF4-FFF2-40B4-BE49-F238E27FC236}">
                  <a16:creationId xmlns:a16="http://schemas.microsoft.com/office/drawing/2014/main" id="{01C28DDA-BAE3-43F8-B404-107C7C22A172}"/>
                </a:ext>
              </a:extLst>
            </p:cNvPr>
            <p:cNvSpPr txBox="1">
              <a:spLocks noChangeArrowheads="1"/>
            </p:cNvSpPr>
            <p:nvPr/>
          </p:nvSpPr>
          <p:spPr bwMode="auto">
            <a:xfrm>
              <a:off x="4608" y="2201"/>
              <a:ext cx="43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Y</a:t>
              </a:r>
              <a:r>
                <a:rPr lang="en-US" altLang="en-US" sz="1800" b="1" dirty="0">
                  <a:solidFill>
                    <a:srgbClr val="003399"/>
                  </a:solidFill>
                </a:rPr>
                <a:t>1</a:t>
              </a:r>
            </a:p>
          </p:txBody>
        </p:sp>
        <p:sp>
          <p:nvSpPr>
            <p:cNvPr id="78" name="Text Box 62">
              <a:extLst>
                <a:ext uri="{FF2B5EF4-FFF2-40B4-BE49-F238E27FC236}">
                  <a16:creationId xmlns:a16="http://schemas.microsoft.com/office/drawing/2014/main" id="{61E9084A-E421-4728-8F1D-37142A4D99C8}"/>
                </a:ext>
              </a:extLst>
            </p:cNvPr>
            <p:cNvSpPr txBox="1">
              <a:spLocks noChangeArrowheads="1"/>
            </p:cNvSpPr>
            <p:nvPr/>
          </p:nvSpPr>
          <p:spPr bwMode="auto">
            <a:xfrm>
              <a:off x="3166" y="1145"/>
              <a:ext cx="288"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i</a:t>
              </a:r>
              <a:r>
                <a:rPr lang="en-US" altLang="en-US" sz="1800" b="1" dirty="0">
                  <a:solidFill>
                    <a:srgbClr val="003399"/>
                  </a:solidFill>
                </a:rPr>
                <a:t>1</a:t>
              </a:r>
            </a:p>
          </p:txBody>
        </p:sp>
        <p:sp>
          <p:nvSpPr>
            <p:cNvPr id="79" name="Line 63">
              <a:extLst>
                <a:ext uri="{FF2B5EF4-FFF2-40B4-BE49-F238E27FC236}">
                  <a16:creationId xmlns:a16="http://schemas.microsoft.com/office/drawing/2014/main" id="{73DD33AC-3949-48B8-8423-657F4E5581B2}"/>
                </a:ext>
              </a:extLst>
            </p:cNvPr>
            <p:cNvSpPr>
              <a:spLocks noChangeShapeType="1"/>
            </p:cNvSpPr>
            <p:nvPr/>
          </p:nvSpPr>
          <p:spPr bwMode="auto">
            <a:xfrm flipV="1">
              <a:off x="3120" y="1248"/>
              <a:ext cx="0" cy="336"/>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0" name="Line 65">
              <a:extLst>
                <a:ext uri="{FF2B5EF4-FFF2-40B4-BE49-F238E27FC236}">
                  <a16:creationId xmlns:a16="http://schemas.microsoft.com/office/drawing/2014/main" id="{97555246-79F9-446B-9637-98EFC603FA9C}"/>
                </a:ext>
              </a:extLst>
            </p:cNvPr>
            <p:cNvSpPr>
              <a:spLocks noChangeShapeType="1"/>
            </p:cNvSpPr>
            <p:nvPr/>
          </p:nvSpPr>
          <p:spPr bwMode="auto">
            <a:xfrm flipH="1">
              <a:off x="4416" y="2438"/>
              <a:ext cx="288" cy="0"/>
            </a:xfrm>
            <a:prstGeom prst="line">
              <a:avLst/>
            </a:prstGeom>
            <a:noFill/>
            <a:ln w="19050">
              <a:solidFill>
                <a:srgbClr val="003399"/>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81" name="Line 80">
              <a:extLst>
                <a:ext uri="{FF2B5EF4-FFF2-40B4-BE49-F238E27FC236}">
                  <a16:creationId xmlns:a16="http://schemas.microsoft.com/office/drawing/2014/main" id="{307E0528-7AC5-4B0F-A181-8027C81D5B08}"/>
                </a:ext>
              </a:extLst>
            </p:cNvPr>
            <p:cNvSpPr>
              <a:spLocks noChangeShapeType="1"/>
            </p:cNvSpPr>
            <p:nvPr/>
          </p:nvSpPr>
          <p:spPr bwMode="auto">
            <a:xfrm>
              <a:off x="3936" y="816"/>
              <a:ext cx="1440" cy="912"/>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 name="Text Box 81">
              <a:extLst>
                <a:ext uri="{FF2B5EF4-FFF2-40B4-BE49-F238E27FC236}">
                  <a16:creationId xmlns:a16="http://schemas.microsoft.com/office/drawing/2014/main" id="{F5841EB1-80C7-4F9F-8239-189CF7A1969C}"/>
                </a:ext>
              </a:extLst>
            </p:cNvPr>
            <p:cNvSpPr txBox="1">
              <a:spLocks noChangeArrowheads="1"/>
            </p:cNvSpPr>
            <p:nvPr/>
          </p:nvSpPr>
          <p:spPr bwMode="auto">
            <a:xfrm>
              <a:off x="5376" y="1612"/>
              <a:ext cx="384"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IS</a:t>
              </a:r>
              <a:r>
                <a:rPr lang="en-US" altLang="en-US" sz="1800" b="1" dirty="0">
                  <a:solidFill>
                    <a:srgbClr val="003399"/>
                  </a:solidFill>
                </a:rPr>
                <a:t>1</a:t>
              </a:r>
            </a:p>
          </p:txBody>
        </p:sp>
        <p:sp>
          <p:nvSpPr>
            <p:cNvPr id="83" name="Line 82">
              <a:extLst>
                <a:ext uri="{FF2B5EF4-FFF2-40B4-BE49-F238E27FC236}">
                  <a16:creationId xmlns:a16="http://schemas.microsoft.com/office/drawing/2014/main" id="{3CCC0D78-7509-47BA-89DA-2D05F5A957DB}"/>
                </a:ext>
              </a:extLst>
            </p:cNvPr>
            <p:cNvSpPr>
              <a:spLocks noChangeShapeType="1"/>
            </p:cNvSpPr>
            <p:nvPr/>
          </p:nvSpPr>
          <p:spPr bwMode="auto">
            <a:xfrm flipH="1">
              <a:off x="3360" y="1296"/>
              <a:ext cx="1344" cy="0"/>
            </a:xfrm>
            <a:prstGeom prst="line">
              <a:avLst/>
            </a:prstGeom>
            <a:noFill/>
            <a:ln w="9525" cap="rnd">
              <a:solidFill>
                <a:srgbClr val="003399"/>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4" name="Line 83">
              <a:extLst>
                <a:ext uri="{FF2B5EF4-FFF2-40B4-BE49-F238E27FC236}">
                  <a16:creationId xmlns:a16="http://schemas.microsoft.com/office/drawing/2014/main" id="{8E0F683C-3A08-437B-8D75-B461C577BB4A}"/>
                </a:ext>
              </a:extLst>
            </p:cNvPr>
            <p:cNvSpPr>
              <a:spLocks noChangeShapeType="1"/>
            </p:cNvSpPr>
            <p:nvPr/>
          </p:nvSpPr>
          <p:spPr bwMode="auto">
            <a:xfrm flipV="1">
              <a:off x="4848" y="1536"/>
              <a:ext cx="192" cy="192"/>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85" name="Grupo 5">
            <a:extLst>
              <a:ext uri="{FF2B5EF4-FFF2-40B4-BE49-F238E27FC236}">
                <a16:creationId xmlns:a16="http://schemas.microsoft.com/office/drawing/2014/main" id="{525EB3AC-4FE2-4B50-A01E-E8FB9723FAEF}"/>
              </a:ext>
            </a:extLst>
          </p:cNvPr>
          <p:cNvGrpSpPr>
            <a:grpSpLocks/>
          </p:cNvGrpSpPr>
          <p:nvPr/>
        </p:nvGrpSpPr>
        <p:grpSpPr bwMode="auto">
          <a:xfrm>
            <a:off x="1586754" y="246530"/>
            <a:ext cx="8991600" cy="625543"/>
            <a:chOff x="1219200" y="381000"/>
            <a:chExt cx="7848600" cy="1015663"/>
          </a:xfrm>
        </p:grpSpPr>
        <p:sp>
          <p:nvSpPr>
            <p:cNvPr id="86" name="Text Box 6">
              <a:extLst>
                <a:ext uri="{FF2B5EF4-FFF2-40B4-BE49-F238E27FC236}">
                  <a16:creationId xmlns:a16="http://schemas.microsoft.com/office/drawing/2014/main" id="{C8AF939B-C228-41A6-BBC9-98D26F36C62E}"/>
                </a:ext>
              </a:extLst>
            </p:cNvPr>
            <p:cNvSpPr txBox="1">
              <a:spLocks noChangeArrowheads="1"/>
            </p:cNvSpPr>
            <p:nvPr/>
          </p:nvSpPr>
          <p:spPr bwMode="auto">
            <a:xfrm>
              <a:off x="1219200" y="381000"/>
              <a:ext cx="7848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altLang="en-US" sz="3000" b="1" dirty="0" err="1">
                  <a:latin typeface="+mn-lt"/>
                </a:rPr>
                <a:t>Políticas</a:t>
              </a:r>
              <a:r>
                <a:rPr lang="en-US" altLang="en-US" sz="3000" b="1" dirty="0">
                  <a:latin typeface="+mn-lt"/>
                </a:rPr>
                <a:t> </a:t>
              </a:r>
              <a:r>
                <a:rPr lang="en-US" altLang="en-US" sz="3000" b="1" dirty="0" err="1">
                  <a:latin typeface="+mn-lt"/>
                </a:rPr>
                <a:t>Monetária</a:t>
              </a:r>
              <a:r>
                <a:rPr lang="en-US" altLang="en-US" sz="3000" b="1" dirty="0">
                  <a:latin typeface="+mn-lt"/>
                </a:rPr>
                <a:t> e Fiscal no </a:t>
              </a:r>
              <a:r>
                <a:rPr lang="en-US" altLang="en-US" sz="3000" b="1" dirty="0" err="1">
                  <a:latin typeface="+mn-lt"/>
                </a:rPr>
                <a:t>Modelo</a:t>
              </a:r>
              <a:r>
                <a:rPr lang="en-US" altLang="en-US" sz="3000" b="1" dirty="0">
                  <a:latin typeface="+mn-lt"/>
                </a:rPr>
                <a:t> OA-DA com P  </a:t>
              </a:r>
            </a:p>
          </p:txBody>
        </p:sp>
        <p:sp>
          <p:nvSpPr>
            <p:cNvPr id="87" name="Line 87">
              <a:extLst>
                <a:ext uri="{FF2B5EF4-FFF2-40B4-BE49-F238E27FC236}">
                  <a16:creationId xmlns:a16="http://schemas.microsoft.com/office/drawing/2014/main" id="{83742AE8-9845-41DB-9882-67B54748BFD1}"/>
                </a:ext>
              </a:extLst>
            </p:cNvPr>
            <p:cNvSpPr>
              <a:spLocks noChangeShapeType="1"/>
            </p:cNvSpPr>
            <p:nvPr/>
          </p:nvSpPr>
          <p:spPr bwMode="auto">
            <a:xfrm>
              <a:off x="8307092" y="504722"/>
              <a:ext cx="228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sz="3000"/>
            </a:p>
          </p:txBody>
        </p:sp>
      </p:grpSp>
    </p:spTree>
    <p:extLst>
      <p:ext uri="{BB962C8B-B14F-4D97-AF65-F5344CB8AC3E}">
        <p14:creationId xmlns:p14="http://schemas.microsoft.com/office/powerpoint/2010/main" val="287269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7"/>
                                        </p:tgtEl>
                                        <p:attrNameLst>
                                          <p:attrName>style.visibility</p:attrName>
                                        </p:attrNameLst>
                                      </p:cBhvr>
                                      <p:to>
                                        <p:strVal val="visible"/>
                                      </p:to>
                                    </p:set>
                                    <p:anim calcmode="lin" valueType="num">
                                      <p:cBhvr additive="base">
                                        <p:cTn id="13" dur="500" fill="hold"/>
                                        <p:tgtEl>
                                          <p:spTgt spid="57"/>
                                        </p:tgtEl>
                                        <p:attrNameLst>
                                          <p:attrName>ppt_x</p:attrName>
                                        </p:attrNameLst>
                                      </p:cBhvr>
                                      <p:tavLst>
                                        <p:tav tm="0">
                                          <p:val>
                                            <p:strVal val="#ppt_x"/>
                                          </p:val>
                                        </p:tav>
                                        <p:tav tm="100000">
                                          <p:val>
                                            <p:strVal val="#ppt_x"/>
                                          </p:val>
                                        </p:tav>
                                      </p:tavLst>
                                    </p:anim>
                                    <p:anim calcmode="lin" valueType="num">
                                      <p:cBhvr additive="base">
                                        <p:cTn id="1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500" fill="hold"/>
                                        <p:tgtEl>
                                          <p:spTgt spid="75"/>
                                        </p:tgtEl>
                                        <p:attrNameLst>
                                          <p:attrName>ppt_x</p:attrName>
                                        </p:attrNameLst>
                                      </p:cBhvr>
                                      <p:tavLst>
                                        <p:tav tm="0">
                                          <p:val>
                                            <p:strVal val="#ppt_x"/>
                                          </p:val>
                                        </p:tav>
                                        <p:tav tm="100000">
                                          <p:val>
                                            <p:strVal val="#ppt_x"/>
                                          </p:val>
                                        </p:tav>
                                      </p:tavLst>
                                    </p:anim>
                                    <p:anim calcmode="lin" valueType="num">
                                      <p:cBhvr additive="base">
                                        <p:cTn id="20"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9"/>
                                        </p:tgtEl>
                                        <p:attrNameLst>
                                          <p:attrName>style.visibility</p:attrName>
                                        </p:attrNameLst>
                                      </p:cBhvr>
                                      <p:to>
                                        <p:strVal val="visible"/>
                                      </p:to>
                                    </p:set>
                                    <p:anim calcmode="lin" valueType="num">
                                      <p:cBhvr additive="base">
                                        <p:cTn id="25" dur="500" fill="hold"/>
                                        <p:tgtEl>
                                          <p:spTgt spid="69"/>
                                        </p:tgtEl>
                                        <p:attrNameLst>
                                          <p:attrName>ppt_x</p:attrName>
                                        </p:attrNameLst>
                                      </p:cBhvr>
                                      <p:tavLst>
                                        <p:tav tm="0">
                                          <p:val>
                                            <p:strVal val="#ppt_x"/>
                                          </p:val>
                                        </p:tav>
                                        <p:tav tm="100000">
                                          <p:val>
                                            <p:strVal val="#ppt_x"/>
                                          </p:val>
                                        </p:tav>
                                      </p:tavLst>
                                    </p:anim>
                                    <p:anim calcmode="lin" valueType="num">
                                      <p:cBhvr additive="base">
                                        <p:cTn id="26"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3527</TotalTime>
  <Words>5605</Words>
  <Application>Microsoft Office PowerPoint</Application>
  <PresentationFormat>Widescreen</PresentationFormat>
  <Paragraphs>444</Paragraphs>
  <Slides>68</Slides>
  <Notes>0</Notes>
  <HiddenSlides>0</HiddenSlides>
  <MMClips>0</MMClips>
  <ScaleCrop>false</ScaleCrop>
  <HeadingPairs>
    <vt:vector size="8" baseType="variant">
      <vt:variant>
        <vt:lpstr>Fontes usadas</vt:lpstr>
      </vt:variant>
      <vt:variant>
        <vt:i4>7</vt:i4>
      </vt:variant>
      <vt:variant>
        <vt:lpstr>Tema</vt:lpstr>
      </vt:variant>
      <vt:variant>
        <vt:i4>1</vt:i4>
      </vt:variant>
      <vt:variant>
        <vt:lpstr>Servidores OLE inseridos</vt:lpstr>
      </vt:variant>
      <vt:variant>
        <vt:i4>1</vt:i4>
      </vt:variant>
      <vt:variant>
        <vt:lpstr>Títulos de slides</vt:lpstr>
      </vt:variant>
      <vt:variant>
        <vt:i4>68</vt:i4>
      </vt:variant>
    </vt:vector>
  </HeadingPairs>
  <TitlesOfParts>
    <vt:vector size="77" baseType="lpstr">
      <vt:lpstr>Arial</vt:lpstr>
      <vt:lpstr>Calibri</vt:lpstr>
      <vt:lpstr>Calibri Light</vt:lpstr>
      <vt:lpstr>Symbol</vt:lpstr>
      <vt:lpstr>Times New Roman</vt:lpstr>
      <vt:lpstr>Wingdings</vt:lpstr>
      <vt:lpstr>Wingdings 3</vt:lpstr>
      <vt:lpstr>Tema do Office</vt:lpstr>
      <vt:lpstr>Equation</vt:lpstr>
      <vt:lpstr>Apresentação do PowerPoint</vt:lpstr>
      <vt:lpstr>Apresentação do PowerPoint</vt:lpstr>
      <vt:lpstr>Apresentação do PowerPoint</vt:lpstr>
      <vt:lpstr>Modelo AS-AD (Oferta Agregada-Demanda Agregada)</vt:lpstr>
      <vt:lpstr>Apresentação do PowerPoint</vt:lpstr>
      <vt:lpstr>Determinantes da Taxa Natural de Desemprego</vt:lpstr>
      <vt:lpstr>Apresentação do PowerPoint</vt:lpstr>
      <vt:lpstr>Apresentação do PowerPoint</vt:lpstr>
      <vt:lpstr>Apresentação do PowerPoint</vt:lpstr>
      <vt:lpstr>Apresentação do PowerPoint</vt:lpstr>
      <vt:lpstr>Apresentação do PowerPoint</vt:lpstr>
      <vt:lpstr>Apresentação do PowerPoint</vt:lpstr>
      <vt:lpstr>O Ajustamento dos Preços</vt:lpstr>
      <vt:lpstr>O Ajustamento dos Preços</vt:lpstr>
      <vt:lpstr>Inflação, Inflação Esperada e Desemprego</vt:lpstr>
      <vt:lpstr>Apresentação do PowerPoint</vt:lpstr>
      <vt:lpstr>Apresentação do PowerPoint</vt:lpstr>
      <vt:lpstr>Apresentação do PowerPoint</vt:lpstr>
      <vt:lpstr>Um Exemplo Numérico da Curva de Phillips</vt:lpstr>
      <vt:lpstr>Um Exemplo Numérico da Curva de Phillips</vt:lpstr>
      <vt:lpstr>Graficamente</vt:lpstr>
      <vt:lpstr>Apresentação do PowerPoint</vt:lpstr>
      <vt:lpstr>Apresentação do PowerPoint</vt:lpstr>
      <vt:lpstr>Apresentação do PowerPoint</vt:lpstr>
      <vt:lpstr>Apresentação do PowerPoint</vt:lpstr>
      <vt:lpstr>1) CEBRASPE (CESPE) - Aud (CAGE RS)/ SEFAZ RS/2018 </vt:lpstr>
      <vt:lpstr>Apresentação do PowerPoint</vt:lpstr>
      <vt:lpstr>Swap Cambial</vt:lpstr>
      <vt:lpstr>Apresentação do PowerPoint</vt:lpstr>
      <vt:lpstr>Apresentação do PowerPoint</vt:lpstr>
      <vt:lpstr>Apresentação do PowerPoint</vt:lpstr>
      <vt:lpstr>2) CEBRASPE (CESPE) - Aud Gov (CGE PI)/ CGE PI/Geral/2015 </vt:lpstr>
      <vt:lpstr>3) CEBRASPE (CESPE) - Eco (MPOG)/ MPOG/"SPU"/2015 </vt:lpstr>
      <vt:lpstr>Apresentação do PowerPoint</vt:lpstr>
      <vt:lpstr>4) CEBRASPE (CESPE) - AE ES/SEGER ES/ Ciências Econômicas/2013 </vt:lpstr>
      <vt:lpstr>5) CEBRASPE (CESPE) - Ana GRS (SLU DF)/ SLU DF/Economia/2019 </vt:lpstr>
      <vt:lpstr>6) CEBRASPE (CESPE) - OI (ABIN)/ABIN/ Área 2/2018 </vt:lpstr>
      <vt:lpstr>Apresentação do PowerPoint</vt:lpstr>
      <vt:lpstr>7) CEBRASPE (CESPE) - Ana Adm (EBSERH)/ EBSERH/Economia/2018 </vt:lpstr>
      <vt:lpstr>8) CEBRASPE (CESPE) - ACE (TCE-MG)/ TCE-MG/Ciências Econômicas/2018  </vt:lpstr>
      <vt:lpstr>Apresentação do PowerPoint</vt:lpstr>
      <vt:lpstr>9) CEBRASPE (CESPE) - ACE (TC-DF)/TC-DF/2014 </vt:lpstr>
      <vt:lpstr>10) CEBRASPE (CESPE) - AJ (TJ SE)/TJ SE/ Apoio Especializado/Economia/2014 </vt:lpstr>
      <vt:lpstr>11)CEBRASPE (CESPE) - OI (ABIN)/ABIN/ Área 2/2018 </vt:lpstr>
      <vt:lpstr>12) CEBRASPE (CESPE) - OI (ABIN)/ABIN/ Área 2/2018 </vt:lpstr>
      <vt:lpstr>13) CEBRASPE (CESPE) - Ana Adm (EBSERH)/ EBSERH/Economia/2018 </vt:lpstr>
      <vt:lpstr>14) CEBRASPE (CESPE) - AFCE (TCE-SC)/ TCE-SC/Controle Externo/Economia/2016 </vt:lpstr>
      <vt:lpstr>15) CEBRASPE (CESPE) - Diplomata/ IRBr/2016  </vt:lpstr>
      <vt:lpstr>Apresentação do PowerPoint</vt:lpstr>
      <vt:lpstr>Apresentação do PowerPoint</vt:lpstr>
      <vt:lpstr>Apresentação do PowerPoint</vt:lpstr>
      <vt:lpstr>Apresentação do PowerPoint</vt:lpstr>
      <vt:lpstr>16) CEBRASPE (CESPE) - Eco (SUFRAMA)/ SUFRAMA/2014 </vt:lpstr>
      <vt:lpstr>Apresentação do PowerPoint</vt:lpstr>
      <vt:lpstr>Apresentação do PowerPoint</vt:lpstr>
      <vt:lpstr>17) CEBRASPE (CESPE) - Eco (SUFRAMA) /SUFRAMA/2014 </vt:lpstr>
      <vt:lpstr>Apresentação do PowerPoint</vt:lpstr>
      <vt:lpstr>18) CEBRASPE (CESPE) - Eco (SUFRAMA)/ SUFRAMA/2014 </vt:lpstr>
      <vt:lpstr>Apresentação do PowerPoint</vt:lpstr>
      <vt:lpstr>19) CEBRASPE (CESPE) - AJ (TJ SE)/TJ SE/ Apoio Especializado/Economia/2014 </vt:lpstr>
      <vt:lpstr>20) CEBRASPE (CESPE) - Eco (MJ)/MJ/2013  </vt:lpstr>
      <vt:lpstr>21) CEBRASPE (CESPE) - ERSTT (ANTT)/ ANTT/Economia/2013 </vt:lpstr>
      <vt:lpstr>22) CEBRASPE (CESPE) - Esp (FUNPRESP) /FUNPRESP/Benefícios/Atuária/2016 </vt:lpstr>
      <vt:lpstr>23) CEBRASPE (CESPE) - AL (CAM DEP)/ CAM DEP/Área IX/Consultor Legislativo/2014 </vt:lpstr>
      <vt:lpstr>24) CEBRASPE (CESPE) - AJ (TJ SE)/TJ SE/ Apoio Especializado/Economia/2014 </vt:lpstr>
      <vt:lpstr>25) CEBRASPE (CESPE) - OI (ABIN) /ABIN/ Área 2/2018 </vt:lpstr>
      <vt:lpstr>26) CEBRASPE (CESPE) - AL (CAM DEP)/ CAM DEP/Área IX/Consultor Legislativo/2014 </vt:lpstr>
      <vt:lpstr>27) CEBRASPE (CESPE) - Ana (BACEN)/Área 3 - Política Econômica e Monetária/2013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dc:title>
  <dc:creator>ac</dc:creator>
  <cp:lastModifiedBy>Antonio Carlos Assumpção</cp:lastModifiedBy>
  <cp:revision>302</cp:revision>
  <dcterms:created xsi:type="dcterms:W3CDTF">2015-04-14T21:17:59Z</dcterms:created>
  <dcterms:modified xsi:type="dcterms:W3CDTF">2021-05-13T02:52:21Z</dcterms:modified>
</cp:coreProperties>
</file>