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9"/>
  </p:notesMasterIdLst>
  <p:sldIdLst>
    <p:sldId id="257" r:id="rId2"/>
    <p:sldId id="536" r:id="rId3"/>
    <p:sldId id="748" r:id="rId4"/>
    <p:sldId id="754" r:id="rId5"/>
    <p:sldId id="750" r:id="rId6"/>
    <p:sldId id="753" r:id="rId7"/>
    <p:sldId id="751" r:id="rId8"/>
    <p:sldId id="752" r:id="rId9"/>
    <p:sldId id="733" r:id="rId10"/>
    <p:sldId id="734" r:id="rId11"/>
    <p:sldId id="735" r:id="rId12"/>
    <p:sldId id="736" r:id="rId13"/>
    <p:sldId id="737" r:id="rId14"/>
    <p:sldId id="738" r:id="rId15"/>
    <p:sldId id="739" r:id="rId16"/>
    <p:sldId id="740" r:id="rId17"/>
    <p:sldId id="741" r:id="rId18"/>
    <p:sldId id="674" r:id="rId19"/>
    <p:sldId id="675" r:id="rId20"/>
    <p:sldId id="680" r:id="rId21"/>
    <p:sldId id="681" r:id="rId22"/>
    <p:sldId id="682" r:id="rId23"/>
    <p:sldId id="683" r:id="rId24"/>
    <p:sldId id="684" r:id="rId25"/>
    <p:sldId id="685" r:id="rId26"/>
    <p:sldId id="676" r:id="rId27"/>
    <p:sldId id="677" r:id="rId28"/>
    <p:sldId id="678" r:id="rId29"/>
    <p:sldId id="679" r:id="rId30"/>
    <p:sldId id="686" r:id="rId31"/>
    <p:sldId id="687" r:id="rId32"/>
    <p:sldId id="688" r:id="rId33"/>
    <p:sldId id="689" r:id="rId34"/>
    <p:sldId id="690" r:id="rId35"/>
    <p:sldId id="691" r:id="rId36"/>
    <p:sldId id="742" r:id="rId37"/>
    <p:sldId id="743" r:id="rId38"/>
    <p:sldId id="744" r:id="rId39"/>
    <p:sldId id="745" r:id="rId40"/>
    <p:sldId id="747" r:id="rId41"/>
    <p:sldId id="746" r:id="rId42"/>
    <p:sldId id="720" r:id="rId43"/>
    <p:sldId id="721" r:id="rId44"/>
    <p:sldId id="723" r:id="rId45"/>
    <p:sldId id="724" r:id="rId46"/>
    <p:sldId id="725" r:id="rId47"/>
    <p:sldId id="726" r:id="rId48"/>
    <p:sldId id="727" r:id="rId49"/>
    <p:sldId id="730" r:id="rId50"/>
    <p:sldId id="731" r:id="rId51"/>
    <p:sldId id="728" r:id="rId52"/>
    <p:sldId id="732" r:id="rId53"/>
    <p:sldId id="749" r:id="rId54"/>
    <p:sldId id="692" r:id="rId55"/>
    <p:sldId id="696" r:id="rId56"/>
    <p:sldId id="697" r:id="rId57"/>
    <p:sldId id="693" r:id="rId58"/>
    <p:sldId id="694" r:id="rId59"/>
    <p:sldId id="695" r:id="rId60"/>
    <p:sldId id="698" r:id="rId61"/>
    <p:sldId id="699" r:id="rId62"/>
    <p:sldId id="700" r:id="rId63"/>
    <p:sldId id="701" r:id="rId64"/>
    <p:sldId id="702" r:id="rId65"/>
    <p:sldId id="703" r:id="rId66"/>
    <p:sldId id="704" r:id="rId67"/>
    <p:sldId id="705" r:id="rId68"/>
    <p:sldId id="755" r:id="rId69"/>
    <p:sldId id="756" r:id="rId70"/>
    <p:sldId id="757" r:id="rId71"/>
    <p:sldId id="758" r:id="rId72"/>
    <p:sldId id="759" r:id="rId73"/>
    <p:sldId id="760" r:id="rId74"/>
    <p:sldId id="761" r:id="rId75"/>
    <p:sldId id="762" r:id="rId76"/>
    <p:sldId id="763" r:id="rId77"/>
    <p:sldId id="764" r:id="rId78"/>
    <p:sldId id="765" r:id="rId79"/>
    <p:sldId id="766" r:id="rId80"/>
    <p:sldId id="767" r:id="rId81"/>
    <p:sldId id="768" r:id="rId82"/>
    <p:sldId id="769" r:id="rId83"/>
    <p:sldId id="770" r:id="rId84"/>
    <p:sldId id="771" r:id="rId85"/>
    <p:sldId id="772" r:id="rId86"/>
    <p:sldId id="773" r:id="rId87"/>
    <p:sldId id="774" r:id="rId88"/>
    <p:sldId id="775" r:id="rId89"/>
    <p:sldId id="776" r:id="rId90"/>
    <p:sldId id="777" r:id="rId91"/>
    <p:sldId id="778" r:id="rId92"/>
    <p:sldId id="779" r:id="rId93"/>
    <p:sldId id="780" r:id="rId94"/>
    <p:sldId id="781" r:id="rId95"/>
    <p:sldId id="782" r:id="rId96"/>
    <p:sldId id="783" r:id="rId97"/>
    <p:sldId id="784" r:id="rId98"/>
    <p:sldId id="785" r:id="rId99"/>
    <p:sldId id="786" r:id="rId100"/>
    <p:sldId id="787" r:id="rId101"/>
    <p:sldId id="788" r:id="rId102"/>
    <p:sldId id="789" r:id="rId103"/>
    <p:sldId id="790" r:id="rId104"/>
    <p:sldId id="791" r:id="rId105"/>
    <p:sldId id="792" r:id="rId106"/>
    <p:sldId id="793" r:id="rId107"/>
    <p:sldId id="794" r:id="rId108"/>
    <p:sldId id="795" r:id="rId109"/>
    <p:sldId id="796" r:id="rId110"/>
    <p:sldId id="797" r:id="rId111"/>
    <p:sldId id="798" r:id="rId112"/>
    <p:sldId id="799" r:id="rId113"/>
    <p:sldId id="800" r:id="rId114"/>
    <p:sldId id="801" r:id="rId115"/>
    <p:sldId id="802" r:id="rId116"/>
    <p:sldId id="803" r:id="rId117"/>
    <p:sldId id="804" r:id="rId1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B4733"/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95" d="100"/>
          <a:sy n="95" d="100"/>
        </p:scale>
        <p:origin x="60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32BB6-13C8-449D-AB90-9274CCE9E0AA}" type="datetimeFigureOut">
              <a:rPr lang="pt-BR" smtClean="0"/>
              <a:t>05/08/2021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5B8E-CB2F-46A4-A7CA-51BCA516C0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77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95B8E-CB2F-46A4-A7CA-51BCA516C07F}" type="slidenum">
              <a:rPr lang="pt-BR" smtClean="0"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5D0A5EA-2DDB-41DE-AFE7-C60B9CE6F3DD}"/>
              </a:ext>
            </a:extLst>
          </p:cNvPr>
          <p:cNvSpPr/>
          <p:nvPr userDrawn="1"/>
        </p:nvSpPr>
        <p:spPr>
          <a:xfrm>
            <a:off x="3203848" y="1275606"/>
            <a:ext cx="2952328" cy="3024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EE16511-02B5-4401-8A3F-B3DE4FDE8B95}"/>
              </a:ext>
            </a:extLst>
          </p:cNvPr>
          <p:cNvSpPr/>
          <p:nvPr userDrawn="1"/>
        </p:nvSpPr>
        <p:spPr>
          <a:xfrm>
            <a:off x="0" y="19878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45EEADB3-A10B-4742-B94F-8D65C818AFBB}"/>
              </a:ext>
            </a:extLst>
          </p:cNvPr>
          <p:cNvSpPr/>
          <p:nvPr userDrawn="1"/>
        </p:nvSpPr>
        <p:spPr>
          <a:xfrm>
            <a:off x="0" y="5098774"/>
            <a:ext cx="914400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6.bin"/><Relationship Id="rId3" Type="http://schemas.openxmlformats.org/officeDocument/2006/relationships/image" Target="../media/image173.wmf"/><Relationship Id="rId7" Type="http://schemas.openxmlformats.org/officeDocument/2006/relationships/image" Target="../media/image175.wmf"/><Relationship Id="rId2" Type="http://schemas.openxmlformats.org/officeDocument/2006/relationships/oleObject" Target="../embeddings/oleObject18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5.bin"/><Relationship Id="rId5" Type="http://schemas.openxmlformats.org/officeDocument/2006/relationships/image" Target="../media/image174.wmf"/><Relationship Id="rId4" Type="http://schemas.openxmlformats.org/officeDocument/2006/relationships/oleObject" Target="../embeddings/oleObject184.bin"/><Relationship Id="rId9" Type="http://schemas.openxmlformats.org/officeDocument/2006/relationships/image" Target="../media/image176.wmf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7.wmf"/><Relationship Id="rId7" Type="http://schemas.openxmlformats.org/officeDocument/2006/relationships/image" Target="../media/image179.wmf"/><Relationship Id="rId2" Type="http://schemas.openxmlformats.org/officeDocument/2006/relationships/oleObject" Target="../embeddings/oleObject18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89.bin"/><Relationship Id="rId5" Type="http://schemas.openxmlformats.org/officeDocument/2006/relationships/image" Target="../media/image178.wmf"/><Relationship Id="rId4" Type="http://schemas.openxmlformats.org/officeDocument/2006/relationships/oleObject" Target="../embeddings/oleObject188.bin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3.bin"/><Relationship Id="rId3" Type="http://schemas.openxmlformats.org/officeDocument/2006/relationships/image" Target="../media/image180.wmf"/><Relationship Id="rId7" Type="http://schemas.openxmlformats.org/officeDocument/2006/relationships/image" Target="../media/image182.wmf"/><Relationship Id="rId2" Type="http://schemas.openxmlformats.org/officeDocument/2006/relationships/oleObject" Target="../embeddings/oleObject19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92.bin"/><Relationship Id="rId5" Type="http://schemas.openxmlformats.org/officeDocument/2006/relationships/image" Target="../media/image181.wmf"/><Relationship Id="rId4" Type="http://schemas.openxmlformats.org/officeDocument/2006/relationships/oleObject" Target="../embeddings/oleObject191.bin"/><Relationship Id="rId9" Type="http://schemas.openxmlformats.org/officeDocument/2006/relationships/image" Target="../media/image183.wmf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4.wmf"/><Relationship Id="rId2" Type="http://schemas.openxmlformats.org/officeDocument/2006/relationships/oleObject" Target="../embeddings/oleObject19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5.wmf"/><Relationship Id="rId4" Type="http://schemas.openxmlformats.org/officeDocument/2006/relationships/oleObject" Target="../embeddings/oleObject195.bin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11.wmf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wmf"/><Relationship Id="rId2" Type="http://schemas.openxmlformats.org/officeDocument/2006/relationships/oleObject" Target="../embeddings/oleObject196.bin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7.emf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8.wmf"/><Relationship Id="rId2" Type="http://schemas.openxmlformats.org/officeDocument/2006/relationships/oleObject" Target="../embeddings/oleObject197.bin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9.wmf"/><Relationship Id="rId2" Type="http://schemas.openxmlformats.org/officeDocument/2006/relationships/oleObject" Target="../embeddings/oleObject19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0.wmf"/><Relationship Id="rId4" Type="http://schemas.openxmlformats.org/officeDocument/2006/relationships/oleObject" Target="../embeddings/oleObject199.bin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13.wmf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0.wmf"/><Relationship Id="rId2" Type="http://schemas.openxmlformats.org/officeDocument/2006/relationships/oleObject" Target="../embeddings/oleObject9.bin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3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0.wmf"/><Relationship Id="rId3" Type="http://schemas.openxmlformats.org/officeDocument/2006/relationships/image" Target="../media/image31.wmf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38.bin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43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3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4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47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image" Target="../media/image54.wmf"/><Relationship Id="rId7" Type="http://schemas.openxmlformats.org/officeDocument/2006/relationships/image" Target="../media/image56.w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1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emf"/><Relationship Id="rId3" Type="http://schemas.openxmlformats.org/officeDocument/2006/relationships/image" Target="../media/image58.wmf"/><Relationship Id="rId7" Type="http://schemas.openxmlformats.org/officeDocument/2006/relationships/image" Target="../media/image60.wmf"/><Relationship Id="rId2" Type="http://schemas.openxmlformats.org/officeDocument/2006/relationships/oleObject" Target="../embeddings/oleObject5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4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oleObject" Target="../embeddings/oleObject56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oleObject" Target="../embeddings/oleObject5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wmf"/><Relationship Id="rId4" Type="http://schemas.openxmlformats.org/officeDocument/2006/relationships/oleObject" Target="../embeddings/oleObject58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7" Type="http://schemas.openxmlformats.org/officeDocument/2006/relationships/image" Target="../media/image69.wmf"/><Relationship Id="rId2" Type="http://schemas.openxmlformats.org/officeDocument/2006/relationships/oleObject" Target="../embeddings/oleObject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60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oleObject" Target="../embeddings/oleObject62.bin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oleObject" Target="../embeddings/oleObject6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wmf"/><Relationship Id="rId4" Type="http://schemas.openxmlformats.org/officeDocument/2006/relationships/oleObject" Target="../embeddings/oleObject64.bin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image" Target="../media/image74.wmf"/><Relationship Id="rId7" Type="http://schemas.openxmlformats.org/officeDocument/2006/relationships/image" Target="../media/image76.wmf"/><Relationship Id="rId2" Type="http://schemas.openxmlformats.org/officeDocument/2006/relationships/oleObject" Target="../embeddings/oleObject6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75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77.wmf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oleObject" Target="../embeddings/oleObject6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wmf"/><Relationship Id="rId4" Type="http://schemas.openxmlformats.org/officeDocument/2006/relationships/oleObject" Target="../embeddings/oleObject7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7" Type="http://schemas.openxmlformats.org/officeDocument/2006/relationships/image" Target="../media/image82.wmf"/><Relationship Id="rId2" Type="http://schemas.openxmlformats.org/officeDocument/2006/relationships/oleObject" Target="../embeddings/oleObject7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3.bin"/><Relationship Id="rId5" Type="http://schemas.openxmlformats.org/officeDocument/2006/relationships/image" Target="../media/image81.wmf"/><Relationship Id="rId4" Type="http://schemas.openxmlformats.org/officeDocument/2006/relationships/oleObject" Target="../embeddings/oleObject72.bin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82.bin"/><Relationship Id="rId3" Type="http://schemas.openxmlformats.org/officeDocument/2006/relationships/image" Target="../media/image83.wmf"/><Relationship Id="rId21" Type="http://schemas.openxmlformats.org/officeDocument/2006/relationships/image" Target="../media/image92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79.bin"/><Relationship Id="rId17" Type="http://schemas.openxmlformats.org/officeDocument/2006/relationships/image" Target="../media/image90.wmf"/><Relationship Id="rId25" Type="http://schemas.openxmlformats.org/officeDocument/2006/relationships/image" Target="../media/image94.wmf"/><Relationship Id="rId2" Type="http://schemas.openxmlformats.org/officeDocument/2006/relationships/oleObject" Target="../embeddings/oleObject74.bin"/><Relationship Id="rId16" Type="http://schemas.openxmlformats.org/officeDocument/2006/relationships/oleObject" Target="../embeddings/oleObject81.bin"/><Relationship Id="rId20" Type="http://schemas.openxmlformats.org/officeDocument/2006/relationships/oleObject" Target="../embeddings/oleObject8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87.wmf"/><Relationship Id="rId24" Type="http://schemas.openxmlformats.org/officeDocument/2006/relationships/oleObject" Target="../embeddings/oleObject85.bin"/><Relationship Id="rId5" Type="http://schemas.openxmlformats.org/officeDocument/2006/relationships/image" Target="../media/image84.wmf"/><Relationship Id="rId15" Type="http://schemas.openxmlformats.org/officeDocument/2006/relationships/image" Target="../media/image89.wmf"/><Relationship Id="rId23" Type="http://schemas.openxmlformats.org/officeDocument/2006/relationships/image" Target="../media/image93.wmf"/><Relationship Id="rId10" Type="http://schemas.openxmlformats.org/officeDocument/2006/relationships/oleObject" Target="../embeddings/oleObject78.bin"/><Relationship Id="rId19" Type="http://schemas.openxmlformats.org/officeDocument/2006/relationships/image" Target="../media/image91.wmf"/><Relationship Id="rId4" Type="http://schemas.openxmlformats.org/officeDocument/2006/relationships/oleObject" Target="../embeddings/oleObject75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80.bin"/><Relationship Id="rId22" Type="http://schemas.openxmlformats.org/officeDocument/2006/relationships/oleObject" Target="../embeddings/oleObject84.bin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88.wmf"/><Relationship Id="rId18" Type="http://schemas.openxmlformats.org/officeDocument/2006/relationships/oleObject" Target="../embeddings/oleObject94.bin"/><Relationship Id="rId26" Type="http://schemas.openxmlformats.org/officeDocument/2006/relationships/oleObject" Target="../embeddings/oleObject98.bin"/><Relationship Id="rId3" Type="http://schemas.openxmlformats.org/officeDocument/2006/relationships/image" Target="../media/image83.wmf"/><Relationship Id="rId21" Type="http://schemas.openxmlformats.org/officeDocument/2006/relationships/image" Target="../media/image96.wmf"/><Relationship Id="rId7" Type="http://schemas.openxmlformats.org/officeDocument/2006/relationships/image" Target="../media/image85.wmf"/><Relationship Id="rId12" Type="http://schemas.openxmlformats.org/officeDocument/2006/relationships/oleObject" Target="../embeddings/oleObject91.bin"/><Relationship Id="rId17" Type="http://schemas.openxmlformats.org/officeDocument/2006/relationships/image" Target="../media/image90.wmf"/><Relationship Id="rId25" Type="http://schemas.openxmlformats.org/officeDocument/2006/relationships/image" Target="../media/image93.wmf"/><Relationship Id="rId2" Type="http://schemas.openxmlformats.org/officeDocument/2006/relationships/oleObject" Target="../embeddings/oleObject86.bin"/><Relationship Id="rId16" Type="http://schemas.openxmlformats.org/officeDocument/2006/relationships/oleObject" Target="../embeddings/oleObject93.bin"/><Relationship Id="rId20" Type="http://schemas.openxmlformats.org/officeDocument/2006/relationships/oleObject" Target="../embeddings/oleObject95.bin"/><Relationship Id="rId29" Type="http://schemas.openxmlformats.org/officeDocument/2006/relationships/image" Target="../media/image97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87.wmf"/><Relationship Id="rId24" Type="http://schemas.openxmlformats.org/officeDocument/2006/relationships/oleObject" Target="../embeddings/oleObject97.bin"/><Relationship Id="rId5" Type="http://schemas.openxmlformats.org/officeDocument/2006/relationships/image" Target="../media/image84.wmf"/><Relationship Id="rId15" Type="http://schemas.openxmlformats.org/officeDocument/2006/relationships/image" Target="../media/image89.wmf"/><Relationship Id="rId23" Type="http://schemas.openxmlformats.org/officeDocument/2006/relationships/image" Target="../media/image92.wmf"/><Relationship Id="rId28" Type="http://schemas.openxmlformats.org/officeDocument/2006/relationships/oleObject" Target="../embeddings/oleObject99.bin"/><Relationship Id="rId10" Type="http://schemas.openxmlformats.org/officeDocument/2006/relationships/oleObject" Target="../embeddings/oleObject90.bin"/><Relationship Id="rId19" Type="http://schemas.openxmlformats.org/officeDocument/2006/relationships/image" Target="../media/image95.wmf"/><Relationship Id="rId4" Type="http://schemas.openxmlformats.org/officeDocument/2006/relationships/oleObject" Target="../embeddings/oleObject87.bin"/><Relationship Id="rId9" Type="http://schemas.openxmlformats.org/officeDocument/2006/relationships/image" Target="../media/image86.wmf"/><Relationship Id="rId14" Type="http://schemas.openxmlformats.org/officeDocument/2006/relationships/oleObject" Target="../embeddings/oleObject92.bin"/><Relationship Id="rId22" Type="http://schemas.openxmlformats.org/officeDocument/2006/relationships/oleObject" Target="../embeddings/oleObject96.bin"/><Relationship Id="rId27" Type="http://schemas.openxmlformats.org/officeDocument/2006/relationships/image" Target="../media/image94.w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image" Target="../media/image98.wmf"/><Relationship Id="rId18" Type="http://schemas.openxmlformats.org/officeDocument/2006/relationships/oleObject" Target="../embeddings/oleObject108.bin"/><Relationship Id="rId26" Type="http://schemas.openxmlformats.org/officeDocument/2006/relationships/oleObject" Target="../embeddings/oleObject112.bin"/><Relationship Id="rId3" Type="http://schemas.openxmlformats.org/officeDocument/2006/relationships/image" Target="../media/image83.wmf"/><Relationship Id="rId21" Type="http://schemas.openxmlformats.org/officeDocument/2006/relationships/image" Target="../media/image100.wmf"/><Relationship Id="rId7" Type="http://schemas.openxmlformats.org/officeDocument/2006/relationships/image" Target="../media/image86.wmf"/><Relationship Id="rId12" Type="http://schemas.openxmlformats.org/officeDocument/2006/relationships/oleObject" Target="../embeddings/oleObject105.bin"/><Relationship Id="rId17" Type="http://schemas.openxmlformats.org/officeDocument/2006/relationships/image" Target="../media/image94.wmf"/><Relationship Id="rId25" Type="http://schemas.openxmlformats.org/officeDocument/2006/relationships/image" Target="../media/image102.wmf"/><Relationship Id="rId2" Type="http://schemas.openxmlformats.org/officeDocument/2006/relationships/oleObject" Target="../embeddings/oleObject100.bin"/><Relationship Id="rId16" Type="http://schemas.openxmlformats.org/officeDocument/2006/relationships/oleObject" Target="../embeddings/oleObject107.bin"/><Relationship Id="rId20" Type="http://schemas.openxmlformats.org/officeDocument/2006/relationships/oleObject" Target="../embeddings/oleObject10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2.bin"/><Relationship Id="rId11" Type="http://schemas.openxmlformats.org/officeDocument/2006/relationships/image" Target="../media/image88.wmf"/><Relationship Id="rId24" Type="http://schemas.openxmlformats.org/officeDocument/2006/relationships/oleObject" Target="../embeddings/oleObject111.bin"/><Relationship Id="rId5" Type="http://schemas.openxmlformats.org/officeDocument/2006/relationships/image" Target="../media/image84.wmf"/><Relationship Id="rId15" Type="http://schemas.openxmlformats.org/officeDocument/2006/relationships/image" Target="../media/image92.wmf"/><Relationship Id="rId23" Type="http://schemas.openxmlformats.org/officeDocument/2006/relationships/image" Target="../media/image101.wmf"/><Relationship Id="rId10" Type="http://schemas.openxmlformats.org/officeDocument/2006/relationships/oleObject" Target="../embeddings/oleObject104.bin"/><Relationship Id="rId19" Type="http://schemas.openxmlformats.org/officeDocument/2006/relationships/image" Target="../media/image99.wmf"/><Relationship Id="rId4" Type="http://schemas.openxmlformats.org/officeDocument/2006/relationships/oleObject" Target="../embeddings/oleObject101.bin"/><Relationship Id="rId9" Type="http://schemas.openxmlformats.org/officeDocument/2006/relationships/image" Target="../media/image87.wmf"/><Relationship Id="rId14" Type="http://schemas.openxmlformats.org/officeDocument/2006/relationships/oleObject" Target="../embeddings/oleObject106.bin"/><Relationship Id="rId22" Type="http://schemas.openxmlformats.org/officeDocument/2006/relationships/oleObject" Target="../embeddings/oleObject110.bin"/><Relationship Id="rId27" Type="http://schemas.openxmlformats.org/officeDocument/2006/relationships/image" Target="../media/image103.wmf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6.bin"/><Relationship Id="rId3" Type="http://schemas.openxmlformats.org/officeDocument/2006/relationships/image" Target="../media/image104.wmf"/><Relationship Id="rId7" Type="http://schemas.openxmlformats.org/officeDocument/2006/relationships/image" Target="../media/image106.wmf"/><Relationship Id="rId2" Type="http://schemas.openxmlformats.org/officeDocument/2006/relationships/oleObject" Target="../embeddings/oleObject11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5.bin"/><Relationship Id="rId5" Type="http://schemas.openxmlformats.org/officeDocument/2006/relationships/image" Target="../media/image105.wmf"/><Relationship Id="rId4" Type="http://schemas.openxmlformats.org/officeDocument/2006/relationships/oleObject" Target="../embeddings/oleObject114.bin"/><Relationship Id="rId9" Type="http://schemas.openxmlformats.org/officeDocument/2006/relationships/image" Target="../media/image10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oleObject" Target="../embeddings/oleObject117.bin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7" Type="http://schemas.openxmlformats.org/officeDocument/2006/relationships/image" Target="../media/image111.wmf"/><Relationship Id="rId2" Type="http://schemas.openxmlformats.org/officeDocument/2006/relationships/oleObject" Target="../embeddings/oleObject11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0.bin"/><Relationship Id="rId5" Type="http://schemas.openxmlformats.org/officeDocument/2006/relationships/image" Target="../media/image110.wmf"/><Relationship Id="rId4" Type="http://schemas.openxmlformats.org/officeDocument/2006/relationships/oleObject" Target="../embeddings/oleObject119.bin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117.wmf"/><Relationship Id="rId3" Type="http://schemas.openxmlformats.org/officeDocument/2006/relationships/image" Target="../media/image112.wmf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26.bin"/><Relationship Id="rId2" Type="http://schemas.openxmlformats.org/officeDocument/2006/relationships/oleObject" Target="../embeddings/oleObject1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116.wmf"/><Relationship Id="rId5" Type="http://schemas.openxmlformats.org/officeDocument/2006/relationships/image" Target="../media/image113.wmf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115.wmf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oleObject" Target="../embeddings/oleObject127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9.wmf"/><Relationship Id="rId4" Type="http://schemas.openxmlformats.org/officeDocument/2006/relationships/oleObject" Target="../embeddings/oleObject128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oleObject" Target="../embeddings/oleObject129.bin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image" Target="../media/image121.wmf"/><Relationship Id="rId7" Type="http://schemas.openxmlformats.org/officeDocument/2006/relationships/image" Target="../media/image123.wmf"/><Relationship Id="rId2" Type="http://schemas.openxmlformats.org/officeDocument/2006/relationships/oleObject" Target="../embeddings/oleObject1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2.bin"/><Relationship Id="rId5" Type="http://schemas.openxmlformats.org/officeDocument/2006/relationships/image" Target="../media/image122.wmf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124.wmf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7.bin"/><Relationship Id="rId3" Type="http://schemas.openxmlformats.org/officeDocument/2006/relationships/image" Target="../media/image125.wmf"/><Relationship Id="rId7" Type="http://schemas.openxmlformats.org/officeDocument/2006/relationships/image" Target="../media/image127.wmf"/><Relationship Id="rId2" Type="http://schemas.openxmlformats.org/officeDocument/2006/relationships/oleObject" Target="../embeddings/oleObject1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6.bin"/><Relationship Id="rId11" Type="http://schemas.openxmlformats.org/officeDocument/2006/relationships/image" Target="../media/image128.wmf"/><Relationship Id="rId5" Type="http://schemas.openxmlformats.org/officeDocument/2006/relationships/image" Target="../media/image126.wmf"/><Relationship Id="rId10" Type="http://schemas.openxmlformats.org/officeDocument/2006/relationships/oleObject" Target="../embeddings/oleObject138.bin"/><Relationship Id="rId4" Type="http://schemas.openxmlformats.org/officeDocument/2006/relationships/oleObject" Target="../embeddings/oleObject135.bin"/><Relationship Id="rId9" Type="http://schemas.openxmlformats.org/officeDocument/2006/relationships/image" Target="../media/image111.wmf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3" Type="http://schemas.openxmlformats.org/officeDocument/2006/relationships/image" Target="../media/image129.wmf"/><Relationship Id="rId7" Type="http://schemas.openxmlformats.org/officeDocument/2006/relationships/image" Target="../media/image131.wmf"/><Relationship Id="rId2" Type="http://schemas.openxmlformats.org/officeDocument/2006/relationships/oleObject" Target="../embeddings/oleObject13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1.bin"/><Relationship Id="rId11" Type="http://schemas.openxmlformats.org/officeDocument/2006/relationships/image" Target="../media/image133.wmf"/><Relationship Id="rId5" Type="http://schemas.openxmlformats.org/officeDocument/2006/relationships/image" Target="../media/image130.wmf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40.bin"/><Relationship Id="rId9" Type="http://schemas.openxmlformats.org/officeDocument/2006/relationships/image" Target="../media/image132.wmf"/></Relationships>
</file>

<file path=ppt/slides/_rels/slide7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7.bin"/><Relationship Id="rId3" Type="http://schemas.openxmlformats.org/officeDocument/2006/relationships/image" Target="../media/image134.wmf"/><Relationship Id="rId7" Type="http://schemas.openxmlformats.org/officeDocument/2006/relationships/image" Target="../media/image136.wmf"/><Relationship Id="rId2" Type="http://schemas.openxmlformats.org/officeDocument/2006/relationships/oleObject" Target="../embeddings/oleObject14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46.bin"/><Relationship Id="rId11" Type="http://schemas.openxmlformats.org/officeDocument/2006/relationships/image" Target="../media/image138.wmf"/><Relationship Id="rId5" Type="http://schemas.openxmlformats.org/officeDocument/2006/relationships/image" Target="../media/image135.wmf"/><Relationship Id="rId10" Type="http://schemas.openxmlformats.org/officeDocument/2006/relationships/oleObject" Target="../embeddings/oleObject148.bin"/><Relationship Id="rId4" Type="http://schemas.openxmlformats.org/officeDocument/2006/relationships/oleObject" Target="../embeddings/oleObject145.bin"/><Relationship Id="rId9" Type="http://schemas.openxmlformats.org/officeDocument/2006/relationships/image" Target="../media/image137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2.bin"/><Relationship Id="rId3" Type="http://schemas.openxmlformats.org/officeDocument/2006/relationships/image" Target="../media/image139.wmf"/><Relationship Id="rId7" Type="http://schemas.openxmlformats.org/officeDocument/2006/relationships/image" Target="../media/image141.wmf"/><Relationship Id="rId2" Type="http://schemas.openxmlformats.org/officeDocument/2006/relationships/oleObject" Target="../embeddings/oleObject14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1.bin"/><Relationship Id="rId5" Type="http://schemas.openxmlformats.org/officeDocument/2006/relationships/image" Target="../media/image140.wmf"/><Relationship Id="rId4" Type="http://schemas.openxmlformats.org/officeDocument/2006/relationships/oleObject" Target="../embeddings/oleObject150.bin"/><Relationship Id="rId9" Type="http://schemas.openxmlformats.org/officeDocument/2006/relationships/image" Target="../media/image142.wmf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oleObject" Target="../embeddings/oleObject15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4.wmf"/><Relationship Id="rId4" Type="http://schemas.openxmlformats.org/officeDocument/2006/relationships/oleObject" Target="../embeddings/oleObject154.bin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5.wmf"/><Relationship Id="rId2" Type="http://schemas.openxmlformats.org/officeDocument/2006/relationships/oleObject" Target="../embeddings/oleObject155.bin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wmf"/><Relationship Id="rId7" Type="http://schemas.openxmlformats.org/officeDocument/2006/relationships/image" Target="../media/image148.wmf"/><Relationship Id="rId2" Type="http://schemas.openxmlformats.org/officeDocument/2006/relationships/oleObject" Target="../embeddings/oleObject15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58.bin"/><Relationship Id="rId5" Type="http://schemas.openxmlformats.org/officeDocument/2006/relationships/image" Target="../media/image147.wmf"/><Relationship Id="rId4" Type="http://schemas.openxmlformats.org/officeDocument/2006/relationships/oleObject" Target="../embeddings/oleObject157.bin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7" Type="http://schemas.openxmlformats.org/officeDocument/2006/relationships/image" Target="../media/image151.wmf"/><Relationship Id="rId2" Type="http://schemas.openxmlformats.org/officeDocument/2006/relationships/oleObject" Target="../embeddings/oleObject15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1.bin"/><Relationship Id="rId5" Type="http://schemas.openxmlformats.org/officeDocument/2006/relationships/image" Target="../media/image150.wmf"/><Relationship Id="rId4" Type="http://schemas.openxmlformats.org/officeDocument/2006/relationships/oleObject" Target="../embeddings/oleObject160.bin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7" Type="http://schemas.openxmlformats.org/officeDocument/2006/relationships/image" Target="../media/image154.wmf"/><Relationship Id="rId2" Type="http://schemas.openxmlformats.org/officeDocument/2006/relationships/oleObject" Target="../embeddings/oleObject16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4.bin"/><Relationship Id="rId5" Type="http://schemas.openxmlformats.org/officeDocument/2006/relationships/image" Target="../media/image153.wmf"/><Relationship Id="rId4" Type="http://schemas.openxmlformats.org/officeDocument/2006/relationships/oleObject" Target="../embeddings/oleObject16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oleObject" Target="../embeddings/oleObject16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6.wmf"/><Relationship Id="rId4" Type="http://schemas.openxmlformats.org/officeDocument/2006/relationships/oleObject" Target="../embeddings/oleObject166.bin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7.wmf"/><Relationship Id="rId7" Type="http://schemas.openxmlformats.org/officeDocument/2006/relationships/image" Target="../media/image159.wmf"/><Relationship Id="rId2" Type="http://schemas.openxmlformats.org/officeDocument/2006/relationships/oleObject" Target="../embeddings/oleObject16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69.bin"/><Relationship Id="rId5" Type="http://schemas.openxmlformats.org/officeDocument/2006/relationships/image" Target="../media/image158.wmf"/><Relationship Id="rId4" Type="http://schemas.openxmlformats.org/officeDocument/2006/relationships/oleObject" Target="../embeddings/oleObject168.bin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image" Target="../media/image160.wmf"/><Relationship Id="rId7" Type="http://schemas.openxmlformats.org/officeDocument/2006/relationships/image" Target="../media/image162.wmf"/><Relationship Id="rId2" Type="http://schemas.openxmlformats.org/officeDocument/2006/relationships/oleObject" Target="../embeddings/oleObject17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2.bin"/><Relationship Id="rId5" Type="http://schemas.openxmlformats.org/officeDocument/2006/relationships/image" Target="../media/image161.wmf"/><Relationship Id="rId4" Type="http://schemas.openxmlformats.org/officeDocument/2006/relationships/oleObject" Target="../embeddings/oleObject171.bin"/><Relationship Id="rId9" Type="http://schemas.openxmlformats.org/officeDocument/2006/relationships/image" Target="../media/image163.wmf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wmf"/><Relationship Id="rId7" Type="http://schemas.openxmlformats.org/officeDocument/2006/relationships/image" Target="../media/image166.wmf"/><Relationship Id="rId2" Type="http://schemas.openxmlformats.org/officeDocument/2006/relationships/oleObject" Target="../embeddings/oleObject17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6.bin"/><Relationship Id="rId5" Type="http://schemas.openxmlformats.org/officeDocument/2006/relationships/image" Target="../media/image165.wmf"/><Relationship Id="rId4" Type="http://schemas.openxmlformats.org/officeDocument/2006/relationships/oleObject" Target="../embeddings/oleObject175.bin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9.bin"/><Relationship Id="rId13" Type="http://schemas.openxmlformats.org/officeDocument/2006/relationships/image" Target="../media/image171.wmf"/><Relationship Id="rId3" Type="http://schemas.openxmlformats.org/officeDocument/2006/relationships/image" Target="../media/image165.wmf"/><Relationship Id="rId7" Type="http://schemas.openxmlformats.org/officeDocument/2006/relationships/image" Target="../media/image168.wmf"/><Relationship Id="rId12" Type="http://schemas.openxmlformats.org/officeDocument/2006/relationships/oleObject" Target="../embeddings/oleObject181.bin"/><Relationship Id="rId2" Type="http://schemas.openxmlformats.org/officeDocument/2006/relationships/oleObject" Target="../embeddings/oleObject17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8.bin"/><Relationship Id="rId11" Type="http://schemas.openxmlformats.org/officeDocument/2006/relationships/image" Target="../media/image170.wmf"/><Relationship Id="rId5" Type="http://schemas.openxmlformats.org/officeDocument/2006/relationships/image" Target="../media/image167.wmf"/><Relationship Id="rId10" Type="http://schemas.openxmlformats.org/officeDocument/2006/relationships/oleObject" Target="../embeddings/oleObject180.bin"/><Relationship Id="rId4" Type="http://schemas.openxmlformats.org/officeDocument/2006/relationships/oleObject" Target="../embeddings/oleObject177.bin"/><Relationship Id="rId9" Type="http://schemas.openxmlformats.org/officeDocument/2006/relationships/image" Target="../media/image169.wmf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wmf"/><Relationship Id="rId2" Type="http://schemas.openxmlformats.org/officeDocument/2006/relationships/oleObject" Target="../embeddings/oleObject182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48EB92B-8E87-494F-9E95-38D9500BF83E}"/>
              </a:ext>
            </a:extLst>
          </p:cNvPr>
          <p:cNvSpPr txBox="1">
            <a:spLocks/>
          </p:cNvSpPr>
          <p:nvPr/>
        </p:nvSpPr>
        <p:spPr bwMode="auto">
          <a:xfrm>
            <a:off x="3597350" y="1354260"/>
            <a:ext cx="4791075" cy="510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800" i="1" dirty="0">
                <a:solidFill>
                  <a:schemeClr val="bg1"/>
                </a:solidFill>
                <a:latin typeface="Arial Narrow" charset="0"/>
                <a:cs typeface="Arial Narrow" charset="0"/>
              </a:rPr>
              <a:t>Prof. Antonio Carlos Assumpção</a:t>
            </a:r>
          </a:p>
        </p:txBody>
      </p:sp>
      <p:cxnSp>
        <p:nvCxnSpPr>
          <p:cNvPr id="6" name="Straight Connector 8">
            <a:extLst>
              <a:ext uri="{FF2B5EF4-FFF2-40B4-BE49-F238E27FC236}">
                <a16:creationId xmlns:a16="http://schemas.microsoft.com/office/drawing/2014/main" id="{835CBC6D-8D5A-406F-A354-24219BB70FC9}"/>
              </a:ext>
            </a:extLst>
          </p:cNvPr>
          <p:cNvCxnSpPr/>
          <p:nvPr/>
        </p:nvCxnSpPr>
        <p:spPr>
          <a:xfrm>
            <a:off x="3828741" y="1193255"/>
            <a:ext cx="481171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1A18D24E-5D29-4ACC-9E4A-0940A4E6E850}"/>
              </a:ext>
            </a:extLst>
          </p:cNvPr>
          <p:cNvSpPr txBox="1">
            <a:spLocks/>
          </p:cNvSpPr>
          <p:nvPr/>
        </p:nvSpPr>
        <p:spPr bwMode="auto">
          <a:xfrm>
            <a:off x="1763688" y="2558901"/>
            <a:ext cx="5328593" cy="5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4200" b="1" dirty="0">
                <a:solidFill>
                  <a:srgbClr val="FFFFFF"/>
                </a:solidFill>
                <a:latin typeface="Arial Narrow" charset="0"/>
                <a:cs typeface="Arial Narrow" charset="0"/>
              </a:rPr>
              <a:t>Aula 3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FCEB0F9A-D303-44A6-A81D-6D973B885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4758"/>
            <a:ext cx="9144000" cy="395900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C2EA2E5-0224-47FF-8418-ECB100082F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115746"/>
            <a:ext cx="3096343" cy="996081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3C58DCA1-8019-4572-BB69-A9FC65244B8F}"/>
              </a:ext>
            </a:extLst>
          </p:cNvPr>
          <p:cNvSpPr/>
          <p:nvPr/>
        </p:nvSpPr>
        <p:spPr bwMode="auto">
          <a:xfrm>
            <a:off x="0" y="-10267"/>
            <a:ext cx="9144000" cy="1200329"/>
          </a:xfrm>
          <a:prstGeom prst="rect">
            <a:avLst/>
          </a:prstGeom>
          <a:noFill/>
          <a:ln w="38100" cap="flat" cmpd="sng" algn="ctr">
            <a:solidFill>
              <a:schemeClr val="accent6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7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CaixaDeTexto 24">
            <a:extLst>
              <a:ext uri="{FF2B5EF4-FFF2-40B4-BE49-F238E27FC236}">
                <a16:creationId xmlns:a16="http://schemas.microsoft.com/office/drawing/2014/main" id="{9696E1AE-DDBE-4F54-B92A-CB64334BE0F9}"/>
              </a:ext>
            </a:extLst>
          </p:cNvPr>
          <p:cNvSpPr txBox="1"/>
          <p:nvPr/>
        </p:nvSpPr>
        <p:spPr>
          <a:xfrm>
            <a:off x="3851920" y="123478"/>
            <a:ext cx="5112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Microeconomia - ANPEC</a:t>
            </a:r>
          </a:p>
          <a:p>
            <a:pPr algn="ctr"/>
            <a:r>
              <a:rPr lang="pt-BR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Intensivo – 2021 – Parte 2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794A7A7-C590-4071-B979-4C361212F9B5}"/>
              </a:ext>
            </a:extLst>
          </p:cNvPr>
          <p:cNvSpPr txBox="1"/>
          <p:nvPr/>
        </p:nvSpPr>
        <p:spPr>
          <a:xfrm>
            <a:off x="5076057" y="4168700"/>
            <a:ext cx="3960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i="1" dirty="0">
                <a:solidFill>
                  <a:srgbClr val="002060"/>
                </a:solidFill>
                <a:latin typeface="+mn-lt"/>
              </a:rPr>
              <a:t>Prof.: Antonio Carlos Assumpção</a:t>
            </a:r>
          </a:p>
          <a:p>
            <a:pPr algn="ctr"/>
            <a:r>
              <a:rPr lang="pt-BR" b="1" i="1" dirty="0">
                <a:solidFill>
                  <a:srgbClr val="002060"/>
                </a:solidFill>
              </a:rPr>
              <a:t>Doutor em Economia – UFF</a:t>
            </a:r>
          </a:p>
          <a:p>
            <a:pPr algn="ctr"/>
            <a:r>
              <a:rPr lang="pt-BR" b="1" i="1" dirty="0">
                <a:solidFill>
                  <a:srgbClr val="002060"/>
                </a:solidFill>
              </a:rPr>
              <a:t>Site: a</a:t>
            </a:r>
            <a:r>
              <a:rPr lang="pt-BR" sz="1800" b="1" i="1" dirty="0">
                <a:solidFill>
                  <a:srgbClr val="002060"/>
                </a:solidFill>
                <a:latin typeface="+mn-lt"/>
              </a:rPr>
              <a:t>cjassumpcao.com</a:t>
            </a:r>
          </a:p>
        </p:txBody>
      </p:sp>
    </p:spTree>
    <p:extLst>
      <p:ext uri="{BB962C8B-B14F-4D97-AF65-F5344CB8AC3E}">
        <p14:creationId xmlns:p14="http://schemas.microsoft.com/office/powerpoint/2010/main" val="1272262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AC7C1D8-F43B-4704-8873-B0C2844C2D74}"/>
              </a:ext>
            </a:extLst>
          </p:cNvPr>
          <p:cNvSpPr/>
          <p:nvPr/>
        </p:nvSpPr>
        <p:spPr>
          <a:xfrm>
            <a:off x="107504" y="123478"/>
            <a:ext cx="8928992" cy="494801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Freeform 4">
            <a:extLst>
              <a:ext uri="{FF2B5EF4-FFF2-40B4-BE49-F238E27FC236}">
                <a16:creationId xmlns:a16="http://schemas.microsoft.com/office/drawing/2014/main" id="{2E770B3E-FA91-44E6-A323-34B8E0860563}"/>
              </a:ext>
            </a:extLst>
          </p:cNvPr>
          <p:cNvSpPr>
            <a:spLocks/>
          </p:cNvSpPr>
          <p:nvPr/>
        </p:nvSpPr>
        <p:spPr bwMode="auto">
          <a:xfrm>
            <a:off x="971600" y="1635911"/>
            <a:ext cx="4063199" cy="2949951"/>
          </a:xfrm>
          <a:custGeom>
            <a:avLst/>
            <a:gdLst>
              <a:gd name="T0" fmla="*/ 0 w 2496"/>
              <a:gd name="T1" fmla="*/ 3429000 h 2161"/>
              <a:gd name="T2" fmla="*/ 88900 w 2496"/>
              <a:gd name="T3" fmla="*/ 3381375 h 2161"/>
              <a:gd name="T4" fmla="*/ 196850 w 2496"/>
              <a:gd name="T5" fmla="*/ 3313112 h 2161"/>
              <a:gd name="T6" fmla="*/ 325437 w 2496"/>
              <a:gd name="T7" fmla="*/ 3236911 h 2161"/>
              <a:gd name="T8" fmla="*/ 484188 w 2496"/>
              <a:gd name="T9" fmla="*/ 3159124 h 2161"/>
              <a:gd name="T10" fmla="*/ 641350 w 2496"/>
              <a:gd name="T11" fmla="*/ 3062286 h 2161"/>
              <a:gd name="T12" fmla="*/ 809625 w 2496"/>
              <a:gd name="T13" fmla="*/ 2967037 h 2161"/>
              <a:gd name="T14" fmla="*/ 1135062 w 2496"/>
              <a:gd name="T15" fmla="*/ 2763837 h 2161"/>
              <a:gd name="T16" fmla="*/ 1303337 w 2496"/>
              <a:gd name="T17" fmla="*/ 2657474 h 2161"/>
              <a:gd name="T18" fmla="*/ 1471612 w 2496"/>
              <a:gd name="T19" fmla="*/ 2543174 h 2161"/>
              <a:gd name="T20" fmla="*/ 1836738 w 2496"/>
              <a:gd name="T21" fmla="*/ 2311399 h 2161"/>
              <a:gd name="T22" fmla="*/ 2024062 w 2496"/>
              <a:gd name="T23" fmla="*/ 2185987 h 2161"/>
              <a:gd name="T24" fmla="*/ 2201862 w 2496"/>
              <a:gd name="T25" fmla="*/ 2060575 h 2161"/>
              <a:gd name="T26" fmla="*/ 2360612 w 2496"/>
              <a:gd name="T27" fmla="*/ 1944687 h 2161"/>
              <a:gd name="T28" fmla="*/ 2508250 w 2496"/>
              <a:gd name="T29" fmla="*/ 1830387 h 2161"/>
              <a:gd name="T30" fmla="*/ 2636837 w 2496"/>
              <a:gd name="T31" fmla="*/ 1724025 h 2161"/>
              <a:gd name="T32" fmla="*/ 2755900 w 2496"/>
              <a:gd name="T33" fmla="*/ 1608137 h 2161"/>
              <a:gd name="T34" fmla="*/ 2863850 w 2496"/>
              <a:gd name="T35" fmla="*/ 1501774 h 2161"/>
              <a:gd name="T36" fmla="*/ 2963862 w 2496"/>
              <a:gd name="T37" fmla="*/ 1395412 h 2161"/>
              <a:gd name="T38" fmla="*/ 3141662 w 2496"/>
              <a:gd name="T39" fmla="*/ 1184275 h 2161"/>
              <a:gd name="T40" fmla="*/ 3319463 w 2496"/>
              <a:gd name="T41" fmla="*/ 962025 h 2161"/>
              <a:gd name="T42" fmla="*/ 3408363 w 2496"/>
              <a:gd name="T43" fmla="*/ 836612 h 2161"/>
              <a:gd name="T44" fmla="*/ 3506788 w 2496"/>
              <a:gd name="T45" fmla="*/ 712787 h 2161"/>
              <a:gd name="T46" fmla="*/ 3684588 w 2496"/>
              <a:gd name="T47" fmla="*/ 442912 h 2161"/>
              <a:gd name="T48" fmla="*/ 3763963 w 2496"/>
              <a:gd name="T49" fmla="*/ 307975 h 2161"/>
              <a:gd name="T50" fmla="*/ 3841750 w 2496"/>
              <a:gd name="T51" fmla="*/ 192087 h 2161"/>
              <a:gd name="T52" fmla="*/ 3911600 w 2496"/>
              <a:gd name="T53" fmla="*/ 85725 h 2161"/>
              <a:gd name="T54" fmla="*/ 3960813 w 2496"/>
              <a:gd name="T55" fmla="*/ 0 h 216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496"/>
              <a:gd name="T85" fmla="*/ 0 h 2161"/>
              <a:gd name="T86" fmla="*/ 2496 w 2496"/>
              <a:gd name="T87" fmla="*/ 2161 h 216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496" h="2161">
                <a:moveTo>
                  <a:pt x="0" y="2160"/>
                </a:moveTo>
                <a:lnTo>
                  <a:pt x="56" y="2130"/>
                </a:lnTo>
                <a:lnTo>
                  <a:pt x="124" y="2087"/>
                </a:lnTo>
                <a:lnTo>
                  <a:pt x="205" y="2039"/>
                </a:lnTo>
                <a:lnTo>
                  <a:pt x="305" y="1990"/>
                </a:lnTo>
                <a:lnTo>
                  <a:pt x="404" y="1929"/>
                </a:lnTo>
                <a:lnTo>
                  <a:pt x="510" y="1869"/>
                </a:lnTo>
                <a:lnTo>
                  <a:pt x="715" y="1741"/>
                </a:lnTo>
                <a:lnTo>
                  <a:pt x="821" y="1674"/>
                </a:lnTo>
                <a:lnTo>
                  <a:pt x="927" y="1602"/>
                </a:lnTo>
                <a:lnTo>
                  <a:pt x="1157" y="1456"/>
                </a:lnTo>
                <a:lnTo>
                  <a:pt x="1275" y="1377"/>
                </a:lnTo>
                <a:lnTo>
                  <a:pt x="1387" y="1298"/>
                </a:lnTo>
                <a:lnTo>
                  <a:pt x="1487" y="1225"/>
                </a:lnTo>
                <a:lnTo>
                  <a:pt x="1580" y="1153"/>
                </a:lnTo>
                <a:lnTo>
                  <a:pt x="1661" y="1086"/>
                </a:lnTo>
                <a:lnTo>
                  <a:pt x="1736" y="1013"/>
                </a:lnTo>
                <a:lnTo>
                  <a:pt x="1804" y="946"/>
                </a:lnTo>
                <a:lnTo>
                  <a:pt x="1867" y="879"/>
                </a:lnTo>
                <a:lnTo>
                  <a:pt x="1979" y="746"/>
                </a:lnTo>
                <a:lnTo>
                  <a:pt x="2091" y="606"/>
                </a:lnTo>
                <a:lnTo>
                  <a:pt x="2147" y="527"/>
                </a:lnTo>
                <a:lnTo>
                  <a:pt x="2209" y="449"/>
                </a:lnTo>
                <a:lnTo>
                  <a:pt x="2321" y="279"/>
                </a:lnTo>
                <a:lnTo>
                  <a:pt x="2371" y="194"/>
                </a:lnTo>
                <a:lnTo>
                  <a:pt x="2420" y="121"/>
                </a:lnTo>
                <a:lnTo>
                  <a:pt x="2464" y="54"/>
                </a:lnTo>
                <a:lnTo>
                  <a:pt x="2495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6B998BC-A151-49A5-BCF3-1D36D11E3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65" y="3861373"/>
            <a:ext cx="333689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3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3A392D8-17FD-47F0-8096-D0C338441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4779" y="4579037"/>
            <a:ext cx="479985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10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8153502-393F-4854-93B5-807791DEE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410" y="4579037"/>
            <a:ext cx="479985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20</a:t>
            </a: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0BCAB93D-FC77-4733-9153-CB96F16BCC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4971" y="4579037"/>
            <a:ext cx="479985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>
                <a:latin typeface="Arial" charset="0"/>
              </a:rPr>
              <a:t>30</a:t>
            </a:r>
          </a:p>
        </p:txBody>
      </p:sp>
      <p:sp>
        <p:nvSpPr>
          <p:cNvPr id="8" name="Oval 16">
            <a:extLst>
              <a:ext uri="{FF2B5EF4-FFF2-40B4-BE49-F238E27FC236}">
                <a16:creationId xmlns:a16="http://schemas.microsoft.com/office/drawing/2014/main" id="{334EBAC2-BD93-4D03-AF5B-09ACDBE3F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568" y="3960652"/>
            <a:ext cx="156277" cy="13104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Oval 17">
            <a:extLst>
              <a:ext uri="{FF2B5EF4-FFF2-40B4-BE49-F238E27FC236}">
                <a16:creationId xmlns:a16="http://schemas.microsoft.com/office/drawing/2014/main" id="{037641C6-A95B-4D98-804E-225545DA4F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4060" y="3157981"/>
            <a:ext cx="156277" cy="13104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Oval 18">
            <a:extLst>
              <a:ext uri="{FF2B5EF4-FFF2-40B4-BE49-F238E27FC236}">
                <a16:creationId xmlns:a16="http://schemas.microsoft.com/office/drawing/2014/main" id="{53A332A4-A4BE-4EFA-8337-5E89A12DB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9621" y="1634545"/>
            <a:ext cx="156277" cy="13104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845309ED-8733-4151-8B2B-CCB0C002B5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546" y="3612556"/>
            <a:ext cx="378071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A</a:t>
            </a:r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29CD5421-EE58-45C1-B19F-49FD91E48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0323" y="1351973"/>
            <a:ext cx="363277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>
                <a:latin typeface="Arial" charset="0"/>
              </a:rPr>
              <a:t>E</a:t>
            </a:r>
          </a:p>
        </p:txBody>
      </p:sp>
      <p:sp>
        <p:nvSpPr>
          <p:cNvPr id="13" name="Rectangle 21">
            <a:extLst>
              <a:ext uri="{FF2B5EF4-FFF2-40B4-BE49-F238E27FC236}">
                <a16:creationId xmlns:a16="http://schemas.microsoft.com/office/drawing/2014/main" id="{80771DD2-4EF9-4685-8269-6B84D543B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1410" y="3049049"/>
            <a:ext cx="378071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i="1" dirty="0">
                <a:latin typeface="Arial" charset="0"/>
              </a:rPr>
              <a:t>C</a:t>
            </a:r>
          </a:p>
        </p:txBody>
      </p:sp>
      <p:sp>
        <p:nvSpPr>
          <p:cNvPr id="14" name="Rectangle 22">
            <a:extLst>
              <a:ext uri="{FF2B5EF4-FFF2-40B4-BE49-F238E27FC236}">
                <a16:creationId xmlns:a16="http://schemas.microsoft.com/office/drawing/2014/main" id="{8E9837DC-75E9-43C2-A582-331F383DD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65" y="3039342"/>
            <a:ext cx="333689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8</a:t>
            </a:r>
          </a:p>
        </p:txBody>
      </p:sp>
      <p:sp>
        <p:nvSpPr>
          <p:cNvPr id="15" name="Rectangle 23">
            <a:extLst>
              <a:ext uri="{FF2B5EF4-FFF2-40B4-BE49-F238E27FC236}">
                <a16:creationId xmlns:a16="http://schemas.microsoft.com/office/drawing/2014/main" id="{0889E6A8-FA6B-41D4-AFC0-87ADB0369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95" y="1538246"/>
            <a:ext cx="479985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18</a:t>
            </a:r>
          </a:p>
        </p:txBody>
      </p:sp>
      <p:sp>
        <p:nvSpPr>
          <p:cNvPr id="16" name="Rectangle 24">
            <a:extLst>
              <a:ext uri="{FF2B5EF4-FFF2-40B4-BE49-F238E27FC236}">
                <a16:creationId xmlns:a16="http://schemas.microsoft.com/office/drawing/2014/main" id="{5314280A-BBDB-4AEA-AC98-721054097B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1851670"/>
            <a:ext cx="3725729" cy="14747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just"/>
            <a:r>
              <a:rPr lang="en-US" dirty="0">
                <a:latin typeface="Arial" charset="0"/>
              </a:rPr>
              <a:t>O  </a:t>
            </a:r>
            <a:r>
              <a:rPr lang="en-US" dirty="0" err="1">
                <a:latin typeface="Arial" charset="0"/>
              </a:rPr>
              <a:t>agente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econômico</a:t>
            </a:r>
            <a:r>
              <a:rPr lang="en-US" dirty="0">
                <a:latin typeface="Arial" charset="0"/>
              </a:rPr>
              <a:t> é  </a:t>
            </a:r>
            <a:r>
              <a:rPr lang="en-US" dirty="0" err="1">
                <a:latin typeface="Arial" charset="0"/>
              </a:rPr>
              <a:t>propenso</a:t>
            </a:r>
            <a:r>
              <a:rPr lang="en-US" dirty="0">
                <a:latin typeface="Arial" charset="0"/>
              </a:rPr>
              <a:t>  ao </a:t>
            </a:r>
            <a:r>
              <a:rPr lang="en-US" dirty="0" err="1">
                <a:latin typeface="Arial" charset="0"/>
              </a:rPr>
              <a:t>risco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porque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uma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renda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incerta</a:t>
            </a:r>
            <a:r>
              <a:rPr lang="en-US" dirty="0">
                <a:latin typeface="Arial" charset="0"/>
              </a:rPr>
              <a:t> com valor </a:t>
            </a:r>
            <a:r>
              <a:rPr lang="en-US" dirty="0" err="1">
                <a:latin typeface="Arial" charset="0"/>
              </a:rPr>
              <a:t>esperado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igual</a:t>
            </a:r>
            <a:r>
              <a:rPr lang="en-US" dirty="0">
                <a:latin typeface="Arial" charset="0"/>
              </a:rPr>
              <a:t> à </a:t>
            </a:r>
            <a:r>
              <a:rPr lang="en-US" dirty="0" err="1">
                <a:latin typeface="Arial" charset="0"/>
              </a:rPr>
              <a:t>renda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certa</a:t>
            </a:r>
            <a:r>
              <a:rPr lang="en-US" dirty="0">
                <a:latin typeface="Arial" charset="0"/>
              </a:rPr>
              <a:t> de $20 </a:t>
            </a:r>
            <a:r>
              <a:rPr lang="en-US" dirty="0" err="1">
                <a:latin typeface="Arial" charset="0"/>
              </a:rPr>
              <a:t>permite</a:t>
            </a:r>
            <a:r>
              <a:rPr lang="en-US" dirty="0">
                <a:latin typeface="Arial" charset="0"/>
              </a:rPr>
              <a:t> um </a:t>
            </a:r>
            <a:r>
              <a:rPr lang="en-US" dirty="0" err="1">
                <a:latin typeface="Arial" charset="0"/>
              </a:rPr>
              <a:t>nível</a:t>
            </a:r>
            <a:r>
              <a:rPr lang="en-US" dirty="0">
                <a:latin typeface="Arial" charset="0"/>
              </a:rPr>
              <a:t> de </a:t>
            </a:r>
            <a:r>
              <a:rPr lang="en-US" dirty="0" err="1">
                <a:latin typeface="Arial" charset="0"/>
              </a:rPr>
              <a:t>utilidade</a:t>
            </a:r>
            <a:r>
              <a:rPr lang="en-US" dirty="0">
                <a:latin typeface="Arial" charset="0"/>
              </a:rPr>
              <a:t> </a:t>
            </a:r>
            <a:r>
              <a:rPr lang="en-US" dirty="0" err="1">
                <a:latin typeface="Arial" charset="0"/>
              </a:rPr>
              <a:t>maior</a:t>
            </a:r>
            <a:r>
              <a:rPr lang="en-US" dirty="0">
                <a:latin typeface="Arial" charset="0"/>
              </a:rPr>
              <a:t> (10,5 &gt; 8).</a:t>
            </a:r>
          </a:p>
        </p:txBody>
      </p:sp>
      <p:sp>
        <p:nvSpPr>
          <p:cNvPr id="17" name="Line 25">
            <a:extLst>
              <a:ext uri="{FF2B5EF4-FFF2-40B4-BE49-F238E27FC236}">
                <a16:creationId xmlns:a16="http://schemas.microsoft.com/office/drawing/2014/main" id="{D902E3A0-7FBE-4AC1-BBAC-7017F81B6F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2422" y="4030643"/>
            <a:ext cx="950684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Line 26">
            <a:extLst>
              <a:ext uri="{FF2B5EF4-FFF2-40B4-BE49-F238E27FC236}">
                <a16:creationId xmlns:a16="http://schemas.microsoft.com/office/drawing/2014/main" id="{C2652B17-0375-4431-A31D-D625A1B47E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2422" y="3207124"/>
            <a:ext cx="235717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9" name="Line 27">
            <a:extLst>
              <a:ext uri="{FF2B5EF4-FFF2-40B4-BE49-F238E27FC236}">
                <a16:creationId xmlns:a16="http://schemas.microsoft.com/office/drawing/2014/main" id="{BB5A434C-2A95-4CF2-88C7-2C6F4C62B1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0837" y="1700069"/>
            <a:ext cx="376366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" name="Line 28">
            <a:extLst>
              <a:ext uri="{FF2B5EF4-FFF2-40B4-BE49-F238E27FC236}">
                <a16:creationId xmlns:a16="http://schemas.microsoft.com/office/drawing/2014/main" id="{ABB37974-E391-4514-8E21-81324E765E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05706" y="4108081"/>
            <a:ext cx="0" cy="46959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" name="Line 29">
            <a:extLst>
              <a:ext uri="{FF2B5EF4-FFF2-40B4-BE49-F238E27FC236}">
                <a16:creationId xmlns:a16="http://schemas.microsoft.com/office/drawing/2014/main" id="{94E004AB-E0CE-47A0-B47C-E579625BF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6406" y="3363838"/>
            <a:ext cx="0" cy="119035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" name="Line 30">
            <a:extLst>
              <a:ext uri="{FF2B5EF4-FFF2-40B4-BE49-F238E27FC236}">
                <a16:creationId xmlns:a16="http://schemas.microsoft.com/office/drawing/2014/main" id="{0A623DBC-15E5-4DC3-B275-730381DD563B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7759" y="1798355"/>
            <a:ext cx="0" cy="276293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" name="Rectangle 2">
            <a:extLst>
              <a:ext uri="{FF2B5EF4-FFF2-40B4-BE49-F238E27FC236}">
                <a16:creationId xmlns:a16="http://schemas.microsoft.com/office/drawing/2014/main" id="{B709AE7A-327E-4336-B003-AFE88C174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982" y="4894371"/>
            <a:ext cx="1953461" cy="393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9DF35CCA-D33D-48A4-8F7F-5EE92EDDD5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550" y="4894371"/>
            <a:ext cx="2969261" cy="393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55960586-C2F5-479B-A1EE-12173924D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4035" y="4409219"/>
            <a:ext cx="2058016" cy="3947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latin typeface="Arial" charset="0"/>
              </a:rPr>
              <a:t>Renda</a:t>
            </a:r>
            <a:r>
              <a:rPr lang="en-US" b="1" dirty="0">
                <a:latin typeface="Arial" charset="0"/>
              </a:rPr>
              <a:t> </a:t>
            </a:r>
            <a:r>
              <a:rPr lang="en-US" sz="2000" b="1" dirty="0">
                <a:latin typeface="Arial" charset="0"/>
              </a:rPr>
              <a:t>($1.000)</a:t>
            </a:r>
          </a:p>
        </p:txBody>
      </p:sp>
      <p:sp>
        <p:nvSpPr>
          <p:cNvPr id="26" name="Rectangle 9">
            <a:extLst>
              <a:ext uri="{FF2B5EF4-FFF2-40B4-BE49-F238E27FC236}">
                <a16:creationId xmlns:a16="http://schemas.microsoft.com/office/drawing/2014/main" id="{3D7C4B7A-FA2E-4848-B3B3-5F942104D0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3839" y="4850688"/>
            <a:ext cx="2969261" cy="393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Line 10">
            <a:extLst>
              <a:ext uri="{FF2B5EF4-FFF2-40B4-BE49-F238E27FC236}">
                <a16:creationId xmlns:a16="http://schemas.microsoft.com/office/drawing/2014/main" id="{1C039309-3CEA-4E55-8B47-C54D024CC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43397" y="4604973"/>
            <a:ext cx="420645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A3879DEB-EA81-4885-9F6E-6EF76001A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377" y="705734"/>
            <a:ext cx="1296945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 err="1">
                <a:latin typeface="Arial" charset="0"/>
              </a:rPr>
              <a:t>Utilidade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29" name="Text Box 34">
            <a:extLst>
              <a:ext uri="{FF2B5EF4-FFF2-40B4-BE49-F238E27FC236}">
                <a16:creationId xmlns:a16="http://schemas.microsoft.com/office/drawing/2014/main" id="{38489098-B02E-4C84-86A0-B2BDE290C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246956"/>
            <a:ext cx="3142207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 dirty="0" err="1">
                <a:latin typeface="Arial" charset="0"/>
              </a:rPr>
              <a:t>Propensão</a:t>
            </a:r>
            <a:r>
              <a:rPr lang="en-US" sz="2400" b="1" dirty="0">
                <a:latin typeface="Arial" charset="0"/>
              </a:rPr>
              <a:t> ao </a:t>
            </a:r>
            <a:r>
              <a:rPr lang="en-US" sz="2400" b="1" dirty="0" err="1">
                <a:latin typeface="Arial" charset="0"/>
              </a:rPr>
              <a:t>Risco</a:t>
            </a:r>
            <a:endParaRPr lang="en-US" sz="2400" b="1" dirty="0">
              <a:latin typeface="Arial" charset="0"/>
            </a:endParaRPr>
          </a:p>
        </p:txBody>
      </p: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752130A4-C46A-48D7-A69B-C883F0D37D76}"/>
              </a:ext>
            </a:extLst>
          </p:cNvPr>
          <p:cNvCxnSpPr>
            <a:stCxn id="8" idx="7"/>
            <a:endCxn id="10" idx="3"/>
          </p:cNvCxnSpPr>
          <p:nvPr/>
        </p:nvCxnSpPr>
        <p:spPr bwMode="auto">
          <a:xfrm flipV="1">
            <a:off x="2160959" y="1746402"/>
            <a:ext cx="2741548" cy="2233441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Oval 17">
            <a:extLst>
              <a:ext uri="{FF2B5EF4-FFF2-40B4-BE49-F238E27FC236}">
                <a16:creationId xmlns:a16="http://schemas.microsoft.com/office/drawing/2014/main" id="{8DEF1584-9B43-4BA9-9E91-267ED292C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6080" y="2829349"/>
            <a:ext cx="156277" cy="13104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062E90D3-01D9-483D-8912-16BFE59B66C2}"/>
              </a:ext>
            </a:extLst>
          </p:cNvPr>
          <p:cNvCxnSpPr/>
          <p:nvPr/>
        </p:nvCxnSpPr>
        <p:spPr bwMode="auto">
          <a:xfrm>
            <a:off x="936885" y="2889834"/>
            <a:ext cx="2587333" cy="0"/>
          </a:xfrm>
          <a:prstGeom prst="line">
            <a:avLst/>
          </a:prstGeom>
          <a:solidFill>
            <a:srgbClr val="FFCC99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B2D9EA75-1C7E-44F7-BEAE-6317250F64F2}"/>
              </a:ext>
            </a:extLst>
          </p:cNvPr>
          <p:cNvCxnSpPr/>
          <p:nvPr/>
        </p:nvCxnSpPr>
        <p:spPr bwMode="auto">
          <a:xfrm>
            <a:off x="3522970" y="2838364"/>
            <a:ext cx="0" cy="341848"/>
          </a:xfrm>
          <a:prstGeom prst="line">
            <a:avLst/>
          </a:prstGeom>
          <a:solidFill>
            <a:srgbClr val="FFCC99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22">
            <a:extLst>
              <a:ext uri="{FF2B5EF4-FFF2-40B4-BE49-F238E27FC236}">
                <a16:creationId xmlns:a16="http://schemas.microsoft.com/office/drawing/2014/main" id="{DEB009E0-F64F-4122-B67B-C7BF93950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698616"/>
            <a:ext cx="698609" cy="3418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10,5</a:t>
            </a:r>
          </a:p>
        </p:txBody>
      </p:sp>
      <p:sp>
        <p:nvSpPr>
          <p:cNvPr id="35" name="Line 6">
            <a:extLst>
              <a:ext uri="{FF2B5EF4-FFF2-40B4-BE49-F238E27FC236}">
                <a16:creationId xmlns:a16="http://schemas.microsoft.com/office/drawing/2014/main" id="{AD56B381-E17E-4486-9849-17A6E717E6CB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932" y="1090497"/>
            <a:ext cx="0" cy="350554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59FC246C-CD48-4D4F-A0F0-179671B056E4}"/>
              </a:ext>
            </a:extLst>
          </p:cNvPr>
          <p:cNvSpPr txBox="1"/>
          <p:nvPr/>
        </p:nvSpPr>
        <p:spPr>
          <a:xfrm>
            <a:off x="4716016" y="195486"/>
            <a:ext cx="4248468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Suponha uma loteria onde exista a probabilidade de 50% de obter uma renda igual a $10 e 50% probabilidade de obter uma renda igual a $30.</a:t>
            </a:r>
          </a:p>
        </p:txBody>
      </p: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FB4F736C-E1A3-4B43-A72E-3A702DAA1703}"/>
              </a:ext>
            </a:extLst>
          </p:cNvPr>
          <p:cNvCxnSpPr>
            <a:cxnSpLocks/>
          </p:cNvCxnSpPr>
          <p:nvPr/>
        </p:nvCxnSpPr>
        <p:spPr>
          <a:xfrm>
            <a:off x="6948264" y="1395815"/>
            <a:ext cx="0" cy="455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03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 animBg="1"/>
      <p:bldP spid="34" grpId="0"/>
      <p:bldP spid="36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A6C6902-7E27-4B47-9434-5DD77CAA7EF2}"/>
              </a:ext>
            </a:extLst>
          </p:cNvPr>
          <p:cNvSpPr/>
          <p:nvPr/>
        </p:nvSpPr>
        <p:spPr>
          <a:xfrm>
            <a:off x="6444208" y="3653031"/>
            <a:ext cx="1080120" cy="4616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DCE4A03-B129-4C91-85BF-BB66036AE83F}"/>
              </a:ext>
            </a:extLst>
          </p:cNvPr>
          <p:cNvSpPr/>
          <p:nvPr/>
        </p:nvSpPr>
        <p:spPr>
          <a:xfrm>
            <a:off x="6156176" y="1319165"/>
            <a:ext cx="1080120" cy="4616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514DAE1A-C4D2-4600-9DAF-304029AAA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9578685"/>
              </p:ext>
            </p:extLst>
          </p:nvPr>
        </p:nvGraphicFramePr>
        <p:xfrm>
          <a:off x="557187" y="535133"/>
          <a:ext cx="5386293" cy="527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39800" imgH="253800" progId="Equation.DSMT4">
                  <p:embed/>
                </p:oleObj>
              </mc:Choice>
              <mc:Fallback>
                <p:oleObj name="Equation" r:id="rId2" imgW="2539800" imgH="253800" progId="Equation.DSMT4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28641337-34B9-4306-9CC1-A62F5AB3FF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187" y="535133"/>
                        <a:ext cx="5386293" cy="527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533F07CE-4620-459F-BFA6-915B4DDEE464}"/>
              </a:ext>
            </a:extLst>
          </p:cNvPr>
          <p:cNvSpPr txBox="1"/>
          <p:nvPr/>
        </p:nvSpPr>
        <p:spPr>
          <a:xfrm>
            <a:off x="107504" y="52631"/>
            <a:ext cx="8748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Quantidade quando a firma considera apenas o custo privado.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B816AC8-73C5-47F5-989C-CC94A69F38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007481"/>
              </p:ext>
            </p:extLst>
          </p:nvPr>
        </p:nvGraphicFramePr>
        <p:xfrm>
          <a:off x="539552" y="1113413"/>
          <a:ext cx="6696744" cy="820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49280" imgH="393480" progId="Equation.DSMT4">
                  <p:embed/>
                </p:oleObj>
              </mc:Choice>
              <mc:Fallback>
                <p:oleObj name="Equation" r:id="rId4" imgW="3149280" imgH="393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BDC4DA4-8B74-4CAE-BF7F-B4445ED828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113413"/>
                        <a:ext cx="6696744" cy="820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1BDD1517-7607-491D-B971-C06FB9D64667}"/>
              </a:ext>
            </a:extLst>
          </p:cNvPr>
          <p:cNvSpPr txBox="1"/>
          <p:nvPr/>
        </p:nvSpPr>
        <p:spPr>
          <a:xfrm>
            <a:off x="107504" y="2068855"/>
            <a:ext cx="8748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Lucro quando a firma considera o custo social (custo privado mais o custo externo):</a:t>
            </a:r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B131419A-6EBC-45C8-BE11-08768D96DA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20779"/>
              </p:ext>
            </p:extLst>
          </p:nvPr>
        </p:nvGraphicFramePr>
        <p:xfrm>
          <a:off x="611560" y="2860943"/>
          <a:ext cx="5416788" cy="525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65360" imgH="253800" progId="Equation.DSMT4">
                  <p:embed/>
                </p:oleObj>
              </mc:Choice>
              <mc:Fallback>
                <p:oleObj name="Equation" r:id="rId6" imgW="2565360" imgH="25380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CC8B9BEE-A277-4918-AF67-2888884DB1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860943"/>
                        <a:ext cx="5416788" cy="525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48E27A47-FB5E-4CB3-B2EA-1643970BB9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811843"/>
              </p:ext>
            </p:extLst>
          </p:nvPr>
        </p:nvGraphicFramePr>
        <p:xfrm>
          <a:off x="633685" y="3462911"/>
          <a:ext cx="6890643" cy="804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301920" imgH="393480" progId="Equation.DSMT4">
                  <p:embed/>
                </p:oleObj>
              </mc:Choice>
              <mc:Fallback>
                <p:oleObj name="Equation" r:id="rId8" imgW="3301920" imgH="393480" progId="Equation.DSMT4">
                  <p:embed/>
                  <p:pic>
                    <p:nvPicPr>
                      <p:cNvPr id="9" name="Object 5">
                        <a:extLst>
                          <a:ext uri="{FF2B5EF4-FFF2-40B4-BE49-F238E27FC236}">
                            <a16:creationId xmlns:a16="http://schemas.microsoft.com/office/drawing/2014/main" id="{8A6520DF-8E95-454F-A332-51007C28E2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685" y="3462911"/>
                        <a:ext cx="6890643" cy="8045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17572A1A-2251-4CD6-BA00-E970BF1F07F9}"/>
              </a:ext>
            </a:extLst>
          </p:cNvPr>
          <p:cNvSpPr txBox="1"/>
          <p:nvPr/>
        </p:nvSpPr>
        <p:spPr>
          <a:xfrm>
            <a:off x="107504" y="4445119"/>
            <a:ext cx="8748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Logo, a firma produz o dobro da quantidade socialmente eficiente.</a:t>
            </a:r>
          </a:p>
        </p:txBody>
      </p:sp>
    </p:spTree>
    <p:extLst>
      <p:ext uri="{BB962C8B-B14F-4D97-AF65-F5344CB8AC3E}">
        <p14:creationId xmlns:p14="http://schemas.microsoft.com/office/powerpoint/2010/main" val="272182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2D95F69-274A-44DB-8F2B-C0BDE7FD5C6C}"/>
              </a:ext>
            </a:extLst>
          </p:cNvPr>
          <p:cNvSpPr/>
          <p:nvPr/>
        </p:nvSpPr>
        <p:spPr>
          <a:xfrm>
            <a:off x="6012160" y="3607085"/>
            <a:ext cx="1061880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124EA7A-934D-4904-81B5-000367BB6401}"/>
              </a:ext>
            </a:extLst>
          </p:cNvPr>
          <p:cNvSpPr txBox="1"/>
          <p:nvPr/>
        </p:nvSpPr>
        <p:spPr>
          <a:xfrm>
            <a:off x="107504" y="77019"/>
            <a:ext cx="885698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Devemos responder a seguinte pergunta:  qual o imposto 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pigouviano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que induziria a firma a produzir a quantidade socialmente eficiente    (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= 20).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Considerando um imposto 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pigouviano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de $t por cada unidade produzida, a função de lucro passa a ser: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98E4ED4-EB68-472D-B58A-EDE2E2232A19}"/>
              </a:ext>
            </a:extLst>
          </p:cNvPr>
          <p:cNvSpPr txBox="1"/>
          <p:nvPr/>
        </p:nvSpPr>
        <p:spPr>
          <a:xfrm>
            <a:off x="107504" y="3219822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Como a quantidade socialmente ótima é igual a 20, temos:</a:t>
            </a:r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D1826C5F-5D56-4281-98DC-2C1B276208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580353"/>
              </p:ext>
            </p:extLst>
          </p:nvPr>
        </p:nvGraphicFramePr>
        <p:xfrm>
          <a:off x="539552" y="1779663"/>
          <a:ext cx="5381829" cy="525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52400" imgH="253800" progId="Equation.DSMT4">
                  <p:embed/>
                </p:oleObj>
              </mc:Choice>
              <mc:Fallback>
                <p:oleObj name="Equation" r:id="rId2" imgW="2552400" imgH="25380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0397F623-2F1D-4070-BFEB-58163A4BE5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9663"/>
                        <a:ext cx="5381829" cy="5254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83617AF-7624-43A4-BA71-6AF39A409B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448318"/>
              </p:ext>
            </p:extLst>
          </p:nvPr>
        </p:nvGraphicFramePr>
        <p:xfrm>
          <a:off x="530232" y="2320464"/>
          <a:ext cx="5381679" cy="874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27200" imgH="419040" progId="Equation.DSMT4">
                  <p:embed/>
                </p:oleObj>
              </mc:Choice>
              <mc:Fallback>
                <p:oleObj name="Equation" r:id="rId4" imgW="2527200" imgH="419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A32C3F3-FC33-4DB9-A52C-660FFE07D4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32" y="2320464"/>
                        <a:ext cx="5381679" cy="8745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0C9FC04B-61CF-4822-B8C9-6D0B669E06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863677"/>
              </p:ext>
            </p:extLst>
          </p:nvPr>
        </p:nvGraphicFramePr>
        <p:xfrm>
          <a:off x="563292" y="3607085"/>
          <a:ext cx="6456980" cy="47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35160" imgH="228600" progId="Equation.DSMT4">
                  <p:embed/>
                </p:oleObj>
              </mc:Choice>
              <mc:Fallback>
                <p:oleObj name="Equation" r:id="rId6" imgW="3035160" imgH="22860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CBDDBC21-86D7-473F-89A6-AC45B5F3CD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92" y="3607085"/>
                        <a:ext cx="6456980" cy="476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9A6AE2FF-DB77-42A7-BDB1-25E6761494F3}"/>
              </a:ext>
            </a:extLst>
          </p:cNvPr>
          <p:cNvSpPr txBox="1"/>
          <p:nvPr/>
        </p:nvSpPr>
        <p:spPr>
          <a:xfrm>
            <a:off x="107504" y="4102209"/>
            <a:ext cx="88569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Note que o gabarito está errado, pois é verdade sim que, com um imposto </a:t>
            </a:r>
            <a:r>
              <a:rPr lang="pt-BR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pigouviano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 de $t por unidade, a firma produzirá a quantidade socialmente ótima.</a:t>
            </a:r>
          </a:p>
        </p:txBody>
      </p:sp>
    </p:spTree>
    <p:extLst>
      <p:ext uri="{BB962C8B-B14F-4D97-AF65-F5344CB8AC3E}">
        <p14:creationId xmlns:p14="http://schemas.microsoft.com/office/powerpoint/2010/main" val="288528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E3E2E87-5DE5-4802-B431-771EF5BEA32B}"/>
              </a:ext>
            </a:extLst>
          </p:cNvPr>
          <p:cNvSpPr txBox="1"/>
          <p:nvPr/>
        </p:nvSpPr>
        <p:spPr>
          <a:xfrm>
            <a:off x="35496" y="51470"/>
            <a:ext cx="9036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os direitos de propriedade estão bem definidos e que os custos de transação são nulos. Nessas condições, segundo o Teorema de Coase, a negociação privada entre duas firmas envolvidas em uma situação de externalidades levará à alocação socialmente eficiente, desde que os direitos de propriedade estejam alocados em favor do agente que sofre a externalidade.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24283C7-E4ED-4A0E-9B2B-2F2EC8DF4A50}"/>
              </a:ext>
            </a:extLst>
          </p:cNvPr>
          <p:cNvSpPr txBox="1"/>
          <p:nvPr/>
        </p:nvSpPr>
        <p:spPr>
          <a:xfrm>
            <a:off x="2699792" y="1635646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09E9D4-77A0-4E53-BF83-ED89B0731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139702"/>
            <a:ext cx="892899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questão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Coase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6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1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100" b="1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r>
              <a:rPr lang="en-US" sz="21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Coase → 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custos de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transação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desprezíveis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atribuição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direitos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propriedade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bem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definidos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aos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agentes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econômicos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poderá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eliminar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ineficiência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gerada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pelas</a:t>
            </a:r>
            <a:r>
              <a:rPr lang="en-US" sz="21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externalidades</a:t>
            </a:r>
            <a:r>
              <a:rPr lang="en-US" sz="2100" b="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1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42900" algn="just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eficiente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poderá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obtido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independentemente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direitos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propriedade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inicialmente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distribuídos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BMg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en-US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en-US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720000" lvl="1" indent="-342900" algn="just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isso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altLang="en-US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resposta</a:t>
            </a:r>
            <a:r>
              <a:rPr lang="en-US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 é (F).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lang="en-US" sz="2100" b="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B78B7D2-723B-4E55-BA6C-10C07E39606A}"/>
              </a:ext>
            </a:extLst>
          </p:cNvPr>
          <p:cNvSpPr txBox="1"/>
          <p:nvPr/>
        </p:nvSpPr>
        <p:spPr>
          <a:xfrm>
            <a:off x="5580112" y="4403888"/>
            <a:ext cx="129614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CA486D11-8453-4446-85AD-7856063CA2D8}"/>
              </a:ext>
            </a:extLst>
          </p:cNvPr>
          <p:cNvCxnSpPr/>
          <p:nvPr/>
        </p:nvCxnSpPr>
        <p:spPr>
          <a:xfrm>
            <a:off x="6876256" y="4619912"/>
            <a:ext cx="20162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0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utoUpdateAnimBg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673DFC97-424C-41B6-AD87-F35BA74D3A66}"/>
              </a:ext>
            </a:extLst>
          </p:cNvPr>
          <p:cNvSpPr txBox="1">
            <a:spLocks/>
          </p:cNvSpPr>
          <p:nvPr/>
        </p:nvSpPr>
        <p:spPr bwMode="auto">
          <a:xfrm>
            <a:off x="107505" y="51470"/>
            <a:ext cx="8928991" cy="2287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29" tIns="40815" rIns="81629" bIns="40815" numCol="1" anchor="t" anchorCtr="0" compatLnSpc="1">
            <a:prstTxWarp prst="textNoShape">
              <a:avLst/>
            </a:prstTxWarp>
            <a:noAutofit/>
          </a:bodyPr>
          <a:lstStyle>
            <a:lvl1pPr marL="402632" indent="-402632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12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3364" indent="-33572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3236">
                <a:solidFill>
                  <a:schemeClr val="tx1"/>
                </a:solidFill>
                <a:latin typeface="+mn-lt"/>
              </a:defRPr>
            </a:lvl2pPr>
            <a:lvl3pPr marL="1342902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860">
                <a:solidFill>
                  <a:schemeClr val="tx1"/>
                </a:solidFill>
                <a:latin typeface="+mn-lt"/>
              </a:defRPr>
            </a:lvl3pPr>
            <a:lvl4pPr marL="1880540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333">
                <a:solidFill>
                  <a:schemeClr val="tx1"/>
                </a:solidFill>
                <a:latin typeface="+mn-lt"/>
              </a:defRPr>
            </a:lvl4pPr>
            <a:lvl5pPr marL="2418179" indent="-26762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33">
                <a:solidFill>
                  <a:schemeClr val="tx1"/>
                </a:solidFill>
                <a:latin typeface="+mn-lt"/>
              </a:defRPr>
            </a:lvl5pPr>
            <a:lvl6pPr marL="2956019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6pPr>
            <a:lvl7pPr marL="3493477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7pPr>
            <a:lvl8pPr marL="4030935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8pPr>
            <a:lvl9pPr marL="4568393" indent="-26872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370">
                <a:solidFill>
                  <a:schemeClr val="tx1"/>
                </a:solidFill>
                <a:latin typeface="+mn-lt"/>
              </a:defRPr>
            </a:lvl9pPr>
          </a:lstStyle>
          <a:p>
            <a:pPr marL="288000" indent="-2880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sz="2000" b="0" kern="0" dirty="0">
                <a:latin typeface="Arial" panose="020B0604020202020204" pitchFamily="34" charset="0"/>
                <a:cs typeface="Arial" panose="020B0604020202020204" pitchFamily="34" charset="0"/>
              </a:rPr>
              <a:t>Uma estação de veraneio na praia e uma indústria química dividem um lago. A planta industrial tem um lucro de US$ 20. Um dispositivo de filtragem para reduzir a poluição que custa US$ 5 faria com que o lucro caísse para US$ 15. O lucro do dono da estação de veraneio seria de US$ 25 caso a poluição fosse reduzida mas somente de US$ 10 quando a planta industrial opera sem o dispositivo. Assumindo que o lago é de propriedade da indústria química:</a:t>
            </a:r>
          </a:p>
          <a:p>
            <a:pPr marL="612000" lvl="1" indent="-2880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en-US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OBS. Note que o custo do dispositivo de filtragem é de $5 e a externalidade gerada por ele reduz o lucro da estação de veraneio em $15. Portanto, o benefício marginal da instalação do dispositivo de filtragem é maior que seu custo marginal. Desta forma, ele será instalado.</a:t>
            </a:r>
          </a:p>
          <a:p>
            <a:pPr marL="612000" lvl="1" indent="-2880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BR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000" indent="-2880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Se os direitos de propriedade forem concedidos ao dono da estação de veraneio, ele poderá processar o dono da indústria pelo lucro perdido; logo, o dono da indústria instalará o dispositivo de filtragem.</a:t>
            </a:r>
          </a:p>
          <a:p>
            <a:pPr marL="288000" indent="-2880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t-BR" alt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Se os direitos de propriedade forem concedidos ao dono da indústria, o dono da estação de veraneio instalará o dispositivo de filtragem, pois $5 &lt; $15.</a:t>
            </a:r>
          </a:p>
          <a:p>
            <a:pPr marL="288000" indent="-288000"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t-BR" sz="2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sz="2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pt-BR" sz="2000" b="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0720540-3414-44B0-BFCA-58D7B427E862}"/>
              </a:ext>
            </a:extLst>
          </p:cNvPr>
          <p:cNvSpPr txBox="1"/>
          <p:nvPr/>
        </p:nvSpPr>
        <p:spPr>
          <a:xfrm>
            <a:off x="35496" y="39851"/>
            <a:ext cx="9036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o sindicato dos caminhoneiros de um país dispende recursos para fazer </a:t>
            </a:r>
            <a:r>
              <a:rPr lang="pt-BR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lobby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parlamento e assim implementar escolhas políticas de modo a capturar rendas mediante o subsídio ao preço do diesel. Então o sindicato exerce </a:t>
            </a:r>
            <a:r>
              <a:rPr lang="pt-BR" sz="210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rent-seeking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CE5A9A6-535A-4722-A08C-1A75EFDE1F26}"/>
              </a:ext>
            </a:extLst>
          </p:cNvPr>
          <p:cNvSpPr txBox="1"/>
          <p:nvPr/>
        </p:nvSpPr>
        <p:spPr>
          <a:xfrm>
            <a:off x="5508104" y="975955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7B66230-621E-4070-9425-7E9BCB610DF0}"/>
              </a:ext>
            </a:extLst>
          </p:cNvPr>
          <p:cNvSpPr txBox="1"/>
          <p:nvPr/>
        </p:nvSpPr>
        <p:spPr>
          <a:xfrm>
            <a:off x="107504" y="1380708"/>
            <a:ext cx="885698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i="1" dirty="0" err="1">
                <a:latin typeface="arial" panose="020B0604020202020204" pitchFamily="34" charset="0"/>
              </a:rPr>
              <a:t>R</a:t>
            </a:r>
            <a:r>
              <a:rPr lang="pt-BR" sz="2100" b="0" i="1" dirty="0" err="1">
                <a:effectLst/>
                <a:latin typeface="arial" panose="020B0604020202020204" pitchFamily="34" charset="0"/>
              </a:rPr>
              <a:t>ent-seeking</a:t>
            </a:r>
            <a:r>
              <a:rPr lang="pt-BR" sz="2100" b="0" i="0" dirty="0">
                <a:effectLst/>
                <a:latin typeface="arial" panose="020B0604020202020204" pitchFamily="34" charset="0"/>
              </a:rPr>
              <a:t> </a:t>
            </a:r>
            <a:r>
              <a:rPr lang="pt-BR" sz="2100" dirty="0">
                <a:latin typeface="arial" panose="020B0604020202020204" pitchFamily="34" charset="0"/>
              </a:rPr>
              <a:t>(“captura”</a:t>
            </a:r>
            <a:r>
              <a:rPr lang="pt-BR" sz="2100" b="0" i="0" dirty="0">
                <a:effectLst/>
                <a:latin typeface="arial" panose="020B0604020202020204" pitchFamily="34" charset="0"/>
              </a:rPr>
              <a:t> de renda) é a tentativa de obter renda econômica pela manipulação do ambiente social ou político no qual as atividades econômicas ocorrem, em vez de agregar valor aos produtos.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</a:rPr>
              <a:t>Note que é, exatamente, o caso descrito no enunciado.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272525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884E78F-D951-4881-91AB-702AE7EA315A}"/>
              </a:ext>
            </a:extLst>
          </p:cNvPr>
          <p:cNvSpPr txBox="1"/>
          <p:nvPr/>
        </p:nvSpPr>
        <p:spPr>
          <a:xfrm>
            <a:off x="35496" y="106635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</a:t>
            </a: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regra de votação majoritária pode apresentar o paradoxo do voto, mas se as preferências são de pico-único, então a regra de votação majoritária aplicada a questões públicas mensuradas monetariamente (unidimensionais) resultará em políticas preferidas pelo eleitor mediano.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4911BC6-D940-4546-A9EF-D718F8276D5C}"/>
              </a:ext>
            </a:extLst>
          </p:cNvPr>
          <p:cNvSpPr txBox="1"/>
          <p:nvPr/>
        </p:nvSpPr>
        <p:spPr>
          <a:xfrm>
            <a:off x="8604448" y="1042739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99757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0281318-81EF-444D-8EE8-8C9108B57C0E}"/>
              </a:ext>
            </a:extLst>
          </p:cNvPr>
          <p:cNvSpPr txBox="1"/>
          <p:nvPr/>
        </p:nvSpPr>
        <p:spPr>
          <a:xfrm>
            <a:off x="143508" y="0"/>
            <a:ext cx="8856984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12) QUESTÃO 11 - 2019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Uma firma A oferta seu produto em um mercado competitivo ao preço de P = $16, mas sua produção gera externalidades negativas sobre uma firma B em outro mercado na forma de emissão de um poluente. Cada unidade produzida do bem gera uma unidade de poluente, que é um mal. Especificamente, a função de custo privado da firma A é C(q) = q</a:t>
            </a:r>
            <a:r>
              <a:rPr lang="pt-BR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, mas o custo social é dado por CS(q)=q</a:t>
            </a:r>
            <a:r>
              <a:rPr lang="pt-BR" sz="23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/3. Julgue os itens a seguir:</a:t>
            </a: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 firma A produz o dobro da quantidade socialmente eficiente.</a:t>
            </a:r>
          </a:p>
          <a:p>
            <a:pPr algn="just"/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/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BDE123E-7F00-4565-85B5-1FB4A3883998}"/>
              </a:ext>
            </a:extLst>
          </p:cNvPr>
          <p:cNvSpPr txBox="1"/>
          <p:nvPr/>
        </p:nvSpPr>
        <p:spPr>
          <a:xfrm>
            <a:off x="8532440" y="3003798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3EBA8C8-ECED-4B25-AF01-BA7054708E6D}"/>
              </a:ext>
            </a:extLst>
          </p:cNvPr>
          <p:cNvSpPr txBox="1"/>
          <p:nvPr/>
        </p:nvSpPr>
        <p:spPr>
          <a:xfrm>
            <a:off x="143508" y="3507854"/>
            <a:ext cx="874897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Devemos responder as seguintes questões, dado o preço de $16:</a:t>
            </a:r>
          </a:p>
          <a:p>
            <a:pPr marL="792000" lvl="1" indent="-457200">
              <a:buFont typeface="+mj-lt"/>
              <a:buAutoNum type="arabicParenR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Qual a quantidade que a firma produzirá para maximizar o seu lucro, desconsiderando o efeito externo (externalidade) que ela causa ?</a:t>
            </a:r>
          </a:p>
          <a:p>
            <a:pPr marL="792000" lvl="1" indent="-457200">
              <a:buFont typeface="+mj-lt"/>
              <a:buAutoNum type="arabicParenR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Qual a quantidade que a firma produzirá para maximizar o seu lucro, caso ela seja induzida a internalizar a externalidade que ela causa ?</a:t>
            </a:r>
          </a:p>
        </p:txBody>
      </p:sp>
    </p:spTree>
    <p:extLst>
      <p:ext uri="{BB962C8B-B14F-4D97-AF65-F5344CB8AC3E}">
        <p14:creationId xmlns:p14="http://schemas.microsoft.com/office/powerpoint/2010/main" val="386534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0EFA827-FE52-449B-84EA-CC938094D7DC}"/>
              </a:ext>
            </a:extLst>
          </p:cNvPr>
          <p:cNvSpPr/>
          <p:nvPr/>
        </p:nvSpPr>
        <p:spPr>
          <a:xfrm>
            <a:off x="5868144" y="1275606"/>
            <a:ext cx="936104" cy="540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A46A85B-3FF9-4E65-BDB7-A43D26599E7E}"/>
              </a:ext>
            </a:extLst>
          </p:cNvPr>
          <p:cNvSpPr/>
          <p:nvPr/>
        </p:nvSpPr>
        <p:spPr>
          <a:xfrm>
            <a:off x="3131840" y="476799"/>
            <a:ext cx="2232248" cy="540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AF626B32-D4C9-428B-87CD-CF1E63E115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950128"/>
              </p:ext>
            </p:extLst>
          </p:nvPr>
        </p:nvGraphicFramePr>
        <p:xfrm>
          <a:off x="483605" y="476799"/>
          <a:ext cx="4797856" cy="540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95200" imgH="241200" progId="Equation.DSMT4">
                  <p:embed/>
                </p:oleObj>
              </mc:Choice>
              <mc:Fallback>
                <p:oleObj name="Equation" r:id="rId2" imgW="2095200" imgH="241200" progId="Equation.DSMT4">
                  <p:embed/>
                  <p:pic>
                    <p:nvPicPr>
                      <p:cNvPr id="4" name="Object 5">
                        <a:extLst>
                          <a:ext uri="{FF2B5EF4-FFF2-40B4-BE49-F238E27FC236}">
                            <a16:creationId xmlns:a16="http://schemas.microsoft.com/office/drawing/2014/main" id="{303C7FE4-545E-48B5-A301-6AA7F3CCE1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605" y="476799"/>
                        <a:ext cx="4797856" cy="5408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6311F476-C691-4068-AACF-49282067C868}"/>
              </a:ext>
            </a:extLst>
          </p:cNvPr>
          <p:cNvSpPr txBox="1"/>
          <p:nvPr/>
        </p:nvSpPr>
        <p:spPr>
          <a:xfrm>
            <a:off x="107504" y="-20538"/>
            <a:ext cx="8748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Lucro quando a firma considera somente o custo privado: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48A8986-6896-44AA-BAFE-DC5FDB1150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912124"/>
              </p:ext>
            </p:extLst>
          </p:nvPr>
        </p:nvGraphicFramePr>
        <p:xfrm>
          <a:off x="467544" y="1059582"/>
          <a:ext cx="6336704" cy="967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431640" progId="Equation.DSMT4">
                  <p:embed/>
                </p:oleObj>
              </mc:Choice>
              <mc:Fallback>
                <p:oleObj name="Equation" r:id="rId4" imgW="276840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A392740-F465-4F17-B47F-ACB5120FE1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059582"/>
                        <a:ext cx="6336704" cy="9674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BCC1353-F355-4FB0-8003-DAE196C7BDC8}"/>
              </a:ext>
            </a:extLst>
          </p:cNvPr>
          <p:cNvSpPr txBox="1"/>
          <p:nvPr/>
        </p:nvSpPr>
        <p:spPr>
          <a:xfrm>
            <a:off x="107504" y="2018333"/>
            <a:ext cx="8748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Lucro quando a firma considera o custo social (custo privado mais o custo externo):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20A3912E-5B34-485B-A82B-198298D7BB95}"/>
              </a:ext>
            </a:extLst>
          </p:cNvPr>
          <p:cNvSpPr/>
          <p:nvPr/>
        </p:nvSpPr>
        <p:spPr>
          <a:xfrm>
            <a:off x="7092280" y="3903076"/>
            <a:ext cx="936104" cy="540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0329F11-BCAD-481F-8A55-D3914DFDD36D}"/>
              </a:ext>
            </a:extLst>
          </p:cNvPr>
          <p:cNvSpPr/>
          <p:nvPr/>
        </p:nvSpPr>
        <p:spPr>
          <a:xfrm>
            <a:off x="2843808" y="2715766"/>
            <a:ext cx="1872208" cy="939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197418AE-5E25-4A80-9895-D9EFD637D1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144371"/>
              </p:ext>
            </p:extLst>
          </p:nvPr>
        </p:nvGraphicFramePr>
        <p:xfrm>
          <a:off x="558353" y="2712070"/>
          <a:ext cx="41576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15840" imgH="419040" progId="Equation.DSMT4">
                  <p:embed/>
                </p:oleObj>
              </mc:Choice>
              <mc:Fallback>
                <p:oleObj name="Equation" r:id="rId6" imgW="1815840" imgH="419040" progId="Equation.DSMT4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E5EA6097-40F9-4ECE-BBFA-6D26D3DCA8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53" y="2712070"/>
                        <a:ext cx="415766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>
            <a:extLst>
              <a:ext uri="{FF2B5EF4-FFF2-40B4-BE49-F238E27FC236}">
                <a16:creationId xmlns:a16="http://schemas.microsoft.com/office/drawing/2014/main" id="{ED62933C-C739-4E65-9691-EFFD768067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964022"/>
              </p:ext>
            </p:extLst>
          </p:nvPr>
        </p:nvGraphicFramePr>
        <p:xfrm>
          <a:off x="539552" y="3663032"/>
          <a:ext cx="74088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38200" imgH="444240" progId="Equation.DSMT4">
                  <p:embed/>
                </p:oleObj>
              </mc:Choice>
              <mc:Fallback>
                <p:oleObj name="Equation" r:id="rId8" imgW="3238200" imgH="444240" progId="Equation.DSMT4">
                  <p:embed/>
                  <p:pic>
                    <p:nvPicPr>
                      <p:cNvPr id="11" name="Object 5">
                        <a:extLst>
                          <a:ext uri="{FF2B5EF4-FFF2-40B4-BE49-F238E27FC236}">
                            <a16:creationId xmlns:a16="http://schemas.microsoft.com/office/drawing/2014/main" id="{F92FBD8E-0ABA-4552-AEDE-53FF2FBC8A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63032"/>
                        <a:ext cx="7408863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6714067C-D151-40B0-9195-7E7CE424D940}"/>
              </a:ext>
            </a:extLst>
          </p:cNvPr>
          <p:cNvSpPr txBox="1"/>
          <p:nvPr/>
        </p:nvSpPr>
        <p:spPr>
          <a:xfrm>
            <a:off x="107504" y="4659982"/>
            <a:ext cx="87489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Logo, a firma produz o dobro da quantidade socialmente eficiente.</a:t>
            </a:r>
          </a:p>
        </p:txBody>
      </p:sp>
    </p:spTree>
    <p:extLst>
      <p:ext uri="{BB962C8B-B14F-4D97-AF65-F5344CB8AC3E}">
        <p14:creationId xmlns:p14="http://schemas.microsoft.com/office/powerpoint/2010/main" val="46873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/>
      <p:bldP spid="8" grpId="0" animBg="1"/>
      <p:bldP spid="9" grpId="0" animBg="1"/>
      <p:bldP spid="1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605D2BF-390B-4033-B086-AB58B3749FFE}"/>
              </a:ext>
            </a:extLst>
          </p:cNvPr>
          <p:cNvSpPr/>
          <p:nvPr/>
        </p:nvSpPr>
        <p:spPr>
          <a:xfrm>
            <a:off x="5796135" y="3831068"/>
            <a:ext cx="1559571" cy="468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1D66FD6-A500-4369-AA8D-E207874A7DA1}"/>
              </a:ext>
            </a:extLst>
          </p:cNvPr>
          <p:cNvSpPr txBox="1"/>
          <p:nvPr/>
        </p:nvSpPr>
        <p:spPr>
          <a:xfrm>
            <a:off x="143508" y="-92546"/>
            <a:ext cx="88569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/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Pode-se fazer a firma A produzir a quantidade socialmente eficiente fazendo-se incidir sobre ela um imposto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pigouviano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igual a t=$4.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929BB7A-D583-4BF7-BA3C-8B0C43CEFE6D}"/>
              </a:ext>
            </a:extLst>
          </p:cNvPr>
          <p:cNvSpPr txBox="1"/>
          <p:nvPr/>
        </p:nvSpPr>
        <p:spPr>
          <a:xfrm>
            <a:off x="1115616" y="679004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E42E457-53A8-4427-846D-08C4EC0A1302}"/>
              </a:ext>
            </a:extLst>
          </p:cNvPr>
          <p:cNvSpPr txBox="1"/>
          <p:nvPr/>
        </p:nvSpPr>
        <p:spPr>
          <a:xfrm>
            <a:off x="107504" y="1131590"/>
            <a:ext cx="878497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Devemos responder se um imposto de $4 por unidade (um marginal adicional de $4) faria com que a firma produzisse a quantidade socialmente eficiente.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Considerando um imposto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pigouviano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$t por cada unidade produzida, a função de lucro passa a ser: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596D3CB-B55F-4DF0-8BEC-256351ADE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1402750"/>
              </p:ext>
            </p:extLst>
          </p:nvPr>
        </p:nvGraphicFramePr>
        <p:xfrm>
          <a:off x="467544" y="3003798"/>
          <a:ext cx="2354262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28520" imgH="241200" progId="Equation.DSMT4">
                  <p:embed/>
                </p:oleObj>
              </mc:Choice>
              <mc:Fallback>
                <p:oleObj name="Equation" r:id="rId2" imgW="1028520" imgH="2412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4B23DD9-D200-42BF-A962-E3BD555986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003798"/>
                        <a:ext cx="2354262" cy="541338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1C2303D0-9A2E-462B-83E0-00ECCF84A6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555853"/>
              </p:ext>
            </p:extLst>
          </p:nvPr>
        </p:nvGraphicFramePr>
        <p:xfrm>
          <a:off x="467544" y="3604904"/>
          <a:ext cx="6888163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09600" imgH="419040" progId="Equation.DSMT4">
                  <p:embed/>
                </p:oleObj>
              </mc:Choice>
              <mc:Fallback>
                <p:oleObj name="Equation" r:id="rId4" imgW="3009600" imgH="4190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2B09F2A7-0B04-44EF-91BA-85B126F413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604904"/>
                        <a:ext cx="6888163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97D77B2B-3A65-4B71-9AAB-506D008E2674}"/>
              </a:ext>
            </a:extLst>
          </p:cNvPr>
          <p:cNvSpPr txBox="1"/>
          <p:nvPr/>
        </p:nvSpPr>
        <p:spPr>
          <a:xfrm>
            <a:off x="107504" y="4469507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a quantidade socialmente ótima é igual a 4, temos 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= $8</a:t>
            </a:r>
          </a:p>
        </p:txBody>
      </p:sp>
    </p:spTree>
    <p:extLst>
      <p:ext uri="{BB962C8B-B14F-4D97-AF65-F5344CB8AC3E}">
        <p14:creationId xmlns:p14="http://schemas.microsoft.com/office/powerpoint/2010/main" val="14918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53B89AC-8843-4BAC-B840-F9856AC08AFD}"/>
              </a:ext>
            </a:extLst>
          </p:cNvPr>
          <p:cNvSpPr txBox="1"/>
          <p:nvPr/>
        </p:nvSpPr>
        <p:spPr>
          <a:xfrm>
            <a:off x="143508" y="43626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A fusão das firmas A e B só induz a produção socialmente eficiente se elas atuarem no mesmo mercado.</a:t>
            </a:r>
          </a:p>
          <a:p>
            <a:pPr lvl="0" algn="just" fontAlgn="base"/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9A8D9A8-771B-4683-9376-1D4F97BEF869}"/>
              </a:ext>
            </a:extLst>
          </p:cNvPr>
          <p:cNvSpPr txBox="1"/>
          <p:nvPr/>
        </p:nvSpPr>
        <p:spPr>
          <a:xfrm>
            <a:off x="6228184" y="411510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142C24C-0DE0-4919-818A-93923DCD60A2}"/>
              </a:ext>
            </a:extLst>
          </p:cNvPr>
          <p:cNvSpPr txBox="1"/>
          <p:nvPr/>
        </p:nvSpPr>
        <p:spPr>
          <a:xfrm>
            <a:off x="143508" y="900465"/>
            <a:ext cx="87489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 a fusão das as firmas A e B a nova firma deverá maximizar o lucro conjunto, considerando os efeitos externos da produção. Nesse caso, também teremos como resultado a produção da quantidade socialmente eficiente.</a:t>
            </a:r>
          </a:p>
          <a:p>
            <a:pPr marL="648000" lvl="1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Note que esse resultado independente de elas atuarem no mesmo mercado ou não.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27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DD42E67-BA4E-4D32-8175-99CC4B0FC9FE}"/>
              </a:ext>
            </a:extLst>
          </p:cNvPr>
          <p:cNvSpPr/>
          <p:nvPr/>
        </p:nvSpPr>
        <p:spPr>
          <a:xfrm>
            <a:off x="3239864" y="3094075"/>
            <a:ext cx="1566052" cy="4758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29AEB61-3C3D-4598-82EB-8A3F60B9E7D0}"/>
              </a:ext>
            </a:extLst>
          </p:cNvPr>
          <p:cNvSpPr txBox="1"/>
          <p:nvPr/>
        </p:nvSpPr>
        <p:spPr>
          <a:xfrm>
            <a:off x="179512" y="75858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 utilidade esperada da loteria é igual a trinta e dois;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BEE1D47-10D0-4D40-A1D5-083D36234016}"/>
              </a:ext>
            </a:extLst>
          </p:cNvPr>
          <p:cNvSpPr txBox="1"/>
          <p:nvPr/>
        </p:nvSpPr>
        <p:spPr>
          <a:xfrm>
            <a:off x="6444208" y="9037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2287530F-3457-4739-9FE6-692DAD93A1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17376"/>
              </p:ext>
            </p:extLst>
          </p:nvPr>
        </p:nvGraphicFramePr>
        <p:xfrm>
          <a:off x="1182688" y="3124200"/>
          <a:ext cx="35734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840" imgH="253800" progId="Equation.DSMT4">
                  <p:embed/>
                </p:oleObj>
              </mc:Choice>
              <mc:Fallback>
                <p:oleObj name="Equation" r:id="rId2" imgW="2031840" imgH="2538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685DF8C5-AD00-4FAC-BBEC-3E84F78CBD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82688" y="3124200"/>
                        <a:ext cx="3573462" cy="45561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E7EF7C9E-1AD3-4EB0-B6A2-9A4A0F547EB0}"/>
              </a:ext>
            </a:extLst>
          </p:cNvPr>
          <p:cNvSpPr txBox="1"/>
          <p:nvPr/>
        </p:nvSpPr>
        <p:spPr>
          <a:xfrm>
            <a:off x="179512" y="507906"/>
            <a:ext cx="885698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Dada uma renda inicial (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de $0, o indivíduo se defronta com a seguinte loteria: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Ficar com $0 , com probabilidade de 0,5.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Ficar com $4 , com probabilidade de 0,5.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7CEC123E-65A7-41E1-8219-E38F768A67A0}"/>
              </a:ext>
            </a:extLst>
          </p:cNvPr>
          <p:cNvSpPr txBox="1"/>
          <p:nvPr/>
        </p:nvSpPr>
        <p:spPr>
          <a:xfrm>
            <a:off x="193579" y="1923678"/>
            <a:ext cx="8095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Valor Esperado da Renda: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Assim, a utilidade associada ao valor esperado da renda é: 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89C8CCF-226B-44BB-BBEC-72A2355D3E46}"/>
              </a:ext>
            </a:extLst>
          </p:cNvPr>
          <p:cNvSpPr txBox="1"/>
          <p:nvPr/>
        </p:nvSpPr>
        <p:spPr>
          <a:xfrm>
            <a:off x="191233" y="3651870"/>
            <a:ext cx="59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Já a utilidade esperada da renda é dada por:</a:t>
            </a: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FC8E6A5D-6334-4BCF-980D-9269501D6D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795646"/>
              </p:ext>
            </p:extLst>
          </p:nvPr>
        </p:nvGraphicFramePr>
        <p:xfrm>
          <a:off x="683568" y="4076512"/>
          <a:ext cx="770485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81200" imgH="279360" progId="Equation.DSMT4">
                  <p:embed/>
                </p:oleObj>
              </mc:Choice>
              <mc:Fallback>
                <p:oleObj name="Equation" r:id="rId4" imgW="4381200" imgH="27936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17471BF9-E13E-4832-AB5E-944F055562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4076512"/>
                        <a:ext cx="7704855" cy="49371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F025FE36-A941-4726-8E31-0AE8A38029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067224"/>
              </p:ext>
            </p:extLst>
          </p:nvPr>
        </p:nvGraphicFramePr>
        <p:xfrm>
          <a:off x="4097412" y="2273176"/>
          <a:ext cx="4291012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527200" imgH="253800" progId="Equation.DSMT4">
                  <p:embed/>
                </p:oleObj>
              </mc:Choice>
              <mc:Fallback>
                <p:oleObj name="Equation" r:id="rId6" imgW="2527200" imgH="2538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648BFEAF-2682-4AEC-BF65-C8361A5A93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97412" y="2273176"/>
                        <a:ext cx="4291012" cy="49371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A0289FC1-B6EA-4036-AED6-0E01AB9B9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7394404"/>
              </p:ext>
            </p:extLst>
          </p:nvPr>
        </p:nvGraphicFramePr>
        <p:xfrm>
          <a:off x="757238" y="4587974"/>
          <a:ext cx="16398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253800" progId="Equation.DSMT4">
                  <p:embed/>
                </p:oleObj>
              </mc:Choice>
              <mc:Fallback>
                <p:oleObj name="Equation" r:id="rId8" imgW="901440" imgH="25380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6E645A39-CBD0-4DEA-B546-2611C15F06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7238" y="4587974"/>
                        <a:ext cx="1639887" cy="4667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108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7" grpId="0"/>
      <p:bldP spid="8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9950851-55A3-4DC6-8174-009F13F4400E}"/>
              </a:ext>
            </a:extLst>
          </p:cNvPr>
          <p:cNvSpPr/>
          <p:nvPr/>
        </p:nvSpPr>
        <p:spPr>
          <a:xfrm>
            <a:off x="8208404" y="2394604"/>
            <a:ext cx="756084" cy="468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42192D1-4D24-43C2-A569-5B378EF50DFD}"/>
              </a:ext>
            </a:extLst>
          </p:cNvPr>
          <p:cNvSpPr txBox="1"/>
          <p:nvPr/>
        </p:nvSpPr>
        <p:spPr>
          <a:xfrm>
            <a:off x="143508" y="-92546"/>
            <a:ext cx="885698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/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A quantidade socialmente ótima pode ser implementada pela abertura de um mercado para o poluente, no qual a firma B vende para a firma A o direito de emitir cada unidade de poluente a $8.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F663926-1B9B-4D2F-83E9-AFAEE5047503}"/>
              </a:ext>
            </a:extLst>
          </p:cNvPr>
          <p:cNvSpPr txBox="1"/>
          <p:nvPr/>
        </p:nvSpPr>
        <p:spPr>
          <a:xfrm>
            <a:off x="8460432" y="707386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E0736B3-1279-4C25-88DD-82C133467E9F}"/>
              </a:ext>
            </a:extLst>
          </p:cNvPr>
          <p:cNvSpPr txBox="1"/>
          <p:nvPr/>
        </p:nvSpPr>
        <p:spPr>
          <a:xfrm>
            <a:off x="107504" y="4083918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/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A quantidade socialmente eficiente do bem produzido pela firma A é de 4 unidades.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F84C30D-7A02-4872-9114-EC47F34F607F}"/>
              </a:ext>
            </a:extLst>
          </p:cNvPr>
          <p:cNvSpPr txBox="1"/>
          <p:nvPr/>
        </p:nvSpPr>
        <p:spPr>
          <a:xfrm>
            <a:off x="2591780" y="4600788"/>
            <a:ext cx="3672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 (Conforme calculamos)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557D255-9CFB-4F83-8D74-076985F0E1EE}"/>
              </a:ext>
            </a:extLst>
          </p:cNvPr>
          <p:cNvSpPr txBox="1"/>
          <p:nvPr/>
        </p:nvSpPr>
        <p:spPr>
          <a:xfrm>
            <a:off x="179512" y="1151627"/>
            <a:ext cx="87849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Se a firma A incorrer em um custo de $ 8 por cada unidade de produto, a título do direito de emitir cada unidade de poluente, pago à firma B, teremos: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Observe que temos o mesmo resultado quando t = $8 → em ambos os casos a firma tomou sua decisão de produção considerando os custos externos.</a:t>
            </a:r>
          </a:p>
        </p:txBody>
      </p:sp>
      <p:graphicFrame>
        <p:nvGraphicFramePr>
          <p:cNvPr id="8" name="Object 5">
            <a:extLst>
              <a:ext uri="{FF2B5EF4-FFF2-40B4-BE49-F238E27FC236}">
                <a16:creationId xmlns:a16="http://schemas.microsoft.com/office/drawing/2014/main" id="{7D8234E4-E58E-419C-963E-987D77324C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596501"/>
              </p:ext>
            </p:extLst>
          </p:nvPr>
        </p:nvGraphicFramePr>
        <p:xfrm>
          <a:off x="575556" y="2211710"/>
          <a:ext cx="8388932" cy="897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49560" imgH="419040" progId="Equation.DSMT4">
                  <p:embed/>
                </p:oleObj>
              </mc:Choice>
              <mc:Fallback>
                <p:oleObj name="Equation" r:id="rId2" imgW="3949560" imgH="419040" progId="Equation.DSMT4">
                  <p:embed/>
                  <p:pic>
                    <p:nvPicPr>
                      <p:cNvPr id="8" name="Object 5">
                        <a:extLst>
                          <a:ext uri="{FF2B5EF4-FFF2-40B4-BE49-F238E27FC236}">
                            <a16:creationId xmlns:a16="http://schemas.microsoft.com/office/drawing/2014/main" id="{CAC6663C-77FF-495E-9AEF-A21C528D74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556" y="2211710"/>
                        <a:ext cx="8388932" cy="8979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19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ADD8EC7-8C44-4107-A44B-4B0520E823A5}"/>
              </a:ext>
            </a:extLst>
          </p:cNvPr>
          <p:cNvSpPr txBox="1"/>
          <p:nvPr/>
        </p:nvSpPr>
        <p:spPr>
          <a:xfrm>
            <a:off x="107504" y="-20538"/>
            <a:ext cx="892899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13) QUESTÃO 13 - 2019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Prefeitura de um município quer prover uma unidade de um bem público que beneficiará três agentes (A, B e C). O custo de provisão do bem público é de $150 e cada agente deverá arcar com $50, caso a Prefeitura produza o bem público. O agente A está disposto a sacrificar $30 de consumo de outros bens em troca da unidade de bem público. O agente B também está disposto a sacrificar $30 de consumo de bens privados em troca da provisão do bem público. Já o agente C está disposto a sacrificar $120 de consumo de bens privados em troca da unidade do bem público. O problema é que essas valorações são informações privadas, de modo que os agentes podem agir estrategicamente revelando uma valoração falsa. A Prefeitura decide, então, usar o mecanismo de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Groves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-Clarke de revelação da demanda. Calcule a soma dos impostos de Clarke dos agentes-pivô.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66C6D89-3EAA-476C-93C5-45B9CB67109C}"/>
              </a:ext>
            </a:extLst>
          </p:cNvPr>
          <p:cNvSpPr txBox="1"/>
          <p:nvPr/>
        </p:nvSpPr>
        <p:spPr>
          <a:xfrm>
            <a:off x="1835696" y="4659982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8627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5382D0B-70A3-47AD-9CDB-0FE35E958E17}"/>
              </a:ext>
            </a:extLst>
          </p:cNvPr>
          <p:cNvSpPr/>
          <p:nvPr/>
        </p:nvSpPr>
        <p:spPr>
          <a:xfrm>
            <a:off x="35496" y="-20538"/>
            <a:ext cx="5627503" cy="4587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tabela abaixo descreve o problema: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E60BD9EA-BCC7-426F-B908-E758BEF64E3D}"/>
              </a:ext>
            </a:extLst>
          </p:cNvPr>
          <p:cNvGrpSpPr/>
          <p:nvPr/>
        </p:nvGrpSpPr>
        <p:grpSpPr>
          <a:xfrm>
            <a:off x="0" y="411510"/>
            <a:ext cx="9144000" cy="1800200"/>
            <a:chOff x="179512" y="483518"/>
            <a:chExt cx="8784976" cy="1800200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99F4C55D-04FE-463F-AB1E-5BE3EEFB0E17}"/>
                </a:ext>
              </a:extLst>
            </p:cNvPr>
            <p:cNvSpPr/>
            <p:nvPr/>
          </p:nvSpPr>
          <p:spPr>
            <a:xfrm>
              <a:off x="179512" y="510250"/>
              <a:ext cx="8784976" cy="17734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C1639D34-A916-463C-AAB9-B5FA105891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512" y="483518"/>
              <a:ext cx="8784976" cy="1800200"/>
            </a:xfrm>
            <a:prstGeom prst="rect">
              <a:avLst/>
            </a:prstGeom>
          </p:spPr>
        </p:pic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CB2D7447-73BA-48CB-AFD8-B8BAC9616218}"/>
              </a:ext>
            </a:extLst>
          </p:cNvPr>
          <p:cNvSpPr txBox="1"/>
          <p:nvPr/>
        </p:nvSpPr>
        <p:spPr>
          <a:xfrm>
            <a:off x="35496" y="2288942"/>
            <a:ext cx="892899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Eficiência na provisão de um bem público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BMg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&gt;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CMg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Note então que é eficiente prover o bem público pois a soma dos valores brutos excede o custo do bem público               (180 &gt; 150). Entretanto, no caso de uma votação, o bem público não seria ofertado, pois os valores líquidos de A e B são negativos.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3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F972F77-B454-402D-AD55-258958AC5E9E}"/>
              </a:ext>
            </a:extLst>
          </p:cNvPr>
          <p:cNvSpPr txBox="1"/>
          <p:nvPr/>
        </p:nvSpPr>
        <p:spPr>
          <a:xfrm>
            <a:off x="35496" y="-20538"/>
            <a:ext cx="892899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Agente C é único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pivô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pois sua decisão altera a soma dos valores líquidos para mais ou menos do que o custo do bem público. Por conta disso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deveria pagar o imposto de Clarke na medida do prejuízo que causa aos outros com a sua escolha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 dessa forma ele não seria tentado 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“exagerar”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seu lance (valor declarado, ou valor bruto).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Ele possui esse incentivo, para fazer com que o bem público seja ofertado.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evitar isso ?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Nesse caso,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ele (o pivô) pagaria um imposto de Clarke de 40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mas ainda teria um ganho líquido de 30.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Resumo: temos um único agente pivô que deve pagar um imposto de 40 (soma do imposto dos pivôs é 40).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7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305A06D-0E4E-4E06-86ED-8300E2374540}"/>
              </a:ext>
            </a:extLst>
          </p:cNvPr>
          <p:cNvSpPr txBox="1"/>
          <p:nvPr/>
        </p:nvSpPr>
        <p:spPr>
          <a:xfrm>
            <a:off x="107504" y="28818"/>
            <a:ext cx="89289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14) QUESTÃO 14 - 2019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Considere uma situação de Tragédia dos Comuns em que há livre acesso a uma zona de pesca. O preço do peixe é de R$ 1,00. A produção total de peixes é função do número n de barcos, na forma: f(n) = 80n - 2n</a:t>
            </a:r>
            <a:r>
              <a:rPr lang="pt-B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 Suponha que o custo do barco é de R$ 20,00. Calcule o número de barcos que efetivamente irão pescar.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F201D47-F424-4D4B-BFE7-C16F744DA059}"/>
              </a:ext>
            </a:extLst>
          </p:cNvPr>
          <p:cNvSpPr txBox="1"/>
          <p:nvPr/>
        </p:nvSpPr>
        <p:spPr>
          <a:xfrm>
            <a:off x="7452320" y="1707654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</p:spTree>
    <p:extLst>
      <p:ext uri="{BB962C8B-B14F-4D97-AF65-F5344CB8AC3E}">
        <p14:creationId xmlns:p14="http://schemas.microsoft.com/office/powerpoint/2010/main" val="79748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F826C628-072C-4FE9-B796-0B9A826A7B44}"/>
              </a:ext>
            </a:extLst>
          </p:cNvPr>
          <p:cNvSpPr txBox="1">
            <a:spLocks/>
          </p:cNvSpPr>
          <p:nvPr/>
        </p:nvSpPr>
        <p:spPr>
          <a:xfrm>
            <a:off x="35495" y="3958"/>
            <a:ext cx="9020369" cy="1775704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Primeiramente, devemos notar que trata-se de um exercício referente ao uso de um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recurso comum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Como vimos, existindo livre acesso, o recurso comum tende a ser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superutilizado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7D0E9E-193D-4DDF-93E4-2F7E46FBCAF4}"/>
              </a:ext>
            </a:extLst>
          </p:cNvPr>
          <p:cNvSpPr txBox="1">
            <a:spLocks/>
          </p:cNvSpPr>
          <p:nvPr/>
        </p:nvSpPr>
        <p:spPr bwMode="auto">
          <a:xfrm>
            <a:off x="179512" y="1660142"/>
            <a:ext cx="8876352" cy="1775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t-BR" sz="2300" b="0" dirty="0">
                <a:latin typeface="Arial" panose="020B0604020202020204" pitchFamily="34" charset="0"/>
                <a:cs typeface="Arial" panose="020B0604020202020204" pitchFamily="34" charset="0"/>
              </a:rPr>
              <a:t>Primeiramente, vamos calcular o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número ótimo </a:t>
            </a:r>
            <a:r>
              <a:rPr lang="pt-BR" sz="2300" b="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barcos</a:t>
            </a:r>
            <a:r>
              <a:rPr lang="pt-BR" sz="2300" b="0" dirty="0">
                <a:latin typeface="Arial" panose="020B0604020202020204" pitchFamily="34" charset="0"/>
                <a:cs typeface="Arial" panose="020B0604020202020204" pitchFamily="34" charset="0"/>
              </a:rPr>
              <a:t>. Nesse caso, devemos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pensar</a:t>
            </a:r>
            <a:r>
              <a:rPr lang="pt-BR" sz="2300" b="0" dirty="0">
                <a:latin typeface="Arial" panose="020B0604020202020204" pitchFamily="34" charset="0"/>
                <a:cs typeface="Arial" panose="020B0604020202020204" pitchFamily="34" charset="0"/>
              </a:rPr>
              <a:t> como se o recurso possuísse um proprietário. Dessa forma, o lucro seria maximizado fazendo </a:t>
            </a:r>
            <a:r>
              <a:rPr lang="pt-BR" sz="2300" b="0" dirty="0" err="1">
                <a:latin typeface="Arial" panose="020B0604020202020204" pitchFamily="34" charset="0"/>
                <a:cs typeface="Arial" panose="020B0604020202020204" pitchFamily="34" charset="0"/>
              </a:rPr>
              <a:t>RMg</a:t>
            </a:r>
            <a:r>
              <a:rPr lang="pt-BR" sz="2300" b="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pt-BR" sz="2300" b="0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3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4" name="Object 16">
            <a:extLst>
              <a:ext uri="{FF2B5EF4-FFF2-40B4-BE49-F238E27FC236}">
                <a16:creationId xmlns:a16="http://schemas.microsoft.com/office/drawing/2014/main" id="{F5F1D0A9-5958-4583-BBB5-749BA4B50D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657223"/>
              </p:ext>
            </p:extLst>
          </p:nvPr>
        </p:nvGraphicFramePr>
        <p:xfrm>
          <a:off x="467544" y="3003798"/>
          <a:ext cx="7060207" cy="2072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4840" imgH="939600" progId="Equation.DSMT4">
                  <p:embed/>
                </p:oleObj>
              </mc:Choice>
              <mc:Fallback>
                <p:oleObj name="Equation" r:id="rId2" imgW="3174840" imgH="939600" progId="Equation.DSMT4">
                  <p:embed/>
                  <p:pic>
                    <p:nvPicPr>
                      <p:cNvPr id="4" name="Object 16">
                        <a:extLst>
                          <a:ext uri="{FF2B5EF4-FFF2-40B4-BE49-F238E27FC236}">
                            <a16:creationId xmlns:a16="http://schemas.microsoft.com/office/drawing/2014/main" id="{4EC3F9DF-0FD7-4156-9F6C-8300112357F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003798"/>
                        <a:ext cx="7060207" cy="2072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65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5B6FD0F-46A5-4E1B-872C-019C0B3A0150}"/>
              </a:ext>
            </a:extLst>
          </p:cNvPr>
          <p:cNvSpPr/>
          <p:nvPr/>
        </p:nvSpPr>
        <p:spPr>
          <a:xfrm>
            <a:off x="3667617" y="2643758"/>
            <a:ext cx="1336431" cy="56270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F4F7D8D-48C0-4EFF-BCDB-DC310E9EB182}"/>
              </a:ext>
            </a:extLst>
          </p:cNvPr>
          <p:cNvSpPr txBox="1">
            <a:spLocks/>
          </p:cNvSpPr>
          <p:nvPr/>
        </p:nvSpPr>
        <p:spPr>
          <a:xfrm>
            <a:off x="-36512" y="-20537"/>
            <a:ext cx="9073008" cy="167242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não existe um único proprietário da zona de pesca (ou um planejador central), cada agente, olhando da própria perspectiva (privada), entrará nesse mercado até que a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Rme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se iguale ao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Cme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ou seja, até que tenhamos LT = 0.</a:t>
            </a:r>
          </a:p>
        </p:txBody>
      </p:sp>
      <p:graphicFrame>
        <p:nvGraphicFramePr>
          <p:cNvPr id="4" name="Object 16">
            <a:extLst>
              <a:ext uri="{FF2B5EF4-FFF2-40B4-BE49-F238E27FC236}">
                <a16:creationId xmlns:a16="http://schemas.microsoft.com/office/drawing/2014/main" id="{C93BD304-2208-40B1-A3D0-F726956FFF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742424"/>
              </p:ext>
            </p:extLst>
          </p:nvPr>
        </p:nvGraphicFramePr>
        <p:xfrm>
          <a:off x="395536" y="1521798"/>
          <a:ext cx="5688632" cy="1672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74560" imgH="761760" progId="Equation.DSMT4">
                  <p:embed/>
                </p:oleObj>
              </mc:Choice>
              <mc:Fallback>
                <p:oleObj name="Equation" r:id="rId2" imgW="2374560" imgH="761760" progId="Equation.DSMT4">
                  <p:embed/>
                  <p:pic>
                    <p:nvPicPr>
                      <p:cNvPr id="4" name="Object 16">
                        <a:extLst>
                          <a:ext uri="{FF2B5EF4-FFF2-40B4-BE49-F238E27FC236}">
                            <a16:creationId xmlns:a16="http://schemas.microsoft.com/office/drawing/2014/main" id="{F903B9AD-D5A8-4C64-A5BA-1A743616801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521798"/>
                        <a:ext cx="5688632" cy="1672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F9DFDE14-9908-41F3-A3E3-64F6774046B2}"/>
              </a:ext>
            </a:extLst>
          </p:cNvPr>
          <p:cNvSpPr txBox="1">
            <a:spLocks/>
          </p:cNvSpPr>
          <p:nvPr/>
        </p:nvSpPr>
        <p:spPr bwMode="auto">
          <a:xfrm>
            <a:off x="114734" y="3431285"/>
            <a:ext cx="8777746" cy="65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§"/>
            </a:pPr>
            <a:r>
              <a:rPr lang="pt-BR" sz="2400" b="0" dirty="0">
                <a:latin typeface="Arial" panose="020B0604020202020204" pitchFamily="34" charset="0"/>
                <a:cs typeface="Arial" panose="020B0604020202020204" pitchFamily="34" charset="0"/>
              </a:rPr>
              <a:t>Observe que, nesse caso, teremos LT=0.</a:t>
            </a:r>
          </a:p>
        </p:txBody>
      </p:sp>
      <p:graphicFrame>
        <p:nvGraphicFramePr>
          <p:cNvPr id="6" name="Object 16">
            <a:extLst>
              <a:ext uri="{FF2B5EF4-FFF2-40B4-BE49-F238E27FC236}">
                <a16:creationId xmlns:a16="http://schemas.microsoft.com/office/drawing/2014/main" id="{E031B01A-5D4B-4A92-952D-457F3B5E44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911690"/>
              </p:ext>
            </p:extLst>
          </p:nvPr>
        </p:nvGraphicFramePr>
        <p:xfrm>
          <a:off x="413543" y="3876675"/>
          <a:ext cx="646271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54280" imgH="583920" progId="Equation.DSMT4">
                  <p:embed/>
                </p:oleObj>
              </mc:Choice>
              <mc:Fallback>
                <p:oleObj name="Equation" r:id="rId4" imgW="2654280" imgH="583920" progId="Equation.DSMT4">
                  <p:embed/>
                  <p:pic>
                    <p:nvPicPr>
                      <p:cNvPr id="6" name="Object 16">
                        <a:extLst>
                          <a:ext uri="{FF2B5EF4-FFF2-40B4-BE49-F238E27FC236}">
                            <a16:creationId xmlns:a16="http://schemas.microsoft.com/office/drawing/2014/main" id="{3870841D-E15D-4CAB-9BCC-FD70F009773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43" y="3876675"/>
                        <a:ext cx="646271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DC8874C7-EB61-40F1-9A4B-6A751A5587C6}"/>
              </a:ext>
            </a:extLst>
          </p:cNvPr>
          <p:cNvSpPr txBox="1"/>
          <p:nvPr/>
        </p:nvSpPr>
        <p:spPr>
          <a:xfrm>
            <a:off x="5292080" y="2716927"/>
            <a:ext cx="345638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Número Efetivo de Barcos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F7C1CEE0-9115-477C-B2FB-6E899CA3D478}"/>
              </a:ext>
            </a:extLst>
          </p:cNvPr>
          <p:cNvCxnSpPr/>
          <p:nvPr/>
        </p:nvCxnSpPr>
        <p:spPr>
          <a:xfrm>
            <a:off x="5004048" y="293179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89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7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9858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AC0CDC3-8CE6-4A19-B9E2-43409BB71B2B}"/>
              </a:ext>
            </a:extLst>
          </p:cNvPr>
          <p:cNvSpPr txBox="1"/>
          <p:nvPr/>
        </p:nvSpPr>
        <p:spPr>
          <a:xfrm>
            <a:off x="179512" y="108957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A utilidade do valor esperado dessa loteria é superior à utilidade esperada da loteria;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9149CD2-9B62-4300-85A8-4AC22B2F6F6C}"/>
              </a:ext>
            </a:extLst>
          </p:cNvPr>
          <p:cNvSpPr txBox="1"/>
          <p:nvPr/>
        </p:nvSpPr>
        <p:spPr>
          <a:xfrm>
            <a:off x="2555776" y="4434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BFE53D7-9EB0-4679-8F09-3A73E7725ED8}"/>
              </a:ext>
            </a:extLst>
          </p:cNvPr>
          <p:cNvSpPr txBox="1"/>
          <p:nvPr/>
        </p:nvSpPr>
        <p:spPr>
          <a:xfrm>
            <a:off x="251520" y="84355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Conforme acabamos de calcular no item anterior, a utilidade do valor esperado dessa loteria é 8 e a utilidade esperada da loteria é 32. Logo, a afirmação é falsa.</a:t>
            </a:r>
          </a:p>
        </p:txBody>
      </p:sp>
    </p:spTree>
    <p:extLst>
      <p:ext uri="{BB962C8B-B14F-4D97-AF65-F5344CB8AC3E}">
        <p14:creationId xmlns:p14="http://schemas.microsoft.com/office/powerpoint/2010/main" val="288381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7425F9F-379F-42F7-B561-7907207C66B4}"/>
              </a:ext>
            </a:extLst>
          </p:cNvPr>
          <p:cNvSpPr txBox="1"/>
          <p:nvPr/>
        </p:nvSpPr>
        <p:spPr>
          <a:xfrm>
            <a:off x="179512" y="108957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equivalente certeza é igual a 2,5;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2E0A08A-FE18-46BC-B497-E0F70A0F6C52}"/>
              </a:ext>
            </a:extLst>
          </p:cNvPr>
          <p:cNvSpPr txBox="1"/>
          <p:nvPr/>
        </p:nvSpPr>
        <p:spPr>
          <a:xfrm>
            <a:off x="4572000" y="12347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EF33021-0943-4544-B739-55511129AE9E}"/>
              </a:ext>
            </a:extLst>
          </p:cNvPr>
          <p:cNvSpPr txBox="1"/>
          <p:nvPr/>
        </p:nvSpPr>
        <p:spPr>
          <a:xfrm>
            <a:off x="251520" y="555526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Tx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Existe um montante, conhecido como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equivalente certo ou de certeza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que é o valor monetário que deixa o agente econômico indiferente entre este e sua utilidade esperada. </a:t>
            </a:r>
          </a:p>
          <a:p>
            <a:pPr marL="914400" lvl="1" indent="-457200" algn="just">
              <a:buClrTx/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Dito de outro modo, o equivalente certo (EC) é o montante que o agente econômico aceitaria receber com certeza para não entrar numa loteria. 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C4D2897D-48DE-4801-90D0-9FEB43C8C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892649"/>
              </p:ext>
            </p:extLst>
          </p:nvPr>
        </p:nvGraphicFramePr>
        <p:xfrm>
          <a:off x="1259633" y="2538667"/>
          <a:ext cx="5616623" cy="51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960" imgH="253800" progId="Equation.DSMT4">
                  <p:embed/>
                </p:oleObj>
              </mc:Choice>
              <mc:Fallback>
                <p:oleObj name="Equation" r:id="rId2" imgW="279396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811710DB-4730-4C98-BB55-AD543119A4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59633" y="2538667"/>
                        <a:ext cx="5616623" cy="510938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737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tângulo 93">
            <a:extLst>
              <a:ext uri="{FF2B5EF4-FFF2-40B4-BE49-F238E27FC236}">
                <a16:creationId xmlns:a16="http://schemas.microsoft.com/office/drawing/2014/main" id="{FEE1AE3C-078F-477D-B1FB-90F707033878}"/>
              </a:ext>
            </a:extLst>
          </p:cNvPr>
          <p:cNvSpPr/>
          <p:nvPr/>
        </p:nvSpPr>
        <p:spPr>
          <a:xfrm>
            <a:off x="0" y="0"/>
            <a:ext cx="9144000" cy="511816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5" name="Conector de Seta Reta 94">
            <a:extLst>
              <a:ext uri="{FF2B5EF4-FFF2-40B4-BE49-F238E27FC236}">
                <a16:creationId xmlns:a16="http://schemas.microsoft.com/office/drawing/2014/main" id="{72EBB9E1-BD4E-4D3E-9BD6-FC7A19A2546F}"/>
              </a:ext>
            </a:extLst>
          </p:cNvPr>
          <p:cNvCxnSpPr/>
          <p:nvPr/>
        </p:nvCxnSpPr>
        <p:spPr>
          <a:xfrm flipV="1">
            <a:off x="2339752" y="195486"/>
            <a:ext cx="0" cy="266429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de Seta Reta 95">
            <a:extLst>
              <a:ext uri="{FF2B5EF4-FFF2-40B4-BE49-F238E27FC236}">
                <a16:creationId xmlns:a16="http://schemas.microsoft.com/office/drawing/2014/main" id="{38178BF1-0300-4C94-BFF9-8833DAFCCACE}"/>
              </a:ext>
            </a:extLst>
          </p:cNvPr>
          <p:cNvCxnSpPr>
            <a:cxnSpLocks/>
          </p:cNvCxnSpPr>
          <p:nvPr/>
        </p:nvCxnSpPr>
        <p:spPr>
          <a:xfrm>
            <a:off x="2339752" y="2862918"/>
            <a:ext cx="388843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>
            <a:extLst>
              <a:ext uri="{FF2B5EF4-FFF2-40B4-BE49-F238E27FC236}">
                <a16:creationId xmlns:a16="http://schemas.microsoft.com/office/drawing/2014/main" id="{859FBA6C-5AF5-46C9-AA85-FCEA44F655C7}"/>
              </a:ext>
            </a:extLst>
          </p:cNvPr>
          <p:cNvSpPr txBox="1"/>
          <p:nvPr/>
        </p:nvSpPr>
        <p:spPr>
          <a:xfrm>
            <a:off x="6228184" y="264689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Renda ($)</a:t>
            </a:r>
          </a:p>
        </p:txBody>
      </p:sp>
      <p:sp>
        <p:nvSpPr>
          <p:cNvPr id="98" name="CaixaDeTexto 97">
            <a:extLst>
              <a:ext uri="{FF2B5EF4-FFF2-40B4-BE49-F238E27FC236}">
                <a16:creationId xmlns:a16="http://schemas.microsoft.com/office/drawing/2014/main" id="{B979AD51-8662-4607-8B7B-055272FCEACC}"/>
              </a:ext>
            </a:extLst>
          </p:cNvPr>
          <p:cNvSpPr txBox="1"/>
          <p:nvPr/>
        </p:nvSpPr>
        <p:spPr>
          <a:xfrm>
            <a:off x="1115616" y="86544"/>
            <a:ext cx="1224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Utilidade</a:t>
            </a:r>
          </a:p>
        </p:txBody>
      </p:sp>
      <p:graphicFrame>
        <p:nvGraphicFramePr>
          <p:cNvPr id="99" name="Objeto 98">
            <a:extLst>
              <a:ext uri="{FF2B5EF4-FFF2-40B4-BE49-F238E27FC236}">
                <a16:creationId xmlns:a16="http://schemas.microsoft.com/office/drawing/2014/main" id="{1D088378-F31C-48F3-AF28-27D99B8AB7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263524"/>
              </p:ext>
            </p:extLst>
          </p:nvPr>
        </p:nvGraphicFramePr>
        <p:xfrm>
          <a:off x="5652120" y="126614"/>
          <a:ext cx="86836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40" imgH="203040" progId="Equation.DSMT4">
                  <p:embed/>
                </p:oleObj>
              </mc:Choice>
              <mc:Fallback>
                <p:oleObj name="Equation" r:id="rId2" imgW="431640" imgH="20304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72CA372E-79E1-4C3F-B73B-55FD662710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52120" y="126614"/>
                        <a:ext cx="86836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to 99">
            <a:extLst>
              <a:ext uri="{FF2B5EF4-FFF2-40B4-BE49-F238E27FC236}">
                <a16:creationId xmlns:a16="http://schemas.microsoft.com/office/drawing/2014/main" id="{F073D88C-462A-4EF4-90F0-C670DE37A6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4681"/>
              </p:ext>
            </p:extLst>
          </p:nvPr>
        </p:nvGraphicFramePr>
        <p:xfrm>
          <a:off x="4526334" y="2859782"/>
          <a:ext cx="6937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203040" progId="Equation.DSMT4">
                  <p:embed/>
                </p:oleObj>
              </mc:Choice>
              <mc:Fallback>
                <p:oleObj name="Equation" r:id="rId4" imgW="380880" imgH="20304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2F90BF46-BF08-4ABD-BECE-0F7CCABF74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26334" y="2859782"/>
                        <a:ext cx="6937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to 100">
            <a:extLst>
              <a:ext uri="{FF2B5EF4-FFF2-40B4-BE49-F238E27FC236}">
                <a16:creationId xmlns:a16="http://schemas.microsoft.com/office/drawing/2014/main" id="{748D410B-223F-4BC3-BB60-6B6C5A2446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906291"/>
              </p:ext>
            </p:extLst>
          </p:nvPr>
        </p:nvGraphicFramePr>
        <p:xfrm>
          <a:off x="2195736" y="2879157"/>
          <a:ext cx="382224" cy="34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0440" imgH="177480" progId="Equation.DSMT4">
                  <p:embed/>
                </p:oleObj>
              </mc:Choice>
              <mc:Fallback>
                <p:oleObj name="Equation" r:id="rId6" imgW="190440" imgH="177480" progId="Equation.DSMT4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0E3E9751-7787-499B-A15A-264986A21A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95736" y="2879157"/>
                        <a:ext cx="382224" cy="340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to 101">
            <a:extLst>
              <a:ext uri="{FF2B5EF4-FFF2-40B4-BE49-F238E27FC236}">
                <a16:creationId xmlns:a16="http://schemas.microsoft.com/office/drawing/2014/main" id="{D805ABAA-3B38-4A7C-9F93-810D752ED4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306346"/>
              </p:ext>
            </p:extLst>
          </p:nvPr>
        </p:nvGraphicFramePr>
        <p:xfrm>
          <a:off x="2051720" y="2643758"/>
          <a:ext cx="2555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FA4286F2-FE14-4AD2-9267-DFD9ABA806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51720" y="2643758"/>
                        <a:ext cx="2555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to 102">
            <a:extLst>
              <a:ext uri="{FF2B5EF4-FFF2-40B4-BE49-F238E27FC236}">
                <a16:creationId xmlns:a16="http://schemas.microsoft.com/office/drawing/2014/main" id="{F3154BFA-A60A-4F68-9440-901FF149F8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019420"/>
              </p:ext>
            </p:extLst>
          </p:nvPr>
        </p:nvGraphicFramePr>
        <p:xfrm>
          <a:off x="3901744" y="2879157"/>
          <a:ext cx="382224" cy="34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050AE786-8A06-40E2-A61D-8C391988E9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901744" y="2879157"/>
                        <a:ext cx="382224" cy="340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to 103">
            <a:extLst>
              <a:ext uri="{FF2B5EF4-FFF2-40B4-BE49-F238E27FC236}">
                <a16:creationId xmlns:a16="http://schemas.microsoft.com/office/drawing/2014/main" id="{70756511-4D17-40C1-9C12-5295A70709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744976"/>
              </p:ext>
            </p:extLst>
          </p:nvPr>
        </p:nvGraphicFramePr>
        <p:xfrm>
          <a:off x="5413912" y="2879157"/>
          <a:ext cx="382224" cy="34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440" imgH="177480" progId="Equation.DSMT4">
                  <p:embed/>
                </p:oleObj>
              </mc:Choice>
              <mc:Fallback>
                <p:oleObj name="Equation" r:id="rId12" imgW="190440" imgH="177480" progId="Equation.DSMT4">
                  <p:embed/>
                  <p:pic>
                    <p:nvPicPr>
                      <p:cNvPr id="16" name="Objeto 15">
                        <a:extLst>
                          <a:ext uri="{FF2B5EF4-FFF2-40B4-BE49-F238E27FC236}">
                            <a16:creationId xmlns:a16="http://schemas.microsoft.com/office/drawing/2014/main" id="{3F16F979-0A53-4180-8DEF-50934BCF8A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13912" y="2879157"/>
                        <a:ext cx="382224" cy="340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id="{3ABC2D62-B610-43A1-9C4B-70FCA814081E}"/>
              </a:ext>
            </a:extLst>
          </p:cNvPr>
          <p:cNvCxnSpPr/>
          <p:nvPr/>
        </p:nvCxnSpPr>
        <p:spPr>
          <a:xfrm>
            <a:off x="4067944" y="2355726"/>
            <a:ext cx="0" cy="5040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ector reto 105">
            <a:extLst>
              <a:ext uri="{FF2B5EF4-FFF2-40B4-BE49-F238E27FC236}">
                <a16:creationId xmlns:a16="http://schemas.microsoft.com/office/drawing/2014/main" id="{C4A51D61-61F2-449D-B2DF-793346D57649}"/>
              </a:ext>
            </a:extLst>
          </p:cNvPr>
          <p:cNvCxnSpPr>
            <a:cxnSpLocks/>
          </p:cNvCxnSpPr>
          <p:nvPr/>
        </p:nvCxnSpPr>
        <p:spPr>
          <a:xfrm>
            <a:off x="5580112" y="771550"/>
            <a:ext cx="0" cy="20882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to 106">
            <a:extLst>
              <a:ext uri="{FF2B5EF4-FFF2-40B4-BE49-F238E27FC236}">
                <a16:creationId xmlns:a16="http://schemas.microsoft.com/office/drawing/2014/main" id="{728CC99C-4F1E-4B94-9A9B-0EC18F97939D}"/>
              </a:ext>
            </a:extLst>
          </p:cNvPr>
          <p:cNvCxnSpPr>
            <a:cxnSpLocks/>
          </p:cNvCxnSpPr>
          <p:nvPr/>
        </p:nvCxnSpPr>
        <p:spPr>
          <a:xfrm flipH="1">
            <a:off x="2351326" y="843558"/>
            <a:ext cx="3228786" cy="19877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ector reto 107">
            <a:extLst>
              <a:ext uri="{FF2B5EF4-FFF2-40B4-BE49-F238E27FC236}">
                <a16:creationId xmlns:a16="http://schemas.microsoft.com/office/drawing/2014/main" id="{B203E3D4-86FB-405B-B787-036378F0E899}"/>
              </a:ext>
            </a:extLst>
          </p:cNvPr>
          <p:cNvCxnSpPr/>
          <p:nvPr/>
        </p:nvCxnSpPr>
        <p:spPr>
          <a:xfrm>
            <a:off x="4067944" y="1779662"/>
            <a:ext cx="0" cy="5040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to 108">
            <a:extLst>
              <a:ext uri="{FF2B5EF4-FFF2-40B4-BE49-F238E27FC236}">
                <a16:creationId xmlns:a16="http://schemas.microsoft.com/office/drawing/2014/main" id="{AD9CE04A-03C0-4E8C-BB07-E17B20D36515}"/>
              </a:ext>
            </a:extLst>
          </p:cNvPr>
          <p:cNvCxnSpPr/>
          <p:nvPr/>
        </p:nvCxnSpPr>
        <p:spPr>
          <a:xfrm>
            <a:off x="4067944" y="1779662"/>
            <a:ext cx="792088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ector reto 109">
            <a:extLst>
              <a:ext uri="{FF2B5EF4-FFF2-40B4-BE49-F238E27FC236}">
                <a16:creationId xmlns:a16="http://schemas.microsoft.com/office/drawing/2014/main" id="{5984D216-C491-43AA-A205-4992B98CC6F9}"/>
              </a:ext>
            </a:extLst>
          </p:cNvPr>
          <p:cNvCxnSpPr/>
          <p:nvPr/>
        </p:nvCxnSpPr>
        <p:spPr>
          <a:xfrm>
            <a:off x="4860032" y="1779662"/>
            <a:ext cx="0" cy="1051633"/>
          </a:xfrm>
          <a:prstGeom prst="line">
            <a:avLst/>
          </a:prstGeom>
          <a:ln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Elipse 110">
            <a:extLst>
              <a:ext uri="{FF2B5EF4-FFF2-40B4-BE49-F238E27FC236}">
                <a16:creationId xmlns:a16="http://schemas.microsoft.com/office/drawing/2014/main" id="{103FA8C3-F989-4989-B399-3EC6ACB92CE8}"/>
              </a:ext>
            </a:extLst>
          </p:cNvPr>
          <p:cNvSpPr/>
          <p:nvPr/>
        </p:nvSpPr>
        <p:spPr>
          <a:xfrm>
            <a:off x="5508104" y="797839"/>
            <a:ext cx="115608" cy="105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2" name="Elipse 111">
            <a:extLst>
              <a:ext uri="{FF2B5EF4-FFF2-40B4-BE49-F238E27FC236}">
                <a16:creationId xmlns:a16="http://schemas.microsoft.com/office/drawing/2014/main" id="{3CC563A0-6AE4-4B1C-A835-18BCB7F4CA63}"/>
              </a:ext>
            </a:extLst>
          </p:cNvPr>
          <p:cNvSpPr/>
          <p:nvPr/>
        </p:nvSpPr>
        <p:spPr>
          <a:xfrm>
            <a:off x="3995936" y="2283718"/>
            <a:ext cx="115608" cy="10554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3" name="Elipse 112">
            <a:extLst>
              <a:ext uri="{FF2B5EF4-FFF2-40B4-BE49-F238E27FC236}">
                <a16:creationId xmlns:a16="http://schemas.microsoft.com/office/drawing/2014/main" id="{B833C06E-4CE1-4485-BF47-5DD4A90420B5}"/>
              </a:ext>
            </a:extLst>
          </p:cNvPr>
          <p:cNvSpPr/>
          <p:nvPr/>
        </p:nvSpPr>
        <p:spPr>
          <a:xfrm>
            <a:off x="3995936" y="1707654"/>
            <a:ext cx="115608" cy="1055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4" name="Conector reto 113">
            <a:extLst>
              <a:ext uri="{FF2B5EF4-FFF2-40B4-BE49-F238E27FC236}">
                <a16:creationId xmlns:a16="http://schemas.microsoft.com/office/drawing/2014/main" id="{243C7317-0C1E-4C9C-B6F9-F2FBB196F277}"/>
              </a:ext>
            </a:extLst>
          </p:cNvPr>
          <p:cNvCxnSpPr/>
          <p:nvPr/>
        </p:nvCxnSpPr>
        <p:spPr>
          <a:xfrm>
            <a:off x="2351326" y="1779662"/>
            <a:ext cx="164461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Elipse 114">
            <a:extLst>
              <a:ext uri="{FF2B5EF4-FFF2-40B4-BE49-F238E27FC236}">
                <a16:creationId xmlns:a16="http://schemas.microsoft.com/office/drawing/2014/main" id="{CD84195C-50CC-47A6-B216-2F231DEE4F70}"/>
              </a:ext>
            </a:extLst>
          </p:cNvPr>
          <p:cNvSpPr/>
          <p:nvPr/>
        </p:nvSpPr>
        <p:spPr>
          <a:xfrm>
            <a:off x="4788024" y="1746126"/>
            <a:ext cx="115608" cy="10554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6" name="Conector reto 115">
            <a:extLst>
              <a:ext uri="{FF2B5EF4-FFF2-40B4-BE49-F238E27FC236}">
                <a16:creationId xmlns:a16="http://schemas.microsoft.com/office/drawing/2014/main" id="{430E1136-B467-4DC0-AEEB-E79016A5C8D1}"/>
              </a:ext>
            </a:extLst>
          </p:cNvPr>
          <p:cNvCxnSpPr>
            <a:cxnSpLocks/>
          </p:cNvCxnSpPr>
          <p:nvPr/>
        </p:nvCxnSpPr>
        <p:spPr>
          <a:xfrm>
            <a:off x="2351326" y="2355726"/>
            <a:ext cx="170241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ector reto 116">
            <a:extLst>
              <a:ext uri="{FF2B5EF4-FFF2-40B4-BE49-F238E27FC236}">
                <a16:creationId xmlns:a16="http://schemas.microsoft.com/office/drawing/2014/main" id="{AA8AB5F0-639D-4D08-A516-B322A50E1898}"/>
              </a:ext>
            </a:extLst>
          </p:cNvPr>
          <p:cNvCxnSpPr/>
          <p:nvPr/>
        </p:nvCxnSpPr>
        <p:spPr>
          <a:xfrm>
            <a:off x="2351326" y="843558"/>
            <a:ext cx="3156778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8" name="Objeto 117">
            <a:extLst>
              <a:ext uri="{FF2B5EF4-FFF2-40B4-BE49-F238E27FC236}">
                <a16:creationId xmlns:a16="http://schemas.microsoft.com/office/drawing/2014/main" id="{4D4F10D7-276C-4F35-88DF-3DEF2C853E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329896"/>
              </p:ext>
            </p:extLst>
          </p:nvPr>
        </p:nvGraphicFramePr>
        <p:xfrm>
          <a:off x="2037556" y="2211710"/>
          <a:ext cx="2301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43" name="Objeto 42">
                        <a:extLst>
                          <a:ext uri="{FF2B5EF4-FFF2-40B4-BE49-F238E27FC236}">
                            <a16:creationId xmlns:a16="http://schemas.microsoft.com/office/drawing/2014/main" id="{95B62FC5-5D55-4255-BB9F-AA9873932E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37556" y="2211710"/>
                        <a:ext cx="2301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to 118">
            <a:extLst>
              <a:ext uri="{FF2B5EF4-FFF2-40B4-BE49-F238E27FC236}">
                <a16:creationId xmlns:a16="http://schemas.microsoft.com/office/drawing/2014/main" id="{8C001DF5-EC22-4812-B68E-E4ED9CC6D1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897692"/>
              </p:ext>
            </p:extLst>
          </p:nvPr>
        </p:nvGraphicFramePr>
        <p:xfrm>
          <a:off x="1952402" y="1635646"/>
          <a:ext cx="3873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90440" imgH="177480" progId="Equation.DSMT4">
                  <p:embed/>
                </p:oleObj>
              </mc:Choice>
              <mc:Fallback>
                <p:oleObj name="Equation" r:id="rId16" imgW="190440" imgH="177480" progId="Equation.DSMT4">
                  <p:embed/>
                  <p:pic>
                    <p:nvPicPr>
                      <p:cNvPr id="44" name="Objeto 43">
                        <a:extLst>
                          <a:ext uri="{FF2B5EF4-FFF2-40B4-BE49-F238E27FC236}">
                            <a16:creationId xmlns:a16="http://schemas.microsoft.com/office/drawing/2014/main" id="{55A13BBA-B992-4DA4-BD2A-E117F9B74D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952402" y="1635646"/>
                        <a:ext cx="3873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to 119">
            <a:extLst>
              <a:ext uri="{FF2B5EF4-FFF2-40B4-BE49-F238E27FC236}">
                <a16:creationId xmlns:a16="http://schemas.microsoft.com/office/drawing/2014/main" id="{03F0DB65-68B0-4EDD-A80E-49A44927C1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858081"/>
              </p:ext>
            </p:extLst>
          </p:nvPr>
        </p:nvGraphicFramePr>
        <p:xfrm>
          <a:off x="1928590" y="699542"/>
          <a:ext cx="41116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03040" imgH="177480" progId="Equation.DSMT4">
                  <p:embed/>
                </p:oleObj>
              </mc:Choice>
              <mc:Fallback>
                <p:oleObj name="Equation" r:id="rId18" imgW="203040" imgH="177480" progId="Equation.DSMT4">
                  <p:embed/>
                  <p:pic>
                    <p:nvPicPr>
                      <p:cNvPr id="45" name="Objeto 44">
                        <a:extLst>
                          <a:ext uri="{FF2B5EF4-FFF2-40B4-BE49-F238E27FC236}">
                            <a16:creationId xmlns:a16="http://schemas.microsoft.com/office/drawing/2014/main" id="{D7BC1F5B-5D9C-43EA-AE44-0BA71252B3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928590" y="699542"/>
                        <a:ext cx="41116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to 120">
            <a:extLst>
              <a:ext uri="{FF2B5EF4-FFF2-40B4-BE49-F238E27FC236}">
                <a16:creationId xmlns:a16="http://schemas.microsoft.com/office/drawing/2014/main" id="{A5E18604-492A-4559-A339-7FA86D7724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466796"/>
              </p:ext>
            </p:extLst>
          </p:nvPr>
        </p:nvGraphicFramePr>
        <p:xfrm>
          <a:off x="4974133" y="1635646"/>
          <a:ext cx="461963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53800" imgH="177480" progId="Equation.DSMT4">
                  <p:embed/>
                </p:oleObj>
              </mc:Choice>
              <mc:Fallback>
                <p:oleObj name="Equation" r:id="rId20" imgW="253800" imgH="177480" progId="Equation.DSMT4">
                  <p:embed/>
                  <p:pic>
                    <p:nvPicPr>
                      <p:cNvPr id="46" name="Objeto 45">
                        <a:extLst>
                          <a:ext uri="{FF2B5EF4-FFF2-40B4-BE49-F238E27FC236}">
                            <a16:creationId xmlns:a16="http://schemas.microsoft.com/office/drawing/2014/main" id="{5E4F9461-7CB3-4B63-8198-64764410FA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974133" y="1635646"/>
                        <a:ext cx="461963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CaixaDeTexto 121">
            <a:extLst>
              <a:ext uri="{FF2B5EF4-FFF2-40B4-BE49-F238E27FC236}">
                <a16:creationId xmlns:a16="http://schemas.microsoft.com/office/drawing/2014/main" id="{67EB8B19-34A3-426C-903F-296B6C4D1462}"/>
              </a:ext>
            </a:extLst>
          </p:cNvPr>
          <p:cNvSpPr txBox="1"/>
          <p:nvPr/>
        </p:nvSpPr>
        <p:spPr>
          <a:xfrm>
            <a:off x="251520" y="3363838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Uma renda certa de $2 permite uma utilidade de 8.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renda incerta (0,5x$0 + 0,5x$4 = $2) com o mesmo valor esperado ($2) da renda certa permite uma utilidade maior (igual a 32), dado que o agente é propenso em relação ao risco.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renda certa de $3,17 (EC = equivalente certo) faz com que o agente seja indiferente entre essa renda e a renda incerta (mesma utilidade = 32).</a:t>
            </a:r>
          </a:p>
        </p:txBody>
      </p:sp>
      <p:cxnSp>
        <p:nvCxnSpPr>
          <p:cNvPr id="123" name="Conector reto 122">
            <a:extLst>
              <a:ext uri="{FF2B5EF4-FFF2-40B4-BE49-F238E27FC236}">
                <a16:creationId xmlns:a16="http://schemas.microsoft.com/office/drawing/2014/main" id="{F8C0678B-140D-446F-85E6-642CE68DC4EE}"/>
              </a:ext>
            </a:extLst>
          </p:cNvPr>
          <p:cNvCxnSpPr/>
          <p:nvPr/>
        </p:nvCxnSpPr>
        <p:spPr>
          <a:xfrm>
            <a:off x="0" y="3291830"/>
            <a:ext cx="914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Arco 124">
            <a:extLst>
              <a:ext uri="{FF2B5EF4-FFF2-40B4-BE49-F238E27FC236}">
                <a16:creationId xmlns:a16="http://schemas.microsoft.com/office/drawing/2014/main" id="{ECEA7F19-73DE-428E-BACA-1EDA767090C9}"/>
              </a:ext>
            </a:extLst>
          </p:cNvPr>
          <p:cNvSpPr/>
          <p:nvPr/>
        </p:nvSpPr>
        <p:spPr>
          <a:xfrm rot="5026303">
            <a:off x="-264865" y="-3125037"/>
            <a:ext cx="4720279" cy="7220246"/>
          </a:xfrm>
          <a:prstGeom prst="arc">
            <a:avLst>
              <a:gd name="adj1" fmla="val 16596161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52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4179C09-84BB-4C85-B090-A32C3C62591C}"/>
              </a:ext>
            </a:extLst>
          </p:cNvPr>
          <p:cNvSpPr txBox="1"/>
          <p:nvPr/>
        </p:nvSpPr>
        <p:spPr>
          <a:xfrm>
            <a:off x="179512" y="108957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 coeficiente absoluto de aversão ao risco é constante.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3B93FBF-CC01-4138-85AD-FCA1E403283A}"/>
              </a:ext>
            </a:extLst>
          </p:cNvPr>
          <p:cNvSpPr txBox="1"/>
          <p:nvPr/>
        </p:nvSpPr>
        <p:spPr>
          <a:xfrm>
            <a:off x="6804248" y="12347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7B74F3C7-F0FF-4B28-99A8-410250677B3A}"/>
              </a:ext>
            </a:extLst>
          </p:cNvPr>
          <p:cNvSpPr/>
          <p:nvPr/>
        </p:nvSpPr>
        <p:spPr>
          <a:xfrm>
            <a:off x="179512" y="593269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0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questão</a:t>
            </a:r>
            <a:r>
              <a:rPr lang="en-US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 é: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riqueza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indivíduo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aumente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ele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aplicará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aplicará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ativos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Se o volume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aumentar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(valor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diz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-se que o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investidor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decrescente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n-US" sz="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Se o volume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permanecer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inalterado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(valor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diz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-se que o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investidor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en-US" sz="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Se o volume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diminuir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(valor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diz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-se que o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investidor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crescente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97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269FF3A-B915-4F83-B0B3-781D9448AA93}"/>
              </a:ext>
            </a:extLst>
          </p:cNvPr>
          <p:cNvSpPr/>
          <p:nvPr/>
        </p:nvSpPr>
        <p:spPr bwMode="auto">
          <a:xfrm>
            <a:off x="611560" y="2484186"/>
            <a:ext cx="7056784" cy="1671739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901F2B6-DD9E-4896-A073-2FD687F6FFBD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123478"/>
            <a:ext cx="8784976" cy="119662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ct val="700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economistas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Kenneth Arrow e John W. Pratt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demonstraram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anteriores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resumidos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formula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matemática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denominada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coeficiente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Arrow-Pratt.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38BD2043-3E37-464C-B251-2C4E8DEB1B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06343"/>
              </p:ext>
            </p:extLst>
          </p:nvPr>
        </p:nvGraphicFramePr>
        <p:xfrm>
          <a:off x="674688" y="1374775"/>
          <a:ext cx="23209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55600" imgH="469800" progId="Equation.DSMT4">
                  <p:embed/>
                </p:oleObj>
              </mc:Choice>
              <mc:Fallback>
                <p:oleObj name="Equation" r:id="rId2" imgW="1155600" imgH="4698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97435F1C-41F0-4115-956B-57ABDE3B11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4688" y="1374775"/>
                        <a:ext cx="2320925" cy="860425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4AA38CB0-6295-4BAD-920E-2B10D8C0D8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673520"/>
              </p:ext>
            </p:extLst>
          </p:nvPr>
        </p:nvGraphicFramePr>
        <p:xfrm>
          <a:off x="5748338" y="2571750"/>
          <a:ext cx="170815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01440" imgH="253800" progId="Equation.DSMT4">
                  <p:embed/>
                </p:oleObj>
              </mc:Choice>
              <mc:Fallback>
                <p:oleObj name="Equation" r:id="rId4" imgW="90144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02C62608-3EF2-4101-9DEC-F3E3FEFED9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48338" y="2571750"/>
                        <a:ext cx="1708150" cy="481013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F60554EF-79B7-4E75-AD41-E55237D54B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709225"/>
              </p:ext>
            </p:extLst>
          </p:nvPr>
        </p:nvGraphicFramePr>
        <p:xfrm>
          <a:off x="5761038" y="3076575"/>
          <a:ext cx="17065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253800" progId="Equation.DSMT4">
                  <p:embed/>
                </p:oleObj>
              </mc:Choice>
              <mc:Fallback>
                <p:oleObj name="Equation" r:id="rId6" imgW="901440" imgH="2538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38732453-BD57-4CD3-A6FC-B85AAFBA2E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61038" y="3076575"/>
                        <a:ext cx="1706562" cy="47942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9BDC7B1E-8BE4-42AD-876B-58F3790534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892514"/>
              </p:ext>
            </p:extLst>
          </p:nvPr>
        </p:nvGraphicFramePr>
        <p:xfrm>
          <a:off x="5761038" y="3604493"/>
          <a:ext cx="170656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01440" imgH="253800" progId="Equation.DSMT4">
                  <p:embed/>
                </p:oleObj>
              </mc:Choice>
              <mc:Fallback>
                <p:oleObj name="Equation" r:id="rId8" imgW="901440" imgH="2538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BA96D12D-BEAC-40BE-A291-57227D61A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61038" y="3604493"/>
                        <a:ext cx="1706562" cy="479425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>
            <a:extLst>
              <a:ext uri="{FF2B5EF4-FFF2-40B4-BE49-F238E27FC236}">
                <a16:creationId xmlns:a16="http://schemas.microsoft.com/office/drawing/2014/main" id="{727505FB-DEB8-4987-BCC7-E30E9B12A770}"/>
              </a:ext>
            </a:extLst>
          </p:cNvPr>
          <p:cNvSpPr txBox="1">
            <a:spLocks noChangeArrowheads="1"/>
          </p:cNvSpPr>
          <p:nvPr/>
        </p:nvSpPr>
        <p:spPr>
          <a:xfrm>
            <a:off x="261151" y="2067694"/>
            <a:ext cx="6414666" cy="3017253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0" indent="0" algn="just">
              <a:spcBef>
                <a:spcPct val="70000"/>
              </a:spcBef>
              <a:buClrTx/>
              <a:buNone/>
            </a:pPr>
            <a:endParaRPr lang="pt-BR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Decrescente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ct val="70000"/>
              </a:spcBef>
              <a:buClrTx/>
              <a:buFont typeface="Wingdings" panose="05000000000000000000" pitchFamily="2" charset="2"/>
              <a:buChar char="§"/>
            </a:pP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Crescente</a:t>
            </a:r>
            <a:r>
              <a:rPr lang="en-US" sz="20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ct val="70000"/>
              </a:spcBef>
            </a:pPr>
            <a:endParaRPr lang="en-US" sz="20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94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7DAC6E7E-E26D-4D0A-BC70-70294E74B9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407489"/>
              </p:ext>
            </p:extLst>
          </p:nvPr>
        </p:nvGraphicFramePr>
        <p:xfrm>
          <a:off x="3419872" y="276316"/>
          <a:ext cx="3577282" cy="2295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1218960" progId="Equation.DSMT4">
                  <p:embed/>
                </p:oleObj>
              </mc:Choice>
              <mc:Fallback>
                <p:oleObj name="Equation" r:id="rId2" imgW="1638000" imgH="1218960" progId="Equation.DSMT4">
                  <p:embed/>
                  <p:pic>
                    <p:nvPicPr>
                      <p:cNvPr id="2" name="Objeto 1">
                        <a:extLst>
                          <a:ext uri="{FF2B5EF4-FFF2-40B4-BE49-F238E27FC236}">
                            <a16:creationId xmlns:a16="http://schemas.microsoft.com/office/drawing/2014/main" id="{7296B9AE-3E87-41CC-99A2-2D1356006A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19872" y="276316"/>
                        <a:ext cx="3577282" cy="229543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C86D99AC-655E-4041-9ED0-421302A1A8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601859"/>
              </p:ext>
            </p:extLst>
          </p:nvPr>
        </p:nvGraphicFramePr>
        <p:xfrm>
          <a:off x="454596" y="1034643"/>
          <a:ext cx="2101180" cy="778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469800" progId="Equation.DSMT4">
                  <p:embed/>
                </p:oleObj>
              </mc:Choice>
              <mc:Fallback>
                <p:oleObj name="Equation" r:id="rId4" imgW="1155600" imgH="46980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FF7F0F9F-CFE0-4EF9-B609-6B11ED6763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4596" y="1034643"/>
                        <a:ext cx="2101180" cy="77878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ângulo 3">
            <a:extLst>
              <a:ext uri="{FF2B5EF4-FFF2-40B4-BE49-F238E27FC236}">
                <a16:creationId xmlns:a16="http://schemas.microsoft.com/office/drawing/2014/main" id="{A845045B-A449-490B-BB3E-840F42A4B142}"/>
              </a:ext>
            </a:extLst>
          </p:cNvPr>
          <p:cNvSpPr/>
          <p:nvPr/>
        </p:nvSpPr>
        <p:spPr>
          <a:xfrm>
            <a:off x="251520" y="2715766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Logo, o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econômico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crescente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seja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riqueza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aumenta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ele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aplica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recursos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ativos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kern="0" dirty="0">
                <a:latin typeface="Arial" panose="020B0604020202020204" pitchFamily="34" charset="0"/>
                <a:cs typeface="Arial" panose="020B0604020202020204" pitchFamily="34" charset="0"/>
              </a:rPr>
              <a:t>OBS.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kern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bserve que, conforme a riqueza vai aumentando o coeficiente de aversão absoluta ao risco de Arrow-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Pratt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vai aumentando (derivada positiva em relação à w). Logo, a aversão absoluta ao risco é crescente.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3DD480FD-9B02-4233-A1D8-E60FDAD87334}"/>
              </a:ext>
            </a:extLst>
          </p:cNvPr>
          <p:cNvCxnSpPr/>
          <p:nvPr/>
        </p:nvCxnSpPr>
        <p:spPr>
          <a:xfrm>
            <a:off x="2555776" y="1424033"/>
            <a:ext cx="86409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2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89BD0AC-C86B-4E9A-9897-16DA8812B173}"/>
              </a:ext>
            </a:extLst>
          </p:cNvPr>
          <p:cNvSpPr txBox="1"/>
          <p:nvPr/>
        </p:nvSpPr>
        <p:spPr>
          <a:xfrm>
            <a:off x="35496" y="33174"/>
            <a:ext cx="903649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2) Questão 11 - 2020</a:t>
            </a:r>
          </a:p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endParaRPr lang="pt-BR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relação à teoria de decisão sob incerteza, julgue os itens abaixo:</a:t>
            </a:r>
          </a:p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endParaRPr lang="pt-BR" sz="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questão versa sobre escolha envolvendo risco (incerteza). </a:t>
            </a:r>
          </a:p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uma questão de organização, faremos os itens abaixo e depois os itens (0) e (4). </a:t>
            </a:r>
          </a:p>
          <a:p>
            <a:pPr marL="817200" lvl="1" indent="-360000" algn="just">
              <a:buSzPct val="140000"/>
              <a:buFont typeface="Arial" panose="020B0604020202020204" pitchFamily="34" charset="0"/>
              <a:buChar char="•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começaremos pelos itens (1), (2) e (3). </a:t>
            </a:r>
          </a:p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endParaRPr lang="pt-BR" sz="1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8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26B5D17-6249-4DA7-BDE6-76D03CD4E1E3}"/>
              </a:ext>
            </a:extLst>
          </p:cNvPr>
          <p:cNvSpPr txBox="1"/>
          <p:nvPr/>
        </p:nvSpPr>
        <p:spPr>
          <a:xfrm>
            <a:off x="35496" y="78467"/>
            <a:ext cx="9036496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Considere um indivíduo avesso ao risco, com utilidade Von Neumann-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Morgenstern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que investe em um ativo arriscado. Se o rendimento do ativo arriscado é taxado, então o consumidor tem um incentivo para investir menos nesse ativo.</a:t>
            </a: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o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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(beta) de um ativo é igual a 1,25, que o retorno de mercado é de 10,5% e que o retorno do ativo sem risco é de 4,5%. O valor esperado do ativo é de $ 56. Então, de acordo com o Modelo CAPM, o preço que esse ativo deveria ser vendido hoje é de $ 50.</a:t>
            </a:r>
          </a:p>
          <a:p>
            <a:pPr algn="just">
              <a:buSzPct val="140000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Considere o Modelo Média-Variância e um indivíduo avesso ao risco. Suponha que o retorno de mercado é de 11%, que o retorno do ativo sem risco é de 5% e que a variância do ativo arriscado, como em um investimento em um grande fundo mútuo de ações, é de 25%. Então o preço do risco é p = 0,24.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319C3EB-B95B-435D-86E0-2ED5B20F9278}"/>
              </a:ext>
            </a:extLst>
          </p:cNvPr>
          <p:cNvSpPr txBox="1"/>
          <p:nvPr/>
        </p:nvSpPr>
        <p:spPr>
          <a:xfrm>
            <a:off x="3347864" y="1014571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02316AB-48A4-456E-9B16-DE49728A6D44}"/>
              </a:ext>
            </a:extLst>
          </p:cNvPr>
          <p:cNvSpPr txBox="1"/>
          <p:nvPr/>
        </p:nvSpPr>
        <p:spPr>
          <a:xfrm>
            <a:off x="6804248" y="2311876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320F52B-EF82-4873-B50E-0E43E88FF9CA}"/>
              </a:ext>
            </a:extLst>
          </p:cNvPr>
          <p:cNvSpPr txBox="1"/>
          <p:nvPr/>
        </p:nvSpPr>
        <p:spPr>
          <a:xfrm>
            <a:off x="3131840" y="3896052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404142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6E3D7C40-A1C7-421C-922E-5692328B6E78}"/>
              </a:ext>
            </a:extLst>
          </p:cNvPr>
          <p:cNvSpPr txBox="1"/>
          <p:nvPr/>
        </p:nvSpPr>
        <p:spPr>
          <a:xfrm>
            <a:off x="-36512" y="45948"/>
            <a:ext cx="927314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Na parte 2:  Incerteza, Jogos, Eq. Geral e Falhas de Mercado</a:t>
            </a:r>
            <a:endParaRPr lang="pt-BR" sz="23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Resolveremos as questões “importantes” das últimas provas.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As aulas serão organizadas de acordo com tópicos da matéria.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É importante observar a incidência das questões nas últimas provas.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pt-BR" sz="2200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4A548C37-6F33-48F7-B3ED-A70A8A2A3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3" y="1779662"/>
            <a:ext cx="9082014" cy="3193194"/>
          </a:xfrm>
          <a:prstGeom prst="rect">
            <a:avLst/>
          </a:prstGeom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E9343A08-10F4-4180-A85A-B4881EEB1BBB}"/>
              </a:ext>
            </a:extLst>
          </p:cNvPr>
          <p:cNvSpPr/>
          <p:nvPr/>
        </p:nvSpPr>
        <p:spPr>
          <a:xfrm>
            <a:off x="8465951" y="3939902"/>
            <a:ext cx="472553" cy="26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7FDC4E6B-E844-4294-8B5F-9FAAA29811EC}"/>
              </a:ext>
            </a:extLst>
          </p:cNvPr>
          <p:cNvSpPr/>
          <p:nvPr/>
        </p:nvSpPr>
        <p:spPr>
          <a:xfrm>
            <a:off x="8465951" y="4296572"/>
            <a:ext cx="472553" cy="26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298CA13-5103-49BE-B847-8B4DD2649A57}"/>
              </a:ext>
            </a:extLst>
          </p:cNvPr>
          <p:cNvSpPr/>
          <p:nvPr/>
        </p:nvSpPr>
        <p:spPr>
          <a:xfrm>
            <a:off x="8465951" y="4659982"/>
            <a:ext cx="472553" cy="26155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3E4CF43A-82FE-45AB-8D6B-42BDBFA62E7D}"/>
              </a:ext>
            </a:extLst>
          </p:cNvPr>
          <p:cNvSpPr/>
          <p:nvPr/>
        </p:nvSpPr>
        <p:spPr>
          <a:xfrm>
            <a:off x="8465951" y="2546584"/>
            <a:ext cx="472553" cy="27549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B97B12F-B64E-496E-A006-94AAA5BC10D2}"/>
              </a:ext>
            </a:extLst>
          </p:cNvPr>
          <p:cNvSpPr/>
          <p:nvPr/>
        </p:nvSpPr>
        <p:spPr>
          <a:xfrm>
            <a:off x="8465951" y="2906623"/>
            <a:ext cx="472553" cy="27549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7E98ECB-7F81-4C27-A4A2-11665603BB31}"/>
              </a:ext>
            </a:extLst>
          </p:cNvPr>
          <p:cNvSpPr/>
          <p:nvPr/>
        </p:nvSpPr>
        <p:spPr>
          <a:xfrm>
            <a:off x="8465951" y="3234128"/>
            <a:ext cx="472553" cy="29618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E65EA82E-2DC8-4975-BD4A-3B673DC50B41}"/>
              </a:ext>
            </a:extLst>
          </p:cNvPr>
          <p:cNvSpPr/>
          <p:nvPr/>
        </p:nvSpPr>
        <p:spPr>
          <a:xfrm>
            <a:off x="8465951" y="3602319"/>
            <a:ext cx="472553" cy="26155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621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E48ED6F-2CC7-445C-967B-206A83B677A8}"/>
              </a:ext>
            </a:extLst>
          </p:cNvPr>
          <p:cNvSpPr txBox="1">
            <a:spLocks noChangeArrowheads="1"/>
          </p:cNvSpPr>
          <p:nvPr/>
        </p:nvSpPr>
        <p:spPr>
          <a:xfrm>
            <a:off x="539552" y="57745"/>
            <a:ext cx="8092142" cy="785813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CAPM – Capital Asset Pricing Model</a:t>
            </a:r>
            <a:endParaRPr lang="pt-BR" sz="28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3E47C4E-AF52-42C2-8367-B097E6A598F8}"/>
              </a:ext>
            </a:extLst>
          </p:cNvPr>
          <p:cNvSpPr txBox="1">
            <a:spLocks noChangeArrowheads="1"/>
          </p:cNvSpPr>
          <p:nvPr/>
        </p:nvSpPr>
        <p:spPr>
          <a:xfrm>
            <a:off x="-36512" y="555526"/>
            <a:ext cx="9108504" cy="4176464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Mede o prêmio de risco para um determinado investimento de capital por meio de uma comparação do retorno esperado de tal investimento com o retorno esperado da totalidade do mercado acionário.</a:t>
            </a:r>
          </a:p>
          <a:p>
            <a:pPr algn="just">
              <a:buClrTx/>
              <a:buSzPct val="101000"/>
              <a:buFont typeface="Arial" panose="020B0604020202020204" pitchFamily="34" charset="0"/>
              <a:buChar char="•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Investir em um Fundo de Ações </a:t>
            </a:r>
            <a:r>
              <a:rPr lang="pt-BR" sz="2100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Ausência  de   risco   diversificável. Existência de risco não diversificável, pois o  mercado   acionário   tende  a acompanhar a situação econômica. </a:t>
            </a:r>
          </a:p>
          <a:p>
            <a:pPr marL="648000" lvl="2" algn="just"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Consequentemente,  o retorno esperado do mercado acionário é mais elevado que a taxa sem risco.</a:t>
            </a:r>
          </a:p>
          <a:p>
            <a:pPr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Pode-se medir o risco não diversificável  de um ativo, como as ações de uma empresa, em termos da extensão em que o retorno tende a  estar  correlacionado  com o retorno do  mercado  acionário  como  um todo.   </a:t>
            </a:r>
          </a:p>
          <a:p>
            <a:pPr marL="648000" lvl="2" algn="just">
              <a:buClrTx/>
              <a:buSzPct val="101000"/>
              <a:buFont typeface="Arial" panose="020B0604020202020204" pitchFamily="34" charset="0"/>
              <a:buChar char="•"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30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4">
            <a:extLst>
              <a:ext uri="{FF2B5EF4-FFF2-40B4-BE49-F238E27FC236}">
                <a16:creationId xmlns:a16="http://schemas.microsoft.com/office/drawing/2014/main" id="{55431EF6-CE84-4FB6-8C12-63E0CDAD2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226540"/>
              </p:ext>
            </p:extLst>
          </p:nvPr>
        </p:nvGraphicFramePr>
        <p:xfrm>
          <a:off x="251520" y="195486"/>
          <a:ext cx="3721049" cy="589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228600" progId="Equation.3">
                  <p:embed/>
                </p:oleObj>
              </mc:Choice>
              <mc:Fallback>
                <p:oleObj name="Equation" r:id="rId2" imgW="1282680" imgH="228600" progId="Equation.3">
                  <p:embed/>
                  <p:pic>
                    <p:nvPicPr>
                      <p:cNvPr id="2" name="Object 4">
                        <a:extLst>
                          <a:ext uri="{FF2B5EF4-FFF2-40B4-BE49-F238E27FC236}">
                            <a16:creationId xmlns:a16="http://schemas.microsoft.com/office/drawing/2014/main" id="{04D4EB14-EA56-4ACC-B78C-2A98A27DD0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95486"/>
                        <a:ext cx="3721049" cy="589473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Agrupar 19">
            <a:extLst>
              <a:ext uri="{FF2B5EF4-FFF2-40B4-BE49-F238E27FC236}">
                <a16:creationId xmlns:a16="http://schemas.microsoft.com/office/drawing/2014/main" id="{AF21915A-2076-472E-9322-141D3CE637E7}"/>
              </a:ext>
            </a:extLst>
          </p:cNvPr>
          <p:cNvGrpSpPr/>
          <p:nvPr/>
        </p:nvGrpSpPr>
        <p:grpSpPr>
          <a:xfrm>
            <a:off x="421383" y="699542"/>
            <a:ext cx="3646557" cy="1224136"/>
            <a:chOff x="2209800" y="1899038"/>
            <a:chExt cx="4432245" cy="4068657"/>
          </a:xfrm>
        </p:grpSpPr>
        <p:sp>
          <p:nvSpPr>
            <p:cNvPr id="21" name="Line 5">
              <a:extLst>
                <a:ext uri="{FF2B5EF4-FFF2-40B4-BE49-F238E27FC236}">
                  <a16:creationId xmlns:a16="http://schemas.microsoft.com/office/drawing/2014/main" id="{703DF6CC-DCE6-49CA-AFC2-0AE354D19B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9800" y="1899038"/>
              <a:ext cx="0" cy="28719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2" name="Line 6">
              <a:extLst>
                <a:ext uri="{FF2B5EF4-FFF2-40B4-BE49-F238E27FC236}">
                  <a16:creationId xmlns:a16="http://schemas.microsoft.com/office/drawing/2014/main" id="{000816EB-FE98-4AF3-B726-E0F6071B2A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9800" y="4771030"/>
              <a:ext cx="1066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3" name="Text Box 7">
              <a:extLst>
                <a:ext uri="{FF2B5EF4-FFF2-40B4-BE49-F238E27FC236}">
                  <a16:creationId xmlns:a16="http://schemas.microsoft.com/office/drawing/2014/main" id="{599A2C74-933B-4381-AAFB-BA0CF0FFB8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791296"/>
              <a:ext cx="3365445" cy="11763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1700" b="1" dirty="0">
                  <a:latin typeface="Arial" panose="020B0604020202020204" pitchFamily="34" charset="0"/>
                  <a:cs typeface="Arial" panose="020B0604020202020204" pitchFamily="34" charset="0"/>
                </a:rPr>
                <a:t>Retorno Total da Carteira</a:t>
              </a:r>
              <a:endParaRPr lang="en-US" sz="1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Agrupar 23">
            <a:extLst>
              <a:ext uri="{FF2B5EF4-FFF2-40B4-BE49-F238E27FC236}">
                <a16:creationId xmlns:a16="http://schemas.microsoft.com/office/drawing/2014/main" id="{D3E5FE02-8780-4886-8C49-E88CCB03F7F3}"/>
              </a:ext>
            </a:extLst>
          </p:cNvPr>
          <p:cNvGrpSpPr/>
          <p:nvPr/>
        </p:nvGrpSpPr>
        <p:grpSpPr>
          <a:xfrm>
            <a:off x="1619672" y="699541"/>
            <a:ext cx="4444704" cy="792089"/>
            <a:chOff x="3367761" y="1899036"/>
            <a:chExt cx="5402359" cy="2632659"/>
          </a:xfrm>
        </p:grpSpPr>
        <p:sp>
          <p:nvSpPr>
            <p:cNvPr id="25" name="Line 8">
              <a:extLst>
                <a:ext uri="{FF2B5EF4-FFF2-40B4-BE49-F238E27FC236}">
                  <a16:creationId xmlns:a16="http://schemas.microsoft.com/office/drawing/2014/main" id="{180A4328-70D4-4003-A628-B991A5240B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7761" y="1899036"/>
              <a:ext cx="0" cy="1675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6" name="Line 9">
              <a:extLst>
                <a:ext uri="{FF2B5EF4-FFF2-40B4-BE49-F238E27FC236}">
                  <a16:creationId xmlns:a16="http://schemas.microsoft.com/office/drawing/2014/main" id="{9CEFA31A-9282-4F8C-8194-F7C122734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1614" y="3574366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7" name="Text Box 10">
              <a:extLst>
                <a:ext uri="{FF2B5EF4-FFF2-40B4-BE49-F238E27FC236}">
                  <a16:creationId xmlns:a16="http://schemas.microsoft.com/office/drawing/2014/main" id="{A900D46A-327A-4AEF-93A8-AB830386EE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0604" y="3355298"/>
              <a:ext cx="4089516" cy="11763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1700" b="1" dirty="0">
                  <a:latin typeface="Arial" panose="020B0604020202020204" pitchFamily="34" charset="0"/>
                  <a:cs typeface="Arial" panose="020B0604020202020204" pitchFamily="34" charset="0"/>
                </a:rPr>
                <a:t>Retorno do Mercado Acionário</a:t>
              </a:r>
              <a:endParaRPr lang="en-US" sz="1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79E1F311-31AD-4933-B8BB-43BBEC950413}"/>
              </a:ext>
            </a:extLst>
          </p:cNvPr>
          <p:cNvGrpSpPr/>
          <p:nvPr/>
        </p:nvGrpSpPr>
        <p:grpSpPr>
          <a:xfrm>
            <a:off x="3563890" y="699542"/>
            <a:ext cx="4792516" cy="360040"/>
            <a:chOff x="5212742" y="1987575"/>
            <a:chExt cx="5825109" cy="1196661"/>
          </a:xfrm>
        </p:grpSpPr>
        <p:sp>
          <p:nvSpPr>
            <p:cNvPr id="29" name="Line 11">
              <a:extLst>
                <a:ext uri="{FF2B5EF4-FFF2-40B4-BE49-F238E27FC236}">
                  <a16:creationId xmlns:a16="http://schemas.microsoft.com/office/drawing/2014/main" id="{01ECECF4-96AD-401C-A2A3-E4599046C0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12742" y="1987575"/>
              <a:ext cx="0" cy="5333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0" name="Line 12">
              <a:extLst>
                <a:ext uri="{FF2B5EF4-FFF2-40B4-BE49-F238E27FC236}">
                  <a16:creationId xmlns:a16="http://schemas.microsoft.com/office/drawing/2014/main" id="{083D7C9A-B2B6-40BE-966A-C4EBFA7D8E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8181" y="2520974"/>
              <a:ext cx="11430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31" name="Text Box 13">
              <a:extLst>
                <a:ext uri="{FF2B5EF4-FFF2-40B4-BE49-F238E27FC236}">
                  <a16:creationId xmlns:a16="http://schemas.microsoft.com/office/drawing/2014/main" id="{0CD14CDF-FD59-41E8-8587-49994E2BDB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50536" y="2007840"/>
              <a:ext cx="4687315" cy="11763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1700" b="1" dirty="0">
                  <a:latin typeface="Arial" panose="020B0604020202020204" pitchFamily="34" charset="0"/>
                  <a:cs typeface="Arial" panose="020B0604020202020204" pitchFamily="34" charset="0"/>
                </a:rPr>
                <a:t>Retorno dos Títulos Federais (EUA)</a:t>
              </a:r>
              <a:endParaRPr lang="en-US" sz="1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Retângulo 31">
            <a:extLst>
              <a:ext uri="{FF2B5EF4-FFF2-40B4-BE49-F238E27FC236}">
                <a16:creationId xmlns:a16="http://schemas.microsoft.com/office/drawing/2014/main" id="{8620F3CE-8A10-4A79-8435-CC86F3EDECC1}"/>
              </a:ext>
            </a:extLst>
          </p:cNvPr>
          <p:cNvSpPr/>
          <p:nvPr/>
        </p:nvSpPr>
        <p:spPr bwMode="auto">
          <a:xfrm>
            <a:off x="251520" y="2139702"/>
            <a:ext cx="6696741" cy="415498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8C17C3EE-6906-4226-850F-EA8E8DAC23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2139703"/>
            <a:ext cx="72728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Se  </a:t>
            </a:r>
            <a:r>
              <a:rPr lang="pt-BR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1500" i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= 12%  ,  </a:t>
            </a:r>
            <a:r>
              <a:rPr lang="pt-BR" sz="21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= 4%  e   </a:t>
            </a:r>
            <a:r>
              <a:rPr lang="pt-BR" sz="2100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b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= ½            </a:t>
            </a:r>
            <a:r>
              <a:rPr lang="pt-BR" sz="2100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R</a:t>
            </a:r>
            <a:r>
              <a:rPr lang="pt-BR" sz="1500" i="1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P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= 8%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Line 19">
            <a:extLst>
              <a:ext uri="{FF2B5EF4-FFF2-40B4-BE49-F238E27FC236}">
                <a16:creationId xmlns:a16="http://schemas.microsoft.com/office/drawing/2014/main" id="{468008A4-3548-42AE-AC93-CD86775F30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60032" y="2355727"/>
            <a:ext cx="503848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pt-BR" sz="2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">
            <a:extLst>
              <a:ext uri="{FF2B5EF4-FFF2-40B4-BE49-F238E27FC236}">
                <a16:creationId xmlns:a16="http://schemas.microsoft.com/office/drawing/2014/main" id="{0E7B618B-D23A-44E3-A1E5-DCAD91C01F83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2729160"/>
            <a:ext cx="8856984" cy="2506886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Qual o grau de risco apresentado por tal carteira de valores ?</a:t>
            </a:r>
          </a:p>
          <a:p>
            <a:pPr algn="just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O desvio padrão da carteira de valores  (contendo um ativo de risco e um ativo sem risco)  corresponde à fração da carteira com investimentos em ativos de risco, multiplicada pelo desvio padrão de tal investimento.</a:t>
            </a:r>
          </a:p>
        </p:txBody>
      </p:sp>
      <p:graphicFrame>
        <p:nvGraphicFramePr>
          <p:cNvPr id="36" name="Object 6">
            <a:extLst>
              <a:ext uri="{FF2B5EF4-FFF2-40B4-BE49-F238E27FC236}">
                <a16:creationId xmlns:a16="http://schemas.microsoft.com/office/drawing/2014/main" id="{690288D2-1CF5-4C30-87B6-1F7FF80A59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0515226"/>
              </p:ext>
            </p:extLst>
          </p:nvPr>
        </p:nvGraphicFramePr>
        <p:xfrm>
          <a:off x="588899" y="3098352"/>
          <a:ext cx="1420351" cy="625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34680" imgH="228600" progId="Equation.3">
                  <p:embed/>
                </p:oleObj>
              </mc:Choice>
              <mc:Fallback>
                <p:oleObj name="Equation" r:id="rId4" imgW="634680" imgH="228600" progId="Equation.3">
                  <p:embed/>
                  <p:pic>
                    <p:nvPicPr>
                      <p:cNvPr id="20" name="Object 6">
                        <a:extLst>
                          <a:ext uri="{FF2B5EF4-FFF2-40B4-BE49-F238E27FC236}">
                            <a16:creationId xmlns:a16="http://schemas.microsoft.com/office/drawing/2014/main" id="{4A4D38F0-E5C3-4702-836C-A89403FCE0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899" y="3098352"/>
                        <a:ext cx="1420351" cy="625526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339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 animBg="1"/>
      <p:bldP spid="3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>
            <a:extLst>
              <a:ext uri="{FF2B5EF4-FFF2-40B4-BE49-F238E27FC236}">
                <a16:creationId xmlns:a16="http://schemas.microsoft.com/office/drawing/2014/main" id="{31F0BE12-210B-41B6-AFFB-6BA5321D0A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030247"/>
              </p:ext>
            </p:extLst>
          </p:nvPr>
        </p:nvGraphicFramePr>
        <p:xfrm>
          <a:off x="235018" y="150108"/>
          <a:ext cx="3760918" cy="595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228600" progId="Equation.3">
                  <p:embed/>
                </p:oleObj>
              </mc:Choice>
              <mc:Fallback>
                <p:oleObj name="Equation" r:id="rId2" imgW="1282680" imgH="228600" progId="Equation.3">
                  <p:embed/>
                  <p:pic>
                    <p:nvPicPr>
                      <p:cNvPr id="2" name="Object 5">
                        <a:extLst>
                          <a:ext uri="{FF2B5EF4-FFF2-40B4-BE49-F238E27FC236}">
                            <a16:creationId xmlns:a16="http://schemas.microsoft.com/office/drawing/2014/main" id="{1D6176C4-8DFD-420F-9467-577A5F0842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018" y="150108"/>
                        <a:ext cx="3760918" cy="5957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Agrupar 2">
            <a:extLst>
              <a:ext uri="{FF2B5EF4-FFF2-40B4-BE49-F238E27FC236}">
                <a16:creationId xmlns:a16="http://schemas.microsoft.com/office/drawing/2014/main" id="{1A6CD6D2-3D19-49FB-A056-EB9913B8A4A3}"/>
              </a:ext>
            </a:extLst>
          </p:cNvPr>
          <p:cNvGrpSpPr/>
          <p:nvPr/>
        </p:nvGrpSpPr>
        <p:grpSpPr>
          <a:xfrm>
            <a:off x="4067944" y="136252"/>
            <a:ext cx="3972409" cy="627062"/>
            <a:chOff x="5688014" y="1094508"/>
            <a:chExt cx="4506934" cy="720437"/>
          </a:xfrm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F6E28134-0620-4437-BF8F-9304183D80CD}"/>
                </a:ext>
              </a:extLst>
            </p:cNvPr>
            <p:cNvSpPr/>
            <p:nvPr/>
          </p:nvSpPr>
          <p:spPr bwMode="auto">
            <a:xfrm>
              <a:off x="6220691" y="1094508"/>
              <a:ext cx="3974257" cy="72043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5" name="Object 6">
              <a:extLst>
                <a:ext uri="{FF2B5EF4-FFF2-40B4-BE49-F238E27FC236}">
                  <a16:creationId xmlns:a16="http://schemas.microsoft.com/office/drawing/2014/main" id="{759590EB-CC88-41F0-8976-7F9EC1C3238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935577"/>
                </p:ext>
              </p:extLst>
            </p:nvPr>
          </p:nvGraphicFramePr>
          <p:xfrm>
            <a:off x="5688014" y="1108363"/>
            <a:ext cx="4506934" cy="683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523880" imgH="228600" progId="Equation.3">
                    <p:embed/>
                  </p:oleObj>
                </mc:Choice>
                <mc:Fallback>
                  <p:oleObj name="Equation" r:id="rId4" imgW="1523880" imgH="228600" progId="Equation.3">
                    <p:embed/>
                    <p:pic>
                      <p:nvPicPr>
                        <p:cNvPr id="5" name="Object 6">
                          <a:extLst>
                            <a:ext uri="{FF2B5EF4-FFF2-40B4-BE49-F238E27FC236}">
                              <a16:creationId xmlns:a16="http://schemas.microsoft.com/office/drawing/2014/main" id="{0A6909F2-3314-4624-9E69-7542D3D3B95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88014" y="1108363"/>
                          <a:ext cx="4506934" cy="6839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Agrupar 5">
            <a:extLst>
              <a:ext uri="{FF2B5EF4-FFF2-40B4-BE49-F238E27FC236}">
                <a16:creationId xmlns:a16="http://schemas.microsoft.com/office/drawing/2014/main" id="{35C5EC93-77BB-4333-9013-DA418D750C1D}"/>
              </a:ext>
            </a:extLst>
          </p:cNvPr>
          <p:cNvGrpSpPr/>
          <p:nvPr/>
        </p:nvGrpSpPr>
        <p:grpSpPr>
          <a:xfrm>
            <a:off x="251520" y="2008460"/>
            <a:ext cx="8781791" cy="1648689"/>
            <a:chOff x="1440867" y="3214259"/>
            <a:chExt cx="8781791" cy="1648689"/>
          </a:xfrm>
        </p:grpSpPr>
        <p:sp>
          <p:nvSpPr>
            <p:cNvPr id="7" name="Rectangle 4">
              <a:extLst>
                <a:ext uri="{FF2B5EF4-FFF2-40B4-BE49-F238E27FC236}">
                  <a16:creationId xmlns:a16="http://schemas.microsoft.com/office/drawing/2014/main" id="{5874B6C0-C201-4436-B1AF-34CE6E37D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867" y="3262748"/>
              <a:ext cx="3657600" cy="1600200"/>
            </a:xfrm>
            <a:prstGeom prst="rect">
              <a:avLst/>
            </a:prstGeom>
            <a:solidFill>
              <a:srgbClr val="F8F8F8"/>
            </a:solidFill>
            <a:ln w="28575" cmpd="thinThick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aphicFrame>
          <p:nvGraphicFramePr>
            <p:cNvPr id="8" name="Object 10">
              <a:extLst>
                <a:ext uri="{FF2B5EF4-FFF2-40B4-BE49-F238E27FC236}">
                  <a16:creationId xmlns:a16="http://schemas.microsoft.com/office/drawing/2014/main" id="{6042AA62-2D14-47C1-BFA6-9423D3564A3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4153424"/>
                </p:ext>
              </p:extLst>
            </p:nvPr>
          </p:nvGraphicFramePr>
          <p:xfrm>
            <a:off x="1517062" y="3491348"/>
            <a:ext cx="3429000" cy="1295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447560" imgH="457200" progId="Equation.3">
                    <p:embed/>
                  </p:oleObj>
                </mc:Choice>
                <mc:Fallback>
                  <p:oleObj name="Equation" r:id="rId6" imgW="1447560" imgH="457200" progId="Equation.3">
                    <p:embed/>
                    <p:pic>
                      <p:nvPicPr>
                        <p:cNvPr id="8" name="Object 10">
                          <a:extLst>
                            <a:ext uri="{FF2B5EF4-FFF2-40B4-BE49-F238E27FC236}">
                              <a16:creationId xmlns:a16="http://schemas.microsoft.com/office/drawing/2014/main" id="{2880B76E-3039-457F-A47D-D1FF22D8DFD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7062" y="3491348"/>
                          <a:ext cx="3429000" cy="1295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11">
              <a:extLst>
                <a:ext uri="{FF2B5EF4-FFF2-40B4-BE49-F238E27FC236}">
                  <a16:creationId xmlns:a16="http://schemas.microsoft.com/office/drawing/2014/main" id="{50BCAB28-A2D0-4F51-B1C4-B2C8C15D1C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98467" y="3491348"/>
              <a:ext cx="2234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CE06D6C4-B8F9-4007-9BB0-DA15A71DA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1876" y="3214259"/>
              <a:ext cx="4900782" cy="1631216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Linha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orçamento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que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descreve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a 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permuta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 entre 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risco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 e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retorno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esperado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. Note que o 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retorno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esperado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da 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carteira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(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sz="1200" dirty="0" err="1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aumenta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quando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aumenta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o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desvio-padrão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(    )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desse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000" dirty="0" err="1">
                  <a:latin typeface="Arial" panose="020B0604020202020204" pitchFamily="34" charset="0"/>
                  <a:cs typeface="Arial" panose="020B0604020202020204" pitchFamily="34" charset="0"/>
                </a:rPr>
                <a:t>retorno</a:t>
              </a:r>
              <a:r>
                <a:rPr lang="en-US" sz="20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</p:grpSp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CE4C1AC0-F1F2-4D1B-A246-4E03695AFF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201632"/>
              </p:ext>
            </p:extLst>
          </p:nvPr>
        </p:nvGraphicFramePr>
        <p:xfrm>
          <a:off x="5148064" y="3252219"/>
          <a:ext cx="325276" cy="41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5640" imgH="241200" progId="Equation.3">
                  <p:embed/>
                </p:oleObj>
              </mc:Choice>
              <mc:Fallback>
                <p:oleObj name="Equation" r:id="rId8" imgW="215640" imgH="241200" progId="Equation.3">
                  <p:embed/>
                  <p:pic>
                    <p:nvPicPr>
                      <p:cNvPr id="11" name="Object 13">
                        <a:extLst>
                          <a:ext uri="{FF2B5EF4-FFF2-40B4-BE49-F238E27FC236}">
                            <a16:creationId xmlns:a16="http://schemas.microsoft.com/office/drawing/2014/main" id="{A0461DB2-D644-42F2-AFB5-CF15DE66DC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252219"/>
                        <a:ext cx="325276" cy="412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Agrupar 11">
            <a:extLst>
              <a:ext uri="{FF2B5EF4-FFF2-40B4-BE49-F238E27FC236}">
                <a16:creationId xmlns:a16="http://schemas.microsoft.com/office/drawing/2014/main" id="{65A62888-D9AA-450D-84E1-5A724FFF5722}"/>
              </a:ext>
            </a:extLst>
          </p:cNvPr>
          <p:cNvGrpSpPr/>
          <p:nvPr/>
        </p:nvGrpSpPr>
        <p:grpSpPr>
          <a:xfrm>
            <a:off x="235018" y="2152476"/>
            <a:ext cx="8798293" cy="2651522"/>
            <a:chOff x="1363001" y="3110732"/>
            <a:chExt cx="8798293" cy="2651522"/>
          </a:xfrm>
        </p:grpSpPr>
        <p:sp>
          <p:nvSpPr>
            <p:cNvPr id="13" name="Text Box 15">
              <a:extLst>
                <a:ext uri="{FF2B5EF4-FFF2-40B4-BE49-F238E27FC236}">
                  <a16:creationId xmlns:a16="http://schemas.microsoft.com/office/drawing/2014/main" id="{D3A5178E-186F-4BD4-87CB-AB7CD1A91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3001" y="4838924"/>
              <a:ext cx="8798293" cy="92333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accent6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inclinação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linha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de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orçamento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é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denominada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preço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de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risco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pois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nos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diz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quanto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de 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risco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extra   um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investidor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deverá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incorrer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para  que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possa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desfrutar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de  um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retorno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esperado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mais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dirty="0" err="1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elevado</a:t>
              </a:r>
              <a:r>
                <a:rPr lang="en-US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14" name="Rectangle 18">
              <a:extLst>
                <a:ext uri="{FF2B5EF4-FFF2-40B4-BE49-F238E27FC236}">
                  <a16:creationId xmlns:a16="http://schemas.microsoft.com/office/drawing/2014/main" id="{9621D7B2-AF21-48CA-A741-CDDCA4A6B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2650" y="3110732"/>
              <a:ext cx="1446218" cy="1366937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  <a:prstDash val="dash"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 sz="8500" dirty="0"/>
            </a:p>
          </p:txBody>
        </p:sp>
        <p:sp>
          <p:nvSpPr>
            <p:cNvPr id="15" name="Line 19">
              <a:extLst>
                <a:ext uri="{FF2B5EF4-FFF2-40B4-BE49-F238E27FC236}">
                  <a16:creationId xmlns:a16="http://schemas.microsoft.com/office/drawing/2014/main" id="{D69BFA60-C109-48FA-A202-0879A04250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19240" y="4480269"/>
              <a:ext cx="235371" cy="363736"/>
            </a:xfrm>
            <a:prstGeom prst="line">
              <a:avLst/>
            </a:prstGeom>
            <a:noFill/>
            <a:ln w="12700">
              <a:solidFill>
                <a:schemeClr val="accent6">
                  <a:lumMod val="50000"/>
                </a:schemeClr>
              </a:solidFill>
              <a:round/>
              <a:headEnd/>
              <a:tailEnd type="triangle" w="med" len="med"/>
            </a:ln>
          </p:spPr>
          <p:txBody>
            <a:bodyPr wrap="square">
              <a:spAutoFit/>
            </a:bodyPr>
            <a:lstStyle/>
            <a:p>
              <a:endParaRPr lang="pt-BR"/>
            </a:p>
          </p:txBody>
        </p:sp>
      </p:grpSp>
      <p:grpSp>
        <p:nvGrpSpPr>
          <p:cNvPr id="16" name="Agrupar 15">
            <a:extLst>
              <a:ext uri="{FF2B5EF4-FFF2-40B4-BE49-F238E27FC236}">
                <a16:creationId xmlns:a16="http://schemas.microsoft.com/office/drawing/2014/main" id="{4705D439-F001-4654-BB43-673722800CB0}"/>
              </a:ext>
            </a:extLst>
          </p:cNvPr>
          <p:cNvGrpSpPr/>
          <p:nvPr/>
        </p:nvGrpSpPr>
        <p:grpSpPr>
          <a:xfrm>
            <a:off x="153563" y="856332"/>
            <a:ext cx="8059401" cy="1003916"/>
            <a:chOff x="1281546" y="1962800"/>
            <a:chExt cx="8059401" cy="1003916"/>
          </a:xfrm>
        </p:grpSpPr>
        <p:sp>
          <p:nvSpPr>
            <p:cNvPr id="17" name="Text Box 8">
              <a:extLst>
                <a:ext uri="{FF2B5EF4-FFF2-40B4-BE49-F238E27FC236}">
                  <a16:creationId xmlns:a16="http://schemas.microsoft.com/office/drawing/2014/main" id="{58EF080D-2754-4074-9C6B-B9955F1A83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1546" y="2161310"/>
              <a:ext cx="805940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BR" sz="2200" dirty="0">
                  <a:latin typeface="Arial" panose="020B0604020202020204" pitchFamily="34" charset="0"/>
                  <a:cs typeface="Arial" panose="020B0604020202020204" pitchFamily="34" charset="0"/>
                </a:rPr>
                <a:t>Como                   , temos que                   ,  de forma que:</a:t>
              </a:r>
              <a:endParaRPr lang="en-US" sz="2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8" name="Object 9">
              <a:extLst>
                <a:ext uri="{FF2B5EF4-FFF2-40B4-BE49-F238E27FC236}">
                  <a16:creationId xmlns:a16="http://schemas.microsoft.com/office/drawing/2014/main" id="{59A3CD3F-1971-40F2-9D3E-B4260BB1066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5642254"/>
                </p:ext>
              </p:extLst>
            </p:nvPr>
          </p:nvGraphicFramePr>
          <p:xfrm>
            <a:off x="5195927" y="1962800"/>
            <a:ext cx="1163392" cy="1003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482400" imgH="431640" progId="Equation.3">
                    <p:embed/>
                  </p:oleObj>
                </mc:Choice>
                <mc:Fallback>
                  <p:oleObj name="Equation" r:id="rId10" imgW="482400" imgH="431640" progId="Equation.3">
                    <p:embed/>
                    <p:pic>
                      <p:nvPicPr>
                        <p:cNvPr id="18" name="Object 9">
                          <a:extLst>
                            <a:ext uri="{FF2B5EF4-FFF2-40B4-BE49-F238E27FC236}">
                              <a16:creationId xmlns:a16="http://schemas.microsoft.com/office/drawing/2014/main" id="{6ACFDC4F-B7C5-4609-8418-8A9A584C142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95927" y="1962800"/>
                          <a:ext cx="1163392" cy="100391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6">
              <a:extLst>
                <a:ext uri="{FF2B5EF4-FFF2-40B4-BE49-F238E27FC236}">
                  <a16:creationId xmlns:a16="http://schemas.microsoft.com/office/drawing/2014/main" id="{088FB9D9-AF10-4250-B167-3C0AF413CCF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1360501"/>
                </p:ext>
              </p:extLst>
            </p:nvPr>
          </p:nvGraphicFramePr>
          <p:xfrm>
            <a:off x="2258509" y="2102620"/>
            <a:ext cx="1175519" cy="5177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634680" imgH="228600" progId="Equation.3">
                    <p:embed/>
                  </p:oleObj>
                </mc:Choice>
                <mc:Fallback>
                  <p:oleObj name="Equation" r:id="rId12" imgW="634680" imgH="228600" progId="Equation.3">
                    <p:embed/>
                    <p:pic>
                      <p:nvPicPr>
                        <p:cNvPr id="19" name="Object 6">
                          <a:extLst>
                            <a:ext uri="{FF2B5EF4-FFF2-40B4-BE49-F238E27FC236}">
                              <a16:creationId xmlns:a16="http://schemas.microsoft.com/office/drawing/2014/main" id="{70676762-1BCD-4220-A7B5-13AC173437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8509" y="2102620"/>
                          <a:ext cx="1175519" cy="5177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3945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75C84-332F-41C2-A972-53D2FBA97C8E}"/>
              </a:ext>
            </a:extLst>
          </p:cNvPr>
          <p:cNvSpPr txBox="1">
            <a:spLocks/>
          </p:cNvSpPr>
          <p:nvPr/>
        </p:nvSpPr>
        <p:spPr>
          <a:xfrm>
            <a:off x="520505" y="20808"/>
            <a:ext cx="7435871" cy="785813"/>
          </a:xfrm>
          <a:prstGeom prst="rect">
            <a:avLst/>
          </a:prstGeom>
          <a:ln>
            <a:noFill/>
          </a:ln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pt-BR" sz="3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Observação Importante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DC8784-77DC-4373-95D0-A5A325506137}"/>
              </a:ext>
            </a:extLst>
          </p:cNvPr>
          <p:cNvSpPr txBox="1">
            <a:spLocks/>
          </p:cNvSpPr>
          <p:nvPr/>
        </p:nvSpPr>
        <p:spPr>
          <a:xfrm>
            <a:off x="0" y="627534"/>
            <a:ext cx="9036496" cy="2664296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Expressão que desenvolvemos  anteriormente pressupõe que conhecemos o retorno de mercado. Com isso, podemos calcular o retorno do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portfólio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Dito de outro modo, calculamos o retorno do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portfólio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ex-post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(após tomarmos conhecimento do retorno de mercado).</a:t>
            </a:r>
          </a:p>
          <a:p>
            <a:pPr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Caso quiséssemos representar essa situação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ex-ante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deveríamos escrever:</a:t>
            </a:r>
          </a:p>
        </p:txBody>
      </p:sp>
      <p:graphicFrame>
        <p:nvGraphicFramePr>
          <p:cNvPr id="4" name="Object 10">
            <a:extLst>
              <a:ext uri="{FF2B5EF4-FFF2-40B4-BE49-F238E27FC236}">
                <a16:creationId xmlns:a16="http://schemas.microsoft.com/office/drawing/2014/main" id="{CC8C22A9-78F7-45DE-A54A-961D5F9022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82279"/>
              </p:ext>
            </p:extLst>
          </p:nvPr>
        </p:nvGraphicFramePr>
        <p:xfrm>
          <a:off x="520505" y="3291831"/>
          <a:ext cx="4195511" cy="110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55520" imgH="507960" progId="Equation.DSMT4">
                  <p:embed/>
                </p:oleObj>
              </mc:Choice>
              <mc:Fallback>
                <p:oleObj name="Equation" r:id="rId2" imgW="1955520" imgH="507960" progId="Equation.DSMT4">
                  <p:embed/>
                  <p:pic>
                    <p:nvPicPr>
                      <p:cNvPr id="4" name="Object 10">
                        <a:extLst>
                          <a:ext uri="{FF2B5EF4-FFF2-40B4-BE49-F238E27FC236}">
                            <a16:creationId xmlns:a16="http://schemas.microsoft.com/office/drawing/2014/main" id="{BED5A6F6-BE6C-45AE-B358-3E3F5AF896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05" y="3291831"/>
                        <a:ext cx="4195511" cy="1103424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067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DE6F823E-0BAD-491C-ACAC-3B770D2816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569057"/>
              </p:ext>
            </p:extLst>
          </p:nvPr>
        </p:nvGraphicFramePr>
        <p:xfrm>
          <a:off x="41337" y="192151"/>
          <a:ext cx="8995159" cy="1053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65480" imgH="533160" progId="Equation.DSMT4">
                  <p:embed/>
                </p:oleObj>
              </mc:Choice>
              <mc:Fallback>
                <p:oleObj name="Equation" r:id="rId2" imgW="4965480" imgH="533160" progId="Equation.DSMT4">
                  <p:embed/>
                  <p:pic>
                    <p:nvPicPr>
                      <p:cNvPr id="2" name="Object 10">
                        <a:extLst>
                          <a:ext uri="{FF2B5EF4-FFF2-40B4-BE49-F238E27FC236}">
                            <a16:creationId xmlns:a16="http://schemas.microsoft.com/office/drawing/2014/main" id="{71195AF1-3502-4E80-B28A-B3622E3FF4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37" y="192151"/>
                        <a:ext cx="8995159" cy="105384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14DA33EF-C180-4F5D-815E-BD5D6D77C2D7}"/>
              </a:ext>
            </a:extLst>
          </p:cNvPr>
          <p:cNvSpPr txBox="1"/>
          <p:nvPr/>
        </p:nvSpPr>
        <p:spPr>
          <a:xfrm>
            <a:off x="179512" y="1508180"/>
            <a:ext cx="885698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Claro, a escolha depende das preferências do investidor</a:t>
            </a:r>
          </a:p>
        </p:txBody>
      </p:sp>
      <p:sp>
        <p:nvSpPr>
          <p:cNvPr id="4" name="Line 4">
            <a:extLst>
              <a:ext uri="{FF2B5EF4-FFF2-40B4-BE49-F238E27FC236}">
                <a16:creationId xmlns:a16="http://schemas.microsoft.com/office/drawing/2014/main" id="{DE5A9820-E3FA-4AD8-AA39-1980B0A7B05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58576" y="2492258"/>
            <a:ext cx="0" cy="226787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5">
            <a:extLst>
              <a:ext uri="{FF2B5EF4-FFF2-40B4-BE49-F238E27FC236}">
                <a16:creationId xmlns:a16="http://schemas.microsoft.com/office/drawing/2014/main" id="{A66288AE-950B-4D24-9BFA-F17C9FE99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8577" y="4760131"/>
            <a:ext cx="341342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453FD587-CF45-4447-AD86-A2E4BC9027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58576" y="2837369"/>
            <a:ext cx="3260264" cy="142974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" name="Arc 7">
            <a:extLst>
              <a:ext uri="{FF2B5EF4-FFF2-40B4-BE49-F238E27FC236}">
                <a16:creationId xmlns:a16="http://schemas.microsoft.com/office/drawing/2014/main" id="{F947171A-73D8-4103-B57B-0D867F77D74F}"/>
              </a:ext>
            </a:extLst>
          </p:cNvPr>
          <p:cNvSpPr>
            <a:spLocks/>
          </p:cNvSpPr>
          <p:nvPr/>
        </p:nvSpPr>
        <p:spPr bwMode="auto">
          <a:xfrm flipV="1">
            <a:off x="1210326" y="2542588"/>
            <a:ext cx="2484011" cy="1278760"/>
          </a:xfrm>
          <a:custGeom>
            <a:avLst/>
            <a:gdLst>
              <a:gd name="T0" fmla="*/ 47143256 w 21474"/>
              <a:gd name="T1" fmla="*/ 0 h 21539"/>
              <a:gd name="T2" fmla="*/ 622987639 w 21474"/>
              <a:gd name="T3" fmla="*/ 161723993 h 21539"/>
              <a:gd name="T4" fmla="*/ 0 w 21474"/>
              <a:gd name="T5" fmla="*/ 181359524 h 21539"/>
              <a:gd name="T6" fmla="*/ 0 60000 65536"/>
              <a:gd name="T7" fmla="*/ 0 60000 65536"/>
              <a:gd name="T8" fmla="*/ 0 60000 65536"/>
              <a:gd name="T9" fmla="*/ 0 w 21474"/>
              <a:gd name="T10" fmla="*/ 0 h 21539"/>
              <a:gd name="T11" fmla="*/ 21474 w 21474"/>
              <a:gd name="T12" fmla="*/ 21539 h 215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4" h="21539" fill="none" extrusionOk="0">
                <a:moveTo>
                  <a:pt x="1624" y="0"/>
                </a:moveTo>
                <a:cubicBezTo>
                  <a:pt x="12004" y="783"/>
                  <a:pt x="20349" y="8858"/>
                  <a:pt x="21473" y="19207"/>
                </a:cubicBezTo>
              </a:path>
              <a:path w="21474" h="21539" stroke="0" extrusionOk="0">
                <a:moveTo>
                  <a:pt x="1624" y="0"/>
                </a:moveTo>
                <a:cubicBezTo>
                  <a:pt x="12004" y="783"/>
                  <a:pt x="20349" y="8858"/>
                  <a:pt x="21473" y="19207"/>
                </a:cubicBezTo>
                <a:lnTo>
                  <a:pt x="0" y="21539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3C9962BA-196E-44CB-8D2D-0DBCDFF4B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583" y="3478290"/>
            <a:ext cx="91641" cy="85251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E9E0F3EF-C249-4633-AF9D-876AF80ACB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6333" y="3527591"/>
            <a:ext cx="0" cy="123254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1E22B510-7B05-4063-8EA1-3ADB082849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58576" y="3527591"/>
            <a:ext cx="170775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DD63F702-95CB-420D-B57C-096C7B78F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355726"/>
            <a:ext cx="776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>
                <a:latin typeface="+mn-lt"/>
              </a:rPr>
              <a:t>E(R</a:t>
            </a:r>
            <a:r>
              <a:rPr lang="pt-BR" sz="1400" b="1" dirty="0">
                <a:latin typeface="+mn-lt"/>
              </a:rPr>
              <a:t>P</a:t>
            </a:r>
            <a:r>
              <a:rPr lang="pt-BR" sz="2000" b="1" dirty="0">
                <a:latin typeface="+mn-lt"/>
              </a:rPr>
              <a:t>)</a:t>
            </a:r>
            <a:endParaRPr lang="pt-BR" sz="1400" b="1" dirty="0">
              <a:latin typeface="+mn-lt"/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A905D8C2-F017-4C27-9DBF-DB8A675F6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984" y="4587974"/>
            <a:ext cx="1552507" cy="37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3200" b="1" dirty="0">
                <a:latin typeface="+mn-lt"/>
                <a:sym typeface="Symbol" pitchFamily="18" charset="2"/>
              </a:rPr>
              <a:t></a:t>
            </a:r>
            <a:r>
              <a:rPr lang="pt-BR" sz="1400" b="1" dirty="0">
                <a:latin typeface="+mn-lt"/>
                <a:sym typeface="Symbol" pitchFamily="18" charset="2"/>
              </a:rPr>
              <a:t>P</a:t>
            </a:r>
            <a:endParaRPr lang="pt-BR" b="1" dirty="0">
              <a:latin typeface="+mn-lt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9630A52B-A868-4AAD-918B-7A8749F0AE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67090" y="2738766"/>
            <a:ext cx="0" cy="98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" name="Line 18">
            <a:extLst>
              <a:ext uri="{FF2B5EF4-FFF2-40B4-BE49-F238E27FC236}">
                <a16:creationId xmlns:a16="http://schemas.microsoft.com/office/drawing/2014/main" id="{0A1D3E3A-603E-4276-88E7-AF7977767B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7090" y="2738766"/>
            <a:ext cx="15525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" name="Line 19">
            <a:extLst>
              <a:ext uri="{FF2B5EF4-FFF2-40B4-BE49-F238E27FC236}">
                <a16:creationId xmlns:a16="http://schemas.microsoft.com/office/drawing/2014/main" id="{CA160B1A-7477-4BA1-B396-3F141D892C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8594" y="3088495"/>
            <a:ext cx="0" cy="1972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DED774E0-D1A5-4355-BACB-65595EFEE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4090" y="3285702"/>
            <a:ext cx="2759477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Linha do Orçamento</a:t>
            </a:r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6F43E429-FCC7-45CF-A8EC-E51F96FB7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7302" y="2420961"/>
            <a:ext cx="517502" cy="295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b="1" dirty="0"/>
              <a:t>U</a:t>
            </a:r>
            <a:r>
              <a:rPr lang="pt-BR" sz="1800" b="1" dirty="0"/>
              <a:t>*</a:t>
            </a:r>
          </a:p>
        </p:txBody>
      </p:sp>
      <p:graphicFrame>
        <p:nvGraphicFramePr>
          <p:cNvPr id="18" name="Object 25">
            <a:extLst>
              <a:ext uri="{FF2B5EF4-FFF2-40B4-BE49-F238E27FC236}">
                <a16:creationId xmlns:a16="http://schemas.microsoft.com/office/drawing/2014/main" id="{1F729D7E-D8EA-4F0F-A338-8F85529336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527904"/>
              </p:ext>
            </p:extLst>
          </p:nvPr>
        </p:nvGraphicFramePr>
        <p:xfrm>
          <a:off x="755576" y="4083918"/>
          <a:ext cx="355783" cy="402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41200" progId="Equation.3">
                  <p:embed/>
                </p:oleObj>
              </mc:Choice>
              <mc:Fallback>
                <p:oleObj name="Equation" r:id="rId4" imgW="203040" imgH="241200" progId="Equation.3">
                  <p:embed/>
                  <p:pic>
                    <p:nvPicPr>
                      <p:cNvPr id="20" name="Object 25">
                        <a:extLst>
                          <a:ext uri="{FF2B5EF4-FFF2-40B4-BE49-F238E27FC236}">
                            <a16:creationId xmlns:a16="http://schemas.microsoft.com/office/drawing/2014/main" id="{823AA0AA-AEF3-4440-B443-82801D14D2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83918"/>
                        <a:ext cx="355783" cy="4026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6">
            <a:extLst>
              <a:ext uri="{FF2B5EF4-FFF2-40B4-BE49-F238E27FC236}">
                <a16:creationId xmlns:a16="http://schemas.microsoft.com/office/drawing/2014/main" id="{2344D493-FA3C-4E5B-A035-C3C1A54E09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455115"/>
              </p:ext>
            </p:extLst>
          </p:nvPr>
        </p:nvGraphicFramePr>
        <p:xfrm>
          <a:off x="2699792" y="4730485"/>
          <a:ext cx="362252" cy="361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203040" progId="Equation.DSMT4">
                  <p:embed/>
                </p:oleObj>
              </mc:Choice>
              <mc:Fallback>
                <p:oleObj name="Equation" r:id="rId6" imgW="203040" imgH="203040" progId="Equation.DSMT4">
                  <p:embed/>
                  <p:pic>
                    <p:nvPicPr>
                      <p:cNvPr id="21" name="Object 26">
                        <a:extLst>
                          <a:ext uri="{FF2B5EF4-FFF2-40B4-BE49-F238E27FC236}">
                            <a16:creationId xmlns:a16="http://schemas.microsoft.com/office/drawing/2014/main" id="{19DB3E9D-23A1-4C88-A4AD-E7A83B458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730485"/>
                        <a:ext cx="362252" cy="361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7">
            <a:extLst>
              <a:ext uri="{FF2B5EF4-FFF2-40B4-BE49-F238E27FC236}">
                <a16:creationId xmlns:a16="http://schemas.microsoft.com/office/drawing/2014/main" id="{2683F2EE-1B80-47CD-8470-1FCCF8F849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72248"/>
              </p:ext>
            </p:extLst>
          </p:nvPr>
        </p:nvGraphicFramePr>
        <p:xfrm>
          <a:off x="284528" y="3328295"/>
          <a:ext cx="875441" cy="410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240" imgH="253800" progId="Equation.DSMT4">
                  <p:embed/>
                </p:oleObj>
              </mc:Choice>
              <mc:Fallback>
                <p:oleObj name="Equation" r:id="rId8" imgW="444240" imgH="253800" progId="Equation.DSMT4">
                  <p:embed/>
                  <p:pic>
                    <p:nvPicPr>
                      <p:cNvPr id="22" name="Object 27">
                        <a:extLst>
                          <a:ext uri="{FF2B5EF4-FFF2-40B4-BE49-F238E27FC236}">
                            <a16:creationId xmlns:a16="http://schemas.microsoft.com/office/drawing/2014/main" id="{480495F4-E86A-4689-95CB-3C658FEF2E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528" y="3328295"/>
                        <a:ext cx="875441" cy="4108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28">
            <a:extLst>
              <a:ext uri="{FF2B5EF4-FFF2-40B4-BE49-F238E27FC236}">
                <a16:creationId xmlns:a16="http://schemas.microsoft.com/office/drawing/2014/main" id="{A2F3B703-504F-480D-85DD-F6109269D8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0089" y="2935972"/>
            <a:ext cx="0" cy="1824159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2C6BEAB7-C59B-4BBC-B40A-2FB2D4F889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06826" y="2935972"/>
            <a:ext cx="3053263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3" name="Oval 30">
            <a:extLst>
              <a:ext uri="{FF2B5EF4-FFF2-40B4-BE49-F238E27FC236}">
                <a16:creationId xmlns:a16="http://schemas.microsoft.com/office/drawing/2014/main" id="{4A4A6590-B0D3-4B4E-882C-589814576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339" y="2898997"/>
            <a:ext cx="103500" cy="84224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24" name="Object 31">
            <a:extLst>
              <a:ext uri="{FF2B5EF4-FFF2-40B4-BE49-F238E27FC236}">
                <a16:creationId xmlns:a16="http://schemas.microsoft.com/office/drawing/2014/main" id="{F664FF67-EE5D-4A09-8C76-86305A6262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945237"/>
              </p:ext>
            </p:extLst>
          </p:nvPr>
        </p:nvGraphicFramePr>
        <p:xfrm>
          <a:off x="3998370" y="4731990"/>
          <a:ext cx="316970" cy="39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26" name="Object 31">
                        <a:extLst>
                          <a:ext uri="{FF2B5EF4-FFF2-40B4-BE49-F238E27FC236}">
                            <a16:creationId xmlns:a16="http://schemas.microsoft.com/office/drawing/2014/main" id="{B064FE4B-29DF-4F95-9E45-0B8A945B75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370" y="4731990"/>
                        <a:ext cx="316970" cy="39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2">
            <a:extLst>
              <a:ext uri="{FF2B5EF4-FFF2-40B4-BE49-F238E27FC236}">
                <a16:creationId xmlns:a16="http://schemas.microsoft.com/office/drawing/2014/main" id="{91D180B2-DDCB-48F2-A8FC-C623372AEC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403047"/>
              </p:ext>
            </p:extLst>
          </p:nvPr>
        </p:nvGraphicFramePr>
        <p:xfrm>
          <a:off x="430407" y="2718188"/>
          <a:ext cx="723425" cy="410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69800" imgH="253800" progId="Equation.DSMT4">
                  <p:embed/>
                </p:oleObj>
              </mc:Choice>
              <mc:Fallback>
                <p:oleObj name="Equation" r:id="rId12" imgW="469800" imgH="253800" progId="Equation.DSMT4">
                  <p:embed/>
                  <p:pic>
                    <p:nvPicPr>
                      <p:cNvPr id="27" name="Object 32">
                        <a:extLst>
                          <a:ext uri="{FF2B5EF4-FFF2-40B4-BE49-F238E27FC236}">
                            <a16:creationId xmlns:a16="http://schemas.microsoft.com/office/drawing/2014/main" id="{961FC509-6159-40F0-A3F9-4DD2D2B7D0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407" y="2718188"/>
                        <a:ext cx="723425" cy="4108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0">
            <a:extLst>
              <a:ext uri="{FF2B5EF4-FFF2-40B4-BE49-F238E27FC236}">
                <a16:creationId xmlns:a16="http://schemas.microsoft.com/office/drawing/2014/main" id="{D28D03B3-3403-46D6-950C-02033FF47A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861070"/>
              </p:ext>
            </p:extLst>
          </p:nvPr>
        </p:nvGraphicFramePr>
        <p:xfrm>
          <a:off x="4519384" y="2156252"/>
          <a:ext cx="3762969" cy="944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55520" imgH="507960" progId="Equation.DSMT4">
                  <p:embed/>
                </p:oleObj>
              </mc:Choice>
              <mc:Fallback>
                <p:oleObj name="Equation" r:id="rId14" imgW="1955520" imgH="507960" progId="Equation.DSMT4">
                  <p:embed/>
                  <p:pic>
                    <p:nvPicPr>
                      <p:cNvPr id="29" name="Object 10">
                        <a:extLst>
                          <a:ext uri="{FF2B5EF4-FFF2-40B4-BE49-F238E27FC236}">
                            <a16:creationId xmlns:a16="http://schemas.microsoft.com/office/drawing/2014/main" id="{CE2944FE-4AD0-4A03-9D9B-2456237DAD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384" y="2156252"/>
                        <a:ext cx="3762969" cy="94402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A49F183B-9950-4361-A959-630EB34DEC43}"/>
              </a:ext>
            </a:extLst>
          </p:cNvPr>
          <p:cNvCxnSpPr>
            <a:cxnSpLocks/>
          </p:cNvCxnSpPr>
          <p:nvPr/>
        </p:nvCxnSpPr>
        <p:spPr>
          <a:xfrm flipH="1" flipV="1">
            <a:off x="2987825" y="3593292"/>
            <a:ext cx="1728191" cy="49062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20">
            <a:extLst>
              <a:ext uri="{FF2B5EF4-FFF2-40B4-BE49-F238E27FC236}">
                <a16:creationId xmlns:a16="http://schemas.microsoft.com/office/drawing/2014/main" id="{52322C08-4F97-433E-B260-C1F92974B7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561" y="3899832"/>
            <a:ext cx="2788042" cy="384721"/>
          </a:xfrm>
          <a:prstGeom prst="rect">
            <a:avLst/>
          </a:prstGeom>
          <a:solidFill>
            <a:srgbClr val="FFCCFF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Equilíbrio → </a:t>
            </a:r>
            <a:r>
              <a:rPr lang="pt-BR" sz="19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p</a:t>
            </a:r>
          </a:p>
        </p:txBody>
      </p:sp>
    </p:spTree>
    <p:extLst>
      <p:ext uri="{BB962C8B-B14F-4D97-AF65-F5344CB8AC3E}">
        <p14:creationId xmlns:p14="http://schemas.microsoft.com/office/powerpoint/2010/main" val="37754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7" grpId="0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">
            <a:extLst>
              <a:ext uri="{FF2B5EF4-FFF2-40B4-BE49-F238E27FC236}">
                <a16:creationId xmlns:a16="http://schemas.microsoft.com/office/drawing/2014/main" id="{E5105584-F479-46B1-864C-68864D3CAC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655804"/>
              </p:ext>
            </p:extLst>
          </p:nvPr>
        </p:nvGraphicFramePr>
        <p:xfrm>
          <a:off x="250862" y="258762"/>
          <a:ext cx="4033106" cy="1061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55520" imgH="507960" progId="Equation.DSMT4">
                  <p:embed/>
                </p:oleObj>
              </mc:Choice>
              <mc:Fallback>
                <p:oleObj name="Equation" r:id="rId2" imgW="1955520" imgH="507960" progId="Equation.DSMT4">
                  <p:embed/>
                  <p:pic>
                    <p:nvPicPr>
                      <p:cNvPr id="2" name="Object 10">
                        <a:extLst>
                          <a:ext uri="{FF2B5EF4-FFF2-40B4-BE49-F238E27FC236}">
                            <a16:creationId xmlns:a16="http://schemas.microsoft.com/office/drawing/2014/main" id="{8FCA0210-E136-4A37-8931-FC2AD7B662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62" y="258762"/>
                        <a:ext cx="4033106" cy="1061829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>
            <a:extLst>
              <a:ext uri="{FF2B5EF4-FFF2-40B4-BE49-F238E27FC236}">
                <a16:creationId xmlns:a16="http://schemas.microsoft.com/office/drawing/2014/main" id="{5D3133FE-1427-4C89-9680-A668DEFA6A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822799"/>
              </p:ext>
            </p:extLst>
          </p:nvPr>
        </p:nvGraphicFramePr>
        <p:xfrm>
          <a:off x="612602" y="1622425"/>
          <a:ext cx="273526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84200" imgH="431640" progId="Equation.DSMT4">
                  <p:embed/>
                </p:oleObj>
              </mc:Choice>
              <mc:Fallback>
                <p:oleObj name="Equation" r:id="rId4" imgW="1384200" imgH="431640" progId="Equation.DSMT4">
                  <p:embed/>
                  <p:pic>
                    <p:nvPicPr>
                      <p:cNvPr id="3" name="Object 10">
                        <a:extLst>
                          <a:ext uri="{FF2B5EF4-FFF2-40B4-BE49-F238E27FC236}">
                            <a16:creationId xmlns:a16="http://schemas.microsoft.com/office/drawing/2014/main" id="{F11210E2-0268-4ACC-B581-7615F5A906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602" y="1622425"/>
                        <a:ext cx="2735262" cy="86360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98ED3403-F21F-4B84-B244-E0ED204893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081853"/>
              </p:ext>
            </p:extLst>
          </p:nvPr>
        </p:nvGraphicFramePr>
        <p:xfrm>
          <a:off x="5652120" y="195486"/>
          <a:ext cx="2664296" cy="1288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09400" imgH="711000" progId="Equation.DSMT4">
                  <p:embed/>
                </p:oleObj>
              </mc:Choice>
              <mc:Fallback>
                <p:oleObj name="Equation" r:id="rId6" imgW="1409400" imgH="7110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706773E-A892-4499-87E6-2EECA18AA6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2120" y="195486"/>
                        <a:ext cx="2664296" cy="128830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A127D56-A59E-4428-9DFB-6EB6F1C09524}"/>
              </a:ext>
            </a:extLst>
          </p:cNvPr>
          <p:cNvSpPr txBox="1"/>
          <p:nvPr/>
        </p:nvSpPr>
        <p:spPr>
          <a:xfrm>
            <a:off x="179512" y="2625174"/>
            <a:ext cx="885698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Logo, o preço do risco é igual a 0,012. Com isso,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(3) é F.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O aumento do risco em uma unidade (medida em termos de desvio-padrão) aumenta o retorno esperado em 1,2 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p.p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Chave Esquerda 5">
            <a:extLst>
              <a:ext uri="{FF2B5EF4-FFF2-40B4-BE49-F238E27FC236}">
                <a16:creationId xmlns:a16="http://schemas.microsoft.com/office/drawing/2014/main" id="{6A7B2881-37D5-4714-B572-2A2A3CB5667D}"/>
              </a:ext>
            </a:extLst>
          </p:cNvPr>
          <p:cNvSpPr/>
          <p:nvPr/>
        </p:nvSpPr>
        <p:spPr>
          <a:xfrm>
            <a:off x="5446810" y="123478"/>
            <a:ext cx="205310" cy="144065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D0C95AEF-106C-4732-9619-EE8279D720CD}"/>
              </a:ext>
            </a:extLst>
          </p:cNvPr>
          <p:cNvSpPr txBox="1"/>
          <p:nvPr/>
        </p:nvSpPr>
        <p:spPr>
          <a:xfrm>
            <a:off x="4572000" y="627534"/>
            <a:ext cx="90120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</a:p>
        </p:txBody>
      </p:sp>
    </p:spTree>
    <p:extLst>
      <p:ext uri="{BB962C8B-B14F-4D97-AF65-F5344CB8AC3E}">
        <p14:creationId xmlns:p14="http://schemas.microsoft.com/office/powerpoint/2010/main" val="307819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F7855F89-65BC-423A-BBB9-AC9913D2656D}"/>
              </a:ext>
            </a:extLst>
          </p:cNvPr>
          <p:cNvSpPr txBox="1">
            <a:spLocks/>
          </p:cNvSpPr>
          <p:nvPr/>
        </p:nvSpPr>
        <p:spPr>
          <a:xfrm>
            <a:off x="107503" y="51470"/>
            <a:ext cx="8928993" cy="1399690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42900" indent="-342900"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Podemos utilizar o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CAPM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pt-BR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determinar a correta taxa de desconto  que  deverá  ser  utilizada  no  cálculo  do valor presente descontado do ativo.</a:t>
            </a:r>
          </a:p>
          <a:p>
            <a:pPr marL="598932" lvl="1" indent="-342900"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 beta  mede quão  sensível  é  o retorno do ativo em relação às variações do mercado, medindo portanto o risco  não diversificável do ativo.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" name="Object 5">
            <a:extLst>
              <a:ext uri="{FF2B5EF4-FFF2-40B4-BE49-F238E27FC236}">
                <a16:creationId xmlns:a16="http://schemas.microsoft.com/office/drawing/2014/main" id="{49DDEF55-3123-442F-B284-04274D8918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499657"/>
              </p:ext>
            </p:extLst>
          </p:nvPr>
        </p:nvGraphicFramePr>
        <p:xfrm>
          <a:off x="777489" y="2145692"/>
          <a:ext cx="37988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79560" imgH="279360" progId="Equation.DSMT4">
                  <p:embed/>
                </p:oleObj>
              </mc:Choice>
              <mc:Fallback>
                <p:oleObj name="Equation" r:id="rId2" imgW="1879560" imgH="279360" progId="Equation.DSMT4">
                  <p:embed/>
                  <p:pic>
                    <p:nvPicPr>
                      <p:cNvPr id="3" name="Object 5">
                        <a:extLst>
                          <a:ext uri="{FF2B5EF4-FFF2-40B4-BE49-F238E27FC236}">
                            <a16:creationId xmlns:a16="http://schemas.microsoft.com/office/drawing/2014/main" id="{6488233B-9FBB-439E-9F7B-4955031FC2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489" y="2145692"/>
                        <a:ext cx="3798887" cy="5635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5">
            <a:extLst>
              <a:ext uri="{FF2B5EF4-FFF2-40B4-BE49-F238E27FC236}">
                <a16:creationId xmlns:a16="http://schemas.microsoft.com/office/drawing/2014/main" id="{D6F85538-9EF7-4BF8-8A88-7E4BC6076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114259"/>
              </p:ext>
            </p:extLst>
          </p:nvPr>
        </p:nvGraphicFramePr>
        <p:xfrm>
          <a:off x="772636" y="2826975"/>
          <a:ext cx="67532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40080" imgH="253800" progId="Equation.DSMT4">
                  <p:embed/>
                </p:oleObj>
              </mc:Choice>
              <mc:Fallback>
                <p:oleObj name="Equation" r:id="rId4" imgW="3340080" imgH="253800" progId="Equation.DSMT4">
                  <p:embed/>
                  <p:pic>
                    <p:nvPicPr>
                      <p:cNvPr id="5" name="Object 5">
                        <a:extLst>
                          <a:ext uri="{FF2B5EF4-FFF2-40B4-BE49-F238E27FC236}">
                            <a16:creationId xmlns:a16="http://schemas.microsoft.com/office/drawing/2014/main" id="{664021BC-DA93-486D-8B13-FFF2996F26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36" y="2826975"/>
                        <a:ext cx="6753225" cy="5127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11D5D064-99B2-468E-B3F3-DBD1DEFEB79E}"/>
              </a:ext>
            </a:extLst>
          </p:cNvPr>
          <p:cNvSpPr txBox="1"/>
          <p:nvPr/>
        </p:nvSpPr>
        <p:spPr>
          <a:xfrm>
            <a:off x="190081" y="3435846"/>
            <a:ext cx="88569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Para encontrarmos o preço do ativo i hoje, temos que trazê-lo a valor presente.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15AF740-E8B0-44ED-9A10-14B176D712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097530"/>
              </p:ext>
            </p:extLst>
          </p:nvPr>
        </p:nvGraphicFramePr>
        <p:xfrm>
          <a:off x="611561" y="4191704"/>
          <a:ext cx="3168351" cy="900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040" imgH="444240" progId="Equation.DSMT4">
                  <p:embed/>
                </p:oleObj>
              </mc:Choice>
              <mc:Fallback>
                <p:oleObj name="Equation" r:id="rId6" imgW="1562040" imgH="444240" progId="Equation.DSMT4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648E9E44-A84A-43DC-BBCF-AAF15E91EC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1" y="4191704"/>
                        <a:ext cx="3168351" cy="90032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1E1A04C5-E076-44DF-BCBA-285F9D54D931}"/>
              </a:ext>
            </a:extLst>
          </p:cNvPr>
          <p:cNvSpPr txBox="1"/>
          <p:nvPr/>
        </p:nvSpPr>
        <p:spPr>
          <a:xfrm>
            <a:off x="3995936" y="4371950"/>
            <a:ext cx="40324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Logo, o item (2) é verdadeiro.</a:t>
            </a:r>
          </a:p>
        </p:txBody>
      </p:sp>
    </p:spTree>
    <p:extLst>
      <p:ext uri="{BB962C8B-B14F-4D97-AF65-F5344CB8AC3E}">
        <p14:creationId xmlns:p14="http://schemas.microsoft.com/office/powerpoint/2010/main" val="256202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9041542A-1E92-470C-ADE5-118762BABC59}"/>
              </a:ext>
            </a:extLst>
          </p:cNvPr>
          <p:cNvSpPr/>
          <p:nvPr/>
        </p:nvSpPr>
        <p:spPr>
          <a:xfrm>
            <a:off x="107503" y="51470"/>
            <a:ext cx="8928993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000" indent="-288000" algn="just">
              <a:buFont typeface="Arial" panose="020B0604020202020204" pitchFamily="34" charset="0"/>
              <a:buChar char="•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Quanto ao item (1), a afirmação é falsa, pois a taxação do rendimento do ativo arriscado não reduzirá, necessariamente, o </a:t>
            </a: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investimento nesse ativo.</a:t>
            </a:r>
          </a:p>
          <a:p>
            <a:pPr marL="288000" indent="-288000" algn="just">
              <a:buFont typeface="Arial" panose="020B0604020202020204" pitchFamily="34" charset="0"/>
              <a:buChar char="•"/>
            </a:pPr>
            <a:endParaRPr lang="pt-BR" sz="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</a:rPr>
              <a:t>Esse resultado depende dos retornos (dos ativos com risco e sem risco).Vamos falsear a afirmação com um exemplo.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Suponha que um agente econômico aplique 50% da sua renda em ativos sem risco (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) e 50% em ativos arriscados (R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). Adicionalmente, suponha que 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= 4% e R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= 16%. Caso a função utilidade seja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Suponha agora que a taxação do ativo arriscado reduza o seu retorno líquido para 15%: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Mas a utilidade seria maior (necessariamente) caso ele reduzisse a aplicação em ativos arriscados ? Não.</a:t>
            </a:r>
          </a:p>
          <a:p>
            <a:pPr algn="just"/>
            <a:endParaRPr lang="pt-BR" sz="2100" dirty="0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B4DE4082-88BE-4CE3-B86A-856C43041F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206485"/>
              </p:ext>
            </p:extLst>
          </p:nvPr>
        </p:nvGraphicFramePr>
        <p:xfrm>
          <a:off x="8028384" y="2427734"/>
          <a:ext cx="9302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58720" imgH="215640" progId="Equation.DSMT4">
                  <p:embed/>
                </p:oleObj>
              </mc:Choice>
              <mc:Fallback>
                <p:oleObj name="Equation" r:id="rId2" imgW="558720" imgH="21564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4212F6F1-01D5-4996-9C23-E7D3D064F9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28384" y="2427734"/>
                        <a:ext cx="9302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E93BFEEB-5476-4EF6-BB6C-5097DE410A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29166"/>
              </p:ext>
            </p:extLst>
          </p:nvPr>
        </p:nvGraphicFramePr>
        <p:xfrm>
          <a:off x="440893" y="3579862"/>
          <a:ext cx="4517403" cy="459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476440" imgH="241200" progId="Equation.DSMT4">
                  <p:embed/>
                </p:oleObj>
              </mc:Choice>
              <mc:Fallback>
                <p:oleObj name="Equation" r:id="rId4" imgW="2476440" imgH="2412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B5DF61A5-BFA6-4869-A9C1-688E44D6F0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0893" y="3579862"/>
                        <a:ext cx="4517403" cy="459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B01DEEC5-EB7A-4974-819E-407FEA381F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344181"/>
              </p:ext>
            </p:extLst>
          </p:nvPr>
        </p:nvGraphicFramePr>
        <p:xfrm>
          <a:off x="467542" y="4713794"/>
          <a:ext cx="4490753" cy="429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28720" imgH="241200" progId="Equation.DSMT4">
                  <p:embed/>
                </p:oleObj>
              </mc:Choice>
              <mc:Fallback>
                <p:oleObj name="Equation" r:id="rId6" imgW="2628720" imgH="2412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518C2836-AA94-4B5E-9155-C5E416A3DD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542" y="4713794"/>
                        <a:ext cx="4490753" cy="429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9598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>
            <a:extLst>
              <a:ext uri="{FF2B5EF4-FFF2-40B4-BE49-F238E27FC236}">
                <a16:creationId xmlns:a16="http://schemas.microsoft.com/office/drawing/2014/main" id="{E8DA6376-993F-4721-9361-93A1701521C5}"/>
              </a:ext>
            </a:extLst>
          </p:cNvPr>
          <p:cNvSpPr txBox="1"/>
          <p:nvPr/>
        </p:nvSpPr>
        <p:spPr>
          <a:xfrm>
            <a:off x="35496" y="-268213"/>
            <a:ext cx="903649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endParaRPr lang="pt-BR" sz="15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(0)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um indivíduo tem utilidade Von Neumann-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Morgenstern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U(W) =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(W+1), em que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(W+1) denota o logaritmo de W+1 e em que W é sua riqueza aleatória. Então sua medida relativa de aversão ao risco de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Pratt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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(W) satisfaz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lim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𝑊→∞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Symbol" panose="05050102010706020507" pitchFamily="18" charset="2"/>
                <a:cs typeface="Arial" panose="020B0604020202020204" pitchFamily="34" charset="0"/>
              </a:rPr>
              <a:t>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(W) = 1.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EC4C26E-FEE8-4ED6-B4AE-F205747368D6}"/>
              </a:ext>
            </a:extLst>
          </p:cNvPr>
          <p:cNvSpPr txBox="1"/>
          <p:nvPr/>
        </p:nvSpPr>
        <p:spPr>
          <a:xfrm>
            <a:off x="4427984" y="915566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592B282-4557-45A6-81AF-345635A36912}"/>
              </a:ext>
            </a:extLst>
          </p:cNvPr>
          <p:cNvSpPr txBox="1"/>
          <p:nvPr/>
        </p:nvSpPr>
        <p:spPr>
          <a:xfrm>
            <a:off x="35496" y="987574"/>
            <a:ext cx="90364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40000"/>
              <a:buFont typeface="Arial" panose="020B0604020202020204" pitchFamily="34" charset="0"/>
              <a:buChar char="•"/>
            </a:pPr>
            <a:r>
              <a:rPr lang="pt-BR" sz="21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Como a função utilidade é estritamente côncava o indivíduo é avesso em relação ao risco.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B1EE53A-C4B7-42D4-90F4-5409F1807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049403"/>
            <a:ext cx="5688632" cy="3042627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5F2D35CE-0E87-41CA-B8D6-7F5CC555C6CA}"/>
              </a:ext>
            </a:extLst>
          </p:cNvPr>
          <p:cNvSpPr txBox="1"/>
          <p:nvPr/>
        </p:nvSpPr>
        <p:spPr>
          <a:xfrm>
            <a:off x="2195736" y="3854827"/>
            <a:ext cx="3880048" cy="877163"/>
          </a:xfrm>
          <a:prstGeom prst="rect">
            <a:avLst/>
          </a:prstGeom>
          <a:solidFill>
            <a:srgbClr val="FFCCFF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1700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 renda certa permite a ele uma utilidade maior que uma renda incerta com o mesmo</a:t>
            </a:r>
            <a:r>
              <a:rPr lang="pt-BR" sz="17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valor esperado.</a:t>
            </a:r>
            <a:endParaRPr lang="pt-BR" sz="1700" i="0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59ED2472-C67E-4CA6-95E8-6B8421FADC21}"/>
              </a:ext>
            </a:extLst>
          </p:cNvPr>
          <p:cNvCxnSpPr/>
          <p:nvPr/>
        </p:nvCxnSpPr>
        <p:spPr>
          <a:xfrm flipV="1">
            <a:off x="755576" y="3003798"/>
            <a:ext cx="2376264" cy="1741259"/>
          </a:xfrm>
          <a:prstGeom prst="line">
            <a:avLst/>
          </a:prstGeom>
          <a:ln w="19050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5DD743E8-8CAC-4CC9-B1E7-B172A3F43DE4}"/>
              </a:ext>
            </a:extLst>
          </p:cNvPr>
          <p:cNvSpPr/>
          <p:nvPr/>
        </p:nvSpPr>
        <p:spPr>
          <a:xfrm>
            <a:off x="1691680" y="4011910"/>
            <a:ext cx="72008" cy="72008"/>
          </a:xfrm>
          <a:prstGeom prst="ellipse">
            <a:avLst/>
          </a:prstGeom>
          <a:solidFill>
            <a:srgbClr val="AB4733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686691EE-FDF2-4B28-8D24-6F276DD5C642}"/>
              </a:ext>
            </a:extLst>
          </p:cNvPr>
          <p:cNvSpPr/>
          <p:nvPr/>
        </p:nvSpPr>
        <p:spPr>
          <a:xfrm>
            <a:off x="1691680" y="3291830"/>
            <a:ext cx="72008" cy="72008"/>
          </a:xfrm>
          <a:prstGeom prst="ellipse">
            <a:avLst/>
          </a:prstGeom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have Direita 18">
            <a:extLst>
              <a:ext uri="{FF2B5EF4-FFF2-40B4-BE49-F238E27FC236}">
                <a16:creationId xmlns:a16="http://schemas.microsoft.com/office/drawing/2014/main" id="{565D226E-B971-49BC-912E-9A7BEB759354}"/>
              </a:ext>
            </a:extLst>
          </p:cNvPr>
          <p:cNvSpPr/>
          <p:nvPr/>
        </p:nvSpPr>
        <p:spPr>
          <a:xfrm>
            <a:off x="1763688" y="3363838"/>
            <a:ext cx="144016" cy="648072"/>
          </a:xfrm>
          <a:prstGeom prst="rightBrace">
            <a:avLst/>
          </a:prstGeom>
          <a:ln w="19050">
            <a:solidFill>
              <a:srgbClr val="AB47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ADA4F5C3-E044-4851-BF2F-029C8C167CBE}"/>
              </a:ext>
            </a:extLst>
          </p:cNvPr>
          <p:cNvCxnSpPr>
            <a:stCxn id="19" idx="1"/>
          </p:cNvCxnSpPr>
          <p:nvPr/>
        </p:nvCxnSpPr>
        <p:spPr>
          <a:xfrm>
            <a:off x="1907704" y="3687874"/>
            <a:ext cx="288032" cy="612068"/>
          </a:xfrm>
          <a:prstGeom prst="straightConnector1">
            <a:avLst/>
          </a:prstGeom>
          <a:ln w="19050">
            <a:solidFill>
              <a:srgbClr val="AB473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24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 animBg="1"/>
      <p:bldP spid="17" grpId="0" animBg="1"/>
      <p:bldP spid="18" grpId="0" animBg="1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C6EE4F7-C3EB-4930-B90F-F27C9B9AD657}"/>
              </a:ext>
            </a:extLst>
          </p:cNvPr>
          <p:cNvSpPr txBox="1">
            <a:spLocks noChangeArrowheads="1"/>
          </p:cNvSpPr>
          <p:nvPr/>
        </p:nvSpPr>
        <p:spPr>
          <a:xfrm>
            <a:off x="107505" y="51470"/>
            <a:ext cx="8856984" cy="2664296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a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riqueza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indivíduo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aplicará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menos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ativos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percentual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 que 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investidor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decrescente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percentual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permanecer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inalterado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 que 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investidor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percentual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diminuir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 que 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investidor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crescente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endParaRPr lang="en-US" sz="21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18F694A-5C25-439A-80A1-BB82C2FA37F4}"/>
              </a:ext>
            </a:extLst>
          </p:cNvPr>
          <p:cNvSpPr/>
          <p:nvPr/>
        </p:nvSpPr>
        <p:spPr bwMode="auto">
          <a:xfrm>
            <a:off x="407850" y="3651870"/>
            <a:ext cx="7973530" cy="1446550"/>
          </a:xfrm>
          <a:prstGeom prst="rect">
            <a:avLst/>
          </a:prstGeom>
          <a:solidFill>
            <a:srgbClr val="F8F8F8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8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79631AB5-DD0F-416C-93A5-3592E7F435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281581"/>
              </p:ext>
            </p:extLst>
          </p:nvPr>
        </p:nvGraphicFramePr>
        <p:xfrm>
          <a:off x="4394300" y="2787774"/>
          <a:ext cx="3987079" cy="799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86000" imgH="469800" progId="Equation.DSMT4">
                  <p:embed/>
                </p:oleObj>
              </mc:Choice>
              <mc:Fallback>
                <p:oleObj name="Equation" r:id="rId2" imgW="2286000" imgH="46980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8676CBC6-F9DA-48CE-9BF0-3AF31E0F24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94300" y="2787774"/>
                        <a:ext cx="3987079" cy="799627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F1BAB452-4931-4C36-9CA2-0728D038BC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25539"/>
              </p:ext>
            </p:extLst>
          </p:nvPr>
        </p:nvGraphicFramePr>
        <p:xfrm>
          <a:off x="5582005" y="3651869"/>
          <a:ext cx="1797475" cy="49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000" imgH="253800" progId="Equation.DSMT4">
                  <p:embed/>
                </p:oleObj>
              </mc:Choice>
              <mc:Fallback>
                <p:oleObj name="Equation" r:id="rId4" imgW="927000" imgH="2538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C3A22E58-83E2-4C75-9821-DE110402D1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82005" y="3651869"/>
                        <a:ext cx="1797475" cy="49151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42C048C7-2866-4FBD-8A50-528C372B9C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278261"/>
              </p:ext>
            </p:extLst>
          </p:nvPr>
        </p:nvGraphicFramePr>
        <p:xfrm>
          <a:off x="5593181" y="4083918"/>
          <a:ext cx="1822681" cy="49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253800" progId="Equation.DSMT4">
                  <p:embed/>
                </p:oleObj>
              </mc:Choice>
              <mc:Fallback>
                <p:oleObj name="Equation" r:id="rId6" imgW="939600" imgH="2538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AF8C3370-765E-4ABF-A2F8-6B865B5A39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93181" y="4083918"/>
                        <a:ext cx="1822681" cy="49151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6C0F8845-0CFE-4226-93BB-0ED73FF6BC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132062"/>
              </p:ext>
            </p:extLst>
          </p:nvPr>
        </p:nvGraphicFramePr>
        <p:xfrm>
          <a:off x="5582954" y="4587974"/>
          <a:ext cx="1822681" cy="49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39600" imgH="253800" progId="Equation.DSMT4">
                  <p:embed/>
                </p:oleObj>
              </mc:Choice>
              <mc:Fallback>
                <p:oleObj name="Equation" r:id="rId8" imgW="939600" imgH="2538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2ED88C04-807D-4071-B5DF-52D812B04D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82954" y="4587974"/>
                        <a:ext cx="1822681" cy="49151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>
            <a:extLst>
              <a:ext uri="{FF2B5EF4-FFF2-40B4-BE49-F238E27FC236}">
                <a16:creationId xmlns:a16="http://schemas.microsoft.com/office/drawing/2014/main" id="{D7E0E260-53A5-46DE-A96B-D4B89E1F6DB7}"/>
              </a:ext>
            </a:extLst>
          </p:cNvPr>
          <p:cNvSpPr txBox="1">
            <a:spLocks noChangeArrowheads="1"/>
          </p:cNvSpPr>
          <p:nvPr/>
        </p:nvSpPr>
        <p:spPr>
          <a:xfrm>
            <a:off x="29548" y="3663159"/>
            <a:ext cx="6414660" cy="1788911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marL="684000" lvl="1" algn="just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pt-BR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 Relativa ao Risco Decrescente</a:t>
            </a:r>
          </a:p>
          <a:p>
            <a:pPr marL="684000" lvl="1" algn="just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pt-BR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  Relativa  ao  Risco  Constante</a:t>
            </a:r>
          </a:p>
          <a:p>
            <a:pPr marL="684000" lvl="1" algn="just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pt-BR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  Relativa  ao  Risco  Crescente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BFF3AC2-9B46-4B59-A47D-A5D5847A1A7C}"/>
              </a:ext>
            </a:extLst>
          </p:cNvPr>
          <p:cNvSpPr txBox="1"/>
          <p:nvPr/>
        </p:nvSpPr>
        <p:spPr>
          <a:xfrm>
            <a:off x="415631" y="2826957"/>
            <a:ext cx="379632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Coeficiente de Aversão Relativa ao Risco de Arrow-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Pratt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EF894A23-5FE1-404C-A7CC-9A41C3951A78}"/>
              </a:ext>
            </a:extLst>
          </p:cNvPr>
          <p:cNvCxnSpPr>
            <a:stCxn id="9" idx="3"/>
            <a:endCxn id="4" idx="1"/>
          </p:cNvCxnSpPr>
          <p:nvPr/>
        </p:nvCxnSpPr>
        <p:spPr>
          <a:xfrm>
            <a:off x="4211960" y="3180900"/>
            <a:ext cx="182340" cy="66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23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71B77F6-CCE0-40EE-A5A2-295E5377DFFE}"/>
              </a:ext>
            </a:extLst>
          </p:cNvPr>
          <p:cNvSpPr txBox="1"/>
          <p:nvPr/>
        </p:nvSpPr>
        <p:spPr>
          <a:xfrm>
            <a:off x="395536" y="1923678"/>
            <a:ext cx="835292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Incerteza</a:t>
            </a:r>
          </a:p>
        </p:txBody>
      </p:sp>
    </p:spTree>
    <p:extLst>
      <p:ext uri="{BB962C8B-B14F-4D97-AF65-F5344CB8AC3E}">
        <p14:creationId xmlns:p14="http://schemas.microsoft.com/office/powerpoint/2010/main" val="3078533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58A743A-3D67-44B8-BB29-6B1A9D47FBE8}"/>
              </a:ext>
            </a:extLst>
          </p:cNvPr>
          <p:cNvSpPr txBox="1">
            <a:spLocks noChangeArrowheads="1"/>
          </p:cNvSpPr>
          <p:nvPr/>
        </p:nvSpPr>
        <p:spPr>
          <a:xfrm>
            <a:off x="107505" y="51470"/>
            <a:ext cx="8856984" cy="2664296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função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utilidade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temos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FBD5AD63-E045-4988-9ACC-9796938B47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850999"/>
              </p:ext>
            </p:extLst>
          </p:nvPr>
        </p:nvGraphicFramePr>
        <p:xfrm>
          <a:off x="247424" y="1576884"/>
          <a:ext cx="2835275" cy="185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25400" imgH="1091880" progId="Equation.DSMT4">
                  <p:embed/>
                </p:oleObj>
              </mc:Choice>
              <mc:Fallback>
                <p:oleObj name="Equation" r:id="rId2" imgW="1625400" imgH="10918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5FDCF286-BB03-4888-ADA1-071DCC6F33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7424" y="1576884"/>
                        <a:ext cx="2835275" cy="1858962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EF1AE87F-5FAD-40CB-918E-159CF0F286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923486"/>
              </p:ext>
            </p:extLst>
          </p:nvPr>
        </p:nvGraphicFramePr>
        <p:xfrm>
          <a:off x="247424" y="663290"/>
          <a:ext cx="2016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253800" progId="Equation.DSMT4">
                  <p:embed/>
                </p:oleObj>
              </mc:Choice>
              <mc:Fallback>
                <p:oleObj name="Equation" r:id="rId4" imgW="1155600" imgH="2538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D6AE0F95-8F30-4AB7-BF1A-661526D71D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7424" y="663290"/>
                        <a:ext cx="2016125" cy="4318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03E708C4-880B-4D10-9369-80162D9C1E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018563"/>
              </p:ext>
            </p:extLst>
          </p:nvPr>
        </p:nvGraphicFramePr>
        <p:xfrm>
          <a:off x="2987129" y="519274"/>
          <a:ext cx="43211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76440" imgH="507960" progId="Equation.DSMT4">
                  <p:embed/>
                </p:oleObj>
              </mc:Choice>
              <mc:Fallback>
                <p:oleObj name="Equation" r:id="rId6" imgW="2476440" imgH="50796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4BB84B2D-E86F-465F-A244-73F1B4F478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87129" y="519274"/>
                        <a:ext cx="4321175" cy="8636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66B24741-5CF9-4BEC-B2D9-C9C1A5D80AE7}"/>
              </a:ext>
            </a:extLst>
          </p:cNvPr>
          <p:cNvCxnSpPr/>
          <p:nvPr/>
        </p:nvCxnSpPr>
        <p:spPr>
          <a:xfrm>
            <a:off x="2263549" y="879190"/>
            <a:ext cx="72017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>
            <a:extLst>
              <a:ext uri="{FF2B5EF4-FFF2-40B4-BE49-F238E27FC236}">
                <a16:creationId xmlns:a16="http://schemas.microsoft.com/office/drawing/2014/main" id="{26A237C1-7C00-4066-9BF3-D943C5034E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3847" y="1577591"/>
            <a:ext cx="5970298" cy="35772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9081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DD5A964-C035-4786-9A26-B950E062D16E}"/>
              </a:ext>
            </a:extLst>
          </p:cNvPr>
          <p:cNvSpPr txBox="1"/>
          <p:nvPr/>
        </p:nvSpPr>
        <p:spPr>
          <a:xfrm>
            <a:off x="35496" y="-164554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Suponha que um indivíduo tem utilidade Von Neumann-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Morgenstern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é neutro ao risco. Se sua riqueza é aleatória, então a utilidade esperada da riqueza é maior que a utilidade da riqueza esperada.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1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A197D53-E31C-4AAD-AE7C-C9B904810680}"/>
              </a:ext>
            </a:extLst>
          </p:cNvPr>
          <p:cNvSpPr txBox="1"/>
          <p:nvPr/>
        </p:nvSpPr>
        <p:spPr>
          <a:xfrm>
            <a:off x="6660232" y="77155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87ADEC-A0C5-4860-A4B0-2E72EEE84A0D}"/>
              </a:ext>
            </a:extLst>
          </p:cNvPr>
          <p:cNvSpPr txBox="1">
            <a:spLocks noChangeArrowheads="1"/>
          </p:cNvSpPr>
          <p:nvPr/>
        </p:nvSpPr>
        <p:spPr>
          <a:xfrm>
            <a:off x="107505" y="1275606"/>
            <a:ext cx="8856984" cy="2664296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663300"/>
              </a:buClr>
              <a:buSzPct val="75000"/>
              <a:buFont typeface="Wingdings" pitchFamily="2" charset="2"/>
              <a:buChar char="n"/>
              <a:defRPr sz="3200">
                <a:solidFill>
                  <a:srgbClr val="3765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rgbClr val="663300"/>
              </a:buClr>
              <a:buSzPct val="80000"/>
              <a:buFont typeface="Wingdings" pitchFamily="2" charset="2"/>
              <a:buChar char="l"/>
              <a:defRPr sz="2800">
                <a:solidFill>
                  <a:srgbClr val="37654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4000"/>
              </a:spcBef>
              <a:spcAft>
                <a:spcPct val="0"/>
              </a:spcAft>
              <a:buClr>
                <a:srgbClr val="663300"/>
              </a:buClr>
              <a:buSzPct val="40000"/>
              <a:buFont typeface="Wingdings" pitchFamily="2" charset="2"/>
              <a:buChar char="u"/>
              <a:defRPr sz="2800">
                <a:solidFill>
                  <a:srgbClr val="37654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•"/>
              <a:defRPr sz="2400">
                <a:solidFill>
                  <a:srgbClr val="37654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3300"/>
              </a:buClr>
              <a:buSzPct val="100000"/>
              <a:buChar char="–"/>
              <a:defRPr sz="2400">
                <a:solidFill>
                  <a:srgbClr val="376546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indivíduo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relação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indiferente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incerta com o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mesmo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valor </a:t>
            </a:r>
            <a:r>
              <a:rPr lang="en-US" sz="2100" kern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esperado</a:t>
            </a:r>
            <a:r>
              <a:rPr lang="en-US" sz="2100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utilidade esperada da riqueza é igual a utilidade da riqueza esperada.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sz="2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utilidade do indivíduo é linear.</a:t>
            </a:r>
            <a:endParaRPr lang="en-US" sz="21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Arial" panose="020B0604020202020204" pitchFamily="34" charset="0"/>
              <a:buChar char="•"/>
            </a:pPr>
            <a:endParaRPr lang="en-US" sz="2100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13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7DA6AC4-B430-42F6-AEB2-E5AFD6578CB0}"/>
              </a:ext>
            </a:extLst>
          </p:cNvPr>
          <p:cNvSpPr txBox="1"/>
          <p:nvPr/>
        </p:nvSpPr>
        <p:spPr>
          <a:xfrm>
            <a:off x="107504" y="45368"/>
            <a:ext cx="8928992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3) Questão 8 - 2020</a:t>
            </a:r>
          </a:p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relação aos ativos de risco, indique quais das afirmativas a seguir são verdadeiras e quais são falsas:</a:t>
            </a: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taxa marginal de substituição entre risco e retorno tem de ser igual ao preço do risco na escolha ótima.</a:t>
            </a:r>
          </a:p>
          <a:p>
            <a:pPr algn="just">
              <a:buSzPct val="140000"/>
            </a:pPr>
            <a:endParaRPr lang="pt-BR" sz="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40000"/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vimos na questão 11, a escolha ótima depende não somente do preço do risco, mas também das preferências do investidor. </a:t>
            </a:r>
          </a:p>
          <a:p>
            <a:pPr marL="342900" indent="-342900" algn="just">
              <a:buSzPct val="140000"/>
              <a:buFont typeface="Arial" panose="020B0604020202020204" pitchFamily="34" charset="0"/>
              <a:buChar char="•"/>
            </a:pPr>
            <a:endParaRPr lang="pt-BR" sz="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40000"/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investidor escolherá uma combinação ótima de risco-retorno quando a </a:t>
            </a:r>
            <a:r>
              <a:rPr lang="pt-BR" sz="21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igual ao preço do risco (máxima utilidade).</a:t>
            </a:r>
          </a:p>
          <a:p>
            <a:pPr algn="just">
              <a:buSzPct val="140000"/>
            </a:pPr>
            <a:endParaRPr lang="pt-BR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EB0024E-33E0-4C83-A633-8EB54D8C8BF0}"/>
              </a:ext>
            </a:extLst>
          </p:cNvPr>
          <p:cNvSpPr txBox="1"/>
          <p:nvPr/>
        </p:nvSpPr>
        <p:spPr>
          <a:xfrm>
            <a:off x="4355976" y="1341512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21633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7539767-6DA9-4AC1-99C2-EF46AC015762}"/>
              </a:ext>
            </a:extLst>
          </p:cNvPr>
          <p:cNvSpPr txBox="1"/>
          <p:nvPr/>
        </p:nvSpPr>
        <p:spPr>
          <a:xfrm>
            <a:off x="107504" y="-164554"/>
            <a:ext cx="892899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endParaRPr lang="pt-BR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 um ativo se move em direção oposta à direção dos demais ativos da carteira, ele ajuda a reduzir o risco total da carteira.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665CA05-2534-4AF5-8780-7F6CF297F9D2}"/>
              </a:ext>
            </a:extLst>
          </p:cNvPr>
          <p:cNvSpPr txBox="1"/>
          <p:nvPr/>
        </p:nvSpPr>
        <p:spPr>
          <a:xfrm>
            <a:off x="6588224" y="412671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15AABB6-F4E4-4A8E-A58B-EEA24E0B8AF7}"/>
              </a:ext>
            </a:extLst>
          </p:cNvPr>
          <p:cNvSpPr txBox="1"/>
          <p:nvPr/>
        </p:nvSpPr>
        <p:spPr>
          <a:xfrm>
            <a:off x="179512" y="915566"/>
            <a:ext cx="88569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Podemos reduzir o risco total de uma carteira de ativos (desvio-padrão) aumentando o número de ativos na carteira (diversificando). Com isso, uma parte do risco (risco diversificável) pode ser eliminado via aumento no número de ativos em um portfólio (carteira).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12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Mas como diminuir o risco não diversificável (sistêmico) ? Escolhendo ativos negativamente correlacionados.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 exemplo, um choque adverso de oferta tende a provocar uma recessão. Se todos os ativos da carteira forem positivamente correlacionados o retorno poderá diminuir acentuadamente. Entretanto, caso alguns ativos seja negativamente correlacionados (o retorno aumenta com a queda no PIB), a queda do retorno será minimizada (menor risco).</a:t>
            </a:r>
          </a:p>
        </p:txBody>
      </p:sp>
    </p:spTree>
    <p:extLst>
      <p:ext uri="{BB962C8B-B14F-4D97-AF65-F5344CB8AC3E}">
        <p14:creationId xmlns:p14="http://schemas.microsoft.com/office/powerpoint/2010/main" val="329601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342E6C6-B9FF-4977-8A5D-84C165F2EB2C}"/>
              </a:ext>
            </a:extLst>
          </p:cNvPr>
          <p:cNvSpPr txBox="1"/>
          <p:nvPr/>
        </p:nvSpPr>
        <p:spPr>
          <a:xfrm>
            <a:off x="107504" y="-20538"/>
            <a:ext cx="8928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beta de um ativo mede a quantidade de risco do ativo em relação ao risco do mercado.</a:t>
            </a:r>
          </a:p>
          <a:p>
            <a:pPr algn="just">
              <a:buSzPct val="140000"/>
            </a:pP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 uma pessoa avessa ao risco, a variância do retorno é um mal.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BA9A0F3-C77F-489E-AF4A-CCD3D74E1BC9}"/>
              </a:ext>
            </a:extLst>
          </p:cNvPr>
          <p:cNvSpPr txBox="1"/>
          <p:nvPr/>
        </p:nvSpPr>
        <p:spPr>
          <a:xfrm>
            <a:off x="2627784" y="267494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7A09C0C-1F51-4A8A-B5DE-822D08E7710B}"/>
              </a:ext>
            </a:extLst>
          </p:cNvPr>
          <p:cNvSpPr txBox="1"/>
          <p:nvPr/>
        </p:nvSpPr>
        <p:spPr>
          <a:xfrm>
            <a:off x="8532440" y="3435846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6B0302F-3C59-4B77-86BF-5F57DDA0BDEA}"/>
              </a:ext>
            </a:extLst>
          </p:cNvPr>
          <p:cNvSpPr txBox="1"/>
          <p:nvPr/>
        </p:nvSpPr>
        <p:spPr>
          <a:xfrm>
            <a:off x="179512" y="717833"/>
            <a:ext cx="885698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Exatamente como vimos. O beta de um ativo mostra em que medida o prêmio de risco desse ativo está relacionado ao prêmio de risco do mercado.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A variabilidade do retorno desse portfólio é maior que a variabilidade do retorno do mercado, pois </a:t>
            </a:r>
            <a:r>
              <a:rPr lang="pt-BR" sz="2100" i="1" dirty="0">
                <a:latin typeface="Symbol" panose="05050102010706020507" pitchFamily="18" charset="2"/>
                <a:cs typeface="Arial" panose="020B0604020202020204" pitchFamily="34" charset="0"/>
              </a:rPr>
              <a:t>b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= 1,25 , denotando um maior risco sistemático.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5860E03-C78B-4713-8DED-13ABB598EE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66924"/>
              </p:ext>
            </p:extLst>
          </p:nvPr>
        </p:nvGraphicFramePr>
        <p:xfrm>
          <a:off x="611560" y="1823014"/>
          <a:ext cx="64706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00400" imgH="253800" progId="Equation.DSMT4">
                  <p:embed/>
                </p:oleObj>
              </mc:Choice>
              <mc:Fallback>
                <p:oleObj name="Equation" r:id="rId2" imgW="3200400" imgH="253800" progId="Equation.DSMT4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02E5B668-A0AE-47B7-A5A1-069629C85B8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823014"/>
                        <a:ext cx="6470650" cy="51276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DDE26C61-E23B-49AD-B5E5-732300CF4C0A}"/>
              </a:ext>
            </a:extLst>
          </p:cNvPr>
          <p:cNvSpPr txBox="1"/>
          <p:nvPr/>
        </p:nvSpPr>
        <p:spPr>
          <a:xfrm>
            <a:off x="179512" y="3886185"/>
            <a:ext cx="87849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Lembre-se que um agente avesso ao risco prefere uma renda certa a uma renda incerta com o mesmo valor esperado, ou seja, ele não gosta de variabilidade.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948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3B5D6D0-8A76-4C9B-B64E-9F29895787DD}"/>
              </a:ext>
            </a:extLst>
          </p:cNvPr>
          <p:cNvSpPr txBox="1"/>
          <p:nvPr/>
        </p:nvSpPr>
        <p:spPr>
          <a:xfrm>
            <a:off x="107504" y="104894"/>
            <a:ext cx="89289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(4)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 risco da contraparte é o risco de que a outra parte de uma transação não pague seus compromissos.</a:t>
            </a:r>
          </a:p>
          <a:p>
            <a:pPr algn="just">
              <a:buSzPct val="140000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7A6EA7F-6543-4796-874A-928388B0830D}"/>
              </a:ext>
            </a:extLst>
          </p:cNvPr>
          <p:cNvSpPr txBox="1"/>
          <p:nvPr/>
        </p:nvSpPr>
        <p:spPr>
          <a:xfrm>
            <a:off x="5148064" y="41151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6E68F73-7F80-4EE8-8EE0-86E66C6929C1}"/>
              </a:ext>
            </a:extLst>
          </p:cNvPr>
          <p:cNvSpPr txBox="1"/>
          <p:nvPr/>
        </p:nvSpPr>
        <p:spPr>
          <a:xfrm>
            <a:off x="179512" y="879266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Qualquer investimento em ativos financeiros apresenta riscos. De uma forma geral, temos: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Risco de Marcado (Mudanças no preço do ativo);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Risco de Liquidez (Dificuldade de negociar o ativo);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Risco de Crédito (Inadimplência).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Risco da contraparte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, muitas vezes confundido com o Risco de Crédito, é um risco associado ao não pagamento, por conta da não liquidação de uma operação financeira (não pagamento).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É bastante comum que se pense nesse tipo de risco nos mercados de derivativos. Por isso, em várias operações nesses mercados existe a exigência de “margem de garantia”.</a:t>
            </a:r>
          </a:p>
        </p:txBody>
      </p:sp>
    </p:spTree>
    <p:extLst>
      <p:ext uri="{BB962C8B-B14F-4D97-AF65-F5344CB8AC3E}">
        <p14:creationId xmlns:p14="http://schemas.microsoft.com/office/powerpoint/2010/main" val="429410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12E6DC8-4C54-4F9A-9BF3-910AC743F763}"/>
              </a:ext>
            </a:extLst>
          </p:cNvPr>
          <p:cNvSpPr txBox="1"/>
          <p:nvPr/>
        </p:nvSpPr>
        <p:spPr>
          <a:xfrm>
            <a:off x="395536" y="1923678"/>
            <a:ext cx="835292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Teoria dos Jogos</a:t>
            </a:r>
          </a:p>
        </p:txBody>
      </p:sp>
    </p:spTree>
    <p:extLst>
      <p:ext uri="{BB962C8B-B14F-4D97-AF65-F5344CB8AC3E}">
        <p14:creationId xmlns:p14="http://schemas.microsoft.com/office/powerpoint/2010/main" val="1883435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CA69677-4C8E-4D20-8E17-3337CA5F8022}"/>
              </a:ext>
            </a:extLst>
          </p:cNvPr>
          <p:cNvSpPr txBox="1"/>
          <p:nvPr/>
        </p:nvSpPr>
        <p:spPr>
          <a:xfrm>
            <a:off x="107504" y="82242"/>
            <a:ext cx="892899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Dada a nossa restrição de tempo e conforme combinamos, faremos as questões das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últimas provas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Claro, isso não cobre todo o conteúdo de Teoria dos Jogos para a prova da ANPEC.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Portanto, é muito importante que vocês consultem 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material teórico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e, principalmente, façam alguns exercícios sobre: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Jogos Sequenciais e Equilíbrio de Nash Perfeito em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Subjogos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Por exemplo, 13 – 2002 (dois jogos – Pedro e Maria)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Equilíbrio em Estratégias Mistas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Por exemplo, 12 – 2005 (Batalha dos Sexos)</a:t>
            </a:r>
          </a:p>
        </p:txBody>
      </p:sp>
    </p:spTree>
    <p:extLst>
      <p:ext uri="{BB962C8B-B14F-4D97-AF65-F5344CB8AC3E}">
        <p14:creationId xmlns:p14="http://schemas.microsoft.com/office/powerpoint/2010/main" val="138964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9C213E1-8064-4EC5-8803-31E6138C28C3}"/>
              </a:ext>
            </a:extLst>
          </p:cNvPr>
          <p:cNvSpPr txBox="1">
            <a:spLocks noChangeArrowheads="1"/>
          </p:cNvSpPr>
          <p:nvPr/>
        </p:nvSpPr>
        <p:spPr>
          <a:xfrm>
            <a:off x="271" y="51470"/>
            <a:ext cx="9036225" cy="4752528"/>
          </a:xfrm>
          <a:prstGeom prst="rect">
            <a:avLst/>
          </a:prstGeom>
          <a:noFill/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US" alt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Teoria dos </a:t>
            </a:r>
            <a:r>
              <a:rPr lang="en-US" altLang="pt-BR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Jogos</a:t>
            </a:r>
            <a:r>
              <a:rPr lang="en-US" alt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en-US" alt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Modela</a:t>
            </a:r>
            <a:r>
              <a:rPr lang="en-US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comportamento</a:t>
            </a:r>
            <a:r>
              <a:rPr lang="en-US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estratégico</a:t>
            </a:r>
            <a:r>
              <a:rPr lang="en-US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alt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agentes</a:t>
            </a:r>
            <a:r>
              <a:rPr lang="en-US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econômicos</a:t>
            </a:r>
            <a:r>
              <a:rPr lang="en-US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indivíduos</a:t>
            </a:r>
            <a:r>
              <a:rPr lang="en-US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firmas</a:t>
            </a:r>
            <a:r>
              <a:rPr lang="en-US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países</a:t>
            </a:r>
            <a:r>
              <a:rPr lang="en-US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,…) que </a:t>
            </a:r>
            <a:r>
              <a:rPr lang="en-US" alt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entendem</a:t>
            </a:r>
            <a:r>
              <a:rPr lang="en-US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que</a:t>
            </a:r>
            <a:r>
              <a:rPr lang="en-US" alt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uas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afetam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outros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agentes</a:t>
            </a:r>
            <a:r>
              <a:rPr lang="en-US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ii) </a:t>
            </a:r>
            <a:r>
              <a:rPr lang="en-US" alt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eus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afetados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pelas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outros </a:t>
            </a:r>
            <a:r>
              <a:rPr lang="en-US" altLang="pt-BR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agentes</a:t>
            </a:r>
            <a:r>
              <a:rPr lang="en-US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en-US" altLang="pt-BR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Jogo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Cooperativo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jogadores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negociam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contratos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sejam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obrigados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cumprir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e que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lhes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permitam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planejar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estratégias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conjuntas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(c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artel, </a:t>
            </a:r>
            <a:r>
              <a:rPr lang="en-US" sz="2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 venture,…).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en-US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Jogo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Cooperativo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possível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negociar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implementar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contratos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jogadores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sejam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obrigados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cumprir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9808" lvl="1" indent="-457200" algn="just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pt-BR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Equilíbrio de Nash: </a:t>
            </a:r>
            <a:r>
              <a:rPr lang="pt-BR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Dizemos que ocorre um </a:t>
            </a:r>
            <a:r>
              <a:rPr lang="pt-BR" sz="2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equilíbrio de Nash </a:t>
            </a:r>
            <a:r>
              <a:rPr lang="pt-BR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cada jogador dá a melhor resposta à estratégia adotada pelo outro jogador.</a:t>
            </a:r>
            <a:endParaRPr lang="en-US" alt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19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8EB337DA-6933-41C1-9075-B28BFEB755E8}"/>
              </a:ext>
            </a:extLst>
          </p:cNvPr>
          <p:cNvSpPr txBox="1">
            <a:spLocks/>
          </p:cNvSpPr>
          <p:nvPr/>
        </p:nvSpPr>
        <p:spPr>
          <a:xfrm>
            <a:off x="35496" y="6846"/>
            <a:ext cx="8984975" cy="414908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Jogos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Simultâneos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jogadores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tomam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suas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decisões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simultaneamente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levando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consideração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o que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esperam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seja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comportamento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outo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jogador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Geralmente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completa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diferente</a:t>
            </a:r>
            <a:r>
              <a:rPr lang="en-US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en-US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perfeita</a:t>
            </a:r>
            <a:r>
              <a:rPr lang="en-US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algn="just"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endParaRPr lang="en-US" sz="4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Jogos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Sequenciais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Existe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sequência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predeterminada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Portanto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nesse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jogador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faz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escolha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conhecendo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escolha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primeiro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jogador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(forma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extensiva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90000"/>
              </a:lnSpc>
              <a:spcBef>
                <a:spcPct val="70000"/>
              </a:spcBef>
              <a:buClrTx/>
              <a:buSzPct val="99000"/>
              <a:buFont typeface="Wingdings" panose="05000000000000000000" pitchFamily="2" charset="2"/>
              <a:buChar char="§"/>
            </a:pP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Estratégia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Dominante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é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estratégia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ótima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para um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jogador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independentemente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 que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oponente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possa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fazer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chemeClr val="tx1"/>
              </a:buClr>
              <a:buSzPct val="99000"/>
              <a:buFont typeface="Wingdings" panose="05000000000000000000" pitchFamily="2" charset="2"/>
              <a:buChar char="§"/>
            </a:pPr>
            <a:endParaRPr lang="en-US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7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AD599E9-343C-4E0A-94BC-D2F2E783BA59}"/>
              </a:ext>
            </a:extLst>
          </p:cNvPr>
          <p:cNvSpPr txBox="1"/>
          <p:nvPr/>
        </p:nvSpPr>
        <p:spPr>
          <a:xfrm>
            <a:off x="107504" y="82242"/>
            <a:ext cx="892899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Dada a nossa restrição de tempo e conforme combinamos, faremos as questões das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últimas provas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Claro, isso não cobre todo o conteúdo de Incerteza para a prova da ANPEC.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Portanto, é muito importante que vocês consultem o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material teórico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e, principalmente, façam alguns outros exercícios.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Principalmente o exercício 10-2015 (três preferências diferentes em relação ao risco) </a:t>
            </a: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A1BC0CCC-6F99-4D20-8B63-B92A0EF15C24}"/>
              </a:ext>
            </a:extLst>
          </p:cNvPr>
          <p:cNvSpPr txBox="1">
            <a:spLocks noChangeArrowheads="1"/>
          </p:cNvSpPr>
          <p:nvPr/>
        </p:nvSpPr>
        <p:spPr>
          <a:xfrm>
            <a:off x="-318053" y="140568"/>
            <a:ext cx="9395791" cy="300724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pt-BR" altLang="pt-BR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Observações Importantes</a:t>
            </a:r>
          </a:p>
          <a:p>
            <a:pPr marL="868680" lvl="1" indent="-457200" algn="just">
              <a:spcBef>
                <a:spcPts val="600"/>
              </a:spcBef>
              <a:buClrTx/>
              <a:buFont typeface="+mj-lt"/>
              <a:buAutoNum type="alphaLcParenR"/>
            </a:pPr>
            <a:r>
              <a:rPr lang="pt-BR" alt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jogo pode ter mais de um equilíbrio de Nash.</a:t>
            </a:r>
          </a:p>
          <a:p>
            <a:pPr marL="868680" lvl="1" indent="-457200" algn="just">
              <a:spcBef>
                <a:spcPts val="600"/>
              </a:spcBef>
              <a:buClrTx/>
              <a:buFont typeface="+mj-lt"/>
              <a:buAutoNum type="alphaLcParenR"/>
            </a:pPr>
            <a:r>
              <a:rPr lang="pt-BR" alt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Todo equilíbrio com estratégia dominante é um equilíbrio de Nash.</a:t>
            </a:r>
          </a:p>
          <a:p>
            <a:pPr marL="868680" lvl="1" indent="-457200" algn="just">
              <a:spcBef>
                <a:spcPts val="600"/>
              </a:spcBef>
              <a:buClrTx/>
              <a:buFont typeface="+mj-lt"/>
              <a:buAutoNum type="alphaLcParenR"/>
            </a:pPr>
            <a:r>
              <a:rPr lang="pt-BR" alt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jogo pode não possuir um equilíbrio de Nash (estratégias puras).</a:t>
            </a:r>
          </a:p>
          <a:p>
            <a:pPr marL="1080000" lvl="2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pt-BR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exemplo, um jogo de soma zero (jogo onde as somas dos </a:t>
            </a:r>
            <a:r>
              <a:rPr lang="pt-BR" altLang="pt-BR" sz="22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payoffs</a:t>
            </a:r>
            <a:r>
              <a:rPr lang="pt-BR" altLang="pt-BR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 igual a zero), ou jogos de competição, não possui equilíbrio de Nash.</a:t>
            </a:r>
          </a:p>
          <a:p>
            <a:pPr marL="1082286" lvl="1" indent="-514350" algn="just">
              <a:spcBef>
                <a:spcPts val="600"/>
              </a:spcBef>
              <a:buClrTx/>
              <a:buFont typeface="+mj-lt"/>
              <a:buAutoNum type="alphaLcParenR" startAt="4"/>
            </a:pPr>
            <a:r>
              <a:rPr lang="pt-BR" alt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equilíbrio de Nash pode não ser Pareto-Eficiente.</a:t>
            </a:r>
          </a:p>
          <a:p>
            <a:pPr marL="1336032" lvl="3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Dilema dos Prisioneiros.</a:t>
            </a:r>
          </a:p>
          <a:p>
            <a:pPr marL="1546344" lvl="4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Dilema dos prisioneiros jogado infinitamente induz a cooperação.</a:t>
            </a:r>
          </a:p>
          <a:p>
            <a:pPr marL="1080000" lvl="2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endParaRPr lang="pt-BR" altLang="pt-BR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ClrTx/>
              <a:buFont typeface="Wingdings" panose="05000000000000000000" pitchFamily="2" charset="2"/>
              <a:buChar char="§"/>
            </a:pPr>
            <a:endParaRPr lang="pt-BR" altLang="pt-BR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8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0E8C777-4622-46BD-AA8E-2D93C48FEEB5}"/>
              </a:ext>
            </a:extLst>
          </p:cNvPr>
          <p:cNvSpPr txBox="1"/>
          <p:nvPr/>
        </p:nvSpPr>
        <p:spPr>
          <a:xfrm>
            <a:off x="47328" y="44624"/>
            <a:ext cx="8989168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Estratégia Pura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jogador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faz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escolha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específica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(por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exemplo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J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joga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estratégia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A, sempre).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Estratégia Mista </a:t>
            </a:r>
            <a:r>
              <a:rPr lang="pt-BR" sz="2400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Em vez de jogar puramente A ou B, o J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pode escolher jogar: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Jogar A com probabilidade 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Jogar B com probabilidade (1-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Dito de outra forma, o jogador A “seleciona” uma distribuição de probabilidade (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ele está “misturando” as estratégias puras Alto e Baixo, a distribuição de probabilidade (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, 1-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 é sua estratégia mista.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9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76DA139-5D34-4824-A235-F6385C369580}"/>
              </a:ext>
            </a:extLst>
          </p:cNvPr>
          <p:cNvSpPr txBox="1"/>
          <p:nvPr/>
        </p:nvSpPr>
        <p:spPr>
          <a:xfrm>
            <a:off x="107503" y="51470"/>
            <a:ext cx="8898274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4) QUESTÃO 09 - 2019 </a:t>
            </a: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Considere o tradicional Jogo de Caça ao Cervo abaixo: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 relação a este jogo, indique quais das afirmativas abaixo são verdadeiras e quais são falsas:</a:t>
            </a:r>
          </a:p>
          <a:p>
            <a:pPr algn="just"/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Os jogadores se comportam de forma irracional.</a:t>
            </a:r>
          </a:p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Todos os Equilíbrios de Nash neste jogo são Pareto-eficientes.</a:t>
            </a:r>
          </a:p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2)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Este jogo possui um equilíbrio em estratégias puras.</a:t>
            </a:r>
          </a:p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Trata-se de um jogo de informação incompleta.</a:t>
            </a:r>
          </a:p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A combinação de estratégias (Cervo, Cervo) é Pareto-eficiente.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642D871-D760-481B-A1D4-D3E59DDD3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70" y="820577"/>
            <a:ext cx="8693609" cy="167916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2BBC714-13C0-4C8D-9D27-D893DE39199C}"/>
              </a:ext>
            </a:extLst>
          </p:cNvPr>
          <p:cNvSpPr txBox="1"/>
          <p:nvPr/>
        </p:nvSpPr>
        <p:spPr>
          <a:xfrm>
            <a:off x="8316416" y="4589135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56A9DC5-D494-445D-AFF8-9FF46D6B4FCF}"/>
              </a:ext>
            </a:extLst>
          </p:cNvPr>
          <p:cNvSpPr txBox="1"/>
          <p:nvPr/>
        </p:nvSpPr>
        <p:spPr>
          <a:xfrm>
            <a:off x="6516216" y="3220983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2AA0CC9-3B98-41B0-B124-F293A8BDCAEC}"/>
              </a:ext>
            </a:extLst>
          </p:cNvPr>
          <p:cNvSpPr txBox="1"/>
          <p:nvPr/>
        </p:nvSpPr>
        <p:spPr>
          <a:xfrm>
            <a:off x="7020272" y="3941063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33296E8-CBA4-4D9B-8CC5-CCA47BF1B3AF}"/>
              </a:ext>
            </a:extLst>
          </p:cNvPr>
          <p:cNvSpPr txBox="1"/>
          <p:nvPr/>
        </p:nvSpPr>
        <p:spPr>
          <a:xfrm>
            <a:off x="8316416" y="3581023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3855374-9ADD-4925-A6BE-1F3CD1297EB2}"/>
              </a:ext>
            </a:extLst>
          </p:cNvPr>
          <p:cNvSpPr txBox="1"/>
          <p:nvPr/>
        </p:nvSpPr>
        <p:spPr>
          <a:xfrm>
            <a:off x="6372200" y="4229095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90511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A8BFF78F-181A-472C-AFA2-9B9BDFDA9A9D}"/>
              </a:ext>
            </a:extLst>
          </p:cNvPr>
          <p:cNvSpPr txBox="1">
            <a:spLocks/>
          </p:cNvSpPr>
          <p:nvPr/>
        </p:nvSpPr>
        <p:spPr>
          <a:xfrm>
            <a:off x="107504" y="123478"/>
            <a:ext cx="8917226" cy="4351338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Jogo da Caça ao Cervo: “O Dilema do Contrato Social”.*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Jogo utilizado para pensarmos no “contrato” que os indivíduos fariam implicitamente para viver em sociedade. Nesse “contrato” os indivíduos definiriam seus direitos e deveres, sendo o Estado o agente encarregado de garantir esse contrato social.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Suponha que a cooperação possa proporcionar ganhos mútuos.</a:t>
            </a: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cooperação vai prevalecer sempre ?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just">
              <a:buClr>
                <a:schemeClr val="tx1"/>
              </a:buClr>
              <a:buSzPct val="101000"/>
              <a:buNone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* Jean-Jacques Rousseau, em sua obra “discurso Sobre a Origem e os Fundamentos da Desigualdade do Homem (1754-1755), discute os primórdios da cooperação entre os homens (sem teoria dos jogos...).</a:t>
            </a:r>
          </a:p>
        </p:txBody>
      </p:sp>
    </p:spTree>
    <p:extLst>
      <p:ext uri="{BB962C8B-B14F-4D97-AF65-F5344CB8AC3E}">
        <p14:creationId xmlns:p14="http://schemas.microsoft.com/office/powerpoint/2010/main" val="170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80B1E515-8846-42FB-A0C8-18420579F946}"/>
              </a:ext>
            </a:extLst>
          </p:cNvPr>
          <p:cNvSpPr txBox="1">
            <a:spLocks/>
          </p:cNvSpPr>
          <p:nvPr/>
        </p:nvSpPr>
        <p:spPr>
          <a:xfrm>
            <a:off x="35496" y="123478"/>
            <a:ext cx="9001000" cy="4351338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Existem dois caçadores, que não conseguiriam caçar um cervo sozinhos. Para a caçada ter sucesso, cada um deve guardar a sua posição no bosque, mantendo total atenção no cervo.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Cada caçador também pode aproveitar seu tempo no bosque para caçar uma lebre, que pode ser caçada por apenas um homem e que não precisa ser dividida com o outro homem (ele consegue escondê-la).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Adicionalmente, suponha que um cervo possua 3 vezes o valor de uma lebre (por exemplo, possui 3 vezes mais carne...)</a:t>
            </a:r>
          </a:p>
        </p:txBody>
      </p:sp>
    </p:spTree>
    <p:extLst>
      <p:ext uri="{BB962C8B-B14F-4D97-AF65-F5344CB8AC3E}">
        <p14:creationId xmlns:p14="http://schemas.microsoft.com/office/powerpoint/2010/main" val="54905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04D532E-7B61-4C0F-BD94-2895F46E8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70" y="51470"/>
            <a:ext cx="8693609" cy="1679165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64264C90-CB90-42CE-853C-0278045B1A08}"/>
              </a:ext>
            </a:extLst>
          </p:cNvPr>
          <p:cNvSpPr/>
          <p:nvPr/>
        </p:nvSpPr>
        <p:spPr>
          <a:xfrm>
            <a:off x="4709425" y="1036031"/>
            <a:ext cx="222615" cy="239576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D1D3A0D-7E81-4125-A66B-FB39F1A7F8C3}"/>
              </a:ext>
            </a:extLst>
          </p:cNvPr>
          <p:cNvSpPr/>
          <p:nvPr/>
        </p:nvSpPr>
        <p:spPr>
          <a:xfrm>
            <a:off x="7524328" y="1396070"/>
            <a:ext cx="222615" cy="239576"/>
          </a:xfrm>
          <a:prstGeom prst="rect">
            <a:avLst/>
          </a:prstGeom>
          <a:noFill/>
          <a:ln w="190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5900464-3B43-48AA-B42C-0D22887B5D7E}"/>
              </a:ext>
            </a:extLst>
          </p:cNvPr>
          <p:cNvSpPr/>
          <p:nvPr/>
        </p:nvSpPr>
        <p:spPr>
          <a:xfrm>
            <a:off x="4427984" y="1036030"/>
            <a:ext cx="222615" cy="239576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D6A0CEB-06F6-4969-93B1-81B644E1807A}"/>
              </a:ext>
            </a:extLst>
          </p:cNvPr>
          <p:cNvSpPr/>
          <p:nvPr/>
        </p:nvSpPr>
        <p:spPr>
          <a:xfrm>
            <a:off x="7242887" y="1396070"/>
            <a:ext cx="222615" cy="239576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312A4-D97F-440E-B37C-7B34782C3699}"/>
              </a:ext>
            </a:extLst>
          </p:cNvPr>
          <p:cNvSpPr txBox="1"/>
          <p:nvPr/>
        </p:nvSpPr>
        <p:spPr>
          <a:xfrm>
            <a:off x="198870" y="1851670"/>
            <a:ext cx="869360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Trata-se de um jogo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simultâneo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onde agentes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racionais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, com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informação completa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imperfeita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devem decidir se caçam um cervo ou uma lebre,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Como pode ser visto, temos dois equilíbrios de Nash com estratégias puras, sendo um deles 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cervo,cervo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 Pareto-eficiente e o outro 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lebre,lebre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 não.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06B839B-027B-4222-8BCC-EB3573E9D63B}"/>
              </a:ext>
            </a:extLst>
          </p:cNvPr>
          <p:cNvSpPr txBox="1"/>
          <p:nvPr/>
        </p:nvSpPr>
        <p:spPr>
          <a:xfrm>
            <a:off x="132522" y="3984034"/>
            <a:ext cx="87596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Lição Fundamental: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melhor resultado depende da cooperação de todos, ou seja, depende de um contrato social que estimule os agentes ao bom comportamento.</a:t>
            </a:r>
          </a:p>
        </p:txBody>
      </p:sp>
    </p:spTree>
    <p:extLst>
      <p:ext uri="{BB962C8B-B14F-4D97-AF65-F5344CB8AC3E}">
        <p14:creationId xmlns:p14="http://schemas.microsoft.com/office/powerpoint/2010/main" val="138746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C6750965-F79E-4500-8618-9F9A293D4045}"/>
              </a:ext>
            </a:extLst>
          </p:cNvPr>
          <p:cNvSpPr txBox="1"/>
          <p:nvPr/>
        </p:nvSpPr>
        <p:spPr>
          <a:xfrm>
            <a:off x="107504" y="51470"/>
            <a:ext cx="892899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5) QUESTÃO 12 - 2019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Um indivíduo racional e inteligente (jogador 1 ou jogador-linha) tem que decidir se adere ou não a normas sociais espontâneas de cooperação (tais como não furar filas, respeitar os mais velhos, ajudar os necessitados com filantropia, expressar tolerância, etc.). Ele tem, então, duas estratégias possíveis: cooperar (C) e não cooperar (N). Em seu processo de decisão estratégica, ele considera as consequências de sua decisão conjuntamente com a decisão daquele que ele considera um cidadão típico igualmente racional e inteligente (jogador 2 ou jogador-coluna). Isto posto, ele obtém a seguinte matriz de </a:t>
            </a:r>
            <a:r>
              <a:rPr lang="pt-BR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payoffs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de um Jogo de Nash:</a:t>
            </a:r>
          </a:p>
          <a:p>
            <a:pPr algn="just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2600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42719C4-FD22-49D4-ABBE-100E3A7ED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15111"/>
            <a:ext cx="6120680" cy="242864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878588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F1730E2-D434-49D4-BE35-6A459CCB706F}"/>
              </a:ext>
            </a:extLst>
          </p:cNvPr>
          <p:cNvSpPr txBox="1"/>
          <p:nvPr/>
        </p:nvSpPr>
        <p:spPr>
          <a:xfrm>
            <a:off x="107504" y="51470"/>
            <a:ext cx="892899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O jogo é um Dilema dos Prisioneiros que descreve o fato de que a cooperação, apesar de Pareto-superior, não é um Equilíbrio de Nash do jogo estático. Entretanto, no jogo repetido infinitas vezes, a cooperação social pode ser implementada como equilíbrio perfeito de 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subjogo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, desde que os jogadores sejam suficientemente pacientes, isto é, valorizem minimamente o futuro, o que justifica o argumento de que a cooperação social é racional no jogo repetido, uma vez que facilita o atingimento dos fins privados no longo prazo. Denote por </a:t>
            </a:r>
            <a:r>
              <a:rPr lang="pt-BR" sz="2100" i="1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a taxa de desconto intertemporal, comum aos dois jogadores, em que 0 &lt; </a:t>
            </a:r>
            <a:r>
              <a:rPr lang="pt-BR" sz="2100" i="1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&lt; 1. Todos os dados acima são de conhecimento comum. Admitindo que, no jogo repetido infinitamente, a estratégia de punição é do tipo TRIGGER, ou seja, jogar o Equilíbrio de Nash Pareto-inferior para sempre em caso de desvio, denote por </a:t>
            </a:r>
            <a:r>
              <a:rPr lang="pt-BR" sz="2100" i="1" u="sng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a menor taxa de desconto intertemporal para a qual, se </a:t>
            </a:r>
            <a:r>
              <a:rPr lang="pt-BR" sz="2100" i="1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pt-BR" sz="2100" i="1" u="sng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, então a cooperação social pode ser implementada como equilíbrio perfeito de 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subjogo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. Calcule 100</a:t>
            </a:r>
            <a:r>
              <a:rPr lang="pt-BR" sz="2100" i="1" u="sng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, isto é, 100 (cem) vezes </a:t>
            </a:r>
            <a:r>
              <a:rPr lang="pt-BR" sz="2100" i="1" u="sng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60F95C1-0A55-4C26-A5AA-947576179929}"/>
              </a:ext>
            </a:extLst>
          </p:cNvPr>
          <p:cNvSpPr txBox="1"/>
          <p:nvPr/>
        </p:nvSpPr>
        <p:spPr>
          <a:xfrm>
            <a:off x="8532440" y="4515966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</a:t>
            </a:r>
          </a:p>
        </p:txBody>
      </p:sp>
    </p:spTree>
    <p:extLst>
      <p:ext uri="{BB962C8B-B14F-4D97-AF65-F5344CB8AC3E}">
        <p14:creationId xmlns:p14="http://schemas.microsoft.com/office/powerpoint/2010/main" val="82297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B88F3936-BAF9-4F28-8DD6-27BDF7A80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16023"/>
            <a:ext cx="6120680" cy="242864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505A00-25D4-4DCC-B3E2-08A3E9C8CD8E}"/>
              </a:ext>
            </a:extLst>
          </p:cNvPr>
          <p:cNvSpPr txBox="1">
            <a:spLocks/>
          </p:cNvSpPr>
          <p:nvPr/>
        </p:nvSpPr>
        <p:spPr>
          <a:xfrm>
            <a:off x="35496" y="2736304"/>
            <a:ext cx="9001000" cy="25717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No caso de um jogo simultâneo jogado uma única vez, teremos um equilíbrio de Nash que não é eficiente no sentido de Pareto (5 , 5).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ambos cooperassem, teríamos (10 , 10).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863EA19-462A-4620-B7E7-A2FAB044BC1F}"/>
              </a:ext>
            </a:extLst>
          </p:cNvPr>
          <p:cNvSpPr/>
          <p:nvPr/>
        </p:nvSpPr>
        <p:spPr>
          <a:xfrm>
            <a:off x="6028826" y="1368151"/>
            <a:ext cx="559398" cy="453080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4003D41-0146-4255-8CCF-1E3E43CBF3F6}"/>
              </a:ext>
            </a:extLst>
          </p:cNvPr>
          <p:cNvSpPr/>
          <p:nvPr/>
        </p:nvSpPr>
        <p:spPr>
          <a:xfrm>
            <a:off x="6035040" y="1995191"/>
            <a:ext cx="516366" cy="453080"/>
          </a:xfrm>
          <a:prstGeom prst="rect">
            <a:avLst/>
          </a:prstGeom>
          <a:noFill/>
          <a:ln w="19050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A63C1F0-091A-4C06-BE0D-F3F7B7D5BC62}"/>
              </a:ext>
            </a:extLst>
          </p:cNvPr>
          <p:cNvSpPr/>
          <p:nvPr/>
        </p:nvSpPr>
        <p:spPr>
          <a:xfrm>
            <a:off x="2915816" y="1993353"/>
            <a:ext cx="559398" cy="453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4837132-31AE-406A-A448-56EBDC1072DC}"/>
              </a:ext>
            </a:extLst>
          </p:cNvPr>
          <p:cNvSpPr/>
          <p:nvPr/>
        </p:nvSpPr>
        <p:spPr>
          <a:xfrm>
            <a:off x="5148064" y="1995191"/>
            <a:ext cx="516366" cy="453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560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A1117EA-BE1F-493D-BE7A-35134473E946}"/>
              </a:ext>
            </a:extLst>
          </p:cNvPr>
          <p:cNvSpPr txBox="1">
            <a:spLocks noChangeArrowheads="1"/>
          </p:cNvSpPr>
          <p:nvPr/>
        </p:nvSpPr>
        <p:spPr>
          <a:xfrm>
            <a:off x="35496" y="130691"/>
            <a:ext cx="8947730" cy="4025235"/>
          </a:xfrm>
          <a:prstGeom prst="rect">
            <a:avLst/>
          </a:prstGeom>
          <a:noFill/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spcBef>
                <a:spcPct val="700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agentes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econômicos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fazem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escolhas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quando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algumas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variáveis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preços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são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incertas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  <a:p>
            <a:pPr algn="just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endParaRPr lang="en-US" sz="8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medir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devemos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conhecer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todas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3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possibilidades</a:t>
            </a:r>
            <a:r>
              <a:rPr lang="en-US" sz="2300" b="1" kern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sz="23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probabilidade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com que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poderá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ocorrer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. Com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isso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calculamos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300" b="1" kern="0" dirty="0">
                <a:latin typeface="Arial" panose="020B0604020202020204" pitchFamily="34" charset="0"/>
                <a:cs typeface="Arial" panose="020B0604020202020204" pitchFamily="34" charset="0"/>
              </a:rPr>
              <a:t>valor </a:t>
            </a:r>
            <a:r>
              <a:rPr lang="en-US" sz="2300" b="1" kern="0" dirty="0" err="1">
                <a:latin typeface="Arial" panose="020B0604020202020204" pitchFamily="34" charset="0"/>
                <a:cs typeface="Arial" panose="020B0604020202020204" pitchFamily="34" charset="0"/>
              </a:rPr>
              <a:t>esperado</a:t>
            </a:r>
            <a:r>
              <a:rPr lang="en-US" sz="2300" b="1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e o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desvio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padrão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nossa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medida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variabilidade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kern="0" dirty="0" err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2300" kern="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</a:pPr>
            <a:endParaRPr lang="en-US" sz="7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Mostraremos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escolha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agentes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econômicos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considerando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utilidade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esperada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que é a soma das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utilidades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associadas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todos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possíveis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ponderadas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pelas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probabilidades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de que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resultado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ocorra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spcBef>
                <a:spcPts val="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Estamos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supondo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existência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função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associa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nível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utilidade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valor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monetário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606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3A3D5ECF-6A30-4770-871E-84190C9F2B16}"/>
              </a:ext>
            </a:extLst>
          </p:cNvPr>
          <p:cNvSpPr txBox="1">
            <a:spLocks/>
          </p:cNvSpPr>
          <p:nvPr/>
        </p:nvSpPr>
        <p:spPr>
          <a:xfrm>
            <a:off x="35496" y="51470"/>
            <a:ext cx="9001000" cy="3289047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Se o jogo fosse repetido infinitas vezes, seria possível o equilíbrio (C, C) = (10 , 10), possibilitando um ganho maior para ambos.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No caso de um desvio da estratégia “Cooperar”, teremos o equilíbrio (5 , 5), mas o desvio permite um ganho inicial de 25.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Vamos calcular o ganho do jogador i ao se desviar em um dos períodos e o ganho desse jogador caso ele coopere infinitas vezes, levando em consideração um fator de desconto </a:t>
            </a:r>
            <a:r>
              <a:rPr lang="pt-BR" sz="2600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207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0C0A79EB-32DB-4E88-A379-90EB1E493894}"/>
              </a:ext>
            </a:extLst>
          </p:cNvPr>
          <p:cNvSpPr txBox="1">
            <a:spLocks/>
          </p:cNvSpPr>
          <p:nvPr/>
        </p:nvSpPr>
        <p:spPr>
          <a:xfrm>
            <a:off x="-36512" y="51470"/>
            <a:ext cx="9014792" cy="576064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Ganho de Não Desviar</a:t>
            </a: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80BCA301-7DA2-42AD-BF7C-F9BF58A9B1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60034"/>
              </p:ext>
            </p:extLst>
          </p:nvPr>
        </p:nvGraphicFramePr>
        <p:xfrm>
          <a:off x="420514" y="430213"/>
          <a:ext cx="7535862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36680" imgH="431640" progId="Equation.DSMT4">
                  <p:embed/>
                </p:oleObj>
              </mc:Choice>
              <mc:Fallback>
                <p:oleObj name="Equation" r:id="rId2" imgW="3136680" imgH="43164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7CBED255-27C0-44D4-9FAC-9B932BD2E1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14" y="430213"/>
                        <a:ext cx="7535862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1F39B394-7734-4763-A912-0965995DEADF}"/>
              </a:ext>
            </a:extLst>
          </p:cNvPr>
          <p:cNvSpPr txBox="1">
            <a:spLocks/>
          </p:cNvSpPr>
          <p:nvPr/>
        </p:nvSpPr>
        <p:spPr>
          <a:xfrm>
            <a:off x="-22720" y="1419622"/>
            <a:ext cx="9059216" cy="151216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 caso do desvio o jogador terá um ganho de 25 no período atual e receberá 5 daí em diante.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Ganho de Se Desviar</a:t>
            </a: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5885C755-F4A1-4877-A60D-DA102ECB53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589216"/>
              </p:ext>
            </p:extLst>
          </p:nvPr>
        </p:nvGraphicFramePr>
        <p:xfrm>
          <a:off x="420515" y="2816837"/>
          <a:ext cx="7335750" cy="972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844720" imgH="431640" progId="Equation.DSMT4">
                  <p:embed/>
                </p:oleObj>
              </mc:Choice>
              <mc:Fallback>
                <p:oleObj name="Equation" r:id="rId4" imgW="284472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C8CF8FD-DE5E-45B6-A154-3874E50A32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15" y="2816837"/>
                        <a:ext cx="7335750" cy="972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4930AC5-96EC-402B-BB04-59FA30442D20}"/>
              </a:ext>
            </a:extLst>
          </p:cNvPr>
          <p:cNvSpPr txBox="1"/>
          <p:nvPr/>
        </p:nvSpPr>
        <p:spPr>
          <a:xfrm>
            <a:off x="107504" y="3867894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Devemos calcular o fator (taxa) de desconto que faça com que o ganho de não se desviar (cooperar) seja maior ou igual ao ganho de se desviar.</a:t>
            </a:r>
          </a:p>
        </p:txBody>
      </p:sp>
    </p:spTree>
    <p:extLst>
      <p:ext uri="{BB962C8B-B14F-4D97-AF65-F5344CB8AC3E}">
        <p14:creationId xmlns:p14="http://schemas.microsoft.com/office/powerpoint/2010/main" val="220377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591BA84-9A5D-444F-B0B6-272A62E55A3A}"/>
              </a:ext>
            </a:extLst>
          </p:cNvPr>
          <p:cNvSpPr/>
          <p:nvPr/>
        </p:nvSpPr>
        <p:spPr>
          <a:xfrm>
            <a:off x="6876256" y="2964889"/>
            <a:ext cx="1482436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61253E4B-3C3C-40F1-997B-F4D465D100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880747"/>
              </p:ext>
            </p:extLst>
          </p:nvPr>
        </p:nvGraphicFramePr>
        <p:xfrm>
          <a:off x="467544" y="483518"/>
          <a:ext cx="4733416" cy="94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92160" imgH="431640" progId="Equation.DSMT4">
                  <p:embed/>
                </p:oleObj>
              </mc:Choice>
              <mc:Fallback>
                <p:oleObj name="Equation" r:id="rId2" imgW="1892160" imgH="43164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D803590A-1BDA-4791-83AB-40C2242C26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83518"/>
                        <a:ext cx="4733416" cy="9428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14318C25-DCE7-4EF1-916D-8569979CAB4E}"/>
              </a:ext>
            </a:extLst>
          </p:cNvPr>
          <p:cNvSpPr txBox="1"/>
          <p:nvPr/>
        </p:nvSpPr>
        <p:spPr>
          <a:xfrm>
            <a:off x="107505" y="3973001"/>
            <a:ext cx="8939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Portanto, o menor fator de desconto que induziria a cooperação é 75% (0,75 x 100).</a:t>
            </a: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DD2AB8E0-9D08-4252-A55D-B4B62A4FF8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852982"/>
              </p:ext>
            </p:extLst>
          </p:nvPr>
        </p:nvGraphicFramePr>
        <p:xfrm>
          <a:off x="467544" y="1662597"/>
          <a:ext cx="7941621" cy="942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4840" imgH="431640" progId="Equation.DSMT4">
                  <p:embed/>
                </p:oleObj>
              </mc:Choice>
              <mc:Fallback>
                <p:oleObj name="Equation" r:id="rId4" imgW="3174840" imgH="43164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4F668C48-798A-4EFC-8486-FFF51F3EB6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662597"/>
                        <a:ext cx="7941621" cy="9422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EEB7D5FE-D628-4582-B099-E5E252D005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85236"/>
              </p:ext>
            </p:extLst>
          </p:nvPr>
        </p:nvGraphicFramePr>
        <p:xfrm>
          <a:off x="500633" y="2825586"/>
          <a:ext cx="7815783" cy="859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24080" imgH="393480" progId="Equation.DSMT4">
                  <p:embed/>
                </p:oleObj>
              </mc:Choice>
              <mc:Fallback>
                <p:oleObj name="Equation" r:id="rId6" imgW="3124080" imgH="393480" progId="Equation.DSMT4">
                  <p:embed/>
                  <p:pic>
                    <p:nvPicPr>
                      <p:cNvPr id="10" name="Object 6">
                        <a:extLst>
                          <a:ext uri="{FF2B5EF4-FFF2-40B4-BE49-F238E27FC236}">
                            <a16:creationId xmlns:a16="http://schemas.microsoft.com/office/drawing/2014/main" id="{B9700F62-C95A-4346-9730-36580C4A28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33" y="2825586"/>
                        <a:ext cx="7815783" cy="859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F177196C-DAC0-415C-A7FE-AB485B169D21}"/>
              </a:ext>
            </a:extLst>
          </p:cNvPr>
          <p:cNvCxnSpPr/>
          <p:nvPr/>
        </p:nvCxnSpPr>
        <p:spPr>
          <a:xfrm>
            <a:off x="5148064" y="4587974"/>
            <a:ext cx="376352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28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31A0164B-1A49-4615-B68C-1010FBEF1542}"/>
              </a:ext>
            </a:extLst>
          </p:cNvPr>
          <p:cNvSpPr txBox="1">
            <a:spLocks/>
          </p:cNvSpPr>
          <p:nvPr/>
        </p:nvSpPr>
        <p:spPr>
          <a:xfrm>
            <a:off x="35496" y="51470"/>
            <a:ext cx="9001000" cy="509203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Mas qual o significado do Fator de Desconto ? Seja </a:t>
            </a:r>
            <a:r>
              <a:rPr lang="pt-BR" sz="2400" dirty="0">
                <a:latin typeface="Symbol" panose="05050102010706020507" pitchFamily="18" charset="2"/>
                <a:cs typeface="Arial" panose="020B0604020202020204" pitchFamily="34" charset="0"/>
              </a:rPr>
              <a:t>d = 0,8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$100 recebidos em t+1 equivalem a $80 hoje.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 = 0,5 ,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esses mesmos $100 valeriam $50 hoje.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uma redução em 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faz com que o agente econômico valore mais o futuro (o futuro “vale” mais). Portanto, menor </a:t>
            </a:r>
            <a:r>
              <a:rPr lang="pt-BR" sz="2400" dirty="0">
                <a:solidFill>
                  <a:schemeClr val="tx1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induz as firmas a cooperarem (manutenção do cartel).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endParaRPr lang="pt-BR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Mas qual a relação entre o fator de desconto e a taxa de juros ?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aumento em </a:t>
            </a:r>
            <a:r>
              <a:rPr lang="pt-BR" sz="2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(reduz o fator de desconto) o futuro “vale” mais (nesse caso, manter o cartel).</a:t>
            </a: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159A38DB-7F28-40F7-9DCD-AEDB677849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505545"/>
              </p:ext>
            </p:extLst>
          </p:nvPr>
        </p:nvGraphicFramePr>
        <p:xfrm>
          <a:off x="515652" y="3003798"/>
          <a:ext cx="7152692" cy="78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13000" imgH="393480" progId="Equation.DSMT4">
                  <p:embed/>
                </p:oleObj>
              </mc:Choice>
              <mc:Fallback>
                <p:oleObj name="Equation" r:id="rId2" imgW="3213000" imgH="39348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EEB7D5FE-D628-4582-B099-E5E252D005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52" y="3003798"/>
                        <a:ext cx="7152692" cy="78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392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629BC743-9911-4D4C-8C3E-4A7FF5CE7B31}"/>
              </a:ext>
            </a:extLst>
          </p:cNvPr>
          <p:cNvSpPr txBox="1"/>
          <p:nvPr/>
        </p:nvSpPr>
        <p:spPr>
          <a:xfrm>
            <a:off x="35496" y="51470"/>
            <a:ext cx="90364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6) Questão 14 - 2020</a:t>
            </a:r>
          </a:p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Considere o dilema dos prisioneiros dado pelo jogo abaixo, em que     C = “cooperar” e N = “não cooperar”: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8E9D3FF-357D-41F8-9EA2-8A664946F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1" y="1203598"/>
            <a:ext cx="6083267" cy="2952328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26440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8FDFEC9-4E07-4F0B-82A7-05349FA572C5}"/>
              </a:ext>
            </a:extLst>
          </p:cNvPr>
          <p:cNvSpPr txBox="1"/>
          <p:nvPr/>
        </p:nvSpPr>
        <p:spPr>
          <a:xfrm>
            <a:off x="-36512" y="76726"/>
            <a:ext cx="903649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 algn="just">
              <a:spcBef>
                <a:spcPts val="1200"/>
              </a:spcBef>
              <a:buSzPct val="140000"/>
              <a:buFont typeface="Arial" panose="020B0604020202020204" pitchFamily="34" charset="0"/>
              <a:buChar char="•"/>
            </a:pP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 jogo é repetido infinitamente, com estratégia de punição do tipo Trigger, ou seja, o Equilíbrio de Nash do jogo estático, que é Pareto-inferior, é jogado para sempre em caso de desvio de um jogador. Seja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Cambria Math" panose="02040503050406030204" pitchFamily="18" charset="0"/>
              </a:rPr>
              <a:t>𝛿𝑜 ∈ (0,1)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 menor fator de desconto intertemporal tal que, para qualquer fator de desconto intertemporal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Cambria Math" panose="02040503050406030204" pitchFamily="18" charset="0"/>
              </a:rPr>
              <a:t>𝛿 ∈ (𝛿𝑜, 1)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cooperação no jogo infinitamente repetido pode ser implementada como equilíbrio perfeito de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subjogo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Suponha que a verdadeira taxa de desconto intertemporal dos jogadores é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Cambria Math" panose="02040503050406030204" pitchFamily="18" charset="0"/>
              </a:rPr>
              <a:t>𝛿 = (𝛿𝑜+1)/2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Como o jogo é simétrico, o valor presente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Cambria Math" panose="02040503050406030204" pitchFamily="18" charset="0"/>
              </a:rPr>
              <a:t>𝑉(𝛿)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do fluxo de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payoffs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descontado à taxa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Cambria Math" panose="02040503050406030204" pitchFamily="18" charset="0"/>
              </a:rPr>
              <a:t>𝛿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no equilíbrio perfeito de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subjogo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do jogo infinitamente repetido, é o mesmo para cada jogador. Determine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Cambria Math" panose="02040503050406030204" pitchFamily="18" charset="0"/>
              </a:rPr>
              <a:t>𝑉(𝛿)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pt-BR" sz="2100" dirty="0"/>
              <a:t> 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2238438-880E-4690-AFB0-5EDF0143B667}"/>
              </a:ext>
            </a:extLst>
          </p:cNvPr>
          <p:cNvSpPr txBox="1"/>
          <p:nvPr/>
        </p:nvSpPr>
        <p:spPr>
          <a:xfrm>
            <a:off x="4644008" y="3291830"/>
            <a:ext cx="216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 = 24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DE65E5AE-5204-4D20-80A6-411C98ACDFB2}"/>
              </a:ext>
            </a:extLst>
          </p:cNvPr>
          <p:cNvSpPr txBox="1">
            <a:spLocks/>
          </p:cNvSpPr>
          <p:nvPr/>
        </p:nvSpPr>
        <p:spPr>
          <a:xfrm>
            <a:off x="-108520" y="4035231"/>
            <a:ext cx="9036496" cy="984791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100000"/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Primeiramente, devemos notar que a combinação de estratégias (N,N) representa o equilíbrio de Nash do jogo estático.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E982A3AA-2EDF-43C8-B230-F5E3A7B07F60}"/>
              </a:ext>
            </a:extLst>
          </p:cNvPr>
          <p:cNvCxnSpPr/>
          <p:nvPr/>
        </p:nvCxnSpPr>
        <p:spPr>
          <a:xfrm>
            <a:off x="6156176" y="4587974"/>
            <a:ext cx="266429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72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41F2DE5C-1AFF-4152-BAC0-22C04BC8E7A9}"/>
              </a:ext>
            </a:extLst>
          </p:cNvPr>
          <p:cNvSpPr txBox="1">
            <a:spLocks/>
          </p:cNvSpPr>
          <p:nvPr/>
        </p:nvSpPr>
        <p:spPr>
          <a:xfrm>
            <a:off x="35496" y="2571750"/>
            <a:ext cx="9001000" cy="2575813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o jogo fosse repetido infinitas vezes, seria possível que os jogadores chegassem a um acordo no qual combinariam jogar (C,C), possibilitando um ganho maior para ambos.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Caso ocorresse desvio por parte de um jogador, a partir desse desvio, então, em resposta, os jogadores voltariam a escolher o equilíbrio de Nash (N,N). Essa estratégia de punição do tipo gatilho (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trigger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Vamos calcular o valor da taxa de desconto que faz com que seja indiferente o jogador 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cooperar ou não cooperar (desviar).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D1C81C5-4A6B-4209-A8A9-0934F8D29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989" y="40899"/>
            <a:ext cx="5219171" cy="2532965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B1D42C74-E6C9-4326-B646-8EFB692803FA}"/>
              </a:ext>
            </a:extLst>
          </p:cNvPr>
          <p:cNvSpPr/>
          <p:nvPr/>
        </p:nvSpPr>
        <p:spPr>
          <a:xfrm>
            <a:off x="5220072" y="1267343"/>
            <a:ext cx="451419" cy="33738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E1D36C8-C0E9-419F-9C7C-A207E3C0314D}"/>
              </a:ext>
            </a:extLst>
          </p:cNvPr>
          <p:cNvSpPr/>
          <p:nvPr/>
        </p:nvSpPr>
        <p:spPr>
          <a:xfrm>
            <a:off x="5220072" y="2015584"/>
            <a:ext cx="451419" cy="33105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8580C69C-FB85-4D3C-BDB2-41EA686CA113}"/>
              </a:ext>
            </a:extLst>
          </p:cNvPr>
          <p:cNvSpPr/>
          <p:nvPr/>
        </p:nvSpPr>
        <p:spPr>
          <a:xfrm>
            <a:off x="3256485" y="1994803"/>
            <a:ext cx="451419" cy="3310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6A2759B-9872-4127-AFA1-61CBD6231DB8}"/>
              </a:ext>
            </a:extLst>
          </p:cNvPr>
          <p:cNvSpPr/>
          <p:nvPr/>
        </p:nvSpPr>
        <p:spPr>
          <a:xfrm>
            <a:off x="4572000" y="2005194"/>
            <a:ext cx="451419" cy="350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16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124888BB-B243-4D34-AD0F-E9AEDFFC03F0}"/>
              </a:ext>
            </a:extLst>
          </p:cNvPr>
          <p:cNvSpPr txBox="1">
            <a:spLocks/>
          </p:cNvSpPr>
          <p:nvPr/>
        </p:nvSpPr>
        <p:spPr>
          <a:xfrm>
            <a:off x="179512" y="51470"/>
            <a:ext cx="8856984" cy="1512168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Se o jogador i não desviar, ele ganhará 5 para sempre.</a:t>
            </a:r>
          </a:p>
          <a:p>
            <a:pPr>
              <a:buClrTx/>
              <a:buSzPct val="101000"/>
              <a:buFont typeface="Arial" panose="020B0604020202020204" pitchFamily="34" charset="0"/>
              <a:buChar char="•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Tx/>
              <a:buSzPct val="101000"/>
              <a:buFont typeface="Arial" panose="020B0604020202020204" pitchFamily="34" charset="0"/>
              <a:buChar char="•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Ganho de Não Desviar</a:t>
            </a: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A40939AA-6425-4BBF-A503-6C4EC80037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1645622"/>
              </p:ext>
            </p:extLst>
          </p:nvPr>
        </p:nvGraphicFramePr>
        <p:xfrm>
          <a:off x="683568" y="915566"/>
          <a:ext cx="8039867" cy="955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74840" imgH="431640" progId="Equation.DSMT4">
                  <p:embed/>
                </p:oleObj>
              </mc:Choice>
              <mc:Fallback>
                <p:oleObj name="Equation" r:id="rId2" imgW="3174840" imgH="43164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79E30AD5-D5E1-4CF0-B551-C2ADCB32DE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915566"/>
                        <a:ext cx="8039867" cy="955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4F034F72-C37F-457B-A7A7-E6624296EEA4}"/>
              </a:ext>
            </a:extLst>
          </p:cNvPr>
          <p:cNvSpPr txBox="1">
            <a:spLocks/>
          </p:cNvSpPr>
          <p:nvPr/>
        </p:nvSpPr>
        <p:spPr>
          <a:xfrm>
            <a:off x="191344" y="2067694"/>
            <a:ext cx="8845152" cy="15121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o jogador desviar no período t, ele terá um ganho de 10 nesse período e receberá 4 daí em diante.</a:t>
            </a:r>
          </a:p>
          <a:p>
            <a:pPr algn="just">
              <a:buClrTx/>
              <a:buFont typeface="Arial" panose="020B0604020202020204" pitchFamily="34" charset="0"/>
              <a:buChar char="•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Font typeface="Arial" panose="020B0604020202020204" pitchFamily="34" charset="0"/>
              <a:buChar char="•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Ganho de Desviar</a:t>
            </a: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A8A45BCE-366F-4028-BEB5-2EBC1F7020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5209590"/>
              </p:ext>
            </p:extLst>
          </p:nvPr>
        </p:nvGraphicFramePr>
        <p:xfrm>
          <a:off x="687957" y="3335759"/>
          <a:ext cx="813251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08360" imgH="431640" progId="Equation.DSMT4">
                  <p:embed/>
                </p:oleObj>
              </mc:Choice>
              <mc:Fallback>
                <p:oleObj name="Equation" r:id="rId4" imgW="370836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94EEB80-60D4-4477-9EC4-0C20683673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957" y="3335759"/>
                        <a:ext cx="8132515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C32343B3-0778-4D20-A04A-F5E42FAB3399}"/>
              </a:ext>
            </a:extLst>
          </p:cNvPr>
          <p:cNvSpPr txBox="1"/>
          <p:nvPr/>
        </p:nvSpPr>
        <p:spPr>
          <a:xfrm>
            <a:off x="323528" y="4312136"/>
            <a:ext cx="86749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Devemos calcular a taxa de desconto que faça com que o ganho de não se desviar (cooperar) seja maior ou igual ao ganho de se desviar.</a:t>
            </a:r>
          </a:p>
        </p:txBody>
      </p:sp>
    </p:spTree>
    <p:extLst>
      <p:ext uri="{BB962C8B-B14F-4D97-AF65-F5344CB8AC3E}">
        <p14:creationId xmlns:p14="http://schemas.microsoft.com/office/powerpoint/2010/main" val="28323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BDD1E76-90E6-4661-B1C7-C042FBD32F1B}"/>
              </a:ext>
            </a:extLst>
          </p:cNvPr>
          <p:cNvSpPr/>
          <p:nvPr/>
        </p:nvSpPr>
        <p:spPr>
          <a:xfrm>
            <a:off x="8156864" y="1253780"/>
            <a:ext cx="872836" cy="7958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061950D5-68C1-4AC0-8E96-992B0C8D26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21636"/>
              </p:ext>
            </p:extLst>
          </p:nvPr>
        </p:nvGraphicFramePr>
        <p:xfrm>
          <a:off x="176443" y="168803"/>
          <a:ext cx="5703533" cy="967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22280" imgH="431640" progId="Equation.DSMT4">
                  <p:embed/>
                </p:oleObj>
              </mc:Choice>
              <mc:Fallback>
                <p:oleObj name="Equation" r:id="rId2" imgW="2222280" imgH="43164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5A1584B4-E285-462E-A3D1-72D0738E23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43" y="168803"/>
                        <a:ext cx="5703533" cy="967186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A296AECE-965F-43D4-8399-0321DBB3F72A}"/>
              </a:ext>
            </a:extLst>
          </p:cNvPr>
          <p:cNvSpPr txBox="1"/>
          <p:nvPr/>
        </p:nvSpPr>
        <p:spPr>
          <a:xfrm>
            <a:off x="107505" y="2215108"/>
            <a:ext cx="89221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Observe  também  que,  como                      , temos  que  a  taxa de juros associada a esse fator de desconto é igual a 200%.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$100 recebidos em t+1 equivalem a $33,33 em t.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$33,33 hoje, considerando uma taxa de juros de 200% equivalem a $100 em t+1.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Observe também que, se </a:t>
            </a:r>
            <a:r>
              <a:rPr lang="pt-BR" sz="2100" i="1" dirty="0">
                <a:latin typeface="Symbol" panose="05050102010706020507" pitchFamily="18" charset="2"/>
                <a:cs typeface="Arial" panose="020B0604020202020204" pitchFamily="34" charset="0"/>
              </a:rPr>
              <a:t>d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= 0,333 </a:t>
            </a:r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BDFADA04-F19A-4610-8DB6-9AC3574886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889927"/>
              </p:ext>
            </p:extLst>
          </p:nvPr>
        </p:nvGraphicFramePr>
        <p:xfrm>
          <a:off x="4427985" y="2258285"/>
          <a:ext cx="1482469" cy="622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61760" imgH="330120" progId="Equation.DSMT4">
                  <p:embed/>
                </p:oleObj>
              </mc:Choice>
              <mc:Fallback>
                <p:oleObj name="Equation" r:id="rId4" imgW="761760" imgH="330120" progId="Equation.DSMT4">
                  <p:embed/>
                  <p:pic>
                    <p:nvPicPr>
                      <p:cNvPr id="9" name="Object 6">
                        <a:extLst>
                          <a:ext uri="{FF2B5EF4-FFF2-40B4-BE49-F238E27FC236}">
                            <a16:creationId xmlns:a16="http://schemas.microsoft.com/office/drawing/2014/main" id="{917F8553-6106-48EC-96B0-5C3882C163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5" y="2258285"/>
                        <a:ext cx="1482469" cy="622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9992E2FD-C1A6-40D7-98F8-8AD3F02E5F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274492"/>
              </p:ext>
            </p:extLst>
          </p:nvPr>
        </p:nvGraphicFramePr>
        <p:xfrm>
          <a:off x="176443" y="1253781"/>
          <a:ext cx="8788045" cy="795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56000" imgH="393480" progId="Equation.DSMT4">
                  <p:embed/>
                </p:oleObj>
              </mc:Choice>
              <mc:Fallback>
                <p:oleObj name="Equation" r:id="rId6" imgW="4356000" imgH="393480" progId="Equation.DSMT4">
                  <p:embed/>
                  <p:pic>
                    <p:nvPicPr>
                      <p:cNvPr id="11" name="Object 6">
                        <a:extLst>
                          <a:ext uri="{FF2B5EF4-FFF2-40B4-BE49-F238E27FC236}">
                            <a16:creationId xmlns:a16="http://schemas.microsoft.com/office/drawing/2014/main" id="{4A054AF5-4A39-40E4-ADFD-5D6C67C950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43" y="1253781"/>
                        <a:ext cx="8788045" cy="795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1759423-B889-4168-9AA7-563FA9E1CD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044495"/>
              </p:ext>
            </p:extLst>
          </p:nvPr>
        </p:nvGraphicFramePr>
        <p:xfrm>
          <a:off x="4860033" y="4065515"/>
          <a:ext cx="4283968" cy="81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50880" imgH="431640" progId="Equation.DSMT4">
                  <p:embed/>
                </p:oleObj>
              </mc:Choice>
              <mc:Fallback>
                <p:oleObj name="Equation" r:id="rId8" imgW="2450880" imgH="431640" progId="Equation.DSMT4">
                  <p:embed/>
                  <p:pic>
                    <p:nvPicPr>
                      <p:cNvPr id="13" name="Object 6">
                        <a:extLst>
                          <a:ext uri="{FF2B5EF4-FFF2-40B4-BE49-F238E27FC236}">
                            <a16:creationId xmlns:a16="http://schemas.microsoft.com/office/drawing/2014/main" id="{F5003F49-448E-42BD-9B66-F943402585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3" y="4065515"/>
                        <a:ext cx="4283968" cy="810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276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85D1513-8F85-489E-86DF-590F83D527CF}"/>
              </a:ext>
            </a:extLst>
          </p:cNvPr>
          <p:cNvSpPr txBox="1"/>
          <p:nvPr/>
        </p:nvSpPr>
        <p:spPr>
          <a:xfrm>
            <a:off x="107505" y="123478"/>
            <a:ext cx="89221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Segundo o enunciado, devemos calcular o VP, igual para cada um dos jogadores, considerando </a:t>
            </a:r>
          </a:p>
        </p:txBody>
      </p:sp>
      <p:graphicFrame>
        <p:nvGraphicFramePr>
          <p:cNvPr id="3" name="Object 6">
            <a:extLst>
              <a:ext uri="{FF2B5EF4-FFF2-40B4-BE49-F238E27FC236}">
                <a16:creationId xmlns:a16="http://schemas.microsoft.com/office/drawing/2014/main" id="{7996BEDE-3BF1-4431-ACB7-98A5BEBDB2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946933"/>
              </p:ext>
            </p:extLst>
          </p:nvPr>
        </p:nvGraphicFramePr>
        <p:xfrm>
          <a:off x="4139952" y="439316"/>
          <a:ext cx="30892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65080" imgH="253800" progId="Equation.DSMT4">
                  <p:embed/>
                </p:oleObj>
              </mc:Choice>
              <mc:Fallback>
                <p:oleObj name="Equation" r:id="rId2" imgW="1765080" imgH="25380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52C7A7EA-62D9-4BAD-94F7-68E581E429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39316"/>
                        <a:ext cx="30892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id="{8FE2BACD-5E68-41F4-BC95-756F669EC1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001250"/>
              </p:ext>
            </p:extLst>
          </p:nvPr>
        </p:nvGraphicFramePr>
        <p:xfrm>
          <a:off x="683568" y="989906"/>
          <a:ext cx="5241925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70000" imgH="583920" progId="Equation.DSMT4">
                  <p:embed/>
                </p:oleObj>
              </mc:Choice>
              <mc:Fallback>
                <p:oleObj name="Equation" r:id="rId4" imgW="2070000" imgH="583920" progId="Equation.DSMT4">
                  <p:embed/>
                  <p:pic>
                    <p:nvPicPr>
                      <p:cNvPr id="6" name="Object 6">
                        <a:extLst>
                          <a:ext uri="{FF2B5EF4-FFF2-40B4-BE49-F238E27FC236}">
                            <a16:creationId xmlns:a16="http://schemas.microsoft.com/office/drawing/2014/main" id="{BBE7BBE7-4A82-4DB8-8AA6-952EFB78FE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989906"/>
                        <a:ext cx="5241925" cy="129381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24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17C5A56-5C43-4F21-8931-B9DBF1A6DFD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4864"/>
            <a:ext cx="9036497" cy="4883150"/>
          </a:xfrm>
          <a:prstGeom prst="rect">
            <a:avLst/>
          </a:prstGeom>
          <a:noFill/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spcBef>
                <a:spcPct val="70000"/>
              </a:spcBef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Diferentes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Preferências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Relação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endParaRPr lang="en-US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Tx/>
              <a:buSzPct val="101000"/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pessoas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podem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apresentar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neutralidade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diante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propensão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(“amor”)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ao </a:t>
            </a:r>
            <a:r>
              <a:rPr lang="en-US" b="1" i="1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Aversão</a:t>
            </a:r>
            <a:r>
              <a:rPr lang="en-US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3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3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indivíduo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que </a:t>
            </a:r>
            <a:r>
              <a:rPr lang="en-US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incerta com o </a:t>
            </a:r>
            <a:r>
              <a:rPr lang="en-US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mesmo</a:t>
            </a:r>
            <a:r>
              <a:rPr lang="en-US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valor </a:t>
            </a:r>
            <a:r>
              <a:rPr lang="en-US" sz="23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esperado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indivíduo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utilidade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marginal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decrescente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a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indivíduo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perdas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que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ganhos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uso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comportamento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avesso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 algn="just">
              <a:buClrTx/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estará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disposto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pagar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um “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prêmio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um valor maior que o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prêmio atuarialmente justo (PAJ), que é o valor que torna o lucro esperado da seguradora igual a zero).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Claro, se ele for </a:t>
            </a: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Propenso em Relação ao Risco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, ele prefere uma renda incerta comparativamente a uma renda certa com o mesmo valor esperado (ele paga para entrar na “loteria” !)</a:t>
            </a:r>
            <a:endParaRPr lang="pt-BR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Tx/>
              <a:buSzPct val="100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Tx/>
              <a:buSzPct val="75000"/>
              <a:buFont typeface="Wingdings" panose="05000000000000000000" pitchFamily="2" charset="2"/>
              <a:buChar char="§"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42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955C7939-B679-440C-BC19-08FB9E2E430F}"/>
              </a:ext>
            </a:extLst>
          </p:cNvPr>
          <p:cNvSpPr/>
          <p:nvPr/>
        </p:nvSpPr>
        <p:spPr>
          <a:xfrm>
            <a:off x="138223" y="63083"/>
            <a:ext cx="88262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7) QUESTÃO 11 - 2018 </a:t>
            </a:r>
          </a:p>
          <a:p>
            <a:pPr algn="just"/>
            <a:endParaRPr lang="pt-BR" sz="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92F0B55-8E67-420E-9AF2-7548B5FE3B9E}"/>
              </a:ext>
            </a:extLst>
          </p:cNvPr>
          <p:cNvSpPr txBox="1"/>
          <p:nvPr/>
        </p:nvSpPr>
        <p:spPr>
          <a:xfrm>
            <a:off x="179512" y="438799"/>
            <a:ext cx="87129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uma rodovia estabeleceu-se um limite menor de velocidade para automóveis. Os motoristas decidem se obedecem (O) ou desobedecem (D) o limite. Quanto menor for a fração 𝑥 de motoristas obedientes ao limite, maior será o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pay-off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da desobediência, visto que, além de ser perigoso adotar velocidade diferente dos demais motoristas, a chance de ser multado se reduz. O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pay-off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estratégia obedece é dado pela equação 𝑦(𝑥) = 10 + 4𝑥  e  o 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pay-off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 estratégia  desobedece  é  dada  por       𝑧(𝑥) = 19 − 8𝑥.  Avalie: 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DAB26C4-8C6E-47B8-BD11-146FD30D7B17}"/>
              </a:ext>
            </a:extLst>
          </p:cNvPr>
          <p:cNvSpPr txBox="1"/>
          <p:nvPr/>
        </p:nvSpPr>
        <p:spPr>
          <a:xfrm>
            <a:off x="179512" y="3071157"/>
            <a:ext cx="87849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Para que exista um equilíbrio no qual haja simultaneamente alguns agentes jogando (O) e outros jogando (D) (ou seja, quantidades positivas de pessoas jogando cada uma das estratégias), é preciso que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y(x) = z(x).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Caso contrário, os jogadores com menor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payoff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iriam querer mudar de estratégia.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Fazendo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y(x) = z(x),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obtemos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3/4. 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C98BF874-E8D4-4F39-A957-C1025423CDB9}"/>
              </a:ext>
            </a:extLst>
          </p:cNvPr>
          <p:cNvCxnSpPr/>
          <p:nvPr/>
        </p:nvCxnSpPr>
        <p:spPr>
          <a:xfrm>
            <a:off x="4788024" y="4907944"/>
            <a:ext cx="4104456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30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53C9E19-32AF-4806-BC4E-1CB45A6CA138}"/>
              </a:ext>
            </a:extLst>
          </p:cNvPr>
          <p:cNvSpPr/>
          <p:nvPr/>
        </p:nvSpPr>
        <p:spPr>
          <a:xfrm>
            <a:off x="5940152" y="2152714"/>
            <a:ext cx="841623" cy="50323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A02BF34-760B-4BD0-90D8-1F037597F970}"/>
              </a:ext>
            </a:extLst>
          </p:cNvPr>
          <p:cNvSpPr txBox="1"/>
          <p:nvPr/>
        </p:nvSpPr>
        <p:spPr>
          <a:xfrm>
            <a:off x="179512" y="123478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foi dito, para que exista um equilíbrio no qual haja simultaneamente alguns agentes jogando (O) e outros jogando (D) (ou seja, quantidades positivas de pessoas jogando cada uma das estratégias), é preciso que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y(x) = z(x).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C1588A-3B61-4122-89EC-13C16FD0443D}"/>
              </a:ext>
            </a:extLst>
          </p:cNvPr>
          <p:cNvSpPr txBox="1"/>
          <p:nvPr/>
        </p:nvSpPr>
        <p:spPr>
          <a:xfrm>
            <a:off x="179512" y="150382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Isso implica em: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73CFF8E-791B-4395-8020-C55A91BF76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1447878"/>
              </p:ext>
            </p:extLst>
          </p:nvPr>
        </p:nvGraphicFramePr>
        <p:xfrm>
          <a:off x="620087" y="1935872"/>
          <a:ext cx="1503641" cy="858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9600" imgH="507960" progId="Equation.DSMT4">
                  <p:embed/>
                </p:oleObj>
              </mc:Choice>
              <mc:Fallback>
                <p:oleObj name="Equation" r:id="rId2" imgW="939600" imgH="50796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B248743B-7510-499C-BFEF-0A02307C09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0087" y="1935872"/>
                        <a:ext cx="1503641" cy="858558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B3DAC694-F818-424C-8263-CB1CE425E442}"/>
              </a:ext>
            </a:extLst>
          </p:cNvPr>
          <p:cNvSpPr txBox="1"/>
          <p:nvPr/>
        </p:nvSpPr>
        <p:spPr>
          <a:xfrm>
            <a:off x="539552" y="2871976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Caso contrário, os jogadores com menor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payoff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iriam querer mudar de estratégia. 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737815C9-E3E8-452F-9D70-18E1AF4403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260253"/>
              </p:ext>
            </p:extLst>
          </p:nvPr>
        </p:nvGraphicFramePr>
        <p:xfrm>
          <a:off x="2533303" y="2152714"/>
          <a:ext cx="4198937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65360" imgH="304560" progId="Equation.DSMT4">
                  <p:embed/>
                </p:oleObj>
              </mc:Choice>
              <mc:Fallback>
                <p:oleObj name="Equation" r:id="rId4" imgW="2565360" imgH="30456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B3E994DC-3C3C-420D-84B7-3F9698EC49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3303" y="2152714"/>
                        <a:ext cx="4198937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F31B92D9-6F0F-475F-9A8B-505388A1E66D}"/>
              </a:ext>
            </a:extLst>
          </p:cNvPr>
          <p:cNvCxnSpPr/>
          <p:nvPr/>
        </p:nvCxnSpPr>
        <p:spPr>
          <a:xfrm>
            <a:off x="2123728" y="2367920"/>
            <a:ext cx="3600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00432855-8BA2-4C82-BE87-B2153AF2E4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090726"/>
              </p:ext>
            </p:extLst>
          </p:nvPr>
        </p:nvGraphicFramePr>
        <p:xfrm>
          <a:off x="7111875" y="2200447"/>
          <a:ext cx="170859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04840" imgH="253800" progId="Equation.DSMT4">
                  <p:embed/>
                </p:oleObj>
              </mc:Choice>
              <mc:Fallback>
                <p:oleObj name="Equation" r:id="rId6" imgW="1104840" imgH="25380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76EBFE82-AF61-4C79-8AA3-D7A08A33F58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11875" y="2200447"/>
                        <a:ext cx="1708597" cy="4286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1DDA4676-87DE-45F0-91B6-9E7CEB260F22}"/>
              </a:ext>
            </a:extLst>
          </p:cNvPr>
          <p:cNvCxnSpPr>
            <a:cxnSpLocks/>
          </p:cNvCxnSpPr>
          <p:nvPr/>
        </p:nvCxnSpPr>
        <p:spPr>
          <a:xfrm>
            <a:off x="6784653" y="2439928"/>
            <a:ext cx="3076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72AA59B-7EB6-4499-89C2-1DC98EB29517}"/>
              </a:ext>
            </a:extLst>
          </p:cNvPr>
          <p:cNvSpPr txBox="1"/>
          <p:nvPr/>
        </p:nvSpPr>
        <p:spPr>
          <a:xfrm>
            <a:off x="179512" y="3736072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temos um primeiro equilíbrio (E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 onde 3/4 dos agentes jogam (O), e os demais (1/4) jogam (D).</a:t>
            </a:r>
          </a:p>
        </p:txBody>
      </p:sp>
    </p:spTree>
    <p:extLst>
      <p:ext uri="{BB962C8B-B14F-4D97-AF65-F5344CB8AC3E}">
        <p14:creationId xmlns:p14="http://schemas.microsoft.com/office/powerpoint/2010/main" val="7146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/>
      <p:bldP spid="11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6274B06A-692C-4AA8-8110-F1BA01D2581B}"/>
              </a:ext>
            </a:extLst>
          </p:cNvPr>
          <p:cNvSpPr/>
          <p:nvPr/>
        </p:nvSpPr>
        <p:spPr>
          <a:xfrm>
            <a:off x="323528" y="195486"/>
            <a:ext cx="8496944" cy="47525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32A25363-1BEE-4B7B-B3D4-D32C373BC336}"/>
              </a:ext>
            </a:extLst>
          </p:cNvPr>
          <p:cNvCxnSpPr/>
          <p:nvPr/>
        </p:nvCxnSpPr>
        <p:spPr>
          <a:xfrm flipV="1">
            <a:off x="1172750" y="1060278"/>
            <a:ext cx="0" cy="31925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7F17A4C8-CCAE-4E9E-A66F-E9BEEADB5AEF}"/>
              </a:ext>
            </a:extLst>
          </p:cNvPr>
          <p:cNvCxnSpPr/>
          <p:nvPr/>
        </p:nvCxnSpPr>
        <p:spPr>
          <a:xfrm>
            <a:off x="1172750" y="4231287"/>
            <a:ext cx="426334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7053D94A-25F2-445C-A6F6-878040D684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069149"/>
              </p:ext>
            </p:extLst>
          </p:nvPr>
        </p:nvGraphicFramePr>
        <p:xfrm>
          <a:off x="5258032" y="4224533"/>
          <a:ext cx="356127" cy="388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C75CDF7C-55AC-4700-A3D5-0D750E41D2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58032" y="4224533"/>
                        <a:ext cx="356127" cy="388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64990531-BA74-4601-9F7E-9AE375F2D529}"/>
              </a:ext>
            </a:extLst>
          </p:cNvPr>
          <p:cNvSpPr txBox="1"/>
          <p:nvPr/>
        </p:nvSpPr>
        <p:spPr>
          <a:xfrm>
            <a:off x="5508104" y="4252785"/>
            <a:ext cx="316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= Fração de Motoristas Obedientes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5AF7D086-3776-4C31-95C8-D2FA0375F6A9}"/>
              </a:ext>
            </a:extLst>
          </p:cNvPr>
          <p:cNvCxnSpPr>
            <a:cxnSpLocks/>
          </p:cNvCxnSpPr>
          <p:nvPr/>
        </p:nvCxnSpPr>
        <p:spPr>
          <a:xfrm>
            <a:off x="2051720" y="4231287"/>
            <a:ext cx="0" cy="93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78BAA4EC-0642-4971-B973-A76A802EC010}"/>
              </a:ext>
            </a:extLst>
          </p:cNvPr>
          <p:cNvCxnSpPr>
            <a:cxnSpLocks/>
          </p:cNvCxnSpPr>
          <p:nvPr/>
        </p:nvCxnSpPr>
        <p:spPr>
          <a:xfrm>
            <a:off x="2915816" y="4231287"/>
            <a:ext cx="0" cy="93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5B0226F-E404-4AB9-803F-7C54BA532FF2}"/>
              </a:ext>
            </a:extLst>
          </p:cNvPr>
          <p:cNvCxnSpPr>
            <a:cxnSpLocks/>
          </p:cNvCxnSpPr>
          <p:nvPr/>
        </p:nvCxnSpPr>
        <p:spPr>
          <a:xfrm>
            <a:off x="3779912" y="4252785"/>
            <a:ext cx="0" cy="93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E1809FAA-62B1-4872-BD39-77BDD40DDAAF}"/>
              </a:ext>
            </a:extLst>
          </p:cNvPr>
          <p:cNvCxnSpPr>
            <a:cxnSpLocks/>
          </p:cNvCxnSpPr>
          <p:nvPr/>
        </p:nvCxnSpPr>
        <p:spPr>
          <a:xfrm>
            <a:off x="4644008" y="4252785"/>
            <a:ext cx="0" cy="93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DDD389B8-46E8-4B60-BA1E-7F1B570563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817759"/>
              </p:ext>
            </p:extLst>
          </p:nvPr>
        </p:nvGraphicFramePr>
        <p:xfrm>
          <a:off x="1867848" y="4346291"/>
          <a:ext cx="352870" cy="46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304560" progId="Equation.DSMT4">
                  <p:embed/>
                </p:oleObj>
              </mc:Choice>
              <mc:Fallback>
                <p:oleObj name="Equation" r:id="rId4" imgW="228600" imgH="304560" progId="Equation.DSMT4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9D20C87D-82E2-4C30-B51E-BFB72FE1BC0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7848" y="4346291"/>
                        <a:ext cx="352870" cy="468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F4248E95-AF32-4992-9EBF-F2D5CB4B91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205941"/>
              </p:ext>
            </p:extLst>
          </p:nvPr>
        </p:nvGraphicFramePr>
        <p:xfrm>
          <a:off x="2778970" y="4360398"/>
          <a:ext cx="352870" cy="46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304560" progId="Equation.DSMT4">
                  <p:embed/>
                </p:oleObj>
              </mc:Choice>
              <mc:Fallback>
                <p:oleObj name="Equation" r:id="rId6" imgW="228600" imgH="304560" progId="Equation.DSMT4">
                  <p:embed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FCEB668F-67C1-4C11-8837-A9291A1329F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78970" y="4360398"/>
                        <a:ext cx="352870" cy="468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F64B1F3C-348D-465F-AAFA-BAF7308878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373747"/>
              </p:ext>
            </p:extLst>
          </p:nvPr>
        </p:nvGraphicFramePr>
        <p:xfrm>
          <a:off x="3635896" y="4360398"/>
          <a:ext cx="352870" cy="46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" imgH="304560" progId="Equation.DSMT4">
                  <p:embed/>
                </p:oleObj>
              </mc:Choice>
              <mc:Fallback>
                <p:oleObj name="Equation" r:id="rId8" imgW="228600" imgH="304560" progId="Equation.DSMT4">
                  <p:embed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228B0216-13F2-4BA0-AE07-18ED13C604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35896" y="4360398"/>
                        <a:ext cx="352870" cy="468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D03D50F7-944D-474D-BFB8-498A7FBEB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696789"/>
              </p:ext>
            </p:extLst>
          </p:nvPr>
        </p:nvGraphicFramePr>
        <p:xfrm>
          <a:off x="4589016" y="4396801"/>
          <a:ext cx="1270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DSMT4">
                  <p:embed/>
                </p:oleObj>
              </mc:Choice>
              <mc:Fallback>
                <p:oleObj name="Equation" r:id="rId10" imgW="88560" imgH="164880" progId="Equation.DSMT4">
                  <p:embed/>
                  <p:pic>
                    <p:nvPicPr>
                      <p:cNvPr id="16" name="Objeto 15">
                        <a:extLst>
                          <a:ext uri="{FF2B5EF4-FFF2-40B4-BE49-F238E27FC236}">
                            <a16:creationId xmlns:a16="http://schemas.microsoft.com/office/drawing/2014/main" id="{5EE89A43-DDD3-4404-B82F-72B673CE9B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89016" y="4396801"/>
                        <a:ext cx="1270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86EB79A2-65F2-431C-B795-4CEBC6AD14AB}"/>
              </a:ext>
            </a:extLst>
          </p:cNvPr>
          <p:cNvCxnSpPr>
            <a:cxnSpLocks/>
          </p:cNvCxnSpPr>
          <p:nvPr/>
        </p:nvCxnSpPr>
        <p:spPr>
          <a:xfrm>
            <a:off x="1172750" y="1516481"/>
            <a:ext cx="3837604" cy="1368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B3566079-6B59-4D79-B818-CDFF915AA2E1}"/>
              </a:ext>
            </a:extLst>
          </p:cNvPr>
          <p:cNvCxnSpPr/>
          <p:nvPr/>
        </p:nvCxnSpPr>
        <p:spPr>
          <a:xfrm>
            <a:off x="1172750" y="2452585"/>
            <a:ext cx="26071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25F4D367-F02F-4838-90C0-81047BE13BB8}"/>
              </a:ext>
            </a:extLst>
          </p:cNvPr>
          <p:cNvCxnSpPr>
            <a:cxnSpLocks/>
          </p:cNvCxnSpPr>
          <p:nvPr/>
        </p:nvCxnSpPr>
        <p:spPr>
          <a:xfrm flipV="1">
            <a:off x="1172750" y="2236561"/>
            <a:ext cx="3837604" cy="6480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>
            <a:extLst>
              <a:ext uri="{FF2B5EF4-FFF2-40B4-BE49-F238E27FC236}">
                <a16:creationId xmlns:a16="http://schemas.microsoft.com/office/drawing/2014/main" id="{7C4A5565-2086-478F-846E-87C4EA603EF6}"/>
              </a:ext>
            </a:extLst>
          </p:cNvPr>
          <p:cNvSpPr/>
          <p:nvPr/>
        </p:nvSpPr>
        <p:spPr>
          <a:xfrm flipH="1">
            <a:off x="3707902" y="2380576"/>
            <a:ext cx="137707" cy="14401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02AFB717-4818-445F-B58D-8334D5E4B8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201818"/>
              </p:ext>
            </p:extLst>
          </p:nvPr>
        </p:nvGraphicFramePr>
        <p:xfrm>
          <a:off x="831067" y="2740617"/>
          <a:ext cx="356557" cy="299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480" imgH="177480" progId="Equation.DSMT4">
                  <p:embed/>
                </p:oleObj>
              </mc:Choice>
              <mc:Fallback>
                <p:oleObj name="Equation" r:id="rId12" imgW="177480" imgH="177480" progId="Equation.DSMT4">
                  <p:embed/>
                  <p:pic>
                    <p:nvPicPr>
                      <p:cNvPr id="46" name="Objeto 45">
                        <a:extLst>
                          <a:ext uri="{FF2B5EF4-FFF2-40B4-BE49-F238E27FC236}">
                            <a16:creationId xmlns:a16="http://schemas.microsoft.com/office/drawing/2014/main" id="{054DB2FF-C949-43BB-B07A-856A010D37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31067" y="2740617"/>
                        <a:ext cx="356557" cy="299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FD3733CB-F0A0-4E62-893F-EDD337B9D6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266116"/>
              </p:ext>
            </p:extLst>
          </p:nvPr>
        </p:nvGraphicFramePr>
        <p:xfrm>
          <a:off x="827584" y="1372465"/>
          <a:ext cx="356557" cy="299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480" imgH="177480" progId="Equation.DSMT4">
                  <p:embed/>
                </p:oleObj>
              </mc:Choice>
              <mc:Fallback>
                <p:oleObj name="Equation" r:id="rId14" imgW="177480" imgH="177480" progId="Equation.DSMT4">
                  <p:embed/>
                  <p:pic>
                    <p:nvPicPr>
                      <p:cNvPr id="47" name="Objeto 46">
                        <a:extLst>
                          <a:ext uri="{FF2B5EF4-FFF2-40B4-BE49-F238E27FC236}">
                            <a16:creationId xmlns:a16="http://schemas.microsoft.com/office/drawing/2014/main" id="{F1D96B4B-06F8-472C-9F19-CE679F6965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27584" y="1372465"/>
                        <a:ext cx="356557" cy="299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9DC67551-BEB4-4165-8758-4EC40C7E75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154261"/>
              </p:ext>
            </p:extLst>
          </p:nvPr>
        </p:nvGraphicFramePr>
        <p:xfrm>
          <a:off x="827584" y="2308569"/>
          <a:ext cx="356557" cy="299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7480" imgH="177480" progId="Equation.DSMT4">
                  <p:embed/>
                </p:oleObj>
              </mc:Choice>
              <mc:Fallback>
                <p:oleObj name="Equation" r:id="rId16" imgW="177480" imgH="177480" progId="Equation.DSMT4">
                  <p:embed/>
                  <p:pic>
                    <p:nvPicPr>
                      <p:cNvPr id="48" name="Objeto 47">
                        <a:extLst>
                          <a:ext uri="{FF2B5EF4-FFF2-40B4-BE49-F238E27FC236}">
                            <a16:creationId xmlns:a16="http://schemas.microsoft.com/office/drawing/2014/main" id="{042F5E62-1B32-4A0C-B39E-97BF04A427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27584" y="2308569"/>
                        <a:ext cx="356557" cy="2996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3B76E6B1-0E3C-4FAA-8BFA-C6141F239C34}"/>
              </a:ext>
            </a:extLst>
          </p:cNvPr>
          <p:cNvCxnSpPr>
            <a:cxnSpLocks/>
          </p:cNvCxnSpPr>
          <p:nvPr/>
        </p:nvCxnSpPr>
        <p:spPr>
          <a:xfrm>
            <a:off x="3779912" y="2452585"/>
            <a:ext cx="0" cy="17719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C24348AA-B3FB-4080-9A6B-42162CC2C5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53741"/>
              </p:ext>
            </p:extLst>
          </p:nvPr>
        </p:nvGraphicFramePr>
        <p:xfrm>
          <a:off x="3613348" y="1969415"/>
          <a:ext cx="38258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77480" imgH="228600" progId="Equation.DSMT4">
                  <p:embed/>
                </p:oleObj>
              </mc:Choice>
              <mc:Fallback>
                <p:oleObj name="Equation" r:id="rId18" imgW="177480" imgH="228600" progId="Equation.DSMT4">
                  <p:embed/>
                  <p:pic>
                    <p:nvPicPr>
                      <p:cNvPr id="52" name="Objeto 51">
                        <a:extLst>
                          <a:ext uri="{FF2B5EF4-FFF2-40B4-BE49-F238E27FC236}">
                            <a16:creationId xmlns:a16="http://schemas.microsoft.com/office/drawing/2014/main" id="{FFE1E9FC-2D95-485A-86A4-3576216D3D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3613348" y="1969415"/>
                        <a:ext cx="38258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o 23">
            <a:extLst>
              <a:ext uri="{FF2B5EF4-FFF2-40B4-BE49-F238E27FC236}">
                <a16:creationId xmlns:a16="http://schemas.microsoft.com/office/drawing/2014/main" id="{6D1CD642-8CE4-4399-BE86-16A3B07313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575146"/>
              </p:ext>
            </p:extLst>
          </p:nvPr>
        </p:nvGraphicFramePr>
        <p:xfrm>
          <a:off x="665028" y="699542"/>
          <a:ext cx="1038225" cy="402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82400" imgH="203040" progId="Equation.DSMT4">
                  <p:embed/>
                </p:oleObj>
              </mc:Choice>
              <mc:Fallback>
                <p:oleObj name="Equation" r:id="rId20" imgW="482400" imgH="203040" progId="Equation.DSMT4">
                  <p:embed/>
                  <p:pic>
                    <p:nvPicPr>
                      <p:cNvPr id="53" name="Objeto 52">
                        <a:extLst>
                          <a:ext uri="{FF2B5EF4-FFF2-40B4-BE49-F238E27FC236}">
                            <a16:creationId xmlns:a16="http://schemas.microsoft.com/office/drawing/2014/main" id="{1B8345BD-D99A-4491-BA9C-648A36F75B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65028" y="699542"/>
                        <a:ext cx="1038225" cy="402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>
            <a:extLst>
              <a:ext uri="{FF2B5EF4-FFF2-40B4-BE49-F238E27FC236}">
                <a16:creationId xmlns:a16="http://schemas.microsoft.com/office/drawing/2014/main" id="{C16F7C51-5589-40F9-A906-43FE9EFEFF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207099"/>
              </p:ext>
            </p:extLst>
          </p:nvPr>
        </p:nvGraphicFramePr>
        <p:xfrm>
          <a:off x="5069532" y="2681557"/>
          <a:ext cx="3390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070000" imgH="253800" progId="Equation.DSMT4">
                  <p:embed/>
                </p:oleObj>
              </mc:Choice>
              <mc:Fallback>
                <p:oleObj name="Equation" r:id="rId22" imgW="2070000" imgH="253800" progId="Equation.DSMT4">
                  <p:embed/>
                  <p:pic>
                    <p:nvPicPr>
                      <p:cNvPr id="54" name="Objeto 53">
                        <a:extLst>
                          <a:ext uri="{FF2B5EF4-FFF2-40B4-BE49-F238E27FC236}">
                            <a16:creationId xmlns:a16="http://schemas.microsoft.com/office/drawing/2014/main" id="{3B1AFC6B-4597-4519-ADB3-A430B61320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069532" y="2681557"/>
                        <a:ext cx="3390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to 25">
            <a:extLst>
              <a:ext uri="{FF2B5EF4-FFF2-40B4-BE49-F238E27FC236}">
                <a16:creationId xmlns:a16="http://schemas.microsoft.com/office/drawing/2014/main" id="{0DAB60D4-3C8A-47EA-9361-4BB4121C52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4474"/>
              </p:ext>
            </p:extLst>
          </p:nvPr>
        </p:nvGraphicFramePr>
        <p:xfrm>
          <a:off x="5076056" y="2033485"/>
          <a:ext cx="3035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854000" imgH="253800" progId="Equation.DSMT4">
                  <p:embed/>
                </p:oleObj>
              </mc:Choice>
              <mc:Fallback>
                <p:oleObj name="Equation" r:id="rId24" imgW="1854000" imgH="253800" progId="Equation.DSMT4">
                  <p:embed/>
                  <p:pic>
                    <p:nvPicPr>
                      <p:cNvPr id="55" name="Objeto 54">
                        <a:extLst>
                          <a:ext uri="{FF2B5EF4-FFF2-40B4-BE49-F238E27FC236}">
                            <a16:creationId xmlns:a16="http://schemas.microsoft.com/office/drawing/2014/main" id="{9F261B22-F8BF-4303-9624-E9448B1BC9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076056" y="2033485"/>
                        <a:ext cx="3035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CaixaDeTexto 26">
            <a:extLst>
              <a:ext uri="{FF2B5EF4-FFF2-40B4-BE49-F238E27FC236}">
                <a16:creationId xmlns:a16="http://schemas.microsoft.com/office/drawing/2014/main" id="{B412C3CC-B753-47C8-B002-64BD3AB98B53}"/>
              </a:ext>
            </a:extLst>
          </p:cNvPr>
          <p:cNvSpPr txBox="1"/>
          <p:nvPr/>
        </p:nvSpPr>
        <p:spPr>
          <a:xfrm>
            <a:off x="2627784" y="195486"/>
            <a:ext cx="3837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Graficamente</a:t>
            </a:r>
          </a:p>
        </p:txBody>
      </p:sp>
    </p:spTree>
    <p:extLst>
      <p:ext uri="{BB962C8B-B14F-4D97-AF65-F5344CB8AC3E}">
        <p14:creationId xmlns:p14="http://schemas.microsoft.com/office/powerpoint/2010/main" val="347034801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42C24A0-3882-4480-BAD9-C76D8A3AEF91}"/>
              </a:ext>
            </a:extLst>
          </p:cNvPr>
          <p:cNvSpPr/>
          <p:nvPr/>
        </p:nvSpPr>
        <p:spPr>
          <a:xfrm>
            <a:off x="251520" y="759356"/>
            <a:ext cx="8640960" cy="433267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780BCD9E-2C28-4531-896B-AE9C9159F895}"/>
              </a:ext>
            </a:extLst>
          </p:cNvPr>
          <p:cNvCxnSpPr/>
          <p:nvPr/>
        </p:nvCxnSpPr>
        <p:spPr>
          <a:xfrm flipV="1">
            <a:off x="1244758" y="1179443"/>
            <a:ext cx="0" cy="319250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E2C6CB49-FC09-428A-9079-933D907F8EBC}"/>
              </a:ext>
            </a:extLst>
          </p:cNvPr>
          <p:cNvCxnSpPr/>
          <p:nvPr/>
        </p:nvCxnSpPr>
        <p:spPr>
          <a:xfrm>
            <a:off x="1244758" y="4350452"/>
            <a:ext cx="426334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346A6F75-1D82-4719-8AC8-AC8257E57E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299960"/>
              </p:ext>
            </p:extLst>
          </p:nvPr>
        </p:nvGraphicFramePr>
        <p:xfrm>
          <a:off x="5330040" y="4343698"/>
          <a:ext cx="356127" cy="388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7A00991E-0B0C-4BB6-988A-AC28A159A6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0040" y="4343698"/>
                        <a:ext cx="356127" cy="388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B73FF1EA-F62B-4851-810D-910BA711724E}"/>
              </a:ext>
            </a:extLst>
          </p:cNvPr>
          <p:cNvSpPr txBox="1"/>
          <p:nvPr/>
        </p:nvSpPr>
        <p:spPr>
          <a:xfrm>
            <a:off x="5580112" y="4371950"/>
            <a:ext cx="3168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= Fração de Motoristas Obedientes</a:t>
            </a:r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F7D6DBCF-3572-4865-90F8-CF3B2AB8DA00}"/>
              </a:ext>
            </a:extLst>
          </p:cNvPr>
          <p:cNvCxnSpPr>
            <a:cxnSpLocks/>
          </p:cNvCxnSpPr>
          <p:nvPr/>
        </p:nvCxnSpPr>
        <p:spPr>
          <a:xfrm>
            <a:off x="2123728" y="4350452"/>
            <a:ext cx="0" cy="93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45BAA54-F44E-4E0D-BF43-3CD388139051}"/>
              </a:ext>
            </a:extLst>
          </p:cNvPr>
          <p:cNvCxnSpPr>
            <a:cxnSpLocks/>
          </p:cNvCxnSpPr>
          <p:nvPr/>
        </p:nvCxnSpPr>
        <p:spPr>
          <a:xfrm>
            <a:off x="2987824" y="4350452"/>
            <a:ext cx="0" cy="93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021E0DE9-9740-44E2-BEEE-51449708915E}"/>
              </a:ext>
            </a:extLst>
          </p:cNvPr>
          <p:cNvCxnSpPr>
            <a:cxnSpLocks/>
          </p:cNvCxnSpPr>
          <p:nvPr/>
        </p:nvCxnSpPr>
        <p:spPr>
          <a:xfrm>
            <a:off x="3851920" y="4371950"/>
            <a:ext cx="0" cy="93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AE52D46-9C7D-4833-881C-EFEEB7E89835}"/>
              </a:ext>
            </a:extLst>
          </p:cNvPr>
          <p:cNvCxnSpPr>
            <a:cxnSpLocks/>
          </p:cNvCxnSpPr>
          <p:nvPr/>
        </p:nvCxnSpPr>
        <p:spPr>
          <a:xfrm>
            <a:off x="4716016" y="4371950"/>
            <a:ext cx="0" cy="935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to 10">
            <a:extLst>
              <a:ext uri="{FF2B5EF4-FFF2-40B4-BE49-F238E27FC236}">
                <a16:creationId xmlns:a16="http://schemas.microsoft.com/office/drawing/2014/main" id="{677259B5-0A31-4E5D-BA15-5EC4E74AE7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476935"/>
              </p:ext>
            </p:extLst>
          </p:nvPr>
        </p:nvGraphicFramePr>
        <p:xfrm>
          <a:off x="1939856" y="4465456"/>
          <a:ext cx="352870" cy="46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304560" progId="Equation.DSMT4">
                  <p:embed/>
                </p:oleObj>
              </mc:Choice>
              <mc:Fallback>
                <p:oleObj name="Equation" r:id="rId4" imgW="228600" imgH="304560" progId="Equation.DSMT4">
                  <p:embed/>
                  <p:pic>
                    <p:nvPicPr>
                      <p:cNvPr id="10" name="Objeto 9">
                        <a:extLst>
                          <a:ext uri="{FF2B5EF4-FFF2-40B4-BE49-F238E27FC236}">
                            <a16:creationId xmlns:a16="http://schemas.microsoft.com/office/drawing/2014/main" id="{1954FFEC-EA1D-4E3B-A5F4-D69655F651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39856" y="4465456"/>
                        <a:ext cx="352870" cy="468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90318596-0FD2-47E5-8604-B9BD5B5941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092438"/>
              </p:ext>
            </p:extLst>
          </p:nvPr>
        </p:nvGraphicFramePr>
        <p:xfrm>
          <a:off x="2850978" y="4479563"/>
          <a:ext cx="352870" cy="46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304560" progId="Equation.DSMT4">
                  <p:embed/>
                </p:oleObj>
              </mc:Choice>
              <mc:Fallback>
                <p:oleObj name="Equation" r:id="rId6" imgW="228600" imgH="304560" progId="Equation.DSMT4">
                  <p:embed/>
                  <p:pic>
                    <p:nvPicPr>
                      <p:cNvPr id="11" name="Objeto 10">
                        <a:extLst>
                          <a:ext uri="{FF2B5EF4-FFF2-40B4-BE49-F238E27FC236}">
                            <a16:creationId xmlns:a16="http://schemas.microsoft.com/office/drawing/2014/main" id="{4DE0E61D-0919-4CFC-8892-B35A2DF015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50978" y="4479563"/>
                        <a:ext cx="352870" cy="468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6539BFE7-559A-4DA1-B1AB-6CE0B0A37D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769604"/>
              </p:ext>
            </p:extLst>
          </p:nvPr>
        </p:nvGraphicFramePr>
        <p:xfrm>
          <a:off x="3707904" y="4479563"/>
          <a:ext cx="352870" cy="468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" imgH="304560" progId="Equation.DSMT4">
                  <p:embed/>
                </p:oleObj>
              </mc:Choice>
              <mc:Fallback>
                <p:oleObj name="Equation" r:id="rId8" imgW="228600" imgH="30456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09DF3999-7BFD-4ED5-91A3-DC3DD1A1BD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707904" y="4479563"/>
                        <a:ext cx="352870" cy="4684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92081E5A-A1A0-4925-997F-3E5E732E3B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600860"/>
              </p:ext>
            </p:extLst>
          </p:nvPr>
        </p:nvGraphicFramePr>
        <p:xfrm>
          <a:off x="4661024" y="4515966"/>
          <a:ext cx="127000" cy="25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560" imgH="164880" progId="Equation.DSMT4">
                  <p:embed/>
                </p:oleObj>
              </mc:Choice>
              <mc:Fallback>
                <p:oleObj name="Equation" r:id="rId10" imgW="88560" imgH="164880" progId="Equation.DSMT4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3B870DE1-925B-44FD-8068-82CEF48D56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61024" y="4515966"/>
                        <a:ext cx="127000" cy="25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55800626-2B70-4863-B804-DBFC99EA9FE0}"/>
              </a:ext>
            </a:extLst>
          </p:cNvPr>
          <p:cNvCxnSpPr>
            <a:cxnSpLocks/>
          </p:cNvCxnSpPr>
          <p:nvPr/>
        </p:nvCxnSpPr>
        <p:spPr>
          <a:xfrm>
            <a:off x="1244758" y="1635646"/>
            <a:ext cx="3837604" cy="13681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7D3063F1-E9F6-4C63-887E-9FA5FD6E04DF}"/>
              </a:ext>
            </a:extLst>
          </p:cNvPr>
          <p:cNvCxnSpPr/>
          <p:nvPr/>
        </p:nvCxnSpPr>
        <p:spPr>
          <a:xfrm>
            <a:off x="1244758" y="2571750"/>
            <a:ext cx="260716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F70A6C6-0B7D-46CC-B46E-C6BEA49828C2}"/>
              </a:ext>
            </a:extLst>
          </p:cNvPr>
          <p:cNvCxnSpPr>
            <a:cxnSpLocks/>
          </p:cNvCxnSpPr>
          <p:nvPr/>
        </p:nvCxnSpPr>
        <p:spPr>
          <a:xfrm flipV="1">
            <a:off x="1244758" y="2355726"/>
            <a:ext cx="3837604" cy="64807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ipse 17">
            <a:extLst>
              <a:ext uri="{FF2B5EF4-FFF2-40B4-BE49-F238E27FC236}">
                <a16:creationId xmlns:a16="http://schemas.microsoft.com/office/drawing/2014/main" id="{2CC707A7-138F-4DA4-8B19-8928EB0B6D7C}"/>
              </a:ext>
            </a:extLst>
          </p:cNvPr>
          <p:cNvSpPr/>
          <p:nvPr/>
        </p:nvSpPr>
        <p:spPr>
          <a:xfrm flipH="1">
            <a:off x="3806456" y="2505535"/>
            <a:ext cx="117472" cy="13822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780AAE5F-B9C9-4190-A0DC-0F255FB4D7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219876"/>
              </p:ext>
            </p:extLst>
          </p:nvPr>
        </p:nvGraphicFramePr>
        <p:xfrm>
          <a:off x="917948" y="2873192"/>
          <a:ext cx="269676" cy="27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77480" imgH="177480" progId="Equation.DSMT4">
                  <p:embed/>
                </p:oleObj>
              </mc:Choice>
              <mc:Fallback>
                <p:oleObj name="Equation" r:id="rId12" imgW="177480" imgH="177480" progId="Equation.DSMT4">
                  <p:embed/>
                  <p:pic>
                    <p:nvPicPr>
                      <p:cNvPr id="20" name="Objeto 19">
                        <a:extLst>
                          <a:ext uri="{FF2B5EF4-FFF2-40B4-BE49-F238E27FC236}">
                            <a16:creationId xmlns:a16="http://schemas.microsoft.com/office/drawing/2014/main" id="{97C6EA46-16F0-4E2D-9D46-2BBC36BE57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17948" y="2873192"/>
                        <a:ext cx="269676" cy="274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46BAE6CD-1D4A-43BD-B665-8368C2918E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061907"/>
              </p:ext>
            </p:extLst>
          </p:nvPr>
        </p:nvGraphicFramePr>
        <p:xfrm>
          <a:off x="917948" y="1491630"/>
          <a:ext cx="269676" cy="27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77480" imgH="177480" progId="Equation.DSMT4">
                  <p:embed/>
                </p:oleObj>
              </mc:Choice>
              <mc:Fallback>
                <p:oleObj name="Equation" r:id="rId14" imgW="177480" imgH="177480" progId="Equation.DSMT4">
                  <p:embed/>
                  <p:pic>
                    <p:nvPicPr>
                      <p:cNvPr id="21" name="Objeto 20">
                        <a:extLst>
                          <a:ext uri="{FF2B5EF4-FFF2-40B4-BE49-F238E27FC236}">
                            <a16:creationId xmlns:a16="http://schemas.microsoft.com/office/drawing/2014/main" id="{91DA3814-433C-484F-BC50-DF83AB4C5A5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17948" y="1491630"/>
                        <a:ext cx="269676" cy="274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to 20">
            <a:extLst>
              <a:ext uri="{FF2B5EF4-FFF2-40B4-BE49-F238E27FC236}">
                <a16:creationId xmlns:a16="http://schemas.microsoft.com/office/drawing/2014/main" id="{AAFBEB76-E8F8-4A80-B03E-86FCE72BF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7418821"/>
              </p:ext>
            </p:extLst>
          </p:nvPr>
        </p:nvGraphicFramePr>
        <p:xfrm>
          <a:off x="917948" y="2441144"/>
          <a:ext cx="269676" cy="27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77480" imgH="177480" progId="Equation.DSMT4">
                  <p:embed/>
                </p:oleObj>
              </mc:Choice>
              <mc:Fallback>
                <p:oleObj name="Equation" r:id="rId16" imgW="177480" imgH="177480" progId="Equation.DSMT4">
                  <p:embed/>
                  <p:pic>
                    <p:nvPicPr>
                      <p:cNvPr id="22" name="Objeto 21">
                        <a:extLst>
                          <a:ext uri="{FF2B5EF4-FFF2-40B4-BE49-F238E27FC236}">
                            <a16:creationId xmlns:a16="http://schemas.microsoft.com/office/drawing/2014/main" id="{9F62C1C0-90A2-451E-B991-6163FFC2BF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17948" y="2441144"/>
                        <a:ext cx="269676" cy="274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ector reto 21">
            <a:extLst>
              <a:ext uri="{FF2B5EF4-FFF2-40B4-BE49-F238E27FC236}">
                <a16:creationId xmlns:a16="http://schemas.microsoft.com/office/drawing/2014/main" id="{5C09D262-3B8F-4096-AB45-553CDDFE8F05}"/>
              </a:ext>
            </a:extLst>
          </p:cNvPr>
          <p:cNvCxnSpPr>
            <a:cxnSpLocks/>
          </p:cNvCxnSpPr>
          <p:nvPr/>
        </p:nvCxnSpPr>
        <p:spPr>
          <a:xfrm>
            <a:off x="3851920" y="2571750"/>
            <a:ext cx="0" cy="17719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A2C0D2C4-5AB9-4EEF-BFD5-0B2F41A9B1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772555"/>
              </p:ext>
            </p:extLst>
          </p:nvPr>
        </p:nvGraphicFramePr>
        <p:xfrm>
          <a:off x="539552" y="2715766"/>
          <a:ext cx="250825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4880" imgH="164880" progId="Equation.DSMT4">
                  <p:embed/>
                </p:oleObj>
              </mc:Choice>
              <mc:Fallback>
                <p:oleObj name="Equation" r:id="rId18" imgW="164880" imgH="164880" progId="Equation.DSMT4">
                  <p:embed/>
                  <p:pic>
                    <p:nvPicPr>
                      <p:cNvPr id="30" name="Objeto 29">
                        <a:extLst>
                          <a:ext uri="{FF2B5EF4-FFF2-40B4-BE49-F238E27FC236}">
                            <a16:creationId xmlns:a16="http://schemas.microsoft.com/office/drawing/2014/main" id="{F04483C5-6FD7-41DD-BB0D-8C30ADA81C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39552" y="2715766"/>
                        <a:ext cx="250825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to 23">
            <a:extLst>
              <a:ext uri="{FF2B5EF4-FFF2-40B4-BE49-F238E27FC236}">
                <a16:creationId xmlns:a16="http://schemas.microsoft.com/office/drawing/2014/main" id="{23922699-5359-49F0-9D67-4F285A5CB2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446311"/>
              </p:ext>
            </p:extLst>
          </p:nvPr>
        </p:nvGraphicFramePr>
        <p:xfrm>
          <a:off x="530225" y="1779662"/>
          <a:ext cx="288925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90440" imgH="177480" progId="Equation.DSMT4">
                  <p:embed/>
                </p:oleObj>
              </mc:Choice>
              <mc:Fallback>
                <p:oleObj name="Equation" r:id="rId20" imgW="190440" imgH="177480" progId="Equation.DSMT4">
                  <p:embed/>
                  <p:pic>
                    <p:nvPicPr>
                      <p:cNvPr id="31" name="Objeto 30">
                        <a:extLst>
                          <a:ext uri="{FF2B5EF4-FFF2-40B4-BE49-F238E27FC236}">
                            <a16:creationId xmlns:a16="http://schemas.microsoft.com/office/drawing/2014/main" id="{05D91613-4BF6-415F-9BD8-0E70207B23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30225" y="1779662"/>
                        <a:ext cx="288925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to 24">
            <a:extLst>
              <a:ext uri="{FF2B5EF4-FFF2-40B4-BE49-F238E27FC236}">
                <a16:creationId xmlns:a16="http://schemas.microsoft.com/office/drawing/2014/main" id="{8B6853E4-AEC8-4B07-A2B4-741B42DAB5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130537"/>
              </p:ext>
            </p:extLst>
          </p:nvPr>
        </p:nvGraphicFramePr>
        <p:xfrm>
          <a:off x="737036" y="818707"/>
          <a:ext cx="1038225" cy="402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482400" imgH="203040" progId="Equation.DSMT4">
                  <p:embed/>
                </p:oleObj>
              </mc:Choice>
              <mc:Fallback>
                <p:oleObj name="Equation" r:id="rId22" imgW="482400" imgH="203040" progId="Equation.DSMT4">
                  <p:embed/>
                  <p:pic>
                    <p:nvPicPr>
                      <p:cNvPr id="32" name="Objeto 31">
                        <a:extLst>
                          <a:ext uri="{FF2B5EF4-FFF2-40B4-BE49-F238E27FC236}">
                            <a16:creationId xmlns:a16="http://schemas.microsoft.com/office/drawing/2014/main" id="{958D2727-90F6-47E7-A7AE-A826F87A05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37036" y="818707"/>
                        <a:ext cx="1038225" cy="402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AF7E1393-2E77-48FE-AFC8-E4E582DBB0E9}"/>
              </a:ext>
            </a:extLst>
          </p:cNvPr>
          <p:cNvCxnSpPr>
            <a:cxnSpLocks/>
          </p:cNvCxnSpPr>
          <p:nvPr/>
        </p:nvCxnSpPr>
        <p:spPr>
          <a:xfrm flipV="1">
            <a:off x="2123728" y="1951930"/>
            <a:ext cx="0" cy="242002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727EEE4C-120B-4969-BD4A-CF1A2D21C336}"/>
              </a:ext>
            </a:extLst>
          </p:cNvPr>
          <p:cNvCxnSpPr/>
          <p:nvPr/>
        </p:nvCxnSpPr>
        <p:spPr>
          <a:xfrm>
            <a:off x="1244758" y="1923678"/>
            <a:ext cx="87897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8ACCDFB9-E294-4E9C-9283-DFCD19659C7D}"/>
              </a:ext>
            </a:extLst>
          </p:cNvPr>
          <p:cNvCxnSpPr/>
          <p:nvPr/>
        </p:nvCxnSpPr>
        <p:spPr>
          <a:xfrm>
            <a:off x="1244758" y="2859782"/>
            <a:ext cx="878970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02C04A13-F806-4411-9B4D-0D9B2CFBB934}"/>
              </a:ext>
            </a:extLst>
          </p:cNvPr>
          <p:cNvCxnSpPr/>
          <p:nvPr/>
        </p:nvCxnSpPr>
        <p:spPr>
          <a:xfrm>
            <a:off x="827584" y="1923678"/>
            <a:ext cx="32681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EEB34CC3-E089-4385-8600-55F1657A0090}"/>
              </a:ext>
            </a:extLst>
          </p:cNvPr>
          <p:cNvCxnSpPr/>
          <p:nvPr/>
        </p:nvCxnSpPr>
        <p:spPr>
          <a:xfrm>
            <a:off x="827584" y="2859782"/>
            <a:ext cx="326810" cy="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ipse 30">
            <a:extLst>
              <a:ext uri="{FF2B5EF4-FFF2-40B4-BE49-F238E27FC236}">
                <a16:creationId xmlns:a16="http://schemas.microsoft.com/office/drawing/2014/main" id="{0467DFD8-FE73-41FD-BA7E-4D0AE06129B8}"/>
              </a:ext>
            </a:extLst>
          </p:cNvPr>
          <p:cNvSpPr/>
          <p:nvPr/>
        </p:nvSpPr>
        <p:spPr>
          <a:xfrm flipH="1">
            <a:off x="2051720" y="1851670"/>
            <a:ext cx="117472" cy="13822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6FF9D37F-C170-48DA-A5C9-84C13BE8E3CA}"/>
              </a:ext>
            </a:extLst>
          </p:cNvPr>
          <p:cNvSpPr/>
          <p:nvPr/>
        </p:nvSpPr>
        <p:spPr>
          <a:xfrm flipH="1">
            <a:off x="2051720" y="2793567"/>
            <a:ext cx="117472" cy="138223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413E3A1B-22C7-4E55-B810-A5267F4106C3}"/>
              </a:ext>
            </a:extLst>
          </p:cNvPr>
          <p:cNvSpPr txBox="1"/>
          <p:nvPr/>
        </p:nvSpPr>
        <p:spPr>
          <a:xfrm>
            <a:off x="251520" y="5147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x = 1/4 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Z(x)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17 &gt;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y(x)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11. Logo, como o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payoff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da estratégia desobedecer é maior, a fração de motoristas obedientes diminuirá.</a:t>
            </a:r>
          </a:p>
        </p:txBody>
      </p:sp>
      <p:graphicFrame>
        <p:nvGraphicFramePr>
          <p:cNvPr id="34" name="Objeto 33">
            <a:extLst>
              <a:ext uri="{FF2B5EF4-FFF2-40B4-BE49-F238E27FC236}">
                <a16:creationId xmlns:a16="http://schemas.microsoft.com/office/drawing/2014/main" id="{BEA93CA5-49A8-4E99-98D6-98E5BDD019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37000"/>
              </p:ext>
            </p:extLst>
          </p:nvPr>
        </p:nvGraphicFramePr>
        <p:xfrm>
          <a:off x="5141540" y="2800722"/>
          <a:ext cx="3390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070000" imgH="253800" progId="Equation.DSMT4">
                  <p:embed/>
                </p:oleObj>
              </mc:Choice>
              <mc:Fallback>
                <p:oleObj name="Equation" r:id="rId24" imgW="2070000" imgH="253800" progId="Equation.DSMT4">
                  <p:embed/>
                  <p:pic>
                    <p:nvPicPr>
                      <p:cNvPr id="47" name="Objeto 46">
                        <a:extLst>
                          <a:ext uri="{FF2B5EF4-FFF2-40B4-BE49-F238E27FC236}">
                            <a16:creationId xmlns:a16="http://schemas.microsoft.com/office/drawing/2014/main" id="{0773B7B6-A4DC-4DB4-B581-4EFD26D0E5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141540" y="2800722"/>
                        <a:ext cx="33909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to 34">
            <a:extLst>
              <a:ext uri="{FF2B5EF4-FFF2-40B4-BE49-F238E27FC236}">
                <a16:creationId xmlns:a16="http://schemas.microsoft.com/office/drawing/2014/main" id="{CCCBED06-2D7B-46BD-B871-D7174B83C8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086325"/>
              </p:ext>
            </p:extLst>
          </p:nvPr>
        </p:nvGraphicFramePr>
        <p:xfrm>
          <a:off x="5148064" y="2152650"/>
          <a:ext cx="3035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854000" imgH="253800" progId="Equation.DSMT4">
                  <p:embed/>
                </p:oleObj>
              </mc:Choice>
              <mc:Fallback>
                <p:oleObj name="Equation" r:id="rId26" imgW="1854000" imgH="253800" progId="Equation.DSMT4">
                  <p:embed/>
                  <p:pic>
                    <p:nvPicPr>
                      <p:cNvPr id="48" name="Objeto 47">
                        <a:extLst>
                          <a:ext uri="{FF2B5EF4-FFF2-40B4-BE49-F238E27FC236}">
                            <a16:creationId xmlns:a16="http://schemas.microsoft.com/office/drawing/2014/main" id="{68AE2E72-65FB-4F3C-849F-5BBCD7A8FF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5148064" y="2152650"/>
                        <a:ext cx="3035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52AC6D67-2B53-4C55-A564-935D8C908CFD}"/>
              </a:ext>
            </a:extLst>
          </p:cNvPr>
          <p:cNvCxnSpPr>
            <a:cxnSpLocks/>
            <a:stCxn id="31" idx="6"/>
          </p:cNvCxnSpPr>
          <p:nvPr/>
        </p:nvCxnSpPr>
        <p:spPr>
          <a:xfrm flipH="1" flipV="1">
            <a:off x="1259632" y="1635646"/>
            <a:ext cx="792088" cy="28513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FABE3E5F-36F2-41E3-96B9-53916C3E9C9D}"/>
              </a:ext>
            </a:extLst>
          </p:cNvPr>
          <p:cNvCxnSpPr>
            <a:cxnSpLocks/>
          </p:cNvCxnSpPr>
          <p:nvPr/>
        </p:nvCxnSpPr>
        <p:spPr>
          <a:xfrm flipH="1">
            <a:off x="1259632" y="2859782"/>
            <a:ext cx="792088" cy="141119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3047BF42-58A6-43E2-B5DC-8311810679AF}"/>
              </a:ext>
            </a:extLst>
          </p:cNvPr>
          <p:cNvSpPr txBox="1"/>
          <p:nvPr/>
        </p:nvSpPr>
        <p:spPr>
          <a:xfrm>
            <a:off x="4716016" y="3612865"/>
            <a:ext cx="1983691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se </a:t>
            </a:r>
            <a:r>
              <a:rPr lang="pt-B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¾ ?</a:t>
            </a:r>
          </a:p>
        </p:txBody>
      </p:sp>
      <p:graphicFrame>
        <p:nvGraphicFramePr>
          <p:cNvPr id="39" name="Objeto 38">
            <a:extLst>
              <a:ext uri="{FF2B5EF4-FFF2-40B4-BE49-F238E27FC236}">
                <a16:creationId xmlns:a16="http://schemas.microsoft.com/office/drawing/2014/main" id="{B8FF38F1-F9A1-4901-A467-4B0F31AF8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314454"/>
              </p:ext>
            </p:extLst>
          </p:nvPr>
        </p:nvGraphicFramePr>
        <p:xfrm>
          <a:off x="911957" y="4371950"/>
          <a:ext cx="635707" cy="316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355320" imgH="177480" progId="Equation.DSMT4">
                  <p:embed/>
                </p:oleObj>
              </mc:Choice>
              <mc:Fallback>
                <p:oleObj name="Equation" r:id="rId28" imgW="355320" imgH="177480" progId="Equation.DSMT4">
                  <p:embed/>
                  <p:pic>
                    <p:nvPicPr>
                      <p:cNvPr id="57" name="Objeto 56">
                        <a:extLst>
                          <a:ext uri="{FF2B5EF4-FFF2-40B4-BE49-F238E27FC236}">
                            <a16:creationId xmlns:a16="http://schemas.microsoft.com/office/drawing/2014/main" id="{2029A941-079A-4E39-9E4B-9E2F3A44D1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11957" y="4371950"/>
                        <a:ext cx="635707" cy="316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000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2DF327B-F447-419F-9229-6B75B618BE00}"/>
              </a:ext>
            </a:extLst>
          </p:cNvPr>
          <p:cNvSpPr txBox="1"/>
          <p:nvPr/>
        </p:nvSpPr>
        <p:spPr>
          <a:xfrm>
            <a:off x="179512" y="195486"/>
            <a:ext cx="87129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que acabamos de ver, nos leva a pensar em dois outros possíveis equilíbrios que acontecem caso, inicialmente,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≠ 3/4. Esses dois outros equilíbrios ocorrem com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0  e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Equilíbrio 2 (E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 :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= 0.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0 →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y(x)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10 &lt; 19 =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z(x)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Logo, se todos jogam (D), então a melhor ação para cada agente é jogar (D).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Assim, em 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todos os agentes desobedecem (jogam D).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Equilíbrio 3 (E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) :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 = 1.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 →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y(x)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14 &gt; 11 =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z(x)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Logo, se todos jogam (O), então a melhor ação para cada agente é jogar (O).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Assim, em 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, todos os agentes obedecem (jogam O). </a:t>
            </a:r>
          </a:p>
        </p:txBody>
      </p:sp>
    </p:spTree>
    <p:extLst>
      <p:ext uri="{BB962C8B-B14F-4D97-AF65-F5344CB8AC3E}">
        <p14:creationId xmlns:p14="http://schemas.microsoft.com/office/powerpoint/2010/main" val="100431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E743789-4387-44F5-AF26-CE01F51DFE10}"/>
              </a:ext>
            </a:extLst>
          </p:cNvPr>
          <p:cNvSpPr txBox="1"/>
          <p:nvPr/>
        </p:nvSpPr>
        <p:spPr>
          <a:xfrm>
            <a:off x="138223" y="2424251"/>
            <a:ext cx="8826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Existem três Equilíbrios de Nash no jogo;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3CAC160-363E-4F51-8F02-73E0BEF3DA20}"/>
              </a:ext>
            </a:extLst>
          </p:cNvPr>
          <p:cNvSpPr txBox="1"/>
          <p:nvPr/>
        </p:nvSpPr>
        <p:spPr>
          <a:xfrm>
            <a:off x="5148064" y="242425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C0F9C3E-5D35-4335-8CD3-919B84864DC7}"/>
              </a:ext>
            </a:extLst>
          </p:cNvPr>
          <p:cNvSpPr txBox="1"/>
          <p:nvPr/>
        </p:nvSpPr>
        <p:spPr>
          <a:xfrm>
            <a:off x="138223" y="51470"/>
            <a:ext cx="88262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Existe um único Equilíbrio de Nash evolutivamente estável neste jogo;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20CBB08-09A5-4A40-AFA3-E52A126B843A}"/>
              </a:ext>
            </a:extLst>
          </p:cNvPr>
          <p:cNvSpPr txBox="1"/>
          <p:nvPr/>
        </p:nvSpPr>
        <p:spPr>
          <a:xfrm>
            <a:off x="8460432" y="8340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6043820-48D0-4E0D-9BF7-6E5BF94AE9A5}"/>
              </a:ext>
            </a:extLst>
          </p:cNvPr>
          <p:cNvSpPr txBox="1"/>
          <p:nvPr/>
        </p:nvSpPr>
        <p:spPr>
          <a:xfrm>
            <a:off x="179512" y="483518"/>
            <a:ext cx="864096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Equilíbrio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Evolucionariamente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Estável é um equilíbrio de Nash modificado, já que </a:t>
            </a:r>
            <a:r>
              <a:rPr lang="pt-BR" sz="2000" u="sng" dirty="0">
                <a:latin typeface="Arial" panose="020B0604020202020204" pitchFamily="34" charset="0"/>
                <a:cs typeface="Arial" panose="020B0604020202020204" pitchFamily="34" charset="0"/>
              </a:rPr>
              <a:t>a melhor estratégia de um indivíduo depende daquilo que faz a maior parte da população que ele pertence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nesse caso, os “obedientes” / “desobedientes”.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vimos, nesse jogo temos 3 EEE.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3B0D248-B676-4450-9BAD-080DBFBD585E}"/>
              </a:ext>
            </a:extLst>
          </p:cNvPr>
          <p:cNvSpPr txBox="1"/>
          <p:nvPr/>
        </p:nvSpPr>
        <p:spPr>
          <a:xfrm>
            <a:off x="179512" y="289172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vimos, nesse jogo temos 3 EEE: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= 3/4 ,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0  e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1.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B76DE8B-72C6-409F-AF47-D09B2CF5637E}"/>
              </a:ext>
            </a:extLst>
          </p:cNvPr>
          <p:cNvSpPr txBox="1"/>
          <p:nvPr/>
        </p:nvSpPr>
        <p:spPr>
          <a:xfrm>
            <a:off x="138223" y="3683808"/>
            <a:ext cx="8826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 metade dos motoristas obedecem o limite, um pequeno desvio dessa fração, nos dois sentidos, fará com que o sistema retorne à fração original;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DB9735B-8B6D-46DC-BF33-2CD5688E800B}"/>
              </a:ext>
            </a:extLst>
          </p:cNvPr>
          <p:cNvSpPr txBox="1"/>
          <p:nvPr/>
        </p:nvSpPr>
        <p:spPr>
          <a:xfrm>
            <a:off x="8604448" y="400377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5D4F853-28D0-45A9-A360-3E9F0A5A1743}"/>
              </a:ext>
            </a:extLst>
          </p:cNvPr>
          <p:cNvSpPr txBox="1"/>
          <p:nvPr/>
        </p:nvSpPr>
        <p:spPr>
          <a:xfrm>
            <a:off x="179512" y="4475896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Se, inicialmente,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1/2, o EEE acontecerá com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0.</a:t>
            </a:r>
          </a:p>
        </p:txBody>
      </p:sp>
    </p:spTree>
    <p:extLst>
      <p:ext uri="{BB962C8B-B14F-4D97-AF65-F5344CB8AC3E}">
        <p14:creationId xmlns:p14="http://schemas.microsoft.com/office/powerpoint/2010/main" val="41504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  <p:bldP spid="10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ED16A73-67C4-4A5B-8D3B-0EC9D492181F}"/>
              </a:ext>
            </a:extLst>
          </p:cNvPr>
          <p:cNvSpPr txBox="1"/>
          <p:nvPr/>
        </p:nvSpPr>
        <p:spPr>
          <a:xfrm>
            <a:off x="138223" y="123478"/>
            <a:ext cx="88262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Não é necessário que inicialmente todos obedeçam ao limite para que ocorra um equilíbrio no qual todos obedecem;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7EA98B6-E7FD-4B4A-9D63-D79789914E95}"/>
              </a:ext>
            </a:extLst>
          </p:cNvPr>
          <p:cNvSpPr txBox="1"/>
          <p:nvPr/>
        </p:nvSpPr>
        <p:spPr>
          <a:xfrm>
            <a:off x="5364088" y="4434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F988004-FDF5-4719-809A-337CFC253F2D}"/>
              </a:ext>
            </a:extLst>
          </p:cNvPr>
          <p:cNvSpPr txBox="1"/>
          <p:nvPr/>
        </p:nvSpPr>
        <p:spPr>
          <a:xfrm>
            <a:off x="179512" y="915566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Se, inicialmente,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&gt; 3/4, teremos um EEE com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1.</a:t>
            </a:r>
          </a:p>
        </p:txBody>
      </p:sp>
    </p:spTree>
    <p:extLst>
      <p:ext uri="{BB962C8B-B14F-4D97-AF65-F5344CB8AC3E}">
        <p14:creationId xmlns:p14="http://schemas.microsoft.com/office/powerpoint/2010/main" val="53946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70839D4-8072-4CC3-9355-A9167F468837}"/>
              </a:ext>
            </a:extLst>
          </p:cNvPr>
          <p:cNvSpPr/>
          <p:nvPr/>
        </p:nvSpPr>
        <p:spPr>
          <a:xfrm>
            <a:off x="251519" y="1347615"/>
            <a:ext cx="7632849" cy="37238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BC8AF81-C8FB-4CEA-A4AA-503E7D06C593}"/>
              </a:ext>
            </a:extLst>
          </p:cNvPr>
          <p:cNvSpPr txBox="1"/>
          <p:nvPr/>
        </p:nvSpPr>
        <p:spPr>
          <a:xfrm>
            <a:off x="138223" y="51470"/>
            <a:ext cx="8826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Se um aumento do limite de velocidade reduzir apenas o </a:t>
            </a:r>
            <a:r>
              <a:rPr lang="pt-BR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pay-off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 estratégia desobedecer, deslocando paralelamente a função z(x) para     𝑧(𝑥) = 15 − 8𝑥, então, se partirmos da fração 𝑥 = 3/4, o sistema migra para um equilíbrio com 𝑥 = 5/12.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F4DE4BE-0102-45C3-A75A-6A397745B3EC}"/>
              </a:ext>
            </a:extLst>
          </p:cNvPr>
          <p:cNvSpPr txBox="1"/>
          <p:nvPr/>
        </p:nvSpPr>
        <p:spPr>
          <a:xfrm>
            <a:off x="3275855" y="947504"/>
            <a:ext cx="16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,  </a:t>
            </a:r>
            <a:r>
              <a:rPr lang="pt-B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D8D045D1-086A-4189-89D7-572FD4603888}"/>
              </a:ext>
            </a:extLst>
          </p:cNvPr>
          <p:cNvCxnSpPr/>
          <p:nvPr/>
        </p:nvCxnSpPr>
        <p:spPr>
          <a:xfrm flipV="1">
            <a:off x="1009472" y="1770899"/>
            <a:ext cx="0" cy="269146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7789F397-6A7F-4D39-AEF9-9382FC3E35C0}"/>
              </a:ext>
            </a:extLst>
          </p:cNvPr>
          <p:cNvCxnSpPr/>
          <p:nvPr/>
        </p:nvCxnSpPr>
        <p:spPr>
          <a:xfrm>
            <a:off x="1009472" y="4444236"/>
            <a:ext cx="3496954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BC401E7E-1F37-40CF-8D5F-EECBFA2818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451748"/>
              </p:ext>
            </p:extLst>
          </p:nvPr>
        </p:nvGraphicFramePr>
        <p:xfrm>
          <a:off x="4360372" y="4438542"/>
          <a:ext cx="292109" cy="327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39680" progId="Equation.DSMT4">
                  <p:embed/>
                </p:oleObj>
              </mc:Choice>
              <mc:Fallback>
                <p:oleObj name="Equation" r:id="rId2" imgW="126720" imgH="13968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CF5C71EE-A436-433F-A6BF-41030AF2F0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60372" y="4438542"/>
                        <a:ext cx="292109" cy="327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F8A372D9-E788-4E73-A275-1B8DC98A33F3}"/>
              </a:ext>
            </a:extLst>
          </p:cNvPr>
          <p:cNvSpPr txBox="1"/>
          <p:nvPr/>
        </p:nvSpPr>
        <p:spPr>
          <a:xfrm>
            <a:off x="4565490" y="4462360"/>
            <a:ext cx="3174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= Fração de Motoristas Obedientes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0B4D038D-7E11-4E14-85CB-05F665E3BCA6}"/>
              </a:ext>
            </a:extLst>
          </p:cNvPr>
          <p:cNvCxnSpPr>
            <a:cxnSpLocks/>
          </p:cNvCxnSpPr>
          <p:nvPr/>
        </p:nvCxnSpPr>
        <p:spPr>
          <a:xfrm>
            <a:off x="1730436" y="4444236"/>
            <a:ext cx="0" cy="788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728436E-98FF-4724-9159-EAE7EB7E16BA}"/>
              </a:ext>
            </a:extLst>
          </p:cNvPr>
          <p:cNvCxnSpPr>
            <a:cxnSpLocks/>
          </p:cNvCxnSpPr>
          <p:nvPr/>
        </p:nvCxnSpPr>
        <p:spPr>
          <a:xfrm>
            <a:off x="2439200" y="4444236"/>
            <a:ext cx="0" cy="788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A3980745-0707-4A6F-AE37-582A524B0F36}"/>
              </a:ext>
            </a:extLst>
          </p:cNvPr>
          <p:cNvCxnSpPr>
            <a:cxnSpLocks/>
          </p:cNvCxnSpPr>
          <p:nvPr/>
        </p:nvCxnSpPr>
        <p:spPr>
          <a:xfrm>
            <a:off x="3147963" y="4462360"/>
            <a:ext cx="0" cy="788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79469303-2409-4E2F-93B6-2A3E56609C1C}"/>
              </a:ext>
            </a:extLst>
          </p:cNvPr>
          <p:cNvCxnSpPr>
            <a:cxnSpLocks/>
          </p:cNvCxnSpPr>
          <p:nvPr/>
        </p:nvCxnSpPr>
        <p:spPr>
          <a:xfrm>
            <a:off x="3856727" y="4462360"/>
            <a:ext cx="0" cy="788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40351F91-1DA2-43DE-8127-FA1B02C844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08518"/>
              </p:ext>
            </p:extLst>
          </p:nvPr>
        </p:nvGraphicFramePr>
        <p:xfrm>
          <a:off x="1579617" y="4541191"/>
          <a:ext cx="289437" cy="394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304560" progId="Equation.DSMT4">
                  <p:embed/>
                </p:oleObj>
              </mc:Choice>
              <mc:Fallback>
                <p:oleObj name="Equation" r:id="rId4" imgW="228600" imgH="30456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8D9D1364-1EE1-4DF4-A579-0B47C2ED3A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9617" y="4541191"/>
                        <a:ext cx="289437" cy="394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>
            <a:extLst>
              <a:ext uri="{FF2B5EF4-FFF2-40B4-BE49-F238E27FC236}">
                <a16:creationId xmlns:a16="http://schemas.microsoft.com/office/drawing/2014/main" id="{7CEFD426-3D02-4C6C-B1E0-E21BB96255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826428"/>
              </p:ext>
            </p:extLst>
          </p:nvPr>
        </p:nvGraphicFramePr>
        <p:xfrm>
          <a:off x="3029836" y="4553084"/>
          <a:ext cx="289437" cy="394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304560" progId="Equation.DSMT4">
                  <p:embed/>
                </p:oleObj>
              </mc:Choice>
              <mc:Fallback>
                <p:oleObj name="Equation" r:id="rId6" imgW="228600" imgH="304560" progId="Equation.DSMT4">
                  <p:embed/>
                  <p:pic>
                    <p:nvPicPr>
                      <p:cNvPr id="14" name="Objeto 13">
                        <a:extLst>
                          <a:ext uri="{FF2B5EF4-FFF2-40B4-BE49-F238E27FC236}">
                            <a16:creationId xmlns:a16="http://schemas.microsoft.com/office/drawing/2014/main" id="{CB5730B9-D72D-4885-8E68-378A7BBBFB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29836" y="4553084"/>
                        <a:ext cx="289437" cy="394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>
            <a:extLst>
              <a:ext uri="{FF2B5EF4-FFF2-40B4-BE49-F238E27FC236}">
                <a16:creationId xmlns:a16="http://schemas.microsoft.com/office/drawing/2014/main" id="{CD0180D1-60CE-45F9-A30E-39AEAE0C11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09726"/>
              </p:ext>
            </p:extLst>
          </p:nvPr>
        </p:nvGraphicFramePr>
        <p:xfrm>
          <a:off x="3811620" y="4583774"/>
          <a:ext cx="104170" cy="212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8560" imgH="164880" progId="Equation.DSMT4">
                  <p:embed/>
                </p:oleObj>
              </mc:Choice>
              <mc:Fallback>
                <p:oleObj name="Equation" r:id="rId8" imgW="88560" imgH="164880" progId="Equation.DSMT4">
                  <p:embed/>
                  <p:pic>
                    <p:nvPicPr>
                      <p:cNvPr id="15" name="Objeto 14">
                        <a:extLst>
                          <a:ext uri="{FF2B5EF4-FFF2-40B4-BE49-F238E27FC236}">
                            <a16:creationId xmlns:a16="http://schemas.microsoft.com/office/drawing/2014/main" id="{C768F47B-8716-49C0-A54B-91E3B569DD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811620" y="4583774"/>
                        <a:ext cx="104170" cy="212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E715BA90-792E-4E8F-822C-D8A6F312723F}"/>
              </a:ext>
            </a:extLst>
          </p:cNvPr>
          <p:cNvCxnSpPr>
            <a:cxnSpLocks/>
          </p:cNvCxnSpPr>
          <p:nvPr/>
        </p:nvCxnSpPr>
        <p:spPr>
          <a:xfrm flipV="1">
            <a:off x="1009472" y="2785701"/>
            <a:ext cx="3118893" cy="5232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to 16">
            <a:extLst>
              <a:ext uri="{FF2B5EF4-FFF2-40B4-BE49-F238E27FC236}">
                <a16:creationId xmlns:a16="http://schemas.microsoft.com/office/drawing/2014/main" id="{2DE34A07-D95A-4CB1-9BCE-F24C9425BA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000112"/>
              </p:ext>
            </p:extLst>
          </p:nvPr>
        </p:nvGraphicFramePr>
        <p:xfrm>
          <a:off x="729211" y="3187519"/>
          <a:ext cx="292461" cy="252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20" name="Objeto 19">
                        <a:extLst>
                          <a:ext uri="{FF2B5EF4-FFF2-40B4-BE49-F238E27FC236}">
                            <a16:creationId xmlns:a16="http://schemas.microsoft.com/office/drawing/2014/main" id="{BD4F49B3-FE5B-43F6-B1E5-44FC8D8652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9211" y="3187519"/>
                        <a:ext cx="292461" cy="2525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>
            <a:extLst>
              <a:ext uri="{FF2B5EF4-FFF2-40B4-BE49-F238E27FC236}">
                <a16:creationId xmlns:a16="http://schemas.microsoft.com/office/drawing/2014/main" id="{17D753FC-EF8D-49BE-94F6-92BDA86D7C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753010"/>
              </p:ext>
            </p:extLst>
          </p:nvPr>
        </p:nvGraphicFramePr>
        <p:xfrm>
          <a:off x="395536" y="2929310"/>
          <a:ext cx="625475" cy="29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80880" imgH="203040" progId="Equation.DSMT4">
                  <p:embed/>
                </p:oleObj>
              </mc:Choice>
              <mc:Fallback>
                <p:oleObj name="Equation" r:id="rId12" imgW="380880" imgH="203040" progId="Equation.DSMT4">
                  <p:embed/>
                  <p:pic>
                    <p:nvPicPr>
                      <p:cNvPr id="22" name="Objeto 21">
                        <a:extLst>
                          <a:ext uri="{FF2B5EF4-FFF2-40B4-BE49-F238E27FC236}">
                            <a16:creationId xmlns:a16="http://schemas.microsoft.com/office/drawing/2014/main" id="{F3B7683B-FA0F-41DC-8392-23FBC00454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95536" y="2929310"/>
                        <a:ext cx="625475" cy="29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962B7E0A-D21A-453D-8D1E-0714776466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3986810"/>
              </p:ext>
            </p:extLst>
          </p:nvPr>
        </p:nvGraphicFramePr>
        <p:xfrm>
          <a:off x="593020" y="1466779"/>
          <a:ext cx="851591" cy="339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82400" imgH="203040" progId="Equation.DSMT4">
                  <p:embed/>
                </p:oleObj>
              </mc:Choice>
              <mc:Fallback>
                <p:oleObj name="Equation" r:id="rId14" imgW="482400" imgH="203040" progId="Equation.DSMT4">
                  <p:embed/>
                  <p:pic>
                    <p:nvPicPr>
                      <p:cNvPr id="25" name="Objeto 24">
                        <a:extLst>
                          <a:ext uri="{FF2B5EF4-FFF2-40B4-BE49-F238E27FC236}">
                            <a16:creationId xmlns:a16="http://schemas.microsoft.com/office/drawing/2014/main" id="{098229F9-24D0-42EF-B4D3-779F914171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93020" y="1466779"/>
                        <a:ext cx="851591" cy="339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>
            <a:extLst>
              <a:ext uri="{FF2B5EF4-FFF2-40B4-BE49-F238E27FC236}">
                <a16:creationId xmlns:a16="http://schemas.microsoft.com/office/drawing/2014/main" id="{2097F72C-CA4C-4BAA-B46F-B3CFDCF09A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435805"/>
              </p:ext>
            </p:extLst>
          </p:nvPr>
        </p:nvGraphicFramePr>
        <p:xfrm>
          <a:off x="4170567" y="2591367"/>
          <a:ext cx="2489665" cy="35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854000" imgH="253800" progId="Equation.DSMT4">
                  <p:embed/>
                </p:oleObj>
              </mc:Choice>
              <mc:Fallback>
                <p:oleObj name="Equation" r:id="rId16" imgW="1854000" imgH="253800" progId="Equation.DSMT4">
                  <p:embed/>
                  <p:pic>
                    <p:nvPicPr>
                      <p:cNvPr id="27" name="Objeto 26">
                        <a:extLst>
                          <a:ext uri="{FF2B5EF4-FFF2-40B4-BE49-F238E27FC236}">
                            <a16:creationId xmlns:a16="http://schemas.microsoft.com/office/drawing/2014/main" id="{6977AF31-830A-4A6F-80F7-B51AC016AE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170567" y="2591367"/>
                        <a:ext cx="2489665" cy="35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7A05D053-A8B9-4F45-9F2B-C8DB97D1FFE8}"/>
              </a:ext>
            </a:extLst>
          </p:cNvPr>
          <p:cNvCxnSpPr>
            <a:cxnSpLocks/>
          </p:cNvCxnSpPr>
          <p:nvPr/>
        </p:nvCxnSpPr>
        <p:spPr>
          <a:xfrm>
            <a:off x="992207" y="2642460"/>
            <a:ext cx="3147744" cy="114377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95F228CB-4298-4331-B197-E41556563D62}"/>
              </a:ext>
            </a:extLst>
          </p:cNvPr>
          <p:cNvSpPr/>
          <p:nvPr/>
        </p:nvSpPr>
        <p:spPr>
          <a:xfrm flipH="1">
            <a:off x="2195736" y="3036384"/>
            <a:ext cx="112952" cy="12141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3" name="Objeto 22">
            <a:extLst>
              <a:ext uri="{FF2B5EF4-FFF2-40B4-BE49-F238E27FC236}">
                <a16:creationId xmlns:a16="http://schemas.microsoft.com/office/drawing/2014/main" id="{064E0065-B8BD-4C62-843E-57C6257A6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8905015"/>
              </p:ext>
            </p:extLst>
          </p:nvPr>
        </p:nvGraphicFramePr>
        <p:xfrm>
          <a:off x="4173215" y="3622675"/>
          <a:ext cx="28321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108160" imgH="253800" progId="Equation.DSMT4">
                  <p:embed/>
                </p:oleObj>
              </mc:Choice>
              <mc:Fallback>
                <p:oleObj name="Equation" r:id="rId18" imgW="2108160" imgH="253800" progId="Equation.DSMT4">
                  <p:embed/>
                  <p:pic>
                    <p:nvPicPr>
                      <p:cNvPr id="32" name="Objeto 31">
                        <a:extLst>
                          <a:ext uri="{FF2B5EF4-FFF2-40B4-BE49-F238E27FC236}">
                            <a16:creationId xmlns:a16="http://schemas.microsoft.com/office/drawing/2014/main" id="{CDAC86EB-C7CC-4619-8D38-46C09E5837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173215" y="3622675"/>
                        <a:ext cx="2832100" cy="354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416B8978-116C-4800-8FD1-FACC6AC7738F}"/>
              </a:ext>
            </a:extLst>
          </p:cNvPr>
          <p:cNvCxnSpPr>
            <a:stCxn id="22" idx="4"/>
          </p:cNvCxnSpPr>
          <p:nvPr/>
        </p:nvCxnSpPr>
        <p:spPr>
          <a:xfrm>
            <a:off x="2252212" y="3157798"/>
            <a:ext cx="0" cy="1304562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B106524A-C1CF-42F1-B369-880F56A36622}"/>
              </a:ext>
            </a:extLst>
          </p:cNvPr>
          <p:cNvCxnSpPr/>
          <p:nvPr/>
        </p:nvCxnSpPr>
        <p:spPr>
          <a:xfrm>
            <a:off x="1018815" y="3075806"/>
            <a:ext cx="1233397" cy="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to 25">
            <a:extLst>
              <a:ext uri="{FF2B5EF4-FFF2-40B4-BE49-F238E27FC236}">
                <a16:creationId xmlns:a16="http://schemas.microsoft.com/office/drawing/2014/main" id="{D2771C01-9757-4BD8-8692-3404EC9FC1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674"/>
              </p:ext>
            </p:extLst>
          </p:nvPr>
        </p:nvGraphicFramePr>
        <p:xfrm>
          <a:off x="2131343" y="4552727"/>
          <a:ext cx="3524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79360" imgH="304560" progId="Equation.DSMT4">
                  <p:embed/>
                </p:oleObj>
              </mc:Choice>
              <mc:Fallback>
                <p:oleObj name="Equation" r:id="rId20" imgW="279360" imgH="304560" progId="Equation.DSMT4">
                  <p:embed/>
                  <p:pic>
                    <p:nvPicPr>
                      <p:cNvPr id="40" name="Objeto 39">
                        <a:extLst>
                          <a:ext uri="{FF2B5EF4-FFF2-40B4-BE49-F238E27FC236}">
                            <a16:creationId xmlns:a16="http://schemas.microsoft.com/office/drawing/2014/main" id="{11BA2755-A51B-4F1B-88AA-F7B23ACE6A5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31343" y="4552727"/>
                        <a:ext cx="352425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to 26">
            <a:extLst>
              <a:ext uri="{FF2B5EF4-FFF2-40B4-BE49-F238E27FC236}">
                <a16:creationId xmlns:a16="http://schemas.microsoft.com/office/drawing/2014/main" id="{9F205BF5-D936-42CB-AD7A-0547E110E6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1891598"/>
              </p:ext>
            </p:extLst>
          </p:nvPr>
        </p:nvGraphicFramePr>
        <p:xfrm>
          <a:off x="683568" y="2499742"/>
          <a:ext cx="290512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77480" imgH="177480" progId="Equation.DSMT4">
                  <p:embed/>
                </p:oleObj>
              </mc:Choice>
              <mc:Fallback>
                <p:oleObj name="Equation" r:id="rId22" imgW="177480" imgH="177480" progId="Equation.DSMT4">
                  <p:embed/>
                  <p:pic>
                    <p:nvPicPr>
                      <p:cNvPr id="41" name="Objeto 40">
                        <a:extLst>
                          <a:ext uri="{FF2B5EF4-FFF2-40B4-BE49-F238E27FC236}">
                            <a16:creationId xmlns:a16="http://schemas.microsoft.com/office/drawing/2014/main" id="{26A59D83-3B5A-4627-B419-A7FF9E38D2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83568" y="2499742"/>
                        <a:ext cx="290512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Conector de Seta Reta 27">
            <a:extLst>
              <a:ext uri="{FF2B5EF4-FFF2-40B4-BE49-F238E27FC236}">
                <a16:creationId xmlns:a16="http://schemas.microsoft.com/office/drawing/2014/main" id="{7907A561-B7EB-40B4-A8B6-0FBA511EA6E5}"/>
              </a:ext>
            </a:extLst>
          </p:cNvPr>
          <p:cNvCxnSpPr>
            <a:cxnSpLocks/>
          </p:cNvCxnSpPr>
          <p:nvPr/>
        </p:nvCxnSpPr>
        <p:spPr>
          <a:xfrm flipH="1">
            <a:off x="2307555" y="1916549"/>
            <a:ext cx="450394" cy="1087249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to 28">
            <a:extLst>
              <a:ext uri="{FF2B5EF4-FFF2-40B4-BE49-F238E27FC236}">
                <a16:creationId xmlns:a16="http://schemas.microsoft.com/office/drawing/2014/main" id="{BCF6B85A-6199-44C8-97C0-574DDB7B8C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074479"/>
              </p:ext>
            </p:extLst>
          </p:nvPr>
        </p:nvGraphicFramePr>
        <p:xfrm>
          <a:off x="2771800" y="1467237"/>
          <a:ext cx="2936945" cy="538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726920" imgH="304560" progId="Equation.DSMT4">
                  <p:embed/>
                </p:oleObj>
              </mc:Choice>
              <mc:Fallback>
                <p:oleObj name="Equation" r:id="rId24" imgW="1726920" imgH="304560" progId="Equation.DSMT4">
                  <p:embed/>
                  <p:pic>
                    <p:nvPicPr>
                      <p:cNvPr id="47" name="Objeto 46">
                        <a:extLst>
                          <a:ext uri="{FF2B5EF4-FFF2-40B4-BE49-F238E27FC236}">
                            <a16:creationId xmlns:a16="http://schemas.microsoft.com/office/drawing/2014/main" id="{6BB3BA46-621A-4936-8A71-A5AB586C3A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2771800" y="1467237"/>
                        <a:ext cx="2936945" cy="538373"/>
                      </a:xfrm>
                      <a:prstGeom prst="rect">
                        <a:avLst/>
                      </a:prstGeom>
                      <a:solidFill>
                        <a:srgbClr val="D9F1FF"/>
                      </a:solidFill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14A15DDE-3BDA-4845-82FA-DA37BCF9623E}"/>
              </a:ext>
            </a:extLst>
          </p:cNvPr>
          <p:cNvCxnSpPr/>
          <p:nvPr/>
        </p:nvCxnSpPr>
        <p:spPr>
          <a:xfrm>
            <a:off x="3147963" y="2944692"/>
            <a:ext cx="0" cy="1493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to 30">
            <a:extLst>
              <a:ext uri="{FF2B5EF4-FFF2-40B4-BE49-F238E27FC236}">
                <a16:creationId xmlns:a16="http://schemas.microsoft.com/office/drawing/2014/main" id="{2C58C838-D79E-4CF0-B1E6-90585975AA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228978"/>
              </p:ext>
            </p:extLst>
          </p:nvPr>
        </p:nvGraphicFramePr>
        <p:xfrm>
          <a:off x="3174554" y="2186731"/>
          <a:ext cx="305363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714320" imgH="203040" progId="Equation.DSMT4">
                  <p:embed/>
                </p:oleObj>
              </mc:Choice>
              <mc:Fallback>
                <p:oleObj name="Equation" r:id="rId26" imgW="1714320" imgH="203040" progId="Equation.DSMT4">
                  <p:embed/>
                  <p:pic>
                    <p:nvPicPr>
                      <p:cNvPr id="51" name="Objeto 50">
                        <a:extLst>
                          <a:ext uri="{FF2B5EF4-FFF2-40B4-BE49-F238E27FC236}">
                            <a16:creationId xmlns:a16="http://schemas.microsoft.com/office/drawing/2014/main" id="{BA954228-DC98-4DFA-B5DE-5A28DEBB77C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174554" y="2186731"/>
                        <a:ext cx="3053630" cy="358775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Conector de Seta Reta 31">
            <a:extLst>
              <a:ext uri="{FF2B5EF4-FFF2-40B4-BE49-F238E27FC236}">
                <a16:creationId xmlns:a16="http://schemas.microsoft.com/office/drawing/2014/main" id="{9E549687-055D-4D1B-9601-2CDE6C402975}"/>
              </a:ext>
            </a:extLst>
          </p:cNvPr>
          <p:cNvCxnSpPr>
            <a:cxnSpLocks/>
          </p:cNvCxnSpPr>
          <p:nvPr/>
        </p:nvCxnSpPr>
        <p:spPr>
          <a:xfrm>
            <a:off x="3174554" y="2499742"/>
            <a:ext cx="0" cy="285959"/>
          </a:xfrm>
          <a:prstGeom prst="straightConnector1">
            <a:avLst/>
          </a:prstGeom>
          <a:ln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>
            <a:extLst>
              <a:ext uri="{FF2B5EF4-FFF2-40B4-BE49-F238E27FC236}">
                <a16:creationId xmlns:a16="http://schemas.microsoft.com/office/drawing/2014/main" id="{31EEAA4B-BB1F-4751-A100-2FCBAA9E99DE}"/>
              </a:ext>
            </a:extLst>
          </p:cNvPr>
          <p:cNvCxnSpPr>
            <a:cxnSpLocks/>
          </p:cNvCxnSpPr>
          <p:nvPr/>
        </p:nvCxnSpPr>
        <p:spPr>
          <a:xfrm flipV="1">
            <a:off x="3147962" y="2833160"/>
            <a:ext cx="728082" cy="98630"/>
          </a:xfrm>
          <a:prstGeom prst="straightConnector1">
            <a:avLst/>
          </a:prstGeom>
          <a:ln w="381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1C8B8EFB-C57C-43EA-8A11-91C1D8C0917C}"/>
              </a:ext>
            </a:extLst>
          </p:cNvPr>
          <p:cNvCxnSpPr>
            <a:cxnSpLocks/>
          </p:cNvCxnSpPr>
          <p:nvPr/>
        </p:nvCxnSpPr>
        <p:spPr>
          <a:xfrm>
            <a:off x="3131840" y="3435846"/>
            <a:ext cx="784025" cy="285698"/>
          </a:xfrm>
          <a:prstGeom prst="straightConnector1">
            <a:avLst/>
          </a:prstGeom>
          <a:ln w="3810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49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3A077013-508F-4743-BAAF-01E2473187CB}"/>
              </a:ext>
            </a:extLst>
          </p:cNvPr>
          <p:cNvSpPr txBox="1"/>
          <p:nvPr/>
        </p:nvSpPr>
        <p:spPr>
          <a:xfrm>
            <a:off x="395536" y="1923678"/>
            <a:ext cx="835292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Equilíbrio Geral</a:t>
            </a:r>
          </a:p>
        </p:txBody>
      </p:sp>
    </p:spTree>
    <p:extLst>
      <p:ext uri="{BB962C8B-B14F-4D97-AF65-F5344CB8AC3E}">
        <p14:creationId xmlns:p14="http://schemas.microsoft.com/office/powerpoint/2010/main" val="397270701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D008BDC-9C18-48C7-B4F9-B59760581623}"/>
              </a:ext>
            </a:extLst>
          </p:cNvPr>
          <p:cNvSpPr/>
          <p:nvPr/>
        </p:nvSpPr>
        <p:spPr>
          <a:xfrm>
            <a:off x="138223" y="-4167"/>
            <a:ext cx="88262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8) QUESTÃO 13 - 2018 </a:t>
            </a:r>
          </a:p>
          <a:p>
            <a:pPr algn="just"/>
            <a:endParaRPr lang="pt-BR" sz="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2A98C6E-BA5F-490E-B051-8688AC0A4AF5}"/>
              </a:ext>
            </a:extLst>
          </p:cNvPr>
          <p:cNvSpPr txBox="1"/>
          <p:nvPr/>
        </p:nvSpPr>
        <p:spPr>
          <a:xfrm>
            <a:off x="179512" y="355873"/>
            <a:ext cx="87731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uma economia, o agente 𝐴 possui as dez unidades do bem 1 e o agente 𝐵 possui as dez unidades do bem 2. As funções utilidades de 𝐴 e 𝐵 são descritas por                                     , respectivamente. Em uma economia de trocas sob equilíbrio geral competitivo, tome o segundo bem como numerário, isto é,           , e denomine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o preço do outro bem. Avalie: 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217C629F-0B76-4094-8012-1E07472F13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793753"/>
              </p:ext>
            </p:extLst>
          </p:nvPr>
        </p:nvGraphicFramePr>
        <p:xfrm>
          <a:off x="2339752" y="1291977"/>
          <a:ext cx="3240360" cy="561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291960" progId="Equation.DSMT4">
                  <p:embed/>
                </p:oleObj>
              </mc:Choice>
              <mc:Fallback>
                <p:oleObj name="Equation" r:id="rId2" imgW="1587240" imgH="291960" progId="Equation.DSMT4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00C0A916-91B3-4233-897C-74649E1E4B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39752" y="1291977"/>
                        <a:ext cx="3240360" cy="561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84F12248-A062-4A4E-B7A0-97EA6FEACD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903481"/>
              </p:ext>
            </p:extLst>
          </p:nvPr>
        </p:nvGraphicFramePr>
        <p:xfrm>
          <a:off x="2915816" y="2292400"/>
          <a:ext cx="828675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6080" imgH="228600" progId="Equation.DSMT4">
                  <p:embed/>
                </p:oleObj>
              </mc:Choice>
              <mc:Fallback>
                <p:oleObj name="Equation" r:id="rId4" imgW="406080" imgH="2286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FAEADEAB-3C9F-497E-B8D8-75A3C609E5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15816" y="2292400"/>
                        <a:ext cx="828675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1">
            <a:extLst>
              <a:ext uri="{FF2B5EF4-FFF2-40B4-BE49-F238E27FC236}">
                <a16:creationId xmlns:a16="http://schemas.microsoft.com/office/drawing/2014/main" id="{3AE89EFC-7C8D-4765-A416-588742922F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273422"/>
              </p:ext>
            </p:extLst>
          </p:nvPr>
        </p:nvGraphicFramePr>
        <p:xfrm>
          <a:off x="611560" y="4244305"/>
          <a:ext cx="67691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619440" imgH="469800" progId="Equation.DSMT4">
                  <p:embed/>
                </p:oleObj>
              </mc:Choice>
              <mc:Fallback>
                <p:oleObj name="Equation" r:id="rId6" imgW="3619440" imgH="469800" progId="Equation.DSMT4">
                  <p:embed/>
                  <p:pic>
                    <p:nvPicPr>
                      <p:cNvPr id="6" name="Object 21">
                        <a:extLst>
                          <a:ext uri="{FF2B5EF4-FFF2-40B4-BE49-F238E27FC236}">
                            <a16:creationId xmlns:a16="http://schemas.microsoft.com/office/drawing/2014/main" id="{96819B02-D211-4351-B92F-815DEA02E40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244305"/>
                        <a:ext cx="6769100" cy="8477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BC02199B-69AF-4097-81DF-0062D4237630}"/>
              </a:ext>
            </a:extLst>
          </p:cNvPr>
          <p:cNvSpPr txBox="1"/>
          <p:nvPr/>
        </p:nvSpPr>
        <p:spPr>
          <a:xfrm>
            <a:off x="179512" y="2804145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Note que os dois indivíduos possuem preferências do tipo 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-Douglas. Conforme vimos na questão  3,  se                         , as  funções  de  demanda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marshalianas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pelos dois bens são dadas por:                  </a:t>
            </a:r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9C27080F-C525-418F-8C8E-BB3920BC6D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71729"/>
              </p:ext>
            </p:extLst>
          </p:nvPr>
        </p:nvGraphicFramePr>
        <p:xfrm>
          <a:off x="5724127" y="3327191"/>
          <a:ext cx="1512169" cy="456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09480" imgH="241200" progId="Equation.DSMT4">
                  <p:embed/>
                </p:oleObj>
              </mc:Choice>
              <mc:Fallback>
                <p:oleObj name="Equation" r:id="rId8" imgW="609480" imgH="2412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B54F9740-B8D4-4895-9F31-75E4C3E45D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24127" y="3327191"/>
                        <a:ext cx="1512169" cy="4569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29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9">
            <a:extLst>
              <a:ext uri="{FF2B5EF4-FFF2-40B4-BE49-F238E27FC236}">
                <a16:creationId xmlns:a16="http://schemas.microsoft.com/office/drawing/2014/main" id="{BCA2E8F7-2BEF-4FDA-9A43-F08F43DD20EB}"/>
              </a:ext>
            </a:extLst>
          </p:cNvPr>
          <p:cNvGrpSpPr/>
          <p:nvPr/>
        </p:nvGrpSpPr>
        <p:grpSpPr>
          <a:xfrm>
            <a:off x="1783634" y="962317"/>
            <a:ext cx="2629246" cy="1908081"/>
            <a:chOff x="2251168" y="2190751"/>
            <a:chExt cx="2629246" cy="1908081"/>
          </a:xfrm>
        </p:grpSpPr>
        <p:cxnSp>
          <p:nvCxnSpPr>
            <p:cNvPr id="3" name="Conector reto 2">
              <a:extLst>
                <a:ext uri="{FF2B5EF4-FFF2-40B4-BE49-F238E27FC236}">
                  <a16:creationId xmlns:a16="http://schemas.microsoft.com/office/drawing/2014/main" id="{824D4F4C-84E5-41C5-A7E8-978C9B964D55}"/>
                </a:ext>
              </a:extLst>
            </p:cNvPr>
            <p:cNvCxnSpPr>
              <a:stCxn id="24" idx="3"/>
              <a:endCxn id="33" idx="1"/>
            </p:cNvCxnSpPr>
            <p:nvPr/>
          </p:nvCxnSpPr>
          <p:spPr bwMode="auto">
            <a:xfrm flipV="1">
              <a:off x="2251168" y="2190751"/>
              <a:ext cx="2629246" cy="1908081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" name="Conector reto 3">
              <a:extLst>
                <a:ext uri="{FF2B5EF4-FFF2-40B4-BE49-F238E27FC236}">
                  <a16:creationId xmlns:a16="http://schemas.microsoft.com/office/drawing/2014/main" id="{FDD124F3-CC9F-44A3-80B5-FA340F219F5F}"/>
                </a:ext>
              </a:extLst>
            </p:cNvPr>
            <p:cNvCxnSpPr/>
            <p:nvPr/>
          </p:nvCxnSpPr>
          <p:spPr bwMode="auto">
            <a:xfrm>
              <a:off x="3248025" y="3028950"/>
              <a:ext cx="434975" cy="0"/>
            </a:xfrm>
            <a:prstGeom prst="line">
              <a:avLst/>
            </a:prstGeom>
            <a:solidFill>
              <a:srgbClr val="FFCC99"/>
            </a:solidFill>
            <a:ln w="12700" cap="flat" cmpd="sng" algn="ctr">
              <a:solidFill>
                <a:schemeClr val="accent2">
                  <a:lumMod val="50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Oval 26">
              <a:extLst>
                <a:ext uri="{FF2B5EF4-FFF2-40B4-BE49-F238E27FC236}">
                  <a16:creationId xmlns:a16="http://schemas.microsoft.com/office/drawing/2014/main" id="{AEDD4FED-B8CD-4949-B7A3-4E4BB55CAA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060" y="2979305"/>
              <a:ext cx="152400" cy="152400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accent2">
                  <a:lumMod val="5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Rectangle 31">
              <a:extLst>
                <a:ext uri="{FF2B5EF4-FFF2-40B4-BE49-F238E27FC236}">
                  <a16:creationId xmlns:a16="http://schemas.microsoft.com/office/drawing/2014/main" id="{E1DE1169-0725-488A-8488-D56DDC47C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4588" y="2941638"/>
              <a:ext cx="32380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pt-BR" sz="1800" b="1" i="1" dirty="0">
                  <a:solidFill>
                    <a:srgbClr val="0070C0"/>
                  </a:solidFill>
                  <a:latin typeface="Arial" charset="0"/>
                </a:rPr>
                <a:t>F</a:t>
              </a:r>
              <a:endParaRPr lang="en-US" sz="1800" b="1" i="1" dirty="0">
                <a:solidFill>
                  <a:srgbClr val="0070C0"/>
                </a:solidFill>
                <a:latin typeface="Arial" charset="0"/>
              </a:endParaRPr>
            </a:p>
          </p:txBody>
        </p:sp>
      </p:grpSp>
      <p:sp>
        <p:nvSpPr>
          <p:cNvPr id="7" name="Rectangle 7">
            <a:extLst>
              <a:ext uri="{FF2B5EF4-FFF2-40B4-BE49-F238E27FC236}">
                <a16:creationId xmlns:a16="http://schemas.microsoft.com/office/drawing/2014/main" id="{5CF15508-4CC4-479F-9D73-B5D656E71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032" y="4694485"/>
            <a:ext cx="34352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Renda</a:t>
            </a:r>
            <a:r>
              <a:rPr lang="en-US" sz="2000" b="1" dirty="0">
                <a:latin typeface="Arial" charset="0"/>
              </a:rPr>
              <a:t> (</a:t>
            </a:r>
            <a:r>
              <a:rPr lang="en-US" sz="2000" b="1" dirty="0" err="1">
                <a:latin typeface="Arial" charset="0"/>
              </a:rPr>
              <a:t>ou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riqueza</a:t>
            </a:r>
            <a:r>
              <a:rPr lang="en-US" sz="2000" b="1" dirty="0">
                <a:latin typeface="Arial" charset="0"/>
              </a:rPr>
              <a:t>) ($1.000)</a:t>
            </a:r>
            <a:endParaRPr lang="en-US" sz="1800" b="1" dirty="0">
              <a:latin typeface="Arial" charset="0"/>
            </a:endParaRPr>
          </a:p>
        </p:txBody>
      </p:sp>
      <p:sp>
        <p:nvSpPr>
          <p:cNvPr id="8" name="Rectangle 16">
            <a:extLst>
              <a:ext uri="{FF2B5EF4-FFF2-40B4-BE49-F238E27FC236}">
                <a16:creationId xmlns:a16="http://schemas.microsoft.com/office/drawing/2014/main" id="{1683C13A-7BE5-4187-AF4D-16AB7192E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51470"/>
            <a:ext cx="423194" cy="4898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600" b="1" dirty="0">
                <a:latin typeface="Arial" charset="0"/>
              </a:rPr>
              <a:t>U</a:t>
            </a: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B99F3833-578B-44AE-ABB9-60A98B003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417" y="4686591"/>
            <a:ext cx="4614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" name="Freeform 4">
            <a:extLst>
              <a:ext uri="{FF2B5EF4-FFF2-40B4-BE49-F238E27FC236}">
                <a16:creationId xmlns:a16="http://schemas.microsoft.com/office/drawing/2014/main" id="{FA2EA0A2-6A37-49FA-BF62-2526A36D1B59}"/>
              </a:ext>
            </a:extLst>
          </p:cNvPr>
          <p:cNvSpPr>
            <a:spLocks/>
          </p:cNvSpPr>
          <p:nvPr/>
        </p:nvSpPr>
        <p:spPr bwMode="auto">
          <a:xfrm>
            <a:off x="659592" y="962315"/>
            <a:ext cx="3941794" cy="3736976"/>
          </a:xfrm>
          <a:custGeom>
            <a:avLst/>
            <a:gdLst>
              <a:gd name="T0" fmla="*/ 0 w 2496"/>
              <a:gd name="T1" fmla="*/ 3738563 h 2356"/>
              <a:gd name="T2" fmla="*/ 39687 w 2496"/>
              <a:gd name="T3" fmla="*/ 3671888 h 2356"/>
              <a:gd name="T4" fmla="*/ 98425 w 2496"/>
              <a:gd name="T5" fmla="*/ 3594100 h 2356"/>
              <a:gd name="T6" fmla="*/ 157162 w 2496"/>
              <a:gd name="T7" fmla="*/ 3487738 h 2356"/>
              <a:gd name="T8" fmla="*/ 227013 w 2496"/>
              <a:gd name="T9" fmla="*/ 3381375 h 2356"/>
              <a:gd name="T10" fmla="*/ 306387 w 2496"/>
              <a:gd name="T11" fmla="*/ 3267075 h 2356"/>
              <a:gd name="T12" fmla="*/ 384175 w 2496"/>
              <a:gd name="T13" fmla="*/ 3141662 h 2356"/>
              <a:gd name="T14" fmla="*/ 552450 w 2496"/>
              <a:gd name="T15" fmla="*/ 2871787 h 2356"/>
              <a:gd name="T16" fmla="*/ 730250 w 2496"/>
              <a:gd name="T17" fmla="*/ 2601912 h 2356"/>
              <a:gd name="T18" fmla="*/ 898525 w 2496"/>
              <a:gd name="T19" fmla="*/ 2341562 h 2356"/>
              <a:gd name="T20" fmla="*/ 987425 w 2496"/>
              <a:gd name="T21" fmla="*/ 2216150 h 2356"/>
              <a:gd name="T22" fmla="*/ 1057275 w 2496"/>
              <a:gd name="T23" fmla="*/ 2100262 h 2356"/>
              <a:gd name="T24" fmla="*/ 1125537 w 2496"/>
              <a:gd name="T25" fmla="*/ 2005012 h 2356"/>
              <a:gd name="T26" fmla="*/ 1185862 w 2496"/>
              <a:gd name="T27" fmla="*/ 1917700 h 2356"/>
              <a:gd name="T28" fmla="*/ 1293812 w 2496"/>
              <a:gd name="T29" fmla="*/ 1773238 h 2356"/>
              <a:gd name="T30" fmla="*/ 1392237 w 2496"/>
              <a:gd name="T31" fmla="*/ 1647825 h 2356"/>
              <a:gd name="T32" fmla="*/ 1471612 w 2496"/>
              <a:gd name="T33" fmla="*/ 1541462 h 2356"/>
              <a:gd name="T34" fmla="*/ 1550987 w 2496"/>
              <a:gd name="T35" fmla="*/ 1446212 h 2356"/>
              <a:gd name="T36" fmla="*/ 1619250 w 2496"/>
              <a:gd name="T37" fmla="*/ 1368425 h 2356"/>
              <a:gd name="T38" fmla="*/ 1689100 w 2496"/>
              <a:gd name="T39" fmla="*/ 1301750 h 2356"/>
              <a:gd name="T40" fmla="*/ 1808163 w 2496"/>
              <a:gd name="T41" fmla="*/ 1166812 h 2356"/>
              <a:gd name="T42" fmla="*/ 1857375 w 2496"/>
              <a:gd name="T43" fmla="*/ 1108075 h 2356"/>
              <a:gd name="T44" fmla="*/ 1906588 w 2496"/>
              <a:gd name="T45" fmla="*/ 1060450 h 2356"/>
              <a:gd name="T46" fmla="*/ 1974850 w 2496"/>
              <a:gd name="T47" fmla="*/ 982662 h 2356"/>
              <a:gd name="T48" fmla="*/ 2035175 w 2496"/>
              <a:gd name="T49" fmla="*/ 925513 h 2356"/>
              <a:gd name="T50" fmla="*/ 2112962 w 2496"/>
              <a:gd name="T51" fmla="*/ 857250 h 2356"/>
              <a:gd name="T52" fmla="*/ 2201862 w 2496"/>
              <a:gd name="T53" fmla="*/ 781050 h 2356"/>
              <a:gd name="T54" fmla="*/ 2290762 w 2496"/>
              <a:gd name="T55" fmla="*/ 703262 h 2356"/>
              <a:gd name="T56" fmla="*/ 2390775 w 2496"/>
              <a:gd name="T57" fmla="*/ 627062 h 2356"/>
              <a:gd name="T58" fmla="*/ 2508250 w 2496"/>
              <a:gd name="T59" fmla="*/ 539750 h 2356"/>
              <a:gd name="T60" fmla="*/ 2667000 w 2496"/>
              <a:gd name="T61" fmla="*/ 442913 h 2356"/>
              <a:gd name="T62" fmla="*/ 2844800 w 2496"/>
              <a:gd name="T63" fmla="*/ 338137 h 2356"/>
              <a:gd name="T64" fmla="*/ 3032125 w 2496"/>
              <a:gd name="T65" fmla="*/ 241300 h 2356"/>
              <a:gd name="T66" fmla="*/ 3219450 w 2496"/>
              <a:gd name="T67" fmla="*/ 163512 h 2356"/>
              <a:gd name="T68" fmla="*/ 3308350 w 2496"/>
              <a:gd name="T69" fmla="*/ 134937 h 2356"/>
              <a:gd name="T70" fmla="*/ 3417888 w 2496"/>
              <a:gd name="T71" fmla="*/ 106363 h 2356"/>
              <a:gd name="T72" fmla="*/ 3624263 w 2496"/>
              <a:gd name="T73" fmla="*/ 68262 h 2356"/>
              <a:gd name="T74" fmla="*/ 3724275 w 2496"/>
              <a:gd name="T75" fmla="*/ 49212 h 2356"/>
              <a:gd name="T76" fmla="*/ 3813175 w 2496"/>
              <a:gd name="T77" fmla="*/ 30162 h 2356"/>
              <a:gd name="T78" fmla="*/ 3890963 w 2496"/>
              <a:gd name="T79" fmla="*/ 19050 h 2356"/>
              <a:gd name="T80" fmla="*/ 3960813 w 2496"/>
              <a:gd name="T81" fmla="*/ 0 h 235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496"/>
              <a:gd name="T124" fmla="*/ 0 h 2356"/>
              <a:gd name="T125" fmla="*/ 2496 w 2496"/>
              <a:gd name="T126" fmla="*/ 2356 h 235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496" h="2356">
                <a:moveTo>
                  <a:pt x="0" y="2355"/>
                </a:moveTo>
                <a:lnTo>
                  <a:pt x="25" y="2313"/>
                </a:lnTo>
                <a:lnTo>
                  <a:pt x="62" y="2264"/>
                </a:lnTo>
                <a:lnTo>
                  <a:pt x="99" y="2197"/>
                </a:lnTo>
                <a:lnTo>
                  <a:pt x="143" y="2130"/>
                </a:lnTo>
                <a:lnTo>
                  <a:pt x="193" y="2058"/>
                </a:lnTo>
                <a:lnTo>
                  <a:pt x="242" y="1979"/>
                </a:lnTo>
                <a:lnTo>
                  <a:pt x="348" y="1809"/>
                </a:lnTo>
                <a:lnTo>
                  <a:pt x="460" y="1639"/>
                </a:lnTo>
                <a:lnTo>
                  <a:pt x="566" y="1475"/>
                </a:lnTo>
                <a:lnTo>
                  <a:pt x="622" y="1396"/>
                </a:lnTo>
                <a:lnTo>
                  <a:pt x="666" y="1323"/>
                </a:lnTo>
                <a:lnTo>
                  <a:pt x="709" y="1263"/>
                </a:lnTo>
                <a:lnTo>
                  <a:pt x="747" y="1208"/>
                </a:lnTo>
                <a:lnTo>
                  <a:pt x="815" y="1117"/>
                </a:lnTo>
                <a:lnTo>
                  <a:pt x="877" y="1038"/>
                </a:lnTo>
                <a:lnTo>
                  <a:pt x="927" y="971"/>
                </a:lnTo>
                <a:lnTo>
                  <a:pt x="977" y="911"/>
                </a:lnTo>
                <a:lnTo>
                  <a:pt x="1020" y="862"/>
                </a:lnTo>
                <a:lnTo>
                  <a:pt x="1064" y="820"/>
                </a:lnTo>
                <a:lnTo>
                  <a:pt x="1139" y="735"/>
                </a:lnTo>
                <a:lnTo>
                  <a:pt x="1170" y="698"/>
                </a:lnTo>
                <a:lnTo>
                  <a:pt x="1201" y="668"/>
                </a:lnTo>
                <a:lnTo>
                  <a:pt x="1244" y="619"/>
                </a:lnTo>
                <a:lnTo>
                  <a:pt x="1282" y="583"/>
                </a:lnTo>
                <a:lnTo>
                  <a:pt x="1331" y="540"/>
                </a:lnTo>
                <a:lnTo>
                  <a:pt x="1387" y="492"/>
                </a:lnTo>
                <a:lnTo>
                  <a:pt x="1443" y="443"/>
                </a:lnTo>
                <a:lnTo>
                  <a:pt x="1506" y="395"/>
                </a:lnTo>
                <a:lnTo>
                  <a:pt x="1580" y="340"/>
                </a:lnTo>
                <a:lnTo>
                  <a:pt x="1680" y="279"/>
                </a:lnTo>
                <a:lnTo>
                  <a:pt x="1792" y="213"/>
                </a:lnTo>
                <a:lnTo>
                  <a:pt x="1910" y="152"/>
                </a:lnTo>
                <a:lnTo>
                  <a:pt x="2028" y="103"/>
                </a:lnTo>
                <a:lnTo>
                  <a:pt x="2084" y="85"/>
                </a:lnTo>
                <a:lnTo>
                  <a:pt x="2153" y="67"/>
                </a:lnTo>
                <a:lnTo>
                  <a:pt x="2283" y="43"/>
                </a:lnTo>
                <a:lnTo>
                  <a:pt x="2346" y="31"/>
                </a:lnTo>
                <a:lnTo>
                  <a:pt x="2402" y="19"/>
                </a:lnTo>
                <a:lnTo>
                  <a:pt x="2451" y="12"/>
                </a:lnTo>
                <a:lnTo>
                  <a:pt x="2495" y="0"/>
                </a:lnTo>
              </a:path>
            </a:pathLst>
          </a:custGeom>
          <a:noFill/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" name="Rectangle 32">
            <a:extLst>
              <a:ext uri="{FF2B5EF4-FFF2-40B4-BE49-F238E27FC236}">
                <a16:creationId xmlns:a16="http://schemas.microsoft.com/office/drawing/2014/main" id="{D57B6F10-5E4F-4D0E-8464-B83E3FCDD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008" y="1779662"/>
            <a:ext cx="4392488" cy="2244204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just"/>
            <a:r>
              <a:rPr lang="en-US" sz="2000" dirty="0">
                <a:latin typeface="Arial" charset="0"/>
              </a:rPr>
              <a:t>O </a:t>
            </a:r>
            <a:r>
              <a:rPr lang="en-US" sz="2000" dirty="0" err="1">
                <a:latin typeface="Arial" charset="0"/>
              </a:rPr>
              <a:t>consumidor</a:t>
            </a:r>
            <a:r>
              <a:rPr lang="en-US" sz="2000" dirty="0">
                <a:latin typeface="Arial" charset="0"/>
              </a:rPr>
              <a:t> é </a:t>
            </a:r>
            <a:r>
              <a:rPr lang="en-US" sz="2000" dirty="0" err="1">
                <a:latin typeface="Arial" charset="0"/>
              </a:rPr>
              <a:t>avesso</a:t>
            </a:r>
            <a:r>
              <a:rPr lang="en-US" sz="2000" dirty="0">
                <a:latin typeface="Arial" charset="0"/>
              </a:rPr>
              <a:t> ao </a:t>
            </a:r>
            <a:r>
              <a:rPr lang="en-US" sz="2000" dirty="0" err="1">
                <a:latin typeface="Arial" charset="0"/>
              </a:rPr>
              <a:t>risco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porque</a:t>
            </a:r>
            <a:r>
              <a:rPr lang="en-US" sz="2000" dirty="0">
                <a:latin typeface="Arial" charset="0"/>
              </a:rPr>
              <a:t>  </a:t>
            </a:r>
            <a:r>
              <a:rPr lang="en-US" sz="2000" dirty="0" err="1">
                <a:latin typeface="Arial" charset="0"/>
              </a:rPr>
              <a:t>prefere</a:t>
            </a:r>
            <a:r>
              <a:rPr lang="en-US" sz="2000" dirty="0">
                <a:latin typeface="Arial" charset="0"/>
              </a:rPr>
              <a:t>  </a:t>
            </a:r>
            <a:r>
              <a:rPr lang="en-US" sz="2000" dirty="0" err="1">
                <a:latin typeface="Arial" charset="0"/>
              </a:rPr>
              <a:t>uma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renda</a:t>
            </a:r>
            <a:r>
              <a:rPr lang="en-US" sz="2000" dirty="0">
                <a:latin typeface="Arial" charset="0"/>
              </a:rPr>
              <a:t>  </a:t>
            </a:r>
            <a:r>
              <a:rPr lang="en-US" sz="2000" dirty="0" err="1">
                <a:latin typeface="Arial" charset="0"/>
              </a:rPr>
              <a:t>certa</a:t>
            </a:r>
            <a:r>
              <a:rPr lang="en-US" sz="2000" dirty="0">
                <a:latin typeface="Arial" charset="0"/>
              </a:rPr>
              <a:t> de $20.000 (com </a:t>
            </a:r>
            <a:r>
              <a:rPr lang="en-US" sz="2000" dirty="0" err="1">
                <a:latin typeface="Arial" charset="0"/>
              </a:rPr>
              <a:t>uma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utilidade</a:t>
            </a:r>
            <a:r>
              <a:rPr lang="en-US" sz="2000" dirty="0">
                <a:latin typeface="Arial" charset="0"/>
              </a:rPr>
              <a:t> de 16) a </a:t>
            </a:r>
            <a:r>
              <a:rPr lang="en-US" sz="2000" dirty="0" err="1">
                <a:latin typeface="Arial" charset="0"/>
              </a:rPr>
              <a:t>apostar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em</a:t>
            </a:r>
            <a:r>
              <a:rPr lang="en-US" sz="2000" dirty="0">
                <a:latin typeface="Arial" charset="0"/>
              </a:rPr>
              <a:t>  0,5  de </a:t>
            </a:r>
            <a:r>
              <a:rPr lang="en-US" sz="2000" dirty="0" err="1">
                <a:latin typeface="Arial" charset="0"/>
              </a:rPr>
              <a:t>probabilidade</a:t>
            </a:r>
            <a:r>
              <a:rPr lang="en-US" sz="2000" dirty="0">
                <a:latin typeface="Arial" charset="0"/>
              </a:rPr>
              <a:t>  de </a:t>
            </a:r>
            <a:r>
              <a:rPr lang="en-US" sz="2000" dirty="0" err="1">
                <a:latin typeface="Arial" charset="0"/>
              </a:rPr>
              <a:t>receber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renda</a:t>
            </a:r>
            <a:r>
              <a:rPr lang="en-US" sz="2000" dirty="0">
                <a:latin typeface="Arial" charset="0"/>
              </a:rPr>
              <a:t> de $10.000 e 0,5  de </a:t>
            </a:r>
            <a:r>
              <a:rPr lang="en-US" sz="2000" dirty="0" err="1">
                <a:latin typeface="Arial" charset="0"/>
              </a:rPr>
              <a:t>probabilidade</a:t>
            </a:r>
            <a:r>
              <a:rPr lang="en-US" sz="2000" dirty="0">
                <a:latin typeface="Arial" charset="0"/>
              </a:rPr>
              <a:t> de </a:t>
            </a:r>
            <a:r>
              <a:rPr lang="en-US" sz="2000" dirty="0" err="1">
                <a:latin typeface="Arial" charset="0"/>
              </a:rPr>
              <a:t>receber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renda</a:t>
            </a:r>
            <a:r>
              <a:rPr lang="en-US" sz="2000" dirty="0">
                <a:latin typeface="Arial" charset="0"/>
              </a:rPr>
              <a:t> de $30.000.</a:t>
            </a:r>
          </a:p>
        </p:txBody>
      </p:sp>
      <p:sp>
        <p:nvSpPr>
          <p:cNvPr id="12" name="Rectangle 31">
            <a:extLst>
              <a:ext uri="{FF2B5EF4-FFF2-40B4-BE49-F238E27FC236}">
                <a16:creationId xmlns:a16="http://schemas.microsoft.com/office/drawing/2014/main" id="{4172BBC6-BC2B-479E-A677-CE2687FE3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5976" y="557505"/>
            <a:ext cx="33663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E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6837304-F63C-474F-A3A0-B6BE29957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416" y="2613317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10</a:t>
            </a:r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EAFC5EE8-5138-4B51-82EE-0EFAAFFA5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8916" y="4653255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10</a:t>
            </a: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CD4EF674-BC7D-444D-805C-E6768CF9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9316" y="4653255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15</a:t>
            </a: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D7D0A733-BDBE-47ED-B7F7-5D28E4564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3216" y="4653255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20</a:t>
            </a:r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0FFF3758-CBA7-4EA3-BC1C-508940BB1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16" y="1870367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13</a:t>
            </a: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8D788DEF-952D-44A1-B46E-E8484C4D74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16" y="1589380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14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5DF86263-A6F2-4C79-BBD5-1AE7BEB3E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16" y="1260767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16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63034BEC-8796-4204-9F86-760762889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016" y="765467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18</a:t>
            </a:r>
          </a:p>
        </p:txBody>
      </p:sp>
      <p:sp>
        <p:nvSpPr>
          <p:cNvPr id="21" name="Rectangle 19">
            <a:extLst>
              <a:ext uri="{FF2B5EF4-FFF2-40B4-BE49-F238E27FC236}">
                <a16:creationId xmlns:a16="http://schemas.microsoft.com/office/drawing/2014/main" id="{737D354A-343F-4960-B8ED-3DC9441388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216" y="4632617"/>
            <a:ext cx="3109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0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83F7D32D-1D50-4A03-A564-955DD9B47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4116" y="4653255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16</a:t>
            </a:r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id="{458A7027-1236-4F28-9679-D6869F78F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9566" y="4653255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30</a:t>
            </a:r>
          </a:p>
        </p:txBody>
      </p:sp>
      <p:sp>
        <p:nvSpPr>
          <p:cNvPr id="24" name="Oval 22">
            <a:extLst>
              <a:ext uri="{FF2B5EF4-FFF2-40B4-BE49-F238E27FC236}">
                <a16:creationId xmlns:a16="http://schemas.microsoft.com/office/drawing/2014/main" id="{7864926B-5A4C-4532-986C-2C9831C0E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1316" y="274031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" name="Oval 23">
            <a:extLst>
              <a:ext uri="{FF2B5EF4-FFF2-40B4-BE49-F238E27FC236}">
                <a16:creationId xmlns:a16="http://schemas.microsoft.com/office/drawing/2014/main" id="{B56D224C-1F90-4F88-81B5-D114F4D95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7116" y="195291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" name="Oval 24">
            <a:extLst>
              <a:ext uri="{FF2B5EF4-FFF2-40B4-BE49-F238E27FC236}">
                <a16:creationId xmlns:a16="http://schemas.microsoft.com/office/drawing/2014/main" id="{D48FB93A-8A80-4377-90A9-4E7421911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116" y="172431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Oval 25">
            <a:extLst>
              <a:ext uri="{FF2B5EF4-FFF2-40B4-BE49-F238E27FC236}">
                <a16:creationId xmlns:a16="http://schemas.microsoft.com/office/drawing/2014/main" id="{8AA19C62-70E7-49AD-A0C8-302B5E4879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2116" y="141951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89EF187D-9947-4D09-B149-687CDB69C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0216" y="886116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C6B7267A-4A22-41E0-BBDB-874FFE60B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854" y="2475205"/>
            <a:ext cx="3494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 dirty="0">
                <a:latin typeface="Arial" charset="0"/>
              </a:rPr>
              <a:t>A</a:t>
            </a:r>
          </a:p>
        </p:txBody>
      </p:sp>
      <p:sp>
        <p:nvSpPr>
          <p:cNvPr id="30" name="Rectangle 28">
            <a:extLst>
              <a:ext uri="{FF2B5EF4-FFF2-40B4-BE49-F238E27FC236}">
                <a16:creationId xmlns:a16="http://schemas.microsoft.com/office/drawing/2014/main" id="{4B21BA9F-A1D8-4196-8B31-4F9591B19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754" y="1749717"/>
            <a:ext cx="3494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>
                <a:latin typeface="Arial" charset="0"/>
              </a:rPr>
              <a:t>B</a:t>
            </a:r>
          </a:p>
        </p:txBody>
      </p:sp>
      <p:sp>
        <p:nvSpPr>
          <p:cNvPr id="31" name="Rectangle 29">
            <a:extLst>
              <a:ext uri="{FF2B5EF4-FFF2-40B4-BE49-F238E27FC236}">
                <a16:creationId xmlns:a16="http://schemas.microsoft.com/office/drawing/2014/main" id="{1DDEC172-E8E2-4407-AEC3-7CF6971FF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0454" y="1471905"/>
            <a:ext cx="3494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>
                <a:latin typeface="Arial" charset="0"/>
              </a:rPr>
              <a:t>C</a:t>
            </a:r>
          </a:p>
        </p:txBody>
      </p:sp>
      <p:sp>
        <p:nvSpPr>
          <p:cNvPr id="32" name="Rectangle 30">
            <a:extLst>
              <a:ext uri="{FF2B5EF4-FFF2-40B4-BE49-F238E27FC236}">
                <a16:creationId xmlns:a16="http://schemas.microsoft.com/office/drawing/2014/main" id="{FEB24E4F-22C4-4782-837A-C2B20C75A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4804" y="1090905"/>
            <a:ext cx="34945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i="1">
                <a:latin typeface="Arial" charset="0"/>
              </a:rPr>
              <a:t>D</a:t>
            </a:r>
          </a:p>
        </p:txBody>
      </p:sp>
      <p:sp>
        <p:nvSpPr>
          <p:cNvPr id="33" name="Line 33">
            <a:extLst>
              <a:ext uri="{FF2B5EF4-FFF2-40B4-BE49-F238E27FC236}">
                <a16:creationId xmlns:a16="http://schemas.microsoft.com/office/drawing/2014/main" id="{1DDFA890-A392-4EA3-9337-32537BA29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580" y="962316"/>
            <a:ext cx="3670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4" name="Line 34">
            <a:extLst>
              <a:ext uri="{FF2B5EF4-FFF2-40B4-BE49-F238E27FC236}">
                <a16:creationId xmlns:a16="http://schemas.microsoft.com/office/drawing/2014/main" id="{C9D702FF-6500-4B20-9794-17CADB58D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648" y="1495716"/>
            <a:ext cx="2298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5" name="Line 35">
            <a:extLst>
              <a:ext uri="{FF2B5EF4-FFF2-40B4-BE49-F238E27FC236}">
                <a16:creationId xmlns:a16="http://schemas.microsoft.com/office/drawing/2014/main" id="{F8993C3E-C42A-4000-AF6A-93B69EBE8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580" y="1800516"/>
            <a:ext cx="19177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6" name="Line 36">
            <a:extLst>
              <a:ext uri="{FF2B5EF4-FFF2-40B4-BE49-F238E27FC236}">
                <a16:creationId xmlns:a16="http://schemas.microsoft.com/office/drawing/2014/main" id="{1B4172CE-80B7-4E01-9BDE-080D5366A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742580" y="2029116"/>
            <a:ext cx="17653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" name="Line 37">
            <a:extLst>
              <a:ext uri="{FF2B5EF4-FFF2-40B4-BE49-F238E27FC236}">
                <a16:creationId xmlns:a16="http://schemas.microsoft.com/office/drawing/2014/main" id="{44F2545A-5C01-4FC8-80A8-A3CE0BD883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7816" y="2838741"/>
            <a:ext cx="1042549" cy="605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Line 38">
            <a:extLst>
              <a:ext uri="{FF2B5EF4-FFF2-40B4-BE49-F238E27FC236}">
                <a16:creationId xmlns:a16="http://schemas.microsoft.com/office/drawing/2014/main" id="{202F6D18-C6E1-40C0-A63F-713E2AEE36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4816" y="2905416"/>
            <a:ext cx="11112" cy="1768476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" name="Line 39">
            <a:extLst>
              <a:ext uri="{FF2B5EF4-FFF2-40B4-BE49-F238E27FC236}">
                <a16:creationId xmlns:a16="http://schemas.microsoft.com/office/drawing/2014/main" id="{956F72AC-3837-46FE-8419-6277A3DA6E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348" y="2140680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Line 40">
            <a:extLst>
              <a:ext uri="{FF2B5EF4-FFF2-40B4-BE49-F238E27FC236}">
                <a16:creationId xmlns:a16="http://schemas.microsoft.com/office/drawing/2014/main" id="{1A68641B-8A8B-4D04-AEBF-32F7C1B3722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0016" y="1864016"/>
            <a:ext cx="0" cy="2781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" name="Line 41">
            <a:extLst>
              <a:ext uri="{FF2B5EF4-FFF2-40B4-BE49-F238E27FC236}">
                <a16:creationId xmlns:a16="http://schemas.microsoft.com/office/drawing/2014/main" id="{34C97C42-7C12-4522-B4C6-1AF6EE6757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1016" y="1559216"/>
            <a:ext cx="0" cy="30861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2" name="Line 42">
            <a:extLst>
              <a:ext uri="{FF2B5EF4-FFF2-40B4-BE49-F238E27FC236}">
                <a16:creationId xmlns:a16="http://schemas.microsoft.com/office/drawing/2014/main" id="{FBB0643F-F1B1-4ED3-B50E-6FD7E45C00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8510" y="1076617"/>
            <a:ext cx="7906" cy="359229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" name="Text Box 49">
            <a:extLst>
              <a:ext uri="{FF2B5EF4-FFF2-40B4-BE49-F238E27FC236}">
                <a16:creationId xmlns:a16="http://schemas.microsoft.com/office/drawing/2014/main" id="{D94B50E0-5070-4908-A783-43D05E939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720" y="95722"/>
            <a:ext cx="3186113" cy="531812"/>
          </a:xfrm>
          <a:prstGeom prst="rect">
            <a:avLst/>
          </a:prstGeom>
          <a:solidFill>
            <a:srgbClr val="F8F8F8"/>
          </a:solidFill>
          <a:ln w="12700">
            <a:solidFill>
              <a:srgbClr val="376546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dirty="0" err="1">
                <a:latin typeface="Arial" charset="0"/>
              </a:rPr>
              <a:t>Aversão</a:t>
            </a:r>
            <a:r>
              <a:rPr lang="en-US" sz="2800" b="1" dirty="0">
                <a:latin typeface="Arial" charset="0"/>
              </a:rPr>
              <a:t> ao </a:t>
            </a:r>
            <a:r>
              <a:rPr lang="en-US" sz="2800" b="1" dirty="0" err="1">
                <a:latin typeface="Arial" charset="0"/>
              </a:rPr>
              <a:t>Risco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44" name="Line 6">
            <a:extLst>
              <a:ext uri="{FF2B5EF4-FFF2-40B4-BE49-F238E27FC236}">
                <a16:creationId xmlns:a16="http://schemas.microsoft.com/office/drawing/2014/main" id="{E6D12516-80B0-473C-8FFB-34DF62F5751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642" y="332080"/>
            <a:ext cx="17463" cy="4351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46" name="Objeto 45">
            <a:extLst>
              <a:ext uri="{FF2B5EF4-FFF2-40B4-BE49-F238E27FC236}">
                <a16:creationId xmlns:a16="http://schemas.microsoft.com/office/drawing/2014/main" id="{C1723F1D-6A23-4D4A-8850-6DAA84151A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2346147"/>
              </p:ext>
            </p:extLst>
          </p:nvPr>
        </p:nvGraphicFramePr>
        <p:xfrm>
          <a:off x="4775075" y="484442"/>
          <a:ext cx="41116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7360" imgH="533160" progId="Equation.DSMT4">
                  <p:embed/>
                </p:oleObj>
              </mc:Choice>
              <mc:Fallback>
                <p:oleObj name="Equation" r:id="rId2" imgW="1917360" imgH="533160" progId="Equation.DSMT4">
                  <p:embed/>
                  <p:pic>
                    <p:nvPicPr>
                      <p:cNvPr id="6" name="Objeto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75075" y="484442"/>
                        <a:ext cx="4111625" cy="1143000"/>
                      </a:xfrm>
                      <a:prstGeom prst="rect">
                        <a:avLst/>
                      </a:prstGeom>
                      <a:solidFill>
                        <a:srgbClr val="F8F8F8"/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035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6907ECB-05E2-4E9D-9158-6E56AF2466EE}"/>
              </a:ext>
            </a:extLst>
          </p:cNvPr>
          <p:cNvSpPr txBox="1"/>
          <p:nvPr/>
        </p:nvSpPr>
        <p:spPr>
          <a:xfrm>
            <a:off x="179512" y="221775"/>
            <a:ext cx="871296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Observações Importantes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são preferências do tipo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-Douglas, com </a:t>
            </a:r>
            <a:r>
              <a:rPr lang="pt-BR" sz="2000" dirty="0">
                <a:latin typeface="Symbol" panose="05050102010706020507" pitchFamily="18" charset="2"/>
                <a:cs typeface="Arial" panose="020B0604020202020204" pitchFamily="34" charset="0"/>
              </a:rPr>
              <a:t>a = b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(os bens possuem o mesmo peso), as alocações Pareto-eficientes exigem que: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Portanto, observe que, caso os preços dos bens sejam iguais, teremos 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4716A2F2-F261-4A9F-BBB9-809D237D91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751709"/>
              </p:ext>
            </p:extLst>
          </p:nvPr>
        </p:nvGraphicFramePr>
        <p:xfrm>
          <a:off x="757193" y="1347614"/>
          <a:ext cx="2950711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84200" imgH="431640" progId="Equation.DSMT4">
                  <p:embed/>
                </p:oleObj>
              </mc:Choice>
              <mc:Fallback>
                <p:oleObj name="Equation" r:id="rId2" imgW="1384200" imgH="431640" progId="Equation.DSMT4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D03C70F5-A31D-42A4-B23B-5F8013440D3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57193" y="1347614"/>
                        <a:ext cx="2950711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7E36AB1A-9BD4-4057-9B1C-FB97A68ED625}"/>
              </a:ext>
            </a:extLst>
          </p:cNvPr>
          <p:cNvSpPr txBox="1"/>
          <p:nvPr/>
        </p:nvSpPr>
        <p:spPr>
          <a:xfrm>
            <a:off x="179512" y="3075806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arenR" startAt="2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são preferências do tipo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-Douglas, a curva de contrato será uma linha reta.</a:t>
            </a:r>
          </a:p>
          <a:p>
            <a:pPr marL="457200" indent="-457200" algn="just">
              <a:buFont typeface="+mj-lt"/>
              <a:buAutoNum type="arabicParenR" startAt="2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0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38CFBF2-8B9D-42D2-9970-777E91DDA977}"/>
              </a:ext>
            </a:extLst>
          </p:cNvPr>
          <p:cNvSpPr/>
          <p:nvPr/>
        </p:nvSpPr>
        <p:spPr>
          <a:xfrm>
            <a:off x="5724128" y="4587974"/>
            <a:ext cx="1080120" cy="450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A0B44B3-A4D7-4138-B3C1-D46DD36E98B3}"/>
              </a:ext>
            </a:extLst>
          </p:cNvPr>
          <p:cNvSpPr/>
          <p:nvPr/>
        </p:nvSpPr>
        <p:spPr>
          <a:xfrm>
            <a:off x="5724128" y="4011910"/>
            <a:ext cx="1224136" cy="450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96211A4-90F8-42C5-A3DE-7239CEA10ECF}"/>
              </a:ext>
            </a:extLst>
          </p:cNvPr>
          <p:cNvSpPr/>
          <p:nvPr/>
        </p:nvSpPr>
        <p:spPr>
          <a:xfrm>
            <a:off x="107504" y="52919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equilíbrio, 𝑝 = $2 ;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5E08117-3027-4541-935F-C95FC2D3EAD9}"/>
              </a:ext>
            </a:extLst>
          </p:cNvPr>
          <p:cNvSpPr txBox="1"/>
          <p:nvPr/>
        </p:nvSpPr>
        <p:spPr>
          <a:xfrm>
            <a:off x="2987824" y="5147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06A1F37-E859-42F1-9FBD-D1AE8971437E}"/>
              </a:ext>
            </a:extLst>
          </p:cNvPr>
          <p:cNvSpPr txBox="1"/>
          <p:nvPr/>
        </p:nvSpPr>
        <p:spPr>
          <a:xfrm>
            <a:off x="107504" y="483518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renda inicial de cada agente depende das dotações iniciais e dos preços.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Segundo o enunciado, o agente 𝐴 possui dez unidades do bem 1 e o agente 𝐵 possui as dez unidades do bem 2  e  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= 1.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21">
            <a:extLst>
              <a:ext uri="{FF2B5EF4-FFF2-40B4-BE49-F238E27FC236}">
                <a16:creationId xmlns:a16="http://schemas.microsoft.com/office/drawing/2014/main" id="{4C80CA92-8384-41C6-A6EF-9F906984F3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6210780"/>
              </p:ext>
            </p:extLst>
          </p:nvPr>
        </p:nvGraphicFramePr>
        <p:xfrm>
          <a:off x="1187624" y="4587974"/>
          <a:ext cx="55133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44720" imgH="241200" progId="Equation.DSMT4">
                  <p:embed/>
                </p:oleObj>
              </mc:Choice>
              <mc:Fallback>
                <p:oleObj name="Equation" r:id="rId2" imgW="2844720" imgH="241200" progId="Equation.DSMT4">
                  <p:embed/>
                  <p:pic>
                    <p:nvPicPr>
                      <p:cNvPr id="7" name="Object 21">
                        <a:extLst>
                          <a:ext uri="{FF2B5EF4-FFF2-40B4-BE49-F238E27FC236}">
                            <a16:creationId xmlns:a16="http://schemas.microsoft.com/office/drawing/2014/main" id="{4AD0014B-8D5D-4D2E-BB7E-302E6C1B20D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587974"/>
                        <a:ext cx="5513387" cy="4508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1">
            <a:extLst>
              <a:ext uri="{FF2B5EF4-FFF2-40B4-BE49-F238E27FC236}">
                <a16:creationId xmlns:a16="http://schemas.microsoft.com/office/drawing/2014/main" id="{BB250CD2-6A39-4A7D-B51E-DCA3F2E451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7065021"/>
              </p:ext>
            </p:extLst>
          </p:nvPr>
        </p:nvGraphicFramePr>
        <p:xfrm>
          <a:off x="1187624" y="4011910"/>
          <a:ext cx="57578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71800" imgH="241200" progId="Equation.DSMT4">
                  <p:embed/>
                </p:oleObj>
              </mc:Choice>
              <mc:Fallback>
                <p:oleObj name="Equation" r:id="rId4" imgW="2971800" imgH="241200" progId="Equation.DSMT4">
                  <p:embed/>
                  <p:pic>
                    <p:nvPicPr>
                      <p:cNvPr id="8" name="Object 21">
                        <a:extLst>
                          <a:ext uri="{FF2B5EF4-FFF2-40B4-BE49-F238E27FC236}">
                            <a16:creationId xmlns:a16="http://schemas.microsoft.com/office/drawing/2014/main" id="{B463B0D5-3421-40BE-8CF4-5D32386C096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4011910"/>
                        <a:ext cx="5757863" cy="4508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1">
            <a:extLst>
              <a:ext uri="{FF2B5EF4-FFF2-40B4-BE49-F238E27FC236}">
                <a16:creationId xmlns:a16="http://schemas.microsoft.com/office/drawing/2014/main" id="{76A8C82F-3E7B-474B-A4B2-097B957D13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0793996"/>
              </p:ext>
            </p:extLst>
          </p:nvPr>
        </p:nvGraphicFramePr>
        <p:xfrm>
          <a:off x="1043608" y="2233295"/>
          <a:ext cx="1645804" cy="936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63280" imgH="507960" progId="Equation.DSMT4">
                  <p:embed/>
                </p:oleObj>
              </mc:Choice>
              <mc:Fallback>
                <p:oleObj name="Equation" r:id="rId6" imgW="863280" imgH="507960" progId="Equation.DSMT4">
                  <p:embed/>
                  <p:pic>
                    <p:nvPicPr>
                      <p:cNvPr id="9" name="Object 21">
                        <a:extLst>
                          <a:ext uri="{FF2B5EF4-FFF2-40B4-BE49-F238E27FC236}">
                            <a16:creationId xmlns:a16="http://schemas.microsoft.com/office/drawing/2014/main" id="{6501246C-3E17-4BFC-BC51-6DF1ABF0830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233295"/>
                        <a:ext cx="1645804" cy="93617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0FB60100-4555-4FD0-AED2-70B0A9B4B4A0}"/>
              </a:ext>
            </a:extLst>
          </p:cNvPr>
          <p:cNvSpPr txBox="1"/>
          <p:nvPr/>
        </p:nvSpPr>
        <p:spPr>
          <a:xfrm>
            <a:off x="611560" y="1851670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 dotações iniciais são dadas por: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F8B8AF7-A4F5-41C8-B5C5-9CCEA5CDEF8A}"/>
              </a:ext>
            </a:extLst>
          </p:cNvPr>
          <p:cNvSpPr txBox="1"/>
          <p:nvPr/>
        </p:nvSpPr>
        <p:spPr>
          <a:xfrm>
            <a:off x="611560" y="3219822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Portanto, 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valor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das dotações (Renda = R) é dado por: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Sabemos que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 e desejamos calcular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(p</a:t>
            </a:r>
            <a:r>
              <a:rPr lang="pt-BR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3048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10" grpId="0"/>
      <p:bldP spid="11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CD6C702-0715-4663-9F4A-7B8E0C2C9578}"/>
              </a:ext>
            </a:extLst>
          </p:cNvPr>
          <p:cNvSpPr/>
          <p:nvPr/>
        </p:nvSpPr>
        <p:spPr>
          <a:xfrm>
            <a:off x="5220072" y="2998444"/>
            <a:ext cx="1224136" cy="7974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F3148FB-26C9-40DF-8D43-09EED7531E2F}"/>
              </a:ext>
            </a:extLst>
          </p:cNvPr>
          <p:cNvSpPr/>
          <p:nvPr/>
        </p:nvSpPr>
        <p:spPr>
          <a:xfrm>
            <a:off x="5508104" y="699542"/>
            <a:ext cx="1440160" cy="7974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A6EF835-EF2F-41A7-91E0-3FAAA1AEB8FE}"/>
              </a:ext>
            </a:extLst>
          </p:cNvPr>
          <p:cNvSpPr/>
          <p:nvPr/>
        </p:nvSpPr>
        <p:spPr>
          <a:xfrm>
            <a:off x="2123728" y="2983862"/>
            <a:ext cx="1224136" cy="7974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2DBE7D4-2BB9-48DD-B680-8E0B4025C82B}"/>
              </a:ext>
            </a:extLst>
          </p:cNvPr>
          <p:cNvSpPr/>
          <p:nvPr/>
        </p:nvSpPr>
        <p:spPr>
          <a:xfrm>
            <a:off x="2123728" y="684960"/>
            <a:ext cx="1440160" cy="7974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ct 21">
            <a:extLst>
              <a:ext uri="{FF2B5EF4-FFF2-40B4-BE49-F238E27FC236}">
                <a16:creationId xmlns:a16="http://schemas.microsoft.com/office/drawing/2014/main" id="{162B1984-6458-4401-AE7F-3C751295C7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443191"/>
              </p:ext>
            </p:extLst>
          </p:nvPr>
        </p:nvGraphicFramePr>
        <p:xfrm>
          <a:off x="638483" y="627534"/>
          <a:ext cx="63420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90840" imgH="469800" progId="Equation.DSMT4">
                  <p:embed/>
                </p:oleObj>
              </mc:Choice>
              <mc:Fallback>
                <p:oleObj name="Equation" r:id="rId2" imgW="3390840" imgH="469800" progId="Equation.DSMT4">
                  <p:embed/>
                  <p:pic>
                    <p:nvPicPr>
                      <p:cNvPr id="6" name="Object 21">
                        <a:extLst>
                          <a:ext uri="{FF2B5EF4-FFF2-40B4-BE49-F238E27FC236}">
                            <a16:creationId xmlns:a16="http://schemas.microsoft.com/office/drawing/2014/main" id="{2EC001BE-8E45-4198-9DA1-ACA6D6C2420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483" y="627534"/>
                        <a:ext cx="6342062" cy="847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641D9B26-48D0-41F5-9A09-9EB473FE9F75}"/>
              </a:ext>
            </a:extLst>
          </p:cNvPr>
          <p:cNvSpPr txBox="1"/>
          <p:nvPr/>
        </p:nvSpPr>
        <p:spPr>
          <a:xfrm>
            <a:off x="179512" y="12347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Assim, as demandas ótimas são dadas por:</a:t>
            </a:r>
          </a:p>
        </p:txBody>
      </p:sp>
      <p:graphicFrame>
        <p:nvGraphicFramePr>
          <p:cNvPr id="8" name="Object 21">
            <a:extLst>
              <a:ext uri="{FF2B5EF4-FFF2-40B4-BE49-F238E27FC236}">
                <a16:creationId xmlns:a16="http://schemas.microsoft.com/office/drawing/2014/main" id="{8251B96D-C1F2-43B4-BE14-C4BDB9379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9208077"/>
              </p:ext>
            </p:extLst>
          </p:nvPr>
        </p:nvGraphicFramePr>
        <p:xfrm>
          <a:off x="611560" y="2917208"/>
          <a:ext cx="58674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36680" imgH="469800" progId="Equation.DSMT4">
                  <p:embed/>
                </p:oleObj>
              </mc:Choice>
              <mc:Fallback>
                <p:oleObj name="Equation" r:id="rId4" imgW="3136680" imgH="469800" progId="Equation.DSMT4">
                  <p:embed/>
                  <p:pic>
                    <p:nvPicPr>
                      <p:cNvPr id="8" name="Object 21">
                        <a:extLst>
                          <a:ext uri="{FF2B5EF4-FFF2-40B4-BE49-F238E27FC236}">
                            <a16:creationId xmlns:a16="http://schemas.microsoft.com/office/drawing/2014/main" id="{C19E2177-1B8C-4EA4-95F3-667234C9353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17208"/>
                        <a:ext cx="5867400" cy="84772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1">
            <a:extLst>
              <a:ext uri="{FF2B5EF4-FFF2-40B4-BE49-F238E27FC236}">
                <a16:creationId xmlns:a16="http://schemas.microsoft.com/office/drawing/2014/main" id="{318E7D8D-0C0E-4FF7-88E1-FE4202805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216578"/>
              </p:ext>
            </p:extLst>
          </p:nvPr>
        </p:nvGraphicFramePr>
        <p:xfrm>
          <a:off x="2136601" y="1779662"/>
          <a:ext cx="121126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640" imgH="431640" progId="Equation.DSMT4">
                  <p:embed/>
                </p:oleObj>
              </mc:Choice>
              <mc:Fallback>
                <p:oleObj name="Equation" r:id="rId6" imgW="647640" imgH="431640" progId="Equation.DSMT4">
                  <p:embed/>
                  <p:pic>
                    <p:nvPicPr>
                      <p:cNvPr id="9" name="Object 21">
                        <a:extLst>
                          <a:ext uri="{FF2B5EF4-FFF2-40B4-BE49-F238E27FC236}">
                            <a16:creationId xmlns:a16="http://schemas.microsoft.com/office/drawing/2014/main" id="{23F752E9-C28E-4A79-BF51-DFA2E8C0E09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601" y="1779662"/>
                        <a:ext cx="1211263" cy="77946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1CC820AD-E9BD-4DDE-9A25-22606FD81D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568740"/>
              </p:ext>
            </p:extLst>
          </p:nvPr>
        </p:nvGraphicFramePr>
        <p:xfrm>
          <a:off x="5563248" y="1793875"/>
          <a:ext cx="12410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7640" imgH="431640" progId="Equation.DSMT4">
                  <p:embed/>
                </p:oleObj>
              </mc:Choice>
              <mc:Fallback>
                <p:oleObj name="Equation" r:id="rId8" imgW="647640" imgH="431640" progId="Equation.DSMT4">
                  <p:embed/>
                  <p:pic>
                    <p:nvPicPr>
                      <p:cNvPr id="10" name="Object 21">
                        <a:extLst>
                          <a:ext uri="{FF2B5EF4-FFF2-40B4-BE49-F238E27FC236}">
                            <a16:creationId xmlns:a16="http://schemas.microsoft.com/office/drawing/2014/main" id="{4C3A8BBC-3FF5-4843-ADB0-C586DD75CE5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3248" y="1793875"/>
                        <a:ext cx="1241000" cy="7778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1">
            <a:extLst>
              <a:ext uri="{FF2B5EF4-FFF2-40B4-BE49-F238E27FC236}">
                <a16:creationId xmlns:a16="http://schemas.microsoft.com/office/drawing/2014/main" id="{77BC023F-5BA9-4606-8769-4B1AB3AAC8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450778"/>
              </p:ext>
            </p:extLst>
          </p:nvPr>
        </p:nvGraphicFramePr>
        <p:xfrm>
          <a:off x="2159844" y="4098131"/>
          <a:ext cx="11160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96880" imgH="431640" progId="Equation.DSMT4">
                  <p:embed/>
                </p:oleObj>
              </mc:Choice>
              <mc:Fallback>
                <p:oleObj name="Equation" r:id="rId10" imgW="596880" imgH="431640" progId="Equation.DSMT4">
                  <p:embed/>
                  <p:pic>
                    <p:nvPicPr>
                      <p:cNvPr id="11" name="Object 21">
                        <a:extLst>
                          <a:ext uri="{FF2B5EF4-FFF2-40B4-BE49-F238E27FC236}">
                            <a16:creationId xmlns:a16="http://schemas.microsoft.com/office/drawing/2014/main" id="{ADE506D2-6996-4898-B6DE-E2A7E2B4D73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844" y="4098131"/>
                        <a:ext cx="1116012" cy="777875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1">
            <a:extLst>
              <a:ext uri="{FF2B5EF4-FFF2-40B4-BE49-F238E27FC236}">
                <a16:creationId xmlns:a16="http://schemas.microsoft.com/office/drawing/2014/main" id="{9EE48893-23BD-4753-B56F-412FF1A212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454385"/>
              </p:ext>
            </p:extLst>
          </p:nvPr>
        </p:nvGraphicFramePr>
        <p:xfrm>
          <a:off x="5230788" y="4083918"/>
          <a:ext cx="114141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09480" imgH="431640" progId="Equation.DSMT4">
                  <p:embed/>
                </p:oleObj>
              </mc:Choice>
              <mc:Fallback>
                <p:oleObj name="Equation" r:id="rId12" imgW="609480" imgH="431640" progId="Equation.DSMT4">
                  <p:embed/>
                  <p:pic>
                    <p:nvPicPr>
                      <p:cNvPr id="12" name="Object 21">
                        <a:extLst>
                          <a:ext uri="{FF2B5EF4-FFF2-40B4-BE49-F238E27FC236}">
                            <a16:creationId xmlns:a16="http://schemas.microsoft.com/office/drawing/2014/main" id="{5895DF60-D754-408C-8E5C-81828E6131B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0788" y="4083918"/>
                        <a:ext cx="1141412" cy="77946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3C5BA864-B2B8-4093-9412-4EC83303E72D}"/>
              </a:ext>
            </a:extLst>
          </p:cNvPr>
          <p:cNvCxnSpPr/>
          <p:nvPr/>
        </p:nvCxnSpPr>
        <p:spPr>
          <a:xfrm>
            <a:off x="2267744" y="1491630"/>
            <a:ext cx="0" cy="275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36D8DA20-A024-4992-A6DD-4CB86C3E9409}"/>
              </a:ext>
            </a:extLst>
          </p:cNvPr>
          <p:cNvCxnSpPr/>
          <p:nvPr/>
        </p:nvCxnSpPr>
        <p:spPr>
          <a:xfrm>
            <a:off x="5652120" y="1491630"/>
            <a:ext cx="0" cy="275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24470DE6-B718-4934-B012-EC1C285889BD}"/>
              </a:ext>
            </a:extLst>
          </p:cNvPr>
          <p:cNvCxnSpPr/>
          <p:nvPr/>
        </p:nvCxnSpPr>
        <p:spPr>
          <a:xfrm>
            <a:off x="2267744" y="3795886"/>
            <a:ext cx="0" cy="275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DC19C332-F04C-4875-A5A4-2700B4BCB3D6}"/>
              </a:ext>
            </a:extLst>
          </p:cNvPr>
          <p:cNvCxnSpPr/>
          <p:nvPr/>
        </p:nvCxnSpPr>
        <p:spPr>
          <a:xfrm>
            <a:off x="5364088" y="3795886"/>
            <a:ext cx="0" cy="275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43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069254C-708C-4631-8E0B-5F0B01ECB078}"/>
              </a:ext>
            </a:extLst>
          </p:cNvPr>
          <p:cNvSpPr/>
          <p:nvPr/>
        </p:nvSpPr>
        <p:spPr>
          <a:xfrm>
            <a:off x="7236296" y="1010093"/>
            <a:ext cx="742083" cy="46783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B12A074-98F3-4A7D-B820-5369E5D98213}"/>
              </a:ext>
            </a:extLst>
          </p:cNvPr>
          <p:cNvSpPr txBox="1"/>
          <p:nvPr/>
        </p:nvSpPr>
        <p:spPr>
          <a:xfrm>
            <a:off x="179512" y="51470"/>
            <a:ext cx="87129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Encontrando o preço de equilíbrio (p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), dado 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Devemos igualar a demanda total por 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à dotação inicial de 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4" name="Object 21">
            <a:extLst>
              <a:ext uri="{FF2B5EF4-FFF2-40B4-BE49-F238E27FC236}">
                <a16:creationId xmlns:a16="http://schemas.microsoft.com/office/drawing/2014/main" id="{B0136DD6-C27B-45A7-AD0C-7B87E5BCD0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9173015"/>
              </p:ext>
            </p:extLst>
          </p:nvPr>
        </p:nvGraphicFramePr>
        <p:xfrm>
          <a:off x="1115616" y="856184"/>
          <a:ext cx="6862763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70200" imgH="431640" progId="Equation.DSMT4">
                  <p:embed/>
                </p:oleObj>
              </mc:Choice>
              <mc:Fallback>
                <p:oleObj name="Equation" r:id="rId2" imgW="3670200" imgH="431640" progId="Equation.DSMT4">
                  <p:embed/>
                  <p:pic>
                    <p:nvPicPr>
                      <p:cNvPr id="4" name="Object 21">
                        <a:extLst>
                          <a:ext uri="{FF2B5EF4-FFF2-40B4-BE49-F238E27FC236}">
                            <a16:creationId xmlns:a16="http://schemas.microsoft.com/office/drawing/2014/main" id="{A4D207FF-BE9C-432A-AFDD-D1EE8CA40DC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856184"/>
                        <a:ext cx="6862763" cy="7794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F7D72585-C666-48F5-82E8-72F6D77C6720}"/>
              </a:ext>
            </a:extLst>
          </p:cNvPr>
          <p:cNvSpPr txBox="1"/>
          <p:nvPr/>
        </p:nvSpPr>
        <p:spPr>
          <a:xfrm>
            <a:off x="179512" y="1707654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o vetor de preços de equilíbrio é (1;1).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208B333-3A9B-47C8-91CF-A291CFDF66A3}"/>
              </a:ext>
            </a:extLst>
          </p:cNvPr>
          <p:cNvSpPr txBox="1"/>
          <p:nvPr/>
        </p:nvSpPr>
        <p:spPr>
          <a:xfrm>
            <a:off x="179512" y="228371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Observe que, nesse caso, as demandas dos agentes A e B pelos dois bens será dada por:</a:t>
            </a:r>
          </a:p>
        </p:txBody>
      </p:sp>
      <p:graphicFrame>
        <p:nvGraphicFramePr>
          <p:cNvPr id="7" name="Object 21">
            <a:extLst>
              <a:ext uri="{FF2B5EF4-FFF2-40B4-BE49-F238E27FC236}">
                <a16:creationId xmlns:a16="http://schemas.microsoft.com/office/drawing/2014/main" id="{F2FE9DB0-5186-4026-81F8-BDC08FABBB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2353928"/>
              </p:ext>
            </p:extLst>
          </p:nvPr>
        </p:nvGraphicFramePr>
        <p:xfrm>
          <a:off x="539552" y="3002830"/>
          <a:ext cx="4821237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39800" imgH="583920" progId="Equation.DSMT4">
                  <p:embed/>
                </p:oleObj>
              </mc:Choice>
              <mc:Fallback>
                <p:oleObj name="Equation" r:id="rId4" imgW="2539800" imgH="583920" progId="Equation.DSMT4">
                  <p:embed/>
                  <p:pic>
                    <p:nvPicPr>
                      <p:cNvPr id="7" name="Object 21">
                        <a:extLst>
                          <a:ext uri="{FF2B5EF4-FFF2-40B4-BE49-F238E27FC236}">
                            <a16:creationId xmlns:a16="http://schemas.microsoft.com/office/drawing/2014/main" id="{06A13046-D8C1-423E-AF19-E26356964317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02830"/>
                        <a:ext cx="4821237" cy="1081088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>
            <a:extLst>
              <a:ext uri="{FF2B5EF4-FFF2-40B4-BE49-F238E27FC236}">
                <a16:creationId xmlns:a16="http://schemas.microsoft.com/office/drawing/2014/main" id="{68E5E94C-5E5E-4E7E-AADD-FD6BE07C80BD}"/>
              </a:ext>
            </a:extLst>
          </p:cNvPr>
          <p:cNvSpPr txBox="1"/>
          <p:nvPr/>
        </p:nvSpPr>
        <p:spPr>
          <a:xfrm>
            <a:off x="179512" y="4083918"/>
            <a:ext cx="8712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Em equilíbrio, cada um dos dois agentes (A e B) demandará 5 unidades de cada um dos dois bens. Com isso o gasto total será igual a $20 ($10 com cada bem), igual ao valor da dotação inicial.</a:t>
            </a:r>
          </a:p>
        </p:txBody>
      </p:sp>
    </p:spTree>
    <p:extLst>
      <p:ext uri="{BB962C8B-B14F-4D97-AF65-F5344CB8AC3E}">
        <p14:creationId xmlns:p14="http://schemas.microsoft.com/office/powerpoint/2010/main" val="26771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ACB4335-7C42-404C-B264-9F9658CFBF26}"/>
              </a:ext>
            </a:extLst>
          </p:cNvPr>
          <p:cNvSpPr/>
          <p:nvPr/>
        </p:nvSpPr>
        <p:spPr>
          <a:xfrm>
            <a:off x="179512" y="-20538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função de bem-estar utilitarista (ou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benthamita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com pesos unitários para os dois agentes assume o valor 𝑊 = 30 ;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9521EB7-3F5E-4EF8-8D61-F30D77B4883B}"/>
              </a:ext>
            </a:extLst>
          </p:cNvPr>
          <p:cNvSpPr txBox="1"/>
          <p:nvPr/>
        </p:nvSpPr>
        <p:spPr>
          <a:xfrm>
            <a:off x="5508104" y="297983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7859994-519A-49FA-A77D-D45F23391882}"/>
              </a:ext>
            </a:extLst>
          </p:cNvPr>
          <p:cNvSpPr txBox="1">
            <a:spLocks noChangeArrowheads="1"/>
          </p:cNvSpPr>
          <p:nvPr/>
        </p:nvSpPr>
        <p:spPr>
          <a:xfrm>
            <a:off x="107504" y="627534"/>
            <a:ext cx="8784977" cy="135315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Tx/>
              <a:buSzPct val="99000"/>
              <a:buFont typeface="Wingdings" panose="05000000000000000000" pitchFamily="2" charset="2"/>
              <a:buChar char="§"/>
            </a:pPr>
            <a:r>
              <a:rPr lang="pt-B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Funções de bem estar social 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descrevem os pesos específicos atribuídos à utilidade de cada indivíduo na determinação do que seja socialmente desejável. Como isso envolve juízo de valor, temos várias possibilidades:</a:t>
            </a:r>
          </a:p>
          <a:p>
            <a:pPr lvl="1" algn="just">
              <a:buClrTx/>
              <a:buSzPct val="99000"/>
              <a:buFont typeface="Wingdings" panose="05000000000000000000" pitchFamily="2" charset="2"/>
              <a:buChar char="§"/>
            </a:pPr>
            <a:endParaRPr lang="pt-BR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Tx/>
              <a:buSzPct val="99000"/>
              <a:buFont typeface="Wingdings" panose="05000000000000000000" pitchFamily="2" charset="2"/>
              <a:buChar char="§"/>
            </a:pPr>
            <a:endParaRPr lang="pt-BR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C9AD20-460A-4084-BD1C-8E00B6BDFDA5}"/>
              </a:ext>
            </a:extLst>
          </p:cNvPr>
          <p:cNvSpPr txBox="1">
            <a:spLocks noChangeArrowheads="1"/>
          </p:cNvSpPr>
          <p:nvPr/>
        </p:nvSpPr>
        <p:spPr>
          <a:xfrm>
            <a:off x="251519" y="1986106"/>
            <a:ext cx="8712969" cy="2745884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+mj-lt"/>
              <a:buAutoNum type="alphaLcParenR"/>
            </a:pPr>
            <a:r>
              <a:rPr lang="pt-B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Igualitária → 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Todos os membros da sociedade recebem quantidades iguais de bens.</a:t>
            </a:r>
            <a:endParaRPr lang="pt-BR" alt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pt-BR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Rawlsiana</a:t>
            </a:r>
            <a:r>
              <a:rPr lang="pt-B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Maximiza a utilidade da pessoa com o mais baixo nível de bem estar:</a:t>
            </a:r>
          </a:p>
          <a:p>
            <a:pPr marL="457200" indent="-457200" algn="just">
              <a:buFont typeface="+mj-lt"/>
              <a:buAutoNum type="alphaLcParenR"/>
            </a:pPr>
            <a:endParaRPr lang="pt-BR" alt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pt-B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Utilitária (</a:t>
            </a:r>
            <a:r>
              <a:rPr lang="pt-BR" alt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Benthamita</a:t>
            </a:r>
            <a:r>
              <a:rPr lang="pt-B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) → 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Maximiza a utilidade total de todos os membros da sociedade.</a:t>
            </a:r>
            <a:endParaRPr lang="pt-BR" alt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lphaLcParenR"/>
            </a:pPr>
            <a:r>
              <a:rPr lang="pt-B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Orientada Pelo Mercado → 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 resultado de mercado é o mais equitativo.</a:t>
            </a:r>
          </a:p>
        </p:txBody>
      </p:sp>
      <p:graphicFrame>
        <p:nvGraphicFramePr>
          <p:cNvPr id="6" name="Object 1">
            <a:extLst>
              <a:ext uri="{FF2B5EF4-FFF2-40B4-BE49-F238E27FC236}">
                <a16:creationId xmlns:a16="http://schemas.microsoft.com/office/drawing/2014/main" id="{1CE00245-A832-4777-8D98-06975418D6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433860"/>
              </p:ext>
            </p:extLst>
          </p:nvPr>
        </p:nvGraphicFramePr>
        <p:xfrm>
          <a:off x="2411759" y="3219822"/>
          <a:ext cx="2808313" cy="49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34960" imgH="266400" progId="Equation.DSMT4">
                  <p:embed/>
                </p:oleObj>
              </mc:Choice>
              <mc:Fallback>
                <p:oleObj name="Equation" r:id="rId2" imgW="1434960" imgH="266400" progId="Equation.DSMT4">
                  <p:embed/>
                  <p:pic>
                    <p:nvPicPr>
                      <p:cNvPr id="6" name="Object 1">
                        <a:extLst>
                          <a:ext uri="{FF2B5EF4-FFF2-40B4-BE49-F238E27FC236}">
                            <a16:creationId xmlns:a16="http://schemas.microsoft.com/office/drawing/2014/main" id="{AE401ABD-1998-4B97-ACF2-877642A7D5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59" y="3219822"/>
                        <a:ext cx="2808313" cy="49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898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B4E8EB0-E79E-4C4D-B7F8-6F06C669778C}"/>
              </a:ext>
            </a:extLst>
          </p:cNvPr>
          <p:cNvSpPr/>
          <p:nvPr/>
        </p:nvSpPr>
        <p:spPr>
          <a:xfrm>
            <a:off x="3923928" y="2279830"/>
            <a:ext cx="1088752" cy="43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D667C03-0FD5-4EBA-BC6D-D90C5CC019F7}"/>
              </a:ext>
            </a:extLst>
          </p:cNvPr>
          <p:cNvSpPr/>
          <p:nvPr/>
        </p:nvSpPr>
        <p:spPr>
          <a:xfrm>
            <a:off x="4716016" y="1669313"/>
            <a:ext cx="944365" cy="43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B00DC34-8E4E-40AB-803C-55B323CA3DE5}"/>
              </a:ext>
            </a:extLst>
          </p:cNvPr>
          <p:cNvSpPr txBox="1"/>
          <p:nvPr/>
        </p:nvSpPr>
        <p:spPr>
          <a:xfrm>
            <a:off x="179512" y="12347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caso do bem ser mensurado com uma função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utilitarista (ou </a:t>
            </a:r>
            <a:r>
              <a:rPr lang="pt-BR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benthamita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com pesos unitários para os dois agentes, temos:</a:t>
            </a:r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0F4FD7B9-87DE-48AA-A55E-228234BCF6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481043"/>
              </p:ext>
            </p:extLst>
          </p:nvPr>
        </p:nvGraphicFramePr>
        <p:xfrm>
          <a:off x="683568" y="2276029"/>
          <a:ext cx="432911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20760" imgH="228600" progId="Equation.DSMT4">
                  <p:embed/>
                </p:oleObj>
              </mc:Choice>
              <mc:Fallback>
                <p:oleObj name="Equation" r:id="rId2" imgW="2120760" imgH="228600" progId="Equation.DSMT4">
                  <p:embed/>
                  <p:pic>
                    <p:nvPicPr>
                      <p:cNvPr id="5" name="Objeto 4">
                        <a:extLst>
                          <a:ext uri="{FF2B5EF4-FFF2-40B4-BE49-F238E27FC236}">
                            <a16:creationId xmlns:a16="http://schemas.microsoft.com/office/drawing/2014/main" id="{922E8846-8714-40AD-A1BB-ACCECBD618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3568" y="2276029"/>
                        <a:ext cx="4329112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1415F0B2-DFB8-4777-AF4C-B00BC4FCFF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191853"/>
              </p:ext>
            </p:extLst>
          </p:nvPr>
        </p:nvGraphicFramePr>
        <p:xfrm>
          <a:off x="755576" y="2931790"/>
          <a:ext cx="19446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200" imgH="228600" progId="Equation.DSMT4">
                  <p:embed/>
                </p:oleObj>
              </mc:Choice>
              <mc:Fallback>
                <p:oleObj name="Equation" r:id="rId4" imgW="952200" imgH="2286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887B10B6-2A4F-4857-B350-DEC9DCF05C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2931790"/>
                        <a:ext cx="1944688" cy="4381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53E7A253-5BD1-4F20-909B-5BECCB1A49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710075"/>
              </p:ext>
            </p:extLst>
          </p:nvPr>
        </p:nvGraphicFramePr>
        <p:xfrm>
          <a:off x="683568" y="1553914"/>
          <a:ext cx="4976813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438280" imgH="304560" progId="Equation.DSMT4">
                  <p:embed/>
                </p:oleObj>
              </mc:Choice>
              <mc:Fallback>
                <p:oleObj name="Equation" r:id="rId6" imgW="2438280" imgH="30456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7FDC55B7-BCC4-4989-9874-9CCCC81D8EA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3568" y="1553914"/>
                        <a:ext cx="4976813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636E1CD2-2005-42BE-9101-08F4994FA0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0878488"/>
              </p:ext>
            </p:extLst>
          </p:nvPr>
        </p:nvGraphicFramePr>
        <p:xfrm>
          <a:off x="683568" y="996105"/>
          <a:ext cx="254158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44520" imgH="241200" progId="Equation.DSMT4">
                  <p:embed/>
                </p:oleObj>
              </mc:Choice>
              <mc:Fallback>
                <p:oleObj name="Equation" r:id="rId8" imgW="1244520" imgH="24120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8DCF1508-2185-4D14-B9B6-4FAF601289B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83568" y="996105"/>
                        <a:ext cx="254158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392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A18A29AF-256A-4E4A-BC13-A194D54DBF01}"/>
              </a:ext>
            </a:extLst>
          </p:cNvPr>
          <p:cNvSpPr/>
          <p:nvPr/>
        </p:nvSpPr>
        <p:spPr>
          <a:xfrm>
            <a:off x="179512" y="124927"/>
            <a:ext cx="8784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alocação final não é justa, pois embora eficiente, não é equitativa;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84911A2-2A3D-498F-8251-8467CE81DE2F}"/>
              </a:ext>
            </a:extLst>
          </p:cNvPr>
          <p:cNvSpPr txBox="1"/>
          <p:nvPr/>
        </p:nvSpPr>
        <p:spPr>
          <a:xfrm>
            <a:off x="8244408" y="12347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C516A8D-EED6-49ED-8536-BC521F381707}"/>
              </a:ext>
            </a:extLst>
          </p:cNvPr>
          <p:cNvSpPr txBox="1"/>
          <p:nvPr/>
        </p:nvSpPr>
        <p:spPr>
          <a:xfrm>
            <a:off x="179512" y="63972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alocação é Pareto-eficiente é justa. Note que as quantidades demandadas são iguais para ambos os agentes econômicos.</a:t>
            </a:r>
          </a:p>
        </p:txBody>
      </p:sp>
    </p:spTree>
    <p:extLst>
      <p:ext uri="{BB962C8B-B14F-4D97-AF65-F5344CB8AC3E}">
        <p14:creationId xmlns:p14="http://schemas.microsoft.com/office/powerpoint/2010/main" val="294595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ângulo 17">
            <a:extLst>
              <a:ext uri="{FF2B5EF4-FFF2-40B4-BE49-F238E27FC236}">
                <a16:creationId xmlns:a16="http://schemas.microsoft.com/office/drawing/2014/main" id="{EC50A0E9-BDA4-436A-B6C2-82B11EE0E0B1}"/>
              </a:ext>
            </a:extLst>
          </p:cNvPr>
          <p:cNvSpPr/>
          <p:nvPr/>
        </p:nvSpPr>
        <p:spPr>
          <a:xfrm>
            <a:off x="179512" y="-20886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possível atingir via mercados competitivos a alocação eficiente              </a:t>
            </a: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se  realocarmos  metade  da dotação inicial de 𝐴, transferindo-a para 𝐵 ; </a:t>
            </a:r>
          </a:p>
        </p:txBody>
      </p:sp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9AE8B1AA-C934-49BA-AE9A-BA94D7133B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103708"/>
              </p:ext>
            </p:extLst>
          </p:nvPr>
        </p:nvGraphicFramePr>
        <p:xfrm>
          <a:off x="239713" y="436785"/>
          <a:ext cx="528161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31760" imgH="304560" progId="Equation.DSMT4">
                  <p:embed/>
                </p:oleObj>
              </mc:Choice>
              <mc:Fallback>
                <p:oleObj name="Equation" r:id="rId2" imgW="2831760" imgH="304560" progId="Equation.DSMT4">
                  <p:embed/>
                  <p:pic>
                    <p:nvPicPr>
                      <p:cNvPr id="19" name="Objeto 18">
                        <a:extLst>
                          <a:ext uri="{FF2B5EF4-FFF2-40B4-BE49-F238E27FC236}">
                            <a16:creationId xmlns:a16="http://schemas.microsoft.com/office/drawing/2014/main" id="{535F3801-D4C0-4DAF-8337-1A51335417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9713" y="436785"/>
                        <a:ext cx="5281612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CaixaDeTexto 19">
            <a:extLst>
              <a:ext uri="{FF2B5EF4-FFF2-40B4-BE49-F238E27FC236}">
                <a16:creationId xmlns:a16="http://schemas.microsoft.com/office/drawing/2014/main" id="{30B4636E-0BF5-4BC5-9D60-DD8077924A07}"/>
              </a:ext>
            </a:extLst>
          </p:cNvPr>
          <p:cNvSpPr txBox="1"/>
          <p:nvPr/>
        </p:nvSpPr>
        <p:spPr>
          <a:xfrm>
            <a:off x="5220072" y="985777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EB192124-3462-4934-8AB4-B8574DD221C8}"/>
              </a:ext>
            </a:extLst>
          </p:cNvPr>
          <p:cNvSpPr/>
          <p:nvPr/>
        </p:nvSpPr>
        <p:spPr>
          <a:xfrm>
            <a:off x="5436095" y="4352800"/>
            <a:ext cx="1640459" cy="450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E7ED1A17-BB6D-45A9-9EF2-70B775C3682A}"/>
              </a:ext>
            </a:extLst>
          </p:cNvPr>
          <p:cNvSpPr/>
          <p:nvPr/>
        </p:nvSpPr>
        <p:spPr>
          <a:xfrm>
            <a:off x="5292080" y="3722910"/>
            <a:ext cx="1152128" cy="450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3" name="Object 21">
            <a:extLst>
              <a:ext uri="{FF2B5EF4-FFF2-40B4-BE49-F238E27FC236}">
                <a16:creationId xmlns:a16="http://schemas.microsoft.com/office/drawing/2014/main" id="{04B27718-7CE3-42C7-B6E9-D92982961D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26565"/>
              </p:ext>
            </p:extLst>
          </p:nvPr>
        </p:nvGraphicFramePr>
        <p:xfrm>
          <a:off x="899592" y="4353148"/>
          <a:ext cx="617696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87440" imgH="241200" progId="Equation.DSMT4">
                  <p:embed/>
                </p:oleObj>
              </mc:Choice>
              <mc:Fallback>
                <p:oleObj name="Equation" r:id="rId4" imgW="3187440" imgH="241200" progId="Equation.DSMT4">
                  <p:embed/>
                  <p:pic>
                    <p:nvPicPr>
                      <p:cNvPr id="23" name="Object 21">
                        <a:extLst>
                          <a:ext uri="{FF2B5EF4-FFF2-40B4-BE49-F238E27FC236}">
                            <a16:creationId xmlns:a16="http://schemas.microsoft.com/office/drawing/2014/main" id="{2A11FFD6-CA6A-4032-8790-8949B95DC57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353148"/>
                        <a:ext cx="6176963" cy="4508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1">
            <a:extLst>
              <a:ext uri="{FF2B5EF4-FFF2-40B4-BE49-F238E27FC236}">
                <a16:creationId xmlns:a16="http://schemas.microsoft.com/office/drawing/2014/main" id="{04453429-0464-4053-B230-82D5E41D6D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194048"/>
              </p:ext>
            </p:extLst>
          </p:nvPr>
        </p:nvGraphicFramePr>
        <p:xfrm>
          <a:off x="899592" y="3722910"/>
          <a:ext cx="551021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44720" imgH="241200" progId="Equation.DSMT4">
                  <p:embed/>
                </p:oleObj>
              </mc:Choice>
              <mc:Fallback>
                <p:oleObj name="Equation" r:id="rId6" imgW="2844720" imgH="241200" progId="Equation.DSMT4">
                  <p:embed/>
                  <p:pic>
                    <p:nvPicPr>
                      <p:cNvPr id="24" name="Object 21">
                        <a:extLst>
                          <a:ext uri="{FF2B5EF4-FFF2-40B4-BE49-F238E27FC236}">
                            <a16:creationId xmlns:a16="http://schemas.microsoft.com/office/drawing/2014/main" id="{634C01A3-EDD9-48D5-ACEC-CB6A4B2E92A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722910"/>
                        <a:ext cx="5510212" cy="4508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1">
            <a:extLst>
              <a:ext uri="{FF2B5EF4-FFF2-40B4-BE49-F238E27FC236}">
                <a16:creationId xmlns:a16="http://schemas.microsoft.com/office/drawing/2014/main" id="{EDD7C2C9-225F-44F9-8815-7162F4B6A3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538607"/>
              </p:ext>
            </p:extLst>
          </p:nvPr>
        </p:nvGraphicFramePr>
        <p:xfrm>
          <a:off x="2051720" y="1983970"/>
          <a:ext cx="1656184" cy="899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63280" imgH="507960" progId="Equation.DSMT4">
                  <p:embed/>
                </p:oleObj>
              </mc:Choice>
              <mc:Fallback>
                <p:oleObj name="Equation" r:id="rId8" imgW="863280" imgH="507960" progId="Equation.DSMT4">
                  <p:embed/>
                  <p:pic>
                    <p:nvPicPr>
                      <p:cNvPr id="25" name="Object 21">
                        <a:extLst>
                          <a:ext uri="{FF2B5EF4-FFF2-40B4-BE49-F238E27FC236}">
                            <a16:creationId xmlns:a16="http://schemas.microsoft.com/office/drawing/2014/main" id="{CF02EED0-CEEE-4C56-A117-87451A6DA12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983970"/>
                        <a:ext cx="1656184" cy="89902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ixaDeTexto 25">
            <a:extLst>
              <a:ext uri="{FF2B5EF4-FFF2-40B4-BE49-F238E27FC236}">
                <a16:creationId xmlns:a16="http://schemas.microsoft.com/office/drawing/2014/main" id="{FA496337-31BD-4951-A54C-FAD98EA11A50}"/>
              </a:ext>
            </a:extLst>
          </p:cNvPr>
          <p:cNvSpPr txBox="1"/>
          <p:nvPr/>
        </p:nvSpPr>
        <p:spPr>
          <a:xfrm>
            <a:off x="323528" y="3179404"/>
            <a:ext cx="7920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 isso, o valor das dotações (Renda = R) é dado por:</a:t>
            </a:r>
          </a:p>
        </p:txBody>
      </p:sp>
      <p:graphicFrame>
        <p:nvGraphicFramePr>
          <p:cNvPr id="27" name="Object 21">
            <a:extLst>
              <a:ext uri="{FF2B5EF4-FFF2-40B4-BE49-F238E27FC236}">
                <a16:creationId xmlns:a16="http://schemas.microsoft.com/office/drawing/2014/main" id="{9DF84340-1E36-4F7D-ACDC-066165EFD8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4974812"/>
              </p:ext>
            </p:extLst>
          </p:nvPr>
        </p:nvGraphicFramePr>
        <p:xfrm>
          <a:off x="6167438" y="1994123"/>
          <a:ext cx="163195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50680" imgH="507960" progId="Equation.DSMT4">
                  <p:embed/>
                </p:oleObj>
              </mc:Choice>
              <mc:Fallback>
                <p:oleObj name="Equation" r:id="rId10" imgW="850680" imgH="507960" progId="Equation.DSMT4">
                  <p:embed/>
                  <p:pic>
                    <p:nvPicPr>
                      <p:cNvPr id="27" name="Object 21">
                        <a:extLst>
                          <a:ext uri="{FF2B5EF4-FFF2-40B4-BE49-F238E27FC236}">
                            <a16:creationId xmlns:a16="http://schemas.microsoft.com/office/drawing/2014/main" id="{D1C2FDEA-3F64-4FCD-8531-98926645A73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1994123"/>
                        <a:ext cx="1631950" cy="9001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have Esquerda 27">
            <a:extLst>
              <a:ext uri="{FF2B5EF4-FFF2-40B4-BE49-F238E27FC236}">
                <a16:creationId xmlns:a16="http://schemas.microsoft.com/office/drawing/2014/main" id="{4835DFF1-2017-464D-9A74-2EFBB04B2E8D}"/>
              </a:ext>
            </a:extLst>
          </p:cNvPr>
          <p:cNvSpPr/>
          <p:nvPr/>
        </p:nvSpPr>
        <p:spPr>
          <a:xfrm>
            <a:off x="1871700" y="1957734"/>
            <a:ext cx="288032" cy="9737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45ED8CA-3B15-4237-842B-A90A8E172FBE}"/>
              </a:ext>
            </a:extLst>
          </p:cNvPr>
          <p:cNvSpPr txBox="1"/>
          <p:nvPr/>
        </p:nvSpPr>
        <p:spPr>
          <a:xfrm>
            <a:off x="719572" y="2079540"/>
            <a:ext cx="115212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Dotação Antiga</a:t>
            </a:r>
          </a:p>
        </p:txBody>
      </p: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5755D620-E0F0-4B37-90F3-D05851133598}"/>
              </a:ext>
            </a:extLst>
          </p:cNvPr>
          <p:cNvCxnSpPr/>
          <p:nvPr/>
        </p:nvCxnSpPr>
        <p:spPr>
          <a:xfrm>
            <a:off x="4067944" y="2433483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have Esquerda 30">
            <a:extLst>
              <a:ext uri="{FF2B5EF4-FFF2-40B4-BE49-F238E27FC236}">
                <a16:creationId xmlns:a16="http://schemas.microsoft.com/office/drawing/2014/main" id="{A01A2138-7125-4A48-9460-8DBE86832D89}"/>
              </a:ext>
            </a:extLst>
          </p:cNvPr>
          <p:cNvSpPr/>
          <p:nvPr/>
        </p:nvSpPr>
        <p:spPr>
          <a:xfrm flipH="1">
            <a:off x="3707904" y="1957734"/>
            <a:ext cx="288032" cy="9737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have Esquerda 31">
            <a:extLst>
              <a:ext uri="{FF2B5EF4-FFF2-40B4-BE49-F238E27FC236}">
                <a16:creationId xmlns:a16="http://schemas.microsoft.com/office/drawing/2014/main" id="{64DABA3A-8F3E-4A0C-AC94-8249999E62F1}"/>
              </a:ext>
            </a:extLst>
          </p:cNvPr>
          <p:cNvSpPr/>
          <p:nvPr/>
        </p:nvSpPr>
        <p:spPr>
          <a:xfrm>
            <a:off x="5940152" y="1957734"/>
            <a:ext cx="288032" cy="9737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703C3AC4-50C2-4289-BB5E-579E20324982}"/>
              </a:ext>
            </a:extLst>
          </p:cNvPr>
          <p:cNvSpPr txBox="1"/>
          <p:nvPr/>
        </p:nvSpPr>
        <p:spPr>
          <a:xfrm>
            <a:off x="4788024" y="2079540"/>
            <a:ext cx="115212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Dotação Nova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09F8033-B449-4C9E-A3AF-F543707348D0}"/>
              </a:ext>
            </a:extLst>
          </p:cNvPr>
          <p:cNvSpPr txBox="1"/>
          <p:nvPr/>
        </p:nvSpPr>
        <p:spPr>
          <a:xfrm>
            <a:off x="251520" y="1491282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temos:</a:t>
            </a:r>
          </a:p>
        </p:txBody>
      </p:sp>
    </p:spTree>
    <p:extLst>
      <p:ext uri="{BB962C8B-B14F-4D97-AF65-F5344CB8AC3E}">
        <p14:creationId xmlns:p14="http://schemas.microsoft.com/office/powerpoint/2010/main" val="816382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 animBg="1"/>
      <p:bldP spid="26" grpId="0"/>
      <p:bldP spid="28" grpId="0" animBg="1"/>
      <p:bldP spid="29" grpId="0" animBg="1"/>
      <p:bldP spid="31" grpId="0" animBg="1"/>
      <p:bldP spid="32" grpId="0" animBg="1"/>
      <p:bldP spid="33" grpId="0" animBg="1"/>
      <p:bldP spid="3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D1A6F8B-8B71-4F58-A7C2-68A594DDCD2C}"/>
              </a:ext>
            </a:extLst>
          </p:cNvPr>
          <p:cNvSpPr txBox="1"/>
          <p:nvPr/>
        </p:nvSpPr>
        <p:spPr>
          <a:xfrm>
            <a:off x="179512" y="12347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Assim, as demandas ótimas são dadas por:</a:t>
            </a:r>
          </a:p>
        </p:txBody>
      </p:sp>
      <p:graphicFrame>
        <p:nvGraphicFramePr>
          <p:cNvPr id="3" name="Object 21">
            <a:extLst>
              <a:ext uri="{FF2B5EF4-FFF2-40B4-BE49-F238E27FC236}">
                <a16:creationId xmlns:a16="http://schemas.microsoft.com/office/drawing/2014/main" id="{D1EEE768-6ACE-4F7D-A418-DF981C41A6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475416"/>
              </p:ext>
            </p:extLst>
          </p:nvPr>
        </p:nvGraphicFramePr>
        <p:xfrm>
          <a:off x="830263" y="627063"/>
          <a:ext cx="111442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6880" imgH="431640" progId="Equation.DSMT4">
                  <p:embed/>
                </p:oleObj>
              </mc:Choice>
              <mc:Fallback>
                <p:oleObj name="Equation" r:id="rId2" imgW="596880" imgH="431640" progId="Equation.DSMT4">
                  <p:embed/>
                  <p:pic>
                    <p:nvPicPr>
                      <p:cNvPr id="3" name="Object 21">
                        <a:extLst>
                          <a:ext uri="{FF2B5EF4-FFF2-40B4-BE49-F238E27FC236}">
                            <a16:creationId xmlns:a16="http://schemas.microsoft.com/office/drawing/2014/main" id="{C707525F-9AA6-451A-A365-A59584E0CB3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627063"/>
                        <a:ext cx="1114425" cy="77946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1">
            <a:extLst>
              <a:ext uri="{FF2B5EF4-FFF2-40B4-BE49-F238E27FC236}">
                <a16:creationId xmlns:a16="http://schemas.microsoft.com/office/drawing/2014/main" id="{4C2C2227-18D2-434A-863B-BB9F663738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841135"/>
              </p:ext>
            </p:extLst>
          </p:nvPr>
        </p:nvGraphicFramePr>
        <p:xfrm>
          <a:off x="2411760" y="641350"/>
          <a:ext cx="11668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480" imgH="431640" progId="Equation.DSMT4">
                  <p:embed/>
                </p:oleObj>
              </mc:Choice>
              <mc:Fallback>
                <p:oleObj name="Equation" r:id="rId4" imgW="609480" imgH="431640" progId="Equation.DSMT4">
                  <p:embed/>
                  <p:pic>
                    <p:nvPicPr>
                      <p:cNvPr id="4" name="Object 21">
                        <a:extLst>
                          <a:ext uri="{FF2B5EF4-FFF2-40B4-BE49-F238E27FC236}">
                            <a16:creationId xmlns:a16="http://schemas.microsoft.com/office/drawing/2014/main" id="{66568A1C-5CA7-41F5-8BEF-6D455943061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641350"/>
                        <a:ext cx="1166812" cy="7778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1">
            <a:extLst>
              <a:ext uri="{FF2B5EF4-FFF2-40B4-BE49-F238E27FC236}">
                <a16:creationId xmlns:a16="http://schemas.microsoft.com/office/drawing/2014/main" id="{DBDCE652-B97A-4024-B21C-2B5E50998A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359515"/>
              </p:ext>
            </p:extLst>
          </p:nvPr>
        </p:nvGraphicFramePr>
        <p:xfrm>
          <a:off x="4067944" y="627063"/>
          <a:ext cx="159067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50680" imgH="431640" progId="Equation.DSMT4">
                  <p:embed/>
                </p:oleObj>
              </mc:Choice>
              <mc:Fallback>
                <p:oleObj name="Equation" r:id="rId6" imgW="850680" imgH="431640" progId="Equation.DSMT4">
                  <p:embed/>
                  <p:pic>
                    <p:nvPicPr>
                      <p:cNvPr id="5" name="Object 21">
                        <a:extLst>
                          <a:ext uri="{FF2B5EF4-FFF2-40B4-BE49-F238E27FC236}">
                            <a16:creationId xmlns:a16="http://schemas.microsoft.com/office/drawing/2014/main" id="{5EB69FE7-9969-4394-88FF-6F5CEC110EA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627063"/>
                        <a:ext cx="1590675" cy="77787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1">
            <a:extLst>
              <a:ext uri="{FF2B5EF4-FFF2-40B4-BE49-F238E27FC236}">
                <a16:creationId xmlns:a16="http://schemas.microsoft.com/office/drawing/2014/main" id="{7E87687B-CD68-4C7C-A4EB-0574DD1BD1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850110"/>
              </p:ext>
            </p:extLst>
          </p:nvPr>
        </p:nvGraphicFramePr>
        <p:xfrm>
          <a:off x="6290518" y="627063"/>
          <a:ext cx="15938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50680" imgH="431640" progId="Equation.DSMT4">
                  <p:embed/>
                </p:oleObj>
              </mc:Choice>
              <mc:Fallback>
                <p:oleObj name="Equation" r:id="rId8" imgW="850680" imgH="431640" progId="Equation.DSMT4">
                  <p:embed/>
                  <p:pic>
                    <p:nvPicPr>
                      <p:cNvPr id="6" name="Object 21">
                        <a:extLst>
                          <a:ext uri="{FF2B5EF4-FFF2-40B4-BE49-F238E27FC236}">
                            <a16:creationId xmlns:a16="http://schemas.microsoft.com/office/drawing/2014/main" id="{F243046F-DF7F-44E6-BD5D-52C86099743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0518" y="627063"/>
                        <a:ext cx="1593850" cy="77946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27FCDFE0-A752-46AA-9F99-6C8D10FCFCF3}"/>
              </a:ext>
            </a:extLst>
          </p:cNvPr>
          <p:cNvSpPr txBox="1"/>
          <p:nvPr/>
        </p:nvSpPr>
        <p:spPr>
          <a:xfrm>
            <a:off x="2051720" y="707264"/>
            <a:ext cx="51018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;                    ;                          e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5F494FD-C067-4B8A-ABB6-B0E9025812DF}"/>
              </a:ext>
            </a:extLst>
          </p:cNvPr>
          <p:cNvSpPr/>
          <p:nvPr/>
        </p:nvSpPr>
        <p:spPr>
          <a:xfrm>
            <a:off x="8078389" y="2690951"/>
            <a:ext cx="814091" cy="4254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754983F-1572-422D-ABAF-93CC539DC321}"/>
              </a:ext>
            </a:extLst>
          </p:cNvPr>
          <p:cNvSpPr txBox="1"/>
          <p:nvPr/>
        </p:nvSpPr>
        <p:spPr>
          <a:xfrm>
            <a:off x="179512" y="1667584"/>
            <a:ext cx="87129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Encontrando o preço de equilíbrio (p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), dado 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1: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Devemos igualar a demanda total por 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à dotação inicial de 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32550BBA-D693-438C-AB1A-389962925E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2598002"/>
              </p:ext>
            </p:extLst>
          </p:nvPr>
        </p:nvGraphicFramePr>
        <p:xfrm>
          <a:off x="1056010" y="2512368"/>
          <a:ext cx="7764462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152600" imgH="431640" progId="Equation.DSMT4">
                  <p:embed/>
                </p:oleObj>
              </mc:Choice>
              <mc:Fallback>
                <p:oleObj name="Equation" r:id="rId10" imgW="4152600" imgH="431640" progId="Equation.DSMT4">
                  <p:embed/>
                  <p:pic>
                    <p:nvPicPr>
                      <p:cNvPr id="10" name="Object 21">
                        <a:extLst>
                          <a:ext uri="{FF2B5EF4-FFF2-40B4-BE49-F238E27FC236}">
                            <a16:creationId xmlns:a16="http://schemas.microsoft.com/office/drawing/2014/main" id="{472CA059-BC5D-4CA8-9C74-30F5F451409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010" y="2512368"/>
                        <a:ext cx="7764462" cy="7794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F6E1AAB4-1351-4A91-8A3C-CD1C1B5C8F88}"/>
              </a:ext>
            </a:extLst>
          </p:cNvPr>
          <p:cNvSpPr txBox="1"/>
          <p:nvPr/>
        </p:nvSpPr>
        <p:spPr>
          <a:xfrm>
            <a:off x="179512" y="332376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o vetor de preços de equilíbrio continua sendo (1;1).</a:t>
            </a:r>
          </a:p>
        </p:txBody>
      </p:sp>
    </p:spTree>
    <p:extLst>
      <p:ext uri="{BB962C8B-B14F-4D97-AF65-F5344CB8AC3E}">
        <p14:creationId xmlns:p14="http://schemas.microsoft.com/office/powerpoint/2010/main" val="309801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1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370080A-811F-4AE2-986C-C9E422D521CE}"/>
              </a:ext>
            </a:extLst>
          </p:cNvPr>
          <p:cNvSpPr/>
          <p:nvPr/>
        </p:nvSpPr>
        <p:spPr>
          <a:xfrm>
            <a:off x="4759028" y="3507854"/>
            <a:ext cx="103710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EAD2025-2AAC-476E-9F1B-E1085F81F1A1}"/>
              </a:ext>
            </a:extLst>
          </p:cNvPr>
          <p:cNvSpPr/>
          <p:nvPr/>
        </p:nvSpPr>
        <p:spPr>
          <a:xfrm>
            <a:off x="4687020" y="2499742"/>
            <a:ext cx="103710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AC20420-557D-4566-BDBA-46EC31F41FD2}"/>
              </a:ext>
            </a:extLst>
          </p:cNvPr>
          <p:cNvSpPr/>
          <p:nvPr/>
        </p:nvSpPr>
        <p:spPr>
          <a:xfrm>
            <a:off x="3788296" y="1563638"/>
            <a:ext cx="103710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CBCDE38-3EB9-4E42-8DB0-6A8D07CB34E2}"/>
              </a:ext>
            </a:extLst>
          </p:cNvPr>
          <p:cNvSpPr/>
          <p:nvPr/>
        </p:nvSpPr>
        <p:spPr>
          <a:xfrm>
            <a:off x="3635896" y="699542"/>
            <a:ext cx="103710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ACDAAFD-2223-4612-8A08-ABCCB5C28E07}"/>
              </a:ext>
            </a:extLst>
          </p:cNvPr>
          <p:cNvSpPr txBox="1"/>
          <p:nvPr/>
        </p:nvSpPr>
        <p:spPr>
          <a:xfrm>
            <a:off x="179512" y="123478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Finalmente, calculando as novas demandas ótimas:</a:t>
            </a:r>
          </a:p>
        </p:txBody>
      </p:sp>
      <p:graphicFrame>
        <p:nvGraphicFramePr>
          <p:cNvPr id="7" name="Object 21">
            <a:extLst>
              <a:ext uri="{FF2B5EF4-FFF2-40B4-BE49-F238E27FC236}">
                <a16:creationId xmlns:a16="http://schemas.microsoft.com/office/drawing/2014/main" id="{5E16B55F-1F45-4688-B68D-8055CCDEBE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521914"/>
              </p:ext>
            </p:extLst>
          </p:nvPr>
        </p:nvGraphicFramePr>
        <p:xfrm>
          <a:off x="594716" y="554583"/>
          <a:ext cx="4078288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84120" imgH="431640" progId="Equation.DSMT4">
                  <p:embed/>
                </p:oleObj>
              </mc:Choice>
              <mc:Fallback>
                <p:oleObj name="Equation" r:id="rId2" imgW="2184120" imgH="431640" progId="Equation.DSMT4">
                  <p:embed/>
                  <p:pic>
                    <p:nvPicPr>
                      <p:cNvPr id="7" name="Object 21">
                        <a:extLst>
                          <a:ext uri="{FF2B5EF4-FFF2-40B4-BE49-F238E27FC236}">
                            <a16:creationId xmlns:a16="http://schemas.microsoft.com/office/drawing/2014/main" id="{B749430E-622D-4467-A60E-299C89AD4D5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716" y="554583"/>
                        <a:ext cx="4078288" cy="7794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1">
            <a:extLst>
              <a:ext uri="{FF2B5EF4-FFF2-40B4-BE49-F238E27FC236}">
                <a16:creationId xmlns:a16="http://schemas.microsoft.com/office/drawing/2014/main" id="{6754551D-F797-4CCA-B737-696065FF3E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445132"/>
              </p:ext>
            </p:extLst>
          </p:nvPr>
        </p:nvGraphicFramePr>
        <p:xfrm>
          <a:off x="633015" y="1419622"/>
          <a:ext cx="42052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97080" imgH="431640" progId="Equation.DSMT4">
                  <p:embed/>
                </p:oleObj>
              </mc:Choice>
              <mc:Fallback>
                <p:oleObj name="Equation" r:id="rId4" imgW="2197080" imgH="431640" progId="Equation.DSMT4">
                  <p:embed/>
                  <p:pic>
                    <p:nvPicPr>
                      <p:cNvPr id="8" name="Object 21">
                        <a:extLst>
                          <a:ext uri="{FF2B5EF4-FFF2-40B4-BE49-F238E27FC236}">
                            <a16:creationId xmlns:a16="http://schemas.microsoft.com/office/drawing/2014/main" id="{92B351E2-2D31-4953-A5CF-3142EEFC2EC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15" y="1419622"/>
                        <a:ext cx="4205288" cy="7778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1">
            <a:extLst>
              <a:ext uri="{FF2B5EF4-FFF2-40B4-BE49-F238E27FC236}">
                <a16:creationId xmlns:a16="http://schemas.microsoft.com/office/drawing/2014/main" id="{09D5DBC1-6B14-484F-A983-8DE073180B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5953685"/>
              </p:ext>
            </p:extLst>
          </p:nvPr>
        </p:nvGraphicFramePr>
        <p:xfrm>
          <a:off x="663995" y="2355726"/>
          <a:ext cx="50815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17640" imgH="431640" progId="Equation.DSMT4">
                  <p:embed/>
                </p:oleObj>
              </mc:Choice>
              <mc:Fallback>
                <p:oleObj name="Equation" r:id="rId6" imgW="2717640" imgH="431640" progId="Equation.DSMT4">
                  <p:embed/>
                  <p:pic>
                    <p:nvPicPr>
                      <p:cNvPr id="9" name="Object 21">
                        <a:extLst>
                          <a:ext uri="{FF2B5EF4-FFF2-40B4-BE49-F238E27FC236}">
                            <a16:creationId xmlns:a16="http://schemas.microsoft.com/office/drawing/2014/main" id="{C601D259-E9CB-48D0-8F3F-5032F740033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995" y="2355726"/>
                        <a:ext cx="5081588" cy="7778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1">
            <a:extLst>
              <a:ext uri="{FF2B5EF4-FFF2-40B4-BE49-F238E27FC236}">
                <a16:creationId xmlns:a16="http://schemas.microsoft.com/office/drawing/2014/main" id="{9E091BF9-87B8-482A-8A83-FF313FDCA1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50153"/>
              </p:ext>
            </p:extLst>
          </p:nvPr>
        </p:nvGraphicFramePr>
        <p:xfrm>
          <a:off x="705023" y="3363838"/>
          <a:ext cx="509111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17640" imgH="431640" progId="Equation.DSMT4">
                  <p:embed/>
                </p:oleObj>
              </mc:Choice>
              <mc:Fallback>
                <p:oleObj name="Equation" r:id="rId8" imgW="2717640" imgH="431640" progId="Equation.DSMT4">
                  <p:embed/>
                  <p:pic>
                    <p:nvPicPr>
                      <p:cNvPr id="10" name="Object 21">
                        <a:extLst>
                          <a:ext uri="{FF2B5EF4-FFF2-40B4-BE49-F238E27FC236}">
                            <a16:creationId xmlns:a16="http://schemas.microsoft.com/office/drawing/2014/main" id="{F39692EA-45A0-47F5-B4F8-197C7FEAE80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023" y="3363838"/>
                        <a:ext cx="5091113" cy="7794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A5D15BFF-B277-4CF4-9BDA-F7A1DD32D3ED}"/>
              </a:ext>
            </a:extLst>
          </p:cNvPr>
          <p:cNvSpPr txBox="1"/>
          <p:nvPr/>
        </p:nvSpPr>
        <p:spPr>
          <a:xfrm>
            <a:off x="323528" y="4371950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Logo, como afirma o enunciado:</a:t>
            </a:r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id="{119CD5BA-B58A-45FD-A195-EFCC16017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359297"/>
              </p:ext>
            </p:extLst>
          </p:nvPr>
        </p:nvGraphicFramePr>
        <p:xfrm>
          <a:off x="4427984" y="4299942"/>
          <a:ext cx="4373438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90560" imgH="291960" progId="Equation.DSMT4">
                  <p:embed/>
                </p:oleObj>
              </mc:Choice>
              <mc:Fallback>
                <p:oleObj name="Equation" r:id="rId10" imgW="2590560" imgH="291960" progId="Equation.DSMT4">
                  <p:embed/>
                  <p:pic>
                    <p:nvPicPr>
                      <p:cNvPr id="12" name="Objeto 11">
                        <a:extLst>
                          <a:ext uri="{FF2B5EF4-FFF2-40B4-BE49-F238E27FC236}">
                            <a16:creationId xmlns:a16="http://schemas.microsoft.com/office/drawing/2014/main" id="{8B8F3440-9EDC-42DD-8943-1FF1E401A6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27984" y="4299942"/>
                        <a:ext cx="4373438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25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7">
            <a:extLst>
              <a:ext uri="{FF2B5EF4-FFF2-40B4-BE49-F238E27FC236}">
                <a16:creationId xmlns:a16="http://schemas.microsoft.com/office/drawing/2014/main" id="{204A4872-0410-4116-8ABB-80E59FD291F5}"/>
              </a:ext>
            </a:extLst>
          </p:cNvPr>
          <p:cNvGrpSpPr>
            <a:grpSpLocks/>
          </p:cNvGrpSpPr>
          <p:nvPr/>
        </p:nvGrpSpPr>
        <p:grpSpPr bwMode="auto">
          <a:xfrm>
            <a:off x="1921390" y="107466"/>
            <a:ext cx="2362200" cy="3740151"/>
            <a:chOff x="1929" y="1592"/>
            <a:chExt cx="1488" cy="2356"/>
          </a:xfrm>
        </p:grpSpPr>
        <p:sp>
          <p:nvSpPr>
            <p:cNvPr id="3" name="Rectangle 15">
              <a:extLst>
                <a:ext uri="{FF2B5EF4-FFF2-40B4-BE49-F238E27FC236}">
                  <a16:creationId xmlns:a16="http://schemas.microsoft.com/office/drawing/2014/main" id="{C4E422BA-BF58-4219-814C-E3C2C1659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4" y="3717"/>
              <a:ext cx="2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dirty="0">
                  <a:solidFill>
                    <a:schemeClr val="accent6">
                      <a:lumMod val="75000"/>
                    </a:schemeClr>
                  </a:solidFill>
                  <a:latin typeface="Arial" charset="0"/>
                </a:rPr>
                <a:t>20</a:t>
              </a:r>
            </a:p>
          </p:txBody>
        </p:sp>
        <p:sp>
          <p:nvSpPr>
            <p:cNvPr id="4" name="Line 45">
              <a:extLst>
                <a:ext uri="{FF2B5EF4-FFF2-40B4-BE49-F238E27FC236}">
                  <a16:creationId xmlns:a16="http://schemas.microsoft.com/office/drawing/2014/main" id="{6CD75725-0860-4730-B6BF-91763B2762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2" y="2460"/>
              <a:ext cx="0" cy="1268"/>
            </a:xfrm>
            <a:prstGeom prst="line">
              <a:avLst/>
            </a:prstGeom>
            <a:noFill/>
            <a:ln w="19050">
              <a:solidFill>
                <a:schemeClr val="accent6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5" name="Group 56">
              <a:extLst>
                <a:ext uri="{FF2B5EF4-FFF2-40B4-BE49-F238E27FC236}">
                  <a16:creationId xmlns:a16="http://schemas.microsoft.com/office/drawing/2014/main" id="{39246F8E-3693-44F5-9D5C-1D90B12DED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9" y="1592"/>
              <a:ext cx="1488" cy="1246"/>
              <a:chOff x="1929" y="1592"/>
              <a:chExt cx="1488" cy="1246"/>
            </a:xfrm>
          </p:grpSpPr>
          <p:sp>
            <p:nvSpPr>
              <p:cNvPr id="6" name="Line 4">
                <a:extLst>
                  <a:ext uri="{FF2B5EF4-FFF2-40B4-BE49-F238E27FC236}">
                    <a16:creationId xmlns:a16="http://schemas.microsoft.com/office/drawing/2014/main" id="{A2C5F474-DC96-444F-8744-F89D629941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2" y="2460"/>
                <a:ext cx="276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" name="Freeform 47">
                <a:extLst>
                  <a:ext uri="{FF2B5EF4-FFF2-40B4-BE49-F238E27FC236}">
                    <a16:creationId xmlns:a16="http://schemas.microsoft.com/office/drawing/2014/main" id="{00C587C7-B436-47BE-9351-D1457BE172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2101"/>
                <a:ext cx="1488" cy="737"/>
              </a:xfrm>
              <a:custGeom>
                <a:avLst/>
                <a:gdLst>
                  <a:gd name="T0" fmla="*/ 0 w 1440"/>
                  <a:gd name="T1" fmla="*/ 720 h 720"/>
                  <a:gd name="T2" fmla="*/ 684 w 1440"/>
                  <a:gd name="T3" fmla="*/ 360 h 720"/>
                  <a:gd name="T4" fmla="*/ 1440 w 1440"/>
                  <a:gd name="T5" fmla="*/ 0 h 720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720"/>
                  <a:gd name="T11" fmla="*/ 1440 w 1440"/>
                  <a:gd name="T12" fmla="*/ 720 h 72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720">
                    <a:moveTo>
                      <a:pt x="0" y="720"/>
                    </a:moveTo>
                    <a:lnTo>
                      <a:pt x="684" y="360"/>
                    </a:lnTo>
                    <a:lnTo>
                      <a:pt x="1440" y="0"/>
                    </a:lnTo>
                  </a:path>
                </a:pathLst>
              </a:custGeom>
              <a:noFill/>
              <a:ln w="28575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ctr">
                <a:spAutoFit/>
              </a:bodyPr>
              <a:lstStyle/>
              <a:p>
                <a:endParaRPr lang="pt-BR" sz="7000" dirty="0"/>
              </a:p>
            </p:txBody>
          </p:sp>
          <p:sp>
            <p:nvSpPr>
              <p:cNvPr id="8" name="Rectangle 36">
                <a:extLst>
                  <a:ext uri="{FF2B5EF4-FFF2-40B4-BE49-F238E27FC236}">
                    <a16:creationId xmlns:a16="http://schemas.microsoft.com/office/drawing/2014/main" id="{8140A07C-70A3-4960-8AE1-84FA9F46D5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70" y="2424"/>
                <a:ext cx="21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000" b="1" i="1" dirty="0">
                    <a:solidFill>
                      <a:schemeClr val="accent6">
                        <a:lumMod val="75000"/>
                      </a:schemeClr>
                    </a:solidFill>
                    <a:latin typeface="Arial" charset="0"/>
                  </a:rPr>
                  <a:t>F</a:t>
                </a:r>
              </a:p>
            </p:txBody>
          </p:sp>
          <p:sp>
            <p:nvSpPr>
              <p:cNvPr id="9" name="Rectangle 37" descr="Malha">
                <a:extLst>
                  <a:ext uri="{FF2B5EF4-FFF2-40B4-BE49-F238E27FC236}">
                    <a16:creationId xmlns:a16="http://schemas.microsoft.com/office/drawing/2014/main" id="{C72EC5D1-1BB3-4456-A3AC-A214A46CA8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1592"/>
                <a:ext cx="1250" cy="231"/>
              </a:xfrm>
              <a:prstGeom prst="rect">
                <a:avLst/>
              </a:prstGeom>
              <a:solidFill>
                <a:srgbClr val="F8F8F8"/>
              </a:solidFill>
              <a:ln w="19050" cmpd="dbl">
                <a:solidFill>
                  <a:srgbClr val="FF0000"/>
                </a:solidFill>
                <a:prstDash val="solid"/>
                <a:miter lim="800000"/>
                <a:headEnd/>
                <a:tailEnd/>
              </a:ln>
            </p:spPr>
            <p:txBody>
              <a:bodyPr wrap="square" lIns="90488" tIns="44450" rIns="90488" bIns="44450">
                <a:spAutoFit/>
              </a:bodyPr>
              <a:lstStyle/>
              <a:p>
                <a:r>
                  <a:rPr lang="en-US" b="1" dirty="0" err="1">
                    <a:solidFill>
                      <a:srgbClr val="FF0000"/>
                    </a:solidFill>
                    <a:latin typeface="Arial" charset="0"/>
                  </a:rPr>
                  <a:t>Prêmio</a:t>
                </a:r>
                <a:r>
                  <a:rPr lang="en-US" b="1" dirty="0">
                    <a:solidFill>
                      <a:srgbClr val="FF0000"/>
                    </a:solidFill>
                    <a:latin typeface="Arial" charset="0"/>
                  </a:rPr>
                  <a:t> de </a:t>
                </a:r>
                <a:r>
                  <a:rPr lang="en-US" b="1" dirty="0" err="1">
                    <a:solidFill>
                      <a:srgbClr val="FF0000"/>
                    </a:solidFill>
                    <a:latin typeface="Arial" charset="0"/>
                  </a:rPr>
                  <a:t>Risco</a:t>
                </a:r>
                <a:endParaRPr lang="en-US" b="1" dirty="0">
                  <a:solidFill>
                    <a:srgbClr val="FF0000"/>
                  </a:solidFill>
                  <a:latin typeface="Arial" charset="0"/>
                </a:endParaRPr>
              </a:p>
            </p:txBody>
          </p:sp>
          <p:sp>
            <p:nvSpPr>
              <p:cNvPr id="10" name="Line 38">
                <a:extLst>
                  <a:ext uri="{FF2B5EF4-FFF2-40B4-BE49-F238E27FC236}">
                    <a16:creationId xmlns:a16="http://schemas.microsoft.com/office/drawing/2014/main" id="{65FE79C7-7A60-455E-9393-C39AC9683D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24" y="1820"/>
                <a:ext cx="1" cy="651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1" name="Oval 46">
                <a:extLst>
                  <a:ext uri="{FF2B5EF4-FFF2-40B4-BE49-F238E27FC236}">
                    <a16:creationId xmlns:a16="http://schemas.microsoft.com/office/drawing/2014/main" id="{5817A0D7-105E-4ABE-9D5D-3100A3743C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92" y="2412"/>
                <a:ext cx="96" cy="96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 w="12700">
                <a:solidFill>
                  <a:schemeClr val="accent6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12" name="Rectangle 2">
            <a:extLst>
              <a:ext uri="{FF2B5EF4-FFF2-40B4-BE49-F238E27FC236}">
                <a16:creationId xmlns:a16="http://schemas.microsoft.com/office/drawing/2014/main" id="{CE35ABDB-08DC-4D8A-9CA7-C7BED04C5A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084" y="4202782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41F9B0C6-B777-42A7-A83C-90BE0B260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684" y="4202782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" name="Line 9">
            <a:extLst>
              <a:ext uri="{FF2B5EF4-FFF2-40B4-BE49-F238E27FC236}">
                <a16:creationId xmlns:a16="http://schemas.microsoft.com/office/drawing/2014/main" id="{E315BD3F-BCE2-4BA8-9325-2EF0067B41D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2074" y="107466"/>
            <a:ext cx="23459" cy="341745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EDB2BD49-16A9-4A03-9F21-9B9B0E1EC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4252" y="3271353"/>
            <a:ext cx="292067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Renda (</a:t>
            </a:r>
            <a:r>
              <a:rPr lang="en-US" sz="1800" b="1" dirty="0" err="1">
                <a:latin typeface="Arial" charset="0"/>
              </a:rPr>
              <a:t>Riqueza</a:t>
            </a:r>
            <a:r>
              <a:rPr lang="en-US" sz="1800" b="1" dirty="0">
                <a:latin typeface="Arial" charset="0"/>
              </a:rPr>
              <a:t>)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1800" b="1" dirty="0">
                <a:latin typeface="Arial" charset="0"/>
              </a:rPr>
              <a:t>($1.000)</a:t>
            </a: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E46F8690-4287-4FB0-98FA-134ECE9C5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5284" y="4190082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" name="Line 13">
            <a:extLst>
              <a:ext uri="{FF2B5EF4-FFF2-40B4-BE49-F238E27FC236}">
                <a16:creationId xmlns:a16="http://schemas.microsoft.com/office/drawing/2014/main" id="{F36FFB2B-BBFA-4B39-92C0-64D56C69A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194" y="3511064"/>
            <a:ext cx="484909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936B845-55E4-406C-A2DA-28FDBABB3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-20538"/>
            <a:ext cx="423194" cy="4898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2600" b="1" dirty="0">
                <a:latin typeface="Arial" charset="0"/>
              </a:rPr>
              <a:t>U</a:t>
            </a: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D4F426BB-EF9C-490B-BBB8-5DEBDA5AB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485" y="3423895"/>
            <a:ext cx="31098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 dirty="0">
                <a:latin typeface="Arial" charset="0"/>
              </a:rPr>
              <a:t>0</a:t>
            </a:r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E6F6469C-2630-461C-99B2-F1990D7D4442}"/>
              </a:ext>
            </a:extLst>
          </p:cNvPr>
          <p:cNvSpPr>
            <a:spLocks/>
          </p:cNvSpPr>
          <p:nvPr/>
        </p:nvSpPr>
        <p:spPr bwMode="auto">
          <a:xfrm>
            <a:off x="850688" y="630949"/>
            <a:ext cx="4842596" cy="2862322"/>
          </a:xfrm>
          <a:custGeom>
            <a:avLst/>
            <a:gdLst>
              <a:gd name="T0" fmla="*/ 0 w 2880"/>
              <a:gd name="T1" fmla="*/ 2857500 h 1800"/>
              <a:gd name="T2" fmla="*/ 1047750 w 2880"/>
              <a:gd name="T3" fmla="*/ 1409700 h 1800"/>
              <a:gd name="T4" fmla="*/ 1733550 w 2880"/>
              <a:gd name="T5" fmla="*/ 838200 h 1800"/>
              <a:gd name="T6" fmla="*/ 3390900 w 2880"/>
              <a:gd name="T7" fmla="*/ 266700 h 1800"/>
              <a:gd name="T8" fmla="*/ 4572000 w 2880"/>
              <a:gd name="T9" fmla="*/ 0 h 18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"/>
              <a:gd name="T16" fmla="*/ 0 h 1800"/>
              <a:gd name="T17" fmla="*/ 2880 w 2880"/>
              <a:gd name="T18" fmla="*/ 1800 h 1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" h="1800">
                <a:moveTo>
                  <a:pt x="0" y="1800"/>
                </a:moveTo>
                <a:cubicBezTo>
                  <a:pt x="239" y="1450"/>
                  <a:pt x="478" y="1100"/>
                  <a:pt x="660" y="888"/>
                </a:cubicBezTo>
                <a:cubicBezTo>
                  <a:pt x="842" y="676"/>
                  <a:pt x="846" y="648"/>
                  <a:pt x="1092" y="528"/>
                </a:cubicBezTo>
                <a:cubicBezTo>
                  <a:pt x="1338" y="408"/>
                  <a:pt x="1838" y="256"/>
                  <a:pt x="2136" y="168"/>
                </a:cubicBezTo>
                <a:cubicBezTo>
                  <a:pt x="2434" y="80"/>
                  <a:pt x="2657" y="40"/>
                  <a:pt x="2880" y="0"/>
                </a:cubicBez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ctr">
            <a:spAutoFit/>
          </a:bodyPr>
          <a:lstStyle/>
          <a:p>
            <a:endParaRPr lang="pt-BR" sz="18000" dirty="0"/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7E42B16A-9EF1-4071-8187-24C119A43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247" y="3480903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10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id="{8AEFC0D9-AD02-4642-8A56-C6CA54512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947" y="3480903"/>
            <a:ext cx="439224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charset="0"/>
              </a:rPr>
              <a:t>16</a:t>
            </a:r>
          </a:p>
        </p:txBody>
      </p:sp>
      <p:sp>
        <p:nvSpPr>
          <p:cNvPr id="23" name="Rectangle 33">
            <a:extLst>
              <a:ext uri="{FF2B5EF4-FFF2-40B4-BE49-F238E27FC236}">
                <a16:creationId xmlns:a16="http://schemas.microsoft.com/office/drawing/2014/main" id="{293B7F3B-DF1A-4F12-8028-732881FE8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705" y="3795886"/>
            <a:ext cx="8924799" cy="1320874"/>
          </a:xfrm>
          <a:prstGeom prst="rect">
            <a:avLst/>
          </a:prstGeom>
          <a:solidFill>
            <a:srgbClr val="F8F8F8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algn="just"/>
            <a:r>
              <a:rPr lang="en-US" sz="2000" dirty="0" err="1">
                <a:latin typeface="Arial" charset="0"/>
              </a:rPr>
              <a:t>Aqui</a:t>
            </a:r>
            <a:r>
              <a:rPr lang="en-US" sz="2000" dirty="0">
                <a:latin typeface="Arial" charset="0"/>
              </a:rPr>
              <a:t>, o  </a:t>
            </a:r>
            <a:r>
              <a:rPr lang="en-US" sz="2000" dirty="0" err="1">
                <a:latin typeface="Arial" charset="0"/>
              </a:rPr>
              <a:t>prêmio</a:t>
            </a:r>
            <a:r>
              <a:rPr lang="en-US" sz="2000" dirty="0">
                <a:latin typeface="Arial" charset="0"/>
              </a:rPr>
              <a:t>  de  </a:t>
            </a:r>
            <a:r>
              <a:rPr lang="en-US" sz="2000" dirty="0" err="1">
                <a:latin typeface="Arial" charset="0"/>
              </a:rPr>
              <a:t>risco</a:t>
            </a:r>
            <a:r>
              <a:rPr lang="en-US" sz="2000" dirty="0">
                <a:latin typeface="Arial" charset="0"/>
              </a:rPr>
              <a:t>  é  $4.000  </a:t>
            </a:r>
            <a:r>
              <a:rPr lang="en-US" sz="2000" dirty="0" err="1">
                <a:latin typeface="Arial" charset="0"/>
              </a:rPr>
              <a:t>porque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renda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certa</a:t>
            </a:r>
            <a:r>
              <a:rPr lang="en-US" sz="2000" dirty="0">
                <a:latin typeface="Arial" charset="0"/>
              </a:rPr>
              <a:t> de $16.000 (</a:t>
            </a:r>
            <a:r>
              <a:rPr lang="en-US" sz="2000" dirty="0" err="1">
                <a:latin typeface="Arial" charset="0"/>
              </a:rPr>
              <a:t>ponto</a:t>
            </a:r>
            <a:r>
              <a:rPr lang="en-US" sz="2000" dirty="0">
                <a:latin typeface="Arial" charset="0"/>
              </a:rPr>
              <a:t> C) </a:t>
            </a:r>
            <a:r>
              <a:rPr lang="en-US" sz="2000" dirty="0" err="1">
                <a:latin typeface="Arial" charset="0"/>
              </a:rPr>
              <a:t>dá</a:t>
            </a:r>
            <a:r>
              <a:rPr lang="en-US" sz="2000" dirty="0">
                <a:latin typeface="Arial" charset="0"/>
              </a:rPr>
              <a:t> ao </a:t>
            </a:r>
            <a:r>
              <a:rPr lang="en-US" sz="2000" dirty="0" err="1">
                <a:latin typeface="Arial" charset="0"/>
              </a:rPr>
              <a:t>indivíduo</a:t>
            </a:r>
            <a:r>
              <a:rPr lang="en-US" sz="2000" dirty="0">
                <a:latin typeface="Arial" charset="0"/>
              </a:rPr>
              <a:t> a </a:t>
            </a:r>
            <a:r>
              <a:rPr lang="en-US" sz="2000" dirty="0" err="1">
                <a:latin typeface="Arial" charset="0"/>
              </a:rPr>
              <a:t>mesma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utilidade</a:t>
            </a:r>
            <a:r>
              <a:rPr lang="en-US" sz="2000" dirty="0">
                <a:latin typeface="Arial" charset="0"/>
              </a:rPr>
              <a:t>  </a:t>
            </a:r>
            <a:r>
              <a:rPr lang="en-US" sz="2000" dirty="0" err="1">
                <a:latin typeface="Arial" charset="0"/>
              </a:rPr>
              <a:t>esperada</a:t>
            </a:r>
            <a:r>
              <a:rPr lang="en-US" sz="2000" dirty="0">
                <a:latin typeface="Arial" charset="0"/>
              </a:rPr>
              <a:t> (14)   de  </a:t>
            </a:r>
            <a:r>
              <a:rPr lang="en-US" sz="2000" dirty="0" err="1">
                <a:latin typeface="Arial" charset="0"/>
              </a:rPr>
              <a:t>uma</a:t>
            </a:r>
            <a:r>
              <a:rPr lang="en-US" sz="2000" dirty="0">
                <a:latin typeface="Arial" charset="0"/>
              </a:rPr>
              <a:t>  </a:t>
            </a:r>
            <a:r>
              <a:rPr lang="en-US" sz="2000" dirty="0" err="1">
                <a:latin typeface="Arial" charset="0"/>
              </a:rPr>
              <a:t>renda</a:t>
            </a:r>
            <a:r>
              <a:rPr lang="en-US" sz="2000" dirty="0">
                <a:latin typeface="Arial" charset="0"/>
              </a:rPr>
              <a:t>  </a:t>
            </a:r>
            <a:r>
              <a:rPr lang="en-US" sz="2000" dirty="0" err="1">
                <a:latin typeface="Arial" charset="0"/>
              </a:rPr>
              <a:t>incerta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cujo</a:t>
            </a:r>
            <a:r>
              <a:rPr lang="en-US" sz="2000" dirty="0">
                <a:latin typeface="Arial" charset="0"/>
              </a:rPr>
              <a:t> valor </a:t>
            </a:r>
            <a:r>
              <a:rPr lang="en-US" sz="2000" dirty="0" err="1">
                <a:latin typeface="Arial" charset="0"/>
              </a:rPr>
              <a:t>esperado</a:t>
            </a:r>
            <a:r>
              <a:rPr lang="en-US" sz="2000" dirty="0">
                <a:latin typeface="Arial" charset="0"/>
              </a:rPr>
              <a:t> é $20.000 (com 0,5 de </a:t>
            </a:r>
            <a:r>
              <a:rPr lang="en-US" sz="2000" dirty="0" err="1">
                <a:latin typeface="Arial" charset="0"/>
              </a:rPr>
              <a:t>probabilidade</a:t>
            </a:r>
            <a:r>
              <a:rPr lang="en-US" sz="2000" dirty="0">
                <a:latin typeface="Arial" charset="0"/>
              </a:rPr>
              <a:t> de  </a:t>
            </a:r>
            <a:r>
              <a:rPr lang="en-US" sz="2000" dirty="0" err="1">
                <a:latin typeface="Arial" charset="0"/>
              </a:rPr>
              <a:t>estar</a:t>
            </a:r>
            <a:r>
              <a:rPr lang="en-US" sz="2000" dirty="0">
                <a:latin typeface="Arial" charset="0"/>
              </a:rPr>
              <a:t>  no </a:t>
            </a:r>
            <a:r>
              <a:rPr lang="en-US" sz="2000" dirty="0" err="1">
                <a:latin typeface="Arial" charset="0"/>
              </a:rPr>
              <a:t>ponto</a:t>
            </a:r>
            <a:r>
              <a:rPr lang="en-US" sz="2000" dirty="0">
                <a:latin typeface="Arial" charset="0"/>
              </a:rPr>
              <a:t>  A  e  0,5  de  </a:t>
            </a:r>
            <a:r>
              <a:rPr lang="en-US" sz="2000" dirty="0" err="1">
                <a:latin typeface="Arial" charset="0"/>
              </a:rPr>
              <a:t>probabilidade</a:t>
            </a:r>
            <a:r>
              <a:rPr lang="en-US" sz="2000" dirty="0">
                <a:latin typeface="Arial" charset="0"/>
              </a:rPr>
              <a:t> de </a:t>
            </a:r>
            <a:r>
              <a:rPr lang="en-US" sz="2000" dirty="0" err="1">
                <a:latin typeface="Arial" charset="0"/>
              </a:rPr>
              <a:t>estar</a:t>
            </a:r>
            <a:r>
              <a:rPr lang="en-US" sz="2000" dirty="0">
                <a:latin typeface="Arial" charset="0"/>
              </a:rPr>
              <a:t> no </a:t>
            </a:r>
            <a:r>
              <a:rPr lang="en-US" sz="2000" dirty="0" err="1">
                <a:latin typeface="Arial" charset="0"/>
              </a:rPr>
              <a:t>ponto</a:t>
            </a:r>
            <a:r>
              <a:rPr lang="en-US" sz="2000" dirty="0">
                <a:latin typeface="Arial" charset="0"/>
              </a:rPr>
              <a:t> E).</a:t>
            </a:r>
          </a:p>
        </p:txBody>
      </p:sp>
      <p:grpSp>
        <p:nvGrpSpPr>
          <p:cNvPr id="24" name="Group 55">
            <a:extLst>
              <a:ext uri="{FF2B5EF4-FFF2-40B4-BE49-F238E27FC236}">
                <a16:creationId xmlns:a16="http://schemas.microsoft.com/office/drawing/2014/main" id="{5A705812-453E-4364-8676-E09BC39FD201}"/>
              </a:ext>
            </a:extLst>
          </p:cNvPr>
          <p:cNvGrpSpPr>
            <a:grpSpLocks/>
          </p:cNvGrpSpPr>
          <p:nvPr/>
        </p:nvGrpSpPr>
        <p:grpSpPr bwMode="auto">
          <a:xfrm>
            <a:off x="357697" y="232878"/>
            <a:ext cx="5259388" cy="3614738"/>
            <a:chOff x="944" y="1671"/>
            <a:chExt cx="3313" cy="2277"/>
          </a:xfrm>
        </p:grpSpPr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F459727C-2C3E-47E0-B822-750256985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" y="2720"/>
              <a:ext cx="2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10</a:t>
              </a:r>
            </a:p>
          </p:txBody>
        </p:sp>
        <p:sp>
          <p:nvSpPr>
            <p:cNvPr id="26" name="Rectangle 18">
              <a:extLst>
                <a:ext uri="{FF2B5EF4-FFF2-40B4-BE49-F238E27FC236}">
                  <a16:creationId xmlns:a16="http://schemas.microsoft.com/office/drawing/2014/main" id="{D9F3375F-799F-4F07-86CB-385D0A4251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" y="2012"/>
              <a:ext cx="2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18</a:t>
              </a: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65C8E019-8044-43FA-B64B-07AE9D717F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2" y="3717"/>
              <a:ext cx="2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30</a:t>
              </a:r>
            </a:p>
          </p:txBody>
        </p:sp>
        <p:sp>
          <p:nvSpPr>
            <p:cNvPr id="28" name="Line 28">
              <a:extLst>
                <a:ext uri="{FF2B5EF4-FFF2-40B4-BE49-F238E27FC236}">
                  <a16:creationId xmlns:a16="http://schemas.microsoft.com/office/drawing/2014/main" id="{FE27BC46-46D3-4F9F-BC9F-485647A39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112"/>
              <a:ext cx="20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44EC5FA1-9118-49B4-9C48-B40EB46029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460"/>
              <a:ext cx="10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A60F7C14-5B50-490C-B2B5-C644EBD48E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2823"/>
              <a:ext cx="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1D0BDF4E-DBB2-46AE-85FF-6414F68BA8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8" y="2844"/>
              <a:ext cx="0" cy="8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Line 32">
              <a:extLst>
                <a:ext uri="{FF2B5EF4-FFF2-40B4-BE49-F238E27FC236}">
                  <a16:creationId xmlns:a16="http://schemas.microsoft.com/office/drawing/2014/main" id="{AAE8093A-CD2F-4788-8550-9BBB55D3EA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0" y="1944"/>
              <a:ext cx="0" cy="17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Line 34">
              <a:extLst>
                <a:ext uri="{FF2B5EF4-FFF2-40B4-BE49-F238E27FC236}">
                  <a16:creationId xmlns:a16="http://schemas.microsoft.com/office/drawing/2014/main" id="{AB2B26AF-C1AB-4A1E-8C82-EB5BD7DE90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1" y="2100"/>
              <a:ext cx="0" cy="16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Rectangle 39">
              <a:extLst>
                <a:ext uri="{FF2B5EF4-FFF2-40B4-BE49-F238E27FC236}">
                  <a16:creationId xmlns:a16="http://schemas.microsoft.com/office/drawing/2014/main" id="{6C18277D-B8F9-4DDF-9E10-77CC2AB52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0" y="3717"/>
              <a:ext cx="2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40</a:t>
              </a:r>
            </a:p>
          </p:txBody>
        </p:sp>
        <p:sp>
          <p:nvSpPr>
            <p:cNvPr id="35" name="Rectangle 40">
              <a:extLst>
                <a:ext uri="{FF2B5EF4-FFF2-40B4-BE49-F238E27FC236}">
                  <a16:creationId xmlns:a16="http://schemas.microsoft.com/office/drawing/2014/main" id="{BB5A43E3-9ACE-4826-AA01-B08DD6EF84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" y="1832"/>
              <a:ext cx="2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>
                  <a:latin typeface="Arial" charset="0"/>
                </a:rPr>
                <a:t>20</a:t>
              </a:r>
            </a:p>
          </p:txBody>
        </p:sp>
        <p:sp>
          <p:nvSpPr>
            <p:cNvPr id="36" name="Line 42">
              <a:extLst>
                <a:ext uri="{FF2B5EF4-FFF2-40B4-BE49-F238E27FC236}">
                  <a16:creationId xmlns:a16="http://schemas.microsoft.com/office/drawing/2014/main" id="{FDA6CA10-CB08-4EFA-BEDD-44020AAE3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1935"/>
              <a:ext cx="28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Line 5">
              <a:extLst>
                <a:ext uri="{FF2B5EF4-FFF2-40B4-BE49-F238E27FC236}">
                  <a16:creationId xmlns:a16="http://schemas.microsoft.com/office/drawing/2014/main" id="{EECACE22-25E7-4991-BF5E-07FBBB702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4" y="2460"/>
              <a:ext cx="0" cy="12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" name="Rectangle 16">
              <a:extLst>
                <a:ext uri="{FF2B5EF4-FFF2-40B4-BE49-F238E27FC236}">
                  <a16:creationId xmlns:a16="http://schemas.microsoft.com/office/drawing/2014/main" id="{89B63D67-6E58-4530-B4AE-6B4CAF9899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" y="2345"/>
              <a:ext cx="277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dirty="0">
                  <a:latin typeface="Arial" charset="0"/>
                </a:rPr>
                <a:t>14</a:t>
              </a:r>
            </a:p>
          </p:txBody>
        </p:sp>
        <p:sp>
          <p:nvSpPr>
            <p:cNvPr id="39" name="Oval 22">
              <a:extLst>
                <a:ext uri="{FF2B5EF4-FFF2-40B4-BE49-F238E27FC236}">
                  <a16:creationId xmlns:a16="http://schemas.microsoft.com/office/drawing/2014/main" id="{FA4F9079-41EF-44E9-9B3C-9082DEBF5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4" y="277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Oval 23">
              <a:extLst>
                <a:ext uri="{FF2B5EF4-FFF2-40B4-BE49-F238E27FC236}">
                  <a16:creationId xmlns:a16="http://schemas.microsoft.com/office/drawing/2014/main" id="{4ECEA37A-E7B1-41C6-B661-B58976D06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241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7495DC29-56A0-41C6-91AD-62AAD13B4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2553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A</a:t>
              </a:r>
            </a:p>
          </p:txBody>
        </p:sp>
        <p:sp>
          <p:nvSpPr>
            <p:cNvPr id="42" name="Rectangle 26">
              <a:extLst>
                <a:ext uri="{FF2B5EF4-FFF2-40B4-BE49-F238E27FC236}">
                  <a16:creationId xmlns:a16="http://schemas.microsoft.com/office/drawing/2014/main" id="{F157CEF8-F894-42F6-81CD-86B8739622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1" y="2229"/>
              <a:ext cx="23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C</a:t>
              </a:r>
            </a:p>
          </p:txBody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19D35DB5-C386-4892-9CFD-A6DBA97EF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061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>
                  <a:latin typeface="Arial" charset="0"/>
                </a:rPr>
                <a:t>E</a:t>
              </a:r>
            </a:p>
          </p:txBody>
        </p:sp>
        <p:sp>
          <p:nvSpPr>
            <p:cNvPr id="44" name="Oval 41">
              <a:extLst>
                <a:ext uri="{FF2B5EF4-FFF2-40B4-BE49-F238E27FC236}">
                  <a16:creationId xmlns:a16="http://schemas.microsoft.com/office/drawing/2014/main" id="{644C6789-E01A-41E4-A1CE-B278972AE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8" y="205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Oval 43">
              <a:extLst>
                <a:ext uri="{FF2B5EF4-FFF2-40B4-BE49-F238E27FC236}">
                  <a16:creationId xmlns:a16="http://schemas.microsoft.com/office/drawing/2014/main" id="{E04A322A-9207-4161-8735-B6AB85E36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0" y="189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Rectangle 48">
              <a:extLst>
                <a:ext uri="{FF2B5EF4-FFF2-40B4-BE49-F238E27FC236}">
                  <a16:creationId xmlns:a16="http://schemas.microsoft.com/office/drawing/2014/main" id="{34FE88D8-1A6B-4E54-9CF2-BB23E0CBB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1" y="1671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b="1" i="1" dirty="0">
                  <a:latin typeface="Arial" charset="0"/>
                </a:rPr>
                <a:t>G</a:t>
              </a:r>
            </a:p>
          </p:txBody>
        </p:sp>
      </p:grpSp>
      <p:sp>
        <p:nvSpPr>
          <p:cNvPr id="48" name="Espaço Reservado para Conteúdo 2">
            <a:extLst>
              <a:ext uri="{FF2B5EF4-FFF2-40B4-BE49-F238E27FC236}">
                <a16:creationId xmlns:a16="http://schemas.microsoft.com/office/drawing/2014/main" id="{2DEA6AC9-7D98-4D35-85F3-49F8469179C1}"/>
              </a:ext>
            </a:extLst>
          </p:cNvPr>
          <p:cNvSpPr txBox="1">
            <a:spLocks/>
          </p:cNvSpPr>
          <p:nvPr/>
        </p:nvSpPr>
        <p:spPr>
          <a:xfrm>
            <a:off x="5482713" y="1223255"/>
            <a:ext cx="3625791" cy="1499164"/>
          </a:xfrm>
          <a:prstGeom prst="rect">
            <a:avLst/>
          </a:prstGeom>
          <a:solidFill>
            <a:srgbClr val="FFCCFF"/>
          </a:solidFill>
          <a:ln>
            <a:solidFill>
              <a:srgbClr val="AB4733"/>
            </a:solidFill>
          </a:ln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ClrTx/>
              <a:buSzPct val="101000"/>
              <a:buNone/>
            </a:pPr>
            <a:r>
              <a:rPr lang="pt-BR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Assim, o valor certo (EC) que deixa o indivíduo indiferente, em termos de utilidade, entre participar ou não da loteria. Nesse caso, $4.000 = PR. </a:t>
            </a: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BC06967-699A-4CBA-9ED8-8EDE050B0AD5}"/>
              </a:ext>
            </a:extLst>
          </p:cNvPr>
          <p:cNvSpPr/>
          <p:nvPr/>
        </p:nvSpPr>
        <p:spPr>
          <a:xfrm>
            <a:off x="179512" y="124927"/>
            <a:ext cx="87849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Utilizando a mesma função de bem-estar do item (1), a alocação final descrita no item (3), é socialmente preferível àquela descrita inicialmente. 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726F39A-5586-40AB-A410-3AA82911E7B7}"/>
              </a:ext>
            </a:extLst>
          </p:cNvPr>
          <p:cNvSpPr txBox="1"/>
          <p:nvPr/>
        </p:nvSpPr>
        <p:spPr>
          <a:xfrm>
            <a:off x="8532440" y="41151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B961BB52-A94E-428F-BAD9-CBD16D06D080}"/>
              </a:ext>
            </a:extLst>
          </p:cNvPr>
          <p:cNvSpPr/>
          <p:nvPr/>
        </p:nvSpPr>
        <p:spPr>
          <a:xfrm>
            <a:off x="5188198" y="1718399"/>
            <a:ext cx="1184002" cy="43593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9D9CBDD2-DC7D-43FF-9118-A99B9D0CAEEA}"/>
              </a:ext>
            </a:extLst>
          </p:cNvPr>
          <p:cNvSpPr/>
          <p:nvPr/>
        </p:nvSpPr>
        <p:spPr>
          <a:xfrm>
            <a:off x="4283968" y="2355725"/>
            <a:ext cx="1485949" cy="48316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AF50068D-A59D-4B33-B55F-2D3C803D1E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643234"/>
              </p:ext>
            </p:extLst>
          </p:nvPr>
        </p:nvGraphicFramePr>
        <p:xfrm>
          <a:off x="682625" y="2416161"/>
          <a:ext cx="5087292" cy="422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560" imgH="228600" progId="Equation.DSMT4">
                  <p:embed/>
                </p:oleObj>
              </mc:Choice>
              <mc:Fallback>
                <p:oleObj name="Equation" r:id="rId2" imgW="2590560" imgH="228600" progId="Equation.DSMT4">
                  <p:embed/>
                  <p:pic>
                    <p:nvPicPr>
                      <p:cNvPr id="6" name="Objeto 5">
                        <a:extLst>
                          <a:ext uri="{FF2B5EF4-FFF2-40B4-BE49-F238E27FC236}">
                            <a16:creationId xmlns:a16="http://schemas.microsoft.com/office/drawing/2014/main" id="{CE0815B8-A717-4BEE-9CBE-402ED83FA49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82625" y="2416161"/>
                        <a:ext cx="5087292" cy="422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0866EA89-3C44-4940-A051-7328BABFE1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831078"/>
              </p:ext>
            </p:extLst>
          </p:nvPr>
        </p:nvGraphicFramePr>
        <p:xfrm>
          <a:off x="755576" y="3147814"/>
          <a:ext cx="23590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55600" imgH="228600" progId="Equation.DSMT4">
                  <p:embed/>
                </p:oleObj>
              </mc:Choice>
              <mc:Fallback>
                <p:oleObj name="Equation" r:id="rId4" imgW="1155600" imgH="228600" progId="Equation.DSMT4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52A41EF9-8A1C-4DC3-95B0-468766C05A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3147814"/>
                        <a:ext cx="2359025" cy="43815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345AD911-B343-4131-B933-FE1609B4A3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1912"/>
              </p:ext>
            </p:extLst>
          </p:nvPr>
        </p:nvGraphicFramePr>
        <p:xfrm>
          <a:off x="682625" y="1600201"/>
          <a:ext cx="5689575" cy="598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31760" imgH="304560" progId="Equation.DSMT4">
                  <p:embed/>
                </p:oleObj>
              </mc:Choice>
              <mc:Fallback>
                <p:oleObj name="Equation" r:id="rId6" imgW="2831760" imgH="304560" progId="Equation.DSMT4">
                  <p:embed/>
                  <p:pic>
                    <p:nvPicPr>
                      <p:cNvPr id="8" name="Objeto 7">
                        <a:extLst>
                          <a:ext uri="{FF2B5EF4-FFF2-40B4-BE49-F238E27FC236}">
                            <a16:creationId xmlns:a16="http://schemas.microsoft.com/office/drawing/2014/main" id="{84179BAA-0585-4F7B-8C9B-1E7368CA4FA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2625" y="1600201"/>
                        <a:ext cx="5689575" cy="5983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249E8DBB-E879-4943-9D6C-F9150DD446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742981"/>
              </p:ext>
            </p:extLst>
          </p:nvPr>
        </p:nvGraphicFramePr>
        <p:xfrm>
          <a:off x="6300192" y="1059582"/>
          <a:ext cx="2452067" cy="465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57120" imgH="253800" progId="Equation.DSMT4">
                  <p:embed/>
                </p:oleObj>
              </mc:Choice>
              <mc:Fallback>
                <p:oleObj name="Equation" r:id="rId8" imgW="1257120" imgH="253800" progId="Equation.DSMT4">
                  <p:embed/>
                  <p:pic>
                    <p:nvPicPr>
                      <p:cNvPr id="9" name="Objeto 8">
                        <a:extLst>
                          <a:ext uri="{FF2B5EF4-FFF2-40B4-BE49-F238E27FC236}">
                            <a16:creationId xmlns:a16="http://schemas.microsoft.com/office/drawing/2014/main" id="{C192DA35-9ABA-409E-8670-E1E0C790498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00192" y="1059582"/>
                        <a:ext cx="2452067" cy="465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5698291C-4E62-47AE-9011-22A6E5792A59}"/>
              </a:ext>
            </a:extLst>
          </p:cNvPr>
          <p:cNvSpPr txBox="1"/>
          <p:nvPr/>
        </p:nvSpPr>
        <p:spPr>
          <a:xfrm>
            <a:off x="251520" y="105958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Devemos checar se a nova alocação proporciona</a:t>
            </a:r>
          </a:p>
        </p:txBody>
      </p:sp>
    </p:spTree>
    <p:extLst>
      <p:ext uri="{BB962C8B-B14F-4D97-AF65-F5344CB8AC3E}">
        <p14:creationId xmlns:p14="http://schemas.microsoft.com/office/powerpoint/2010/main" val="283307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10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314C64CC-C28F-4761-BD23-FBDBE2FC7750}"/>
              </a:ext>
            </a:extLst>
          </p:cNvPr>
          <p:cNvSpPr txBox="1"/>
          <p:nvPr/>
        </p:nvSpPr>
        <p:spPr>
          <a:xfrm>
            <a:off x="107504" y="51470"/>
            <a:ext cx="892899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9) QUESTÃO 10 - 2019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Considere o modelo da Caixa de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Edgeworth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. O consumidor A tem utilidade linear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(X,Y)= X+Y e dotação inicial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=(1,9). O consumidor B tem utilidade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-Douglas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(X,Y) = X</a:t>
            </a:r>
            <a:r>
              <a:rPr lang="pt-B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1/2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e dotação inicial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=(9,1). Julgue como verdadeiros ou falsos os itens abaixo:</a:t>
            </a:r>
          </a:p>
          <a:p>
            <a:pPr algn="just"/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conjunto de alocações factíveis na Caixa de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Edgeworth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é [0,10]×[0,10].</a:t>
            </a:r>
          </a:p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curva de contrato é dada por Y=10X/(20-X), com 0 ≤ X ≤ 10.</a:t>
            </a:r>
          </a:p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Equilíbrio de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Walras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é o par alocação-preço dado por {(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),(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);(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p,q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))} = {(5,5),(5,5);(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p,q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)}, com p/q= 1, em que 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 é a cesta de equilíbrio do consumidor A, 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 é a cesta de equilíbrio do consumidor B e p/q= 1 os preços relativos de equilíbrio.</a:t>
            </a:r>
          </a:p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Equilíbrio de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Walras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é Pareto-eficiente.</a:t>
            </a:r>
          </a:p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valor do vetor de excesso de demanda é positivo.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FBA7DEF-8917-4CAC-9959-DBDF837CDBA1}"/>
              </a:ext>
            </a:extLst>
          </p:cNvPr>
          <p:cNvSpPr txBox="1"/>
          <p:nvPr/>
        </p:nvSpPr>
        <p:spPr>
          <a:xfrm>
            <a:off x="1835696" y="2212871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A06969F-1B2E-4557-9040-C59D4BFAC2DF}"/>
              </a:ext>
            </a:extLst>
          </p:cNvPr>
          <p:cNvSpPr txBox="1"/>
          <p:nvPr/>
        </p:nvSpPr>
        <p:spPr>
          <a:xfrm>
            <a:off x="7452320" y="3867894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D92118F-F6D9-44F0-BE2D-57FF58ACE78C}"/>
              </a:ext>
            </a:extLst>
          </p:cNvPr>
          <p:cNvSpPr txBox="1"/>
          <p:nvPr/>
        </p:nvSpPr>
        <p:spPr>
          <a:xfrm>
            <a:off x="8244408" y="2571750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D7FF876-506E-42B5-957A-EF06260B1FC0}"/>
              </a:ext>
            </a:extLst>
          </p:cNvPr>
          <p:cNvSpPr txBox="1"/>
          <p:nvPr/>
        </p:nvSpPr>
        <p:spPr>
          <a:xfrm>
            <a:off x="5652120" y="4229095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D0FF3E3-E99F-407E-9AD7-162E25D410D8}"/>
              </a:ext>
            </a:extLst>
          </p:cNvPr>
          <p:cNvSpPr txBox="1"/>
          <p:nvPr/>
        </p:nvSpPr>
        <p:spPr>
          <a:xfrm>
            <a:off x="6948264" y="4589135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6271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258EC44-4A17-479A-9E39-F0219152BB4B}"/>
              </a:ext>
            </a:extLst>
          </p:cNvPr>
          <p:cNvSpPr txBox="1"/>
          <p:nvPr/>
        </p:nvSpPr>
        <p:spPr>
          <a:xfrm>
            <a:off x="32273" y="87759"/>
            <a:ext cx="903971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Organizando as Informações.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Dois Consumidores → A e B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Dois Bens → X e Y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Quanto as dotações iniciais, temos: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Consumidor A →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(1,9).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consumidor A produz (oferta) 1 unidade de X e 9 unidades de Y.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Consumidor B →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= (9,1).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 consumidor B produz (oferta) 9 unidades de X e 1 unidade de Y.</a:t>
            </a:r>
            <a:endParaRPr lang="pt-BR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8A285246-5D29-4ED8-ABB1-B118651955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731971"/>
              </p:ext>
            </p:extLst>
          </p:nvPr>
        </p:nvGraphicFramePr>
        <p:xfrm>
          <a:off x="539553" y="4044503"/>
          <a:ext cx="4608512" cy="990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160" imgH="482400" progId="Equation.DSMT4">
                  <p:embed/>
                </p:oleObj>
              </mc:Choice>
              <mc:Fallback>
                <p:oleObj name="Equation" r:id="rId2" imgW="2108160" imgH="482400" progId="Equation.DSMT4">
                  <p:embed/>
                  <p:pic>
                    <p:nvPicPr>
                      <p:cNvPr id="3" name="Object 4">
                        <a:extLst>
                          <a:ext uri="{FF2B5EF4-FFF2-40B4-BE49-F238E27FC236}">
                            <a16:creationId xmlns:a16="http://schemas.microsoft.com/office/drawing/2014/main" id="{A77C4D5A-3207-445B-A375-30F7B2B559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3" y="4044503"/>
                        <a:ext cx="4608512" cy="990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7F74C768-728D-4582-ADB8-AA2C6DA81532}"/>
              </a:ext>
            </a:extLst>
          </p:cNvPr>
          <p:cNvSpPr txBox="1"/>
          <p:nvPr/>
        </p:nvSpPr>
        <p:spPr>
          <a:xfrm>
            <a:off x="35496" y="3075806"/>
            <a:ext cx="90397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Logo, a oferta total inicial (dotação total inicial) é : 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543AA94-EB36-4C9A-A946-7097BA9EDF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432964"/>
              </p:ext>
            </p:extLst>
          </p:nvPr>
        </p:nvGraphicFramePr>
        <p:xfrm>
          <a:off x="6660232" y="3083447"/>
          <a:ext cx="2088232" cy="373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203040" progId="Equation.DSMT4">
                  <p:embed/>
                </p:oleObj>
              </mc:Choice>
              <mc:Fallback>
                <p:oleObj name="Equation" r:id="rId4" imgW="1066680" imgH="2030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87F13AD-A1F6-488E-A856-7D9C8678F6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3083447"/>
                        <a:ext cx="2088232" cy="3730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C295E389-D523-4B11-9384-4AD30EF065CE}"/>
              </a:ext>
            </a:extLst>
          </p:cNvPr>
          <p:cNvSpPr txBox="1"/>
          <p:nvPr/>
        </p:nvSpPr>
        <p:spPr>
          <a:xfrm>
            <a:off x="35496" y="3653031"/>
            <a:ext cx="90397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As preferências dos consumidores são dadas por: </a:t>
            </a:r>
          </a:p>
        </p:txBody>
      </p:sp>
    </p:spTree>
    <p:extLst>
      <p:ext uri="{BB962C8B-B14F-4D97-AF65-F5344CB8AC3E}">
        <p14:creationId xmlns:p14="http://schemas.microsoft.com/office/powerpoint/2010/main" val="84167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AC6A007-7D9B-4144-B056-1E71D68CD620}"/>
              </a:ext>
            </a:extLst>
          </p:cNvPr>
          <p:cNvSpPr txBox="1"/>
          <p:nvPr/>
        </p:nvSpPr>
        <p:spPr>
          <a:xfrm>
            <a:off x="107504" y="-92546"/>
            <a:ext cx="89289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0)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conjunto de alocações factíveis na Caixa de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Edgeworth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é [0,10]×[0,10].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BAA853E-3E95-4F9D-811D-A95EE153FB62}"/>
              </a:ext>
            </a:extLst>
          </p:cNvPr>
          <p:cNvSpPr txBox="1"/>
          <p:nvPr/>
        </p:nvSpPr>
        <p:spPr>
          <a:xfrm>
            <a:off x="1835696" y="339502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1A37604-7502-4C27-8C97-5AF2C62AC685}"/>
              </a:ext>
            </a:extLst>
          </p:cNvPr>
          <p:cNvSpPr txBox="1"/>
          <p:nvPr/>
        </p:nvSpPr>
        <p:spPr>
          <a:xfrm>
            <a:off x="107504" y="843558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caixa de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Edgeworth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nos permite representar as cestas de consumo possíveis dos dois consumidores (as alocações factíveis) e as preferências de ambos. Ela fornece, portanto, uma descrição completa das características econômicas relevantes dos dois consumidores.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3919643-542F-4547-A767-DC5EC6529698}"/>
              </a:ext>
            </a:extLst>
          </p:cNvPr>
          <p:cNvSpPr txBox="1"/>
          <p:nvPr/>
        </p:nvSpPr>
        <p:spPr>
          <a:xfrm>
            <a:off x="107504" y="2211710"/>
            <a:ext cx="892899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caso das alocações factíveis (possíveis), como temos uma oferta total de 10 unidades de X e 10 de Y, podemos ter um consumidor A demandando a cesta (0,10) e o consumidor B demandando a Cesta (10,0) ? </a:t>
            </a: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Claro que sim</a:t>
            </a: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Dito de outra forma, podemos ter: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verdade, podemos ter diversas combinações: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[0,10]×[0,10].</a:t>
            </a: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D7652CD3-4817-42FA-A9FB-C07A1BAB22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564236"/>
              </p:ext>
            </p:extLst>
          </p:nvPr>
        </p:nvGraphicFramePr>
        <p:xfrm>
          <a:off x="496440" y="4020666"/>
          <a:ext cx="8540056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38480" imgH="241200" progId="Equation.DSMT4">
                  <p:embed/>
                </p:oleObj>
              </mc:Choice>
              <mc:Fallback>
                <p:oleObj name="Equation" r:id="rId2" imgW="4038480" imgH="2412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71B9EE39-E555-4667-996A-656C3FAFCE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40" y="4020666"/>
                        <a:ext cx="8540056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17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DC8F331-8CC3-4452-A624-BE651580CE5B}"/>
              </a:ext>
            </a:extLst>
          </p:cNvPr>
          <p:cNvSpPr txBox="1"/>
          <p:nvPr/>
        </p:nvSpPr>
        <p:spPr>
          <a:xfrm>
            <a:off x="107504" y="51470"/>
            <a:ext cx="89289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A curva de contrato é dada por Y=10X/(20-X), com 0 ≤ X ≤ 10.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140DFAC-2F6B-4F44-9BF6-639BD8CABCA9}"/>
              </a:ext>
            </a:extLst>
          </p:cNvPr>
          <p:cNvSpPr txBox="1"/>
          <p:nvPr/>
        </p:nvSpPr>
        <p:spPr>
          <a:xfrm>
            <a:off x="8244408" y="51470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11D220-A020-413B-8967-7E302BA2141C}"/>
              </a:ext>
            </a:extLst>
          </p:cNvPr>
          <p:cNvSpPr txBox="1">
            <a:spLocks noChangeArrowheads="1"/>
          </p:cNvSpPr>
          <p:nvPr/>
        </p:nvSpPr>
        <p:spPr>
          <a:xfrm>
            <a:off x="35496" y="627534"/>
            <a:ext cx="8957897" cy="4456247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Curva de Contrato </a:t>
            </a:r>
            <a:r>
              <a:rPr lang="pt-BR" altLang="en-US" sz="2100" b="1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Conjunto de todas as possíveis alocações eficientes de X e Y entre os consumidores A e B, que é dado pelos pontos de tangência entre todas as suas curvas de indiferença.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Logo, a </a:t>
            </a:r>
            <a:r>
              <a:rPr lang="pt-BR" altLang="en-US" sz="2100" b="1" dirty="0">
                <a:latin typeface="Arial" panose="020B0604020202020204" pitchFamily="34" charset="0"/>
                <a:cs typeface="Arial" panose="020B0604020202020204" pitchFamily="34" charset="0"/>
              </a:rPr>
              <a:t>Curva de Contrato </a:t>
            </a: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mostra todas as alocações que são             </a:t>
            </a:r>
            <a:r>
              <a:rPr lang="pt-BR" altLang="en-US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Pareto-eficientes</a:t>
            </a:r>
            <a:endParaRPr lang="pt-BR" altLang="en-US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Uma alocação </a:t>
            </a:r>
            <a:r>
              <a:rPr lang="pt-BR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Pareto-eficiente</a:t>
            </a:r>
            <a:r>
              <a:rPr lang="pt-B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ocorre quando não são possíveis trocas que aumentem o bem-estar de todos os consumidores (ou aumentem o bem estar de um dos consumidores mantido o bem-estar do outro).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endParaRPr lang="pt-BR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42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5CC6E4F-CEB4-4887-A76A-99341CCEFCCA}"/>
              </a:ext>
            </a:extLst>
          </p:cNvPr>
          <p:cNvSpPr/>
          <p:nvPr/>
        </p:nvSpPr>
        <p:spPr>
          <a:xfrm>
            <a:off x="0" y="151960"/>
            <a:ext cx="9144000" cy="48680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310643D9-E210-476E-B304-B7AA56D6C652}"/>
              </a:ext>
            </a:extLst>
          </p:cNvPr>
          <p:cNvGrpSpPr/>
          <p:nvPr/>
        </p:nvGrpSpPr>
        <p:grpSpPr>
          <a:xfrm>
            <a:off x="107504" y="994326"/>
            <a:ext cx="9001002" cy="3909393"/>
            <a:chOff x="1057166" y="1758866"/>
            <a:chExt cx="10064417" cy="4964689"/>
          </a:xfrm>
        </p:grpSpPr>
        <p:sp>
          <p:nvSpPr>
            <p:cNvPr id="4" name="Rectangle 1030">
              <a:extLst>
                <a:ext uri="{FF2B5EF4-FFF2-40B4-BE49-F238E27FC236}">
                  <a16:creationId xmlns:a16="http://schemas.microsoft.com/office/drawing/2014/main" id="{307BFD08-A496-45CD-A561-C467F3FBFD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5439" y="2205264"/>
              <a:ext cx="5946775" cy="400546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" name="Rectangle 1031">
              <a:extLst>
                <a:ext uri="{FF2B5EF4-FFF2-40B4-BE49-F238E27FC236}">
                  <a16:creationId xmlns:a16="http://schemas.microsoft.com/office/drawing/2014/main" id="{4DEDBBA2-F5E3-4CF4-91FD-3CFA39C1C7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851" y="6210730"/>
              <a:ext cx="501870" cy="5048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dirty="0"/>
                <a:t>0</a:t>
              </a:r>
              <a:r>
                <a:rPr lang="en-US" altLang="en-US" sz="2000" b="1" i="1" baseline="-25000" dirty="0"/>
                <a:t>A</a:t>
              </a:r>
            </a:p>
          </p:txBody>
        </p:sp>
        <p:sp>
          <p:nvSpPr>
            <p:cNvPr id="6" name="Rectangle 1032">
              <a:extLst>
                <a:ext uri="{FF2B5EF4-FFF2-40B4-BE49-F238E27FC236}">
                  <a16:creationId xmlns:a16="http://schemas.microsoft.com/office/drawing/2014/main" id="{CEBDFF3E-BA79-4AC2-9206-D63793C00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7166" y="3939017"/>
              <a:ext cx="2010487" cy="739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 dirty="0" err="1">
                  <a:solidFill>
                    <a:srgbClr val="C00000"/>
                  </a:solidFill>
                </a:rPr>
                <a:t>Quantidade</a:t>
              </a:r>
              <a:r>
                <a:rPr lang="en-US" altLang="en-US" sz="1600" b="1" dirty="0">
                  <a:solidFill>
                    <a:srgbClr val="C00000"/>
                  </a:solidFill>
                </a:rPr>
                <a:t> de Y</a:t>
              </a:r>
            </a:p>
            <a:p>
              <a:pPr algn="ctr"/>
              <a:r>
                <a:rPr lang="en-US" altLang="en-US" sz="1600" b="1" dirty="0">
                  <a:solidFill>
                    <a:srgbClr val="C00000"/>
                  </a:solidFill>
                </a:rPr>
                <a:t>(</a:t>
              </a:r>
              <a:r>
                <a:rPr lang="en-US" altLang="en-US" sz="1600" b="1" dirty="0" err="1">
                  <a:solidFill>
                    <a:srgbClr val="C00000"/>
                  </a:solidFill>
                </a:rPr>
                <a:t>Consumidor</a:t>
              </a:r>
              <a:r>
                <a:rPr lang="en-US" altLang="en-US" sz="1600" b="1" dirty="0">
                  <a:solidFill>
                    <a:srgbClr val="C00000"/>
                  </a:solidFill>
                </a:rPr>
                <a:t> A)</a:t>
              </a:r>
            </a:p>
          </p:txBody>
        </p:sp>
        <p:sp>
          <p:nvSpPr>
            <p:cNvPr id="7" name="Line 1033">
              <a:extLst>
                <a:ext uri="{FF2B5EF4-FFF2-40B4-BE49-F238E27FC236}">
                  <a16:creationId xmlns:a16="http://schemas.microsoft.com/office/drawing/2014/main" id="{16C5CB3F-63C5-4DF7-BC84-C4BDFE6CEA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3350" y="4678788"/>
              <a:ext cx="0" cy="582612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034">
              <a:extLst>
                <a:ext uri="{FF2B5EF4-FFF2-40B4-BE49-F238E27FC236}">
                  <a16:creationId xmlns:a16="http://schemas.microsoft.com/office/drawing/2014/main" id="{7D713DD7-7DB1-4363-BBC5-A1495C0779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23350" y="3341039"/>
              <a:ext cx="0" cy="582612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035">
              <a:extLst>
                <a:ext uri="{FF2B5EF4-FFF2-40B4-BE49-F238E27FC236}">
                  <a16:creationId xmlns:a16="http://schemas.microsoft.com/office/drawing/2014/main" id="{F5AB0086-9FFB-4140-85DB-68CE7A35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50728" y="3939017"/>
              <a:ext cx="2070855" cy="739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600" b="1" dirty="0" err="1">
                  <a:solidFill>
                    <a:srgbClr val="C00000"/>
                  </a:solidFill>
                </a:rPr>
                <a:t>Quantidade</a:t>
              </a:r>
              <a:r>
                <a:rPr lang="en-US" altLang="en-US" sz="1600" b="1" dirty="0">
                  <a:solidFill>
                    <a:srgbClr val="C00000"/>
                  </a:solidFill>
                </a:rPr>
                <a:t> de Y </a:t>
              </a:r>
            </a:p>
            <a:p>
              <a:pPr algn="ctr"/>
              <a:r>
                <a:rPr lang="en-US" altLang="en-US" sz="1600" b="1" dirty="0">
                  <a:solidFill>
                    <a:srgbClr val="C00000"/>
                  </a:solidFill>
                </a:rPr>
                <a:t>(</a:t>
              </a:r>
              <a:r>
                <a:rPr lang="en-US" altLang="en-US" sz="1600" b="1" dirty="0" err="1">
                  <a:solidFill>
                    <a:srgbClr val="C00000"/>
                  </a:solidFill>
                </a:rPr>
                <a:t>Consumidor</a:t>
              </a:r>
              <a:r>
                <a:rPr lang="en-US" altLang="en-US" sz="1600" b="1" dirty="0">
                  <a:solidFill>
                    <a:srgbClr val="C00000"/>
                  </a:solidFill>
                </a:rPr>
                <a:t> B)</a:t>
              </a:r>
            </a:p>
          </p:txBody>
        </p:sp>
        <p:sp>
          <p:nvSpPr>
            <p:cNvPr id="10" name="Line 1036">
              <a:extLst>
                <a:ext uri="{FF2B5EF4-FFF2-40B4-BE49-F238E27FC236}">
                  <a16:creationId xmlns:a16="http://schemas.microsoft.com/office/drawing/2014/main" id="{C1B9CC0A-B63A-4842-9268-5C41C6455A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74883" y="4678788"/>
              <a:ext cx="0" cy="582612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37">
              <a:extLst>
                <a:ext uri="{FF2B5EF4-FFF2-40B4-BE49-F238E27FC236}">
                  <a16:creationId xmlns:a16="http://schemas.microsoft.com/office/drawing/2014/main" id="{BCC545F0-5A18-4596-A7CB-91C71D692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74883" y="3341039"/>
              <a:ext cx="0" cy="582612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038">
              <a:extLst>
                <a:ext uri="{FF2B5EF4-FFF2-40B4-BE49-F238E27FC236}">
                  <a16:creationId xmlns:a16="http://schemas.microsoft.com/office/drawing/2014/main" id="{1AD6B83A-9776-4D54-86AD-13E19AD59A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5864" y="1945116"/>
              <a:ext cx="508951" cy="5048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dirty="0"/>
                <a:t>0</a:t>
              </a:r>
              <a:r>
                <a:rPr lang="en-US" altLang="en-US" sz="2000" b="1" i="1" baseline="-25000" dirty="0"/>
                <a:t>B</a:t>
              </a:r>
            </a:p>
          </p:txBody>
        </p:sp>
        <p:grpSp>
          <p:nvGrpSpPr>
            <p:cNvPr id="13" name="Group 1058">
              <a:extLst>
                <a:ext uri="{FF2B5EF4-FFF2-40B4-BE49-F238E27FC236}">
                  <a16:creationId xmlns:a16="http://schemas.microsoft.com/office/drawing/2014/main" id="{E35F8A7F-3295-4487-ABDF-1C308CCC3E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97550" y="3215116"/>
              <a:ext cx="4883150" cy="2774950"/>
              <a:chOff x="1446" y="1790"/>
              <a:chExt cx="3076" cy="1748"/>
            </a:xfrm>
          </p:grpSpPr>
          <p:sp>
            <p:nvSpPr>
              <p:cNvPr id="22" name="Freeform 1039">
                <a:extLst>
                  <a:ext uri="{FF2B5EF4-FFF2-40B4-BE49-F238E27FC236}">
                    <a16:creationId xmlns:a16="http://schemas.microsoft.com/office/drawing/2014/main" id="{37F2FCF0-B8F5-4314-B041-2A07149081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6" y="2483"/>
                <a:ext cx="1012" cy="1055"/>
              </a:xfrm>
              <a:custGeom>
                <a:avLst/>
                <a:gdLst>
                  <a:gd name="T0" fmla="*/ 0 w 1012"/>
                  <a:gd name="T1" fmla="*/ 0 h 1055"/>
                  <a:gd name="T2" fmla="*/ 35 w 1012"/>
                  <a:gd name="T3" fmla="*/ 11 h 1055"/>
                  <a:gd name="T4" fmla="*/ 86 w 1012"/>
                  <a:gd name="T5" fmla="*/ 28 h 1055"/>
                  <a:gd name="T6" fmla="*/ 141 w 1012"/>
                  <a:gd name="T7" fmla="*/ 51 h 1055"/>
                  <a:gd name="T8" fmla="*/ 204 w 1012"/>
                  <a:gd name="T9" fmla="*/ 75 h 1055"/>
                  <a:gd name="T10" fmla="*/ 337 w 1012"/>
                  <a:gd name="T11" fmla="*/ 132 h 1055"/>
                  <a:gd name="T12" fmla="*/ 400 w 1012"/>
                  <a:gd name="T13" fmla="*/ 161 h 1055"/>
                  <a:gd name="T14" fmla="*/ 455 w 1012"/>
                  <a:gd name="T15" fmla="*/ 196 h 1055"/>
                  <a:gd name="T16" fmla="*/ 556 w 1012"/>
                  <a:gd name="T17" fmla="*/ 265 h 1055"/>
                  <a:gd name="T18" fmla="*/ 651 w 1012"/>
                  <a:gd name="T19" fmla="*/ 345 h 1055"/>
                  <a:gd name="T20" fmla="*/ 741 w 1012"/>
                  <a:gd name="T21" fmla="*/ 426 h 1055"/>
                  <a:gd name="T22" fmla="*/ 784 w 1012"/>
                  <a:gd name="T23" fmla="*/ 472 h 1055"/>
                  <a:gd name="T24" fmla="*/ 819 w 1012"/>
                  <a:gd name="T25" fmla="*/ 524 h 1055"/>
                  <a:gd name="T26" fmla="*/ 854 w 1012"/>
                  <a:gd name="T27" fmla="*/ 582 h 1055"/>
                  <a:gd name="T28" fmla="*/ 886 w 1012"/>
                  <a:gd name="T29" fmla="*/ 645 h 1055"/>
                  <a:gd name="T30" fmla="*/ 944 w 1012"/>
                  <a:gd name="T31" fmla="*/ 777 h 1055"/>
                  <a:gd name="T32" fmla="*/ 968 w 1012"/>
                  <a:gd name="T33" fmla="*/ 847 h 1055"/>
                  <a:gd name="T34" fmla="*/ 987 w 1012"/>
                  <a:gd name="T35" fmla="*/ 916 h 1055"/>
                  <a:gd name="T36" fmla="*/ 1003 w 1012"/>
                  <a:gd name="T37" fmla="*/ 985 h 1055"/>
                  <a:gd name="T38" fmla="*/ 1011 w 1012"/>
                  <a:gd name="T39" fmla="*/ 1054 h 1055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012" h="1055">
                    <a:moveTo>
                      <a:pt x="0" y="0"/>
                    </a:moveTo>
                    <a:lnTo>
                      <a:pt x="35" y="11"/>
                    </a:lnTo>
                    <a:lnTo>
                      <a:pt x="86" y="28"/>
                    </a:lnTo>
                    <a:lnTo>
                      <a:pt x="141" y="51"/>
                    </a:lnTo>
                    <a:lnTo>
                      <a:pt x="204" y="75"/>
                    </a:lnTo>
                    <a:lnTo>
                      <a:pt x="337" y="132"/>
                    </a:lnTo>
                    <a:lnTo>
                      <a:pt x="400" y="161"/>
                    </a:lnTo>
                    <a:lnTo>
                      <a:pt x="455" y="196"/>
                    </a:lnTo>
                    <a:lnTo>
                      <a:pt x="556" y="265"/>
                    </a:lnTo>
                    <a:lnTo>
                      <a:pt x="651" y="345"/>
                    </a:lnTo>
                    <a:lnTo>
                      <a:pt x="741" y="426"/>
                    </a:lnTo>
                    <a:lnTo>
                      <a:pt x="784" y="472"/>
                    </a:lnTo>
                    <a:lnTo>
                      <a:pt x="819" y="524"/>
                    </a:lnTo>
                    <a:lnTo>
                      <a:pt x="854" y="582"/>
                    </a:lnTo>
                    <a:lnTo>
                      <a:pt x="886" y="645"/>
                    </a:lnTo>
                    <a:lnTo>
                      <a:pt x="944" y="777"/>
                    </a:lnTo>
                    <a:lnTo>
                      <a:pt x="968" y="847"/>
                    </a:lnTo>
                    <a:lnTo>
                      <a:pt x="987" y="916"/>
                    </a:lnTo>
                    <a:lnTo>
                      <a:pt x="1003" y="985"/>
                    </a:lnTo>
                    <a:lnTo>
                      <a:pt x="1011" y="1054"/>
                    </a:lnTo>
                  </a:path>
                </a:pathLst>
              </a:custGeom>
              <a:noFill/>
              <a:ln w="50800" cap="rnd" cmpd="sng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1040">
                <a:extLst>
                  <a:ext uri="{FF2B5EF4-FFF2-40B4-BE49-F238E27FC236}">
                    <a16:creationId xmlns:a16="http://schemas.microsoft.com/office/drawing/2014/main" id="{7B61806A-E185-40F4-93CD-5825D17212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6" y="2098"/>
                <a:ext cx="1010" cy="1056"/>
              </a:xfrm>
              <a:custGeom>
                <a:avLst/>
                <a:gdLst>
                  <a:gd name="T0" fmla="*/ 0 w 1010"/>
                  <a:gd name="T1" fmla="*/ 0 h 1056"/>
                  <a:gd name="T2" fmla="*/ 38 w 1010"/>
                  <a:gd name="T3" fmla="*/ 15 h 1056"/>
                  <a:gd name="T4" fmla="*/ 82 w 1010"/>
                  <a:gd name="T5" fmla="*/ 31 h 1056"/>
                  <a:gd name="T6" fmla="*/ 142 w 1010"/>
                  <a:gd name="T7" fmla="*/ 56 h 1056"/>
                  <a:gd name="T8" fmla="*/ 202 w 1010"/>
                  <a:gd name="T9" fmla="*/ 77 h 1056"/>
                  <a:gd name="T10" fmla="*/ 333 w 1010"/>
                  <a:gd name="T11" fmla="*/ 139 h 1056"/>
                  <a:gd name="T12" fmla="*/ 398 w 1010"/>
                  <a:gd name="T13" fmla="*/ 170 h 1056"/>
                  <a:gd name="T14" fmla="*/ 453 w 1010"/>
                  <a:gd name="T15" fmla="*/ 201 h 1056"/>
                  <a:gd name="T16" fmla="*/ 556 w 1010"/>
                  <a:gd name="T17" fmla="*/ 267 h 1056"/>
                  <a:gd name="T18" fmla="*/ 654 w 1010"/>
                  <a:gd name="T19" fmla="*/ 345 h 1056"/>
                  <a:gd name="T20" fmla="*/ 742 w 1010"/>
                  <a:gd name="T21" fmla="*/ 427 h 1056"/>
                  <a:gd name="T22" fmla="*/ 818 w 1010"/>
                  <a:gd name="T23" fmla="*/ 525 h 1056"/>
                  <a:gd name="T24" fmla="*/ 851 w 1010"/>
                  <a:gd name="T25" fmla="*/ 581 h 1056"/>
                  <a:gd name="T26" fmla="*/ 884 w 1010"/>
                  <a:gd name="T27" fmla="*/ 643 h 1056"/>
                  <a:gd name="T28" fmla="*/ 944 w 1010"/>
                  <a:gd name="T29" fmla="*/ 777 h 1056"/>
                  <a:gd name="T30" fmla="*/ 971 w 1010"/>
                  <a:gd name="T31" fmla="*/ 849 h 1056"/>
                  <a:gd name="T32" fmla="*/ 987 w 1010"/>
                  <a:gd name="T33" fmla="*/ 921 h 1056"/>
                  <a:gd name="T34" fmla="*/ 1004 w 1010"/>
                  <a:gd name="T35" fmla="*/ 988 h 1056"/>
                  <a:gd name="T36" fmla="*/ 1009 w 1010"/>
                  <a:gd name="T37" fmla="*/ 1055 h 105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010" h="1056">
                    <a:moveTo>
                      <a:pt x="0" y="0"/>
                    </a:moveTo>
                    <a:lnTo>
                      <a:pt x="38" y="15"/>
                    </a:lnTo>
                    <a:lnTo>
                      <a:pt x="82" y="31"/>
                    </a:lnTo>
                    <a:lnTo>
                      <a:pt x="142" y="56"/>
                    </a:lnTo>
                    <a:lnTo>
                      <a:pt x="202" y="77"/>
                    </a:lnTo>
                    <a:lnTo>
                      <a:pt x="333" y="139"/>
                    </a:lnTo>
                    <a:lnTo>
                      <a:pt x="398" y="170"/>
                    </a:lnTo>
                    <a:lnTo>
                      <a:pt x="453" y="201"/>
                    </a:lnTo>
                    <a:lnTo>
                      <a:pt x="556" y="267"/>
                    </a:lnTo>
                    <a:lnTo>
                      <a:pt x="654" y="345"/>
                    </a:lnTo>
                    <a:lnTo>
                      <a:pt x="742" y="427"/>
                    </a:lnTo>
                    <a:lnTo>
                      <a:pt x="818" y="525"/>
                    </a:lnTo>
                    <a:lnTo>
                      <a:pt x="851" y="581"/>
                    </a:lnTo>
                    <a:lnTo>
                      <a:pt x="884" y="643"/>
                    </a:lnTo>
                    <a:lnTo>
                      <a:pt x="944" y="777"/>
                    </a:lnTo>
                    <a:lnTo>
                      <a:pt x="971" y="849"/>
                    </a:lnTo>
                    <a:lnTo>
                      <a:pt x="987" y="921"/>
                    </a:lnTo>
                    <a:lnTo>
                      <a:pt x="1004" y="988"/>
                    </a:lnTo>
                    <a:lnTo>
                      <a:pt x="1009" y="1055"/>
                    </a:lnTo>
                  </a:path>
                </a:pathLst>
              </a:custGeom>
              <a:noFill/>
              <a:ln w="50800" cap="rnd" cmpd="sng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1041">
                <a:extLst>
                  <a:ext uri="{FF2B5EF4-FFF2-40B4-BE49-F238E27FC236}">
                    <a16:creationId xmlns:a16="http://schemas.microsoft.com/office/drawing/2014/main" id="{AB3B73A0-3DE0-4EE9-A8B6-84CF5F288A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0" y="1790"/>
                <a:ext cx="1012" cy="1060"/>
              </a:xfrm>
              <a:custGeom>
                <a:avLst/>
                <a:gdLst>
                  <a:gd name="T0" fmla="*/ 0 w 1012"/>
                  <a:gd name="T1" fmla="*/ 0 h 1060"/>
                  <a:gd name="T2" fmla="*/ 36 w 1012"/>
                  <a:gd name="T3" fmla="*/ 14 h 1060"/>
                  <a:gd name="T4" fmla="*/ 87 w 1012"/>
                  <a:gd name="T5" fmla="*/ 37 h 1060"/>
                  <a:gd name="T6" fmla="*/ 145 w 1012"/>
                  <a:gd name="T7" fmla="*/ 56 h 1060"/>
                  <a:gd name="T8" fmla="*/ 209 w 1012"/>
                  <a:gd name="T9" fmla="*/ 84 h 1060"/>
                  <a:gd name="T10" fmla="*/ 339 w 1012"/>
                  <a:gd name="T11" fmla="*/ 140 h 1060"/>
                  <a:gd name="T12" fmla="*/ 397 w 1012"/>
                  <a:gd name="T13" fmla="*/ 169 h 1060"/>
                  <a:gd name="T14" fmla="*/ 455 w 1012"/>
                  <a:gd name="T15" fmla="*/ 201 h 1060"/>
                  <a:gd name="T16" fmla="*/ 556 w 1012"/>
                  <a:gd name="T17" fmla="*/ 272 h 1060"/>
                  <a:gd name="T18" fmla="*/ 650 w 1012"/>
                  <a:gd name="T19" fmla="*/ 347 h 1060"/>
                  <a:gd name="T20" fmla="*/ 737 w 1012"/>
                  <a:gd name="T21" fmla="*/ 431 h 1060"/>
                  <a:gd name="T22" fmla="*/ 816 w 1012"/>
                  <a:gd name="T23" fmla="*/ 529 h 1060"/>
                  <a:gd name="T24" fmla="*/ 852 w 1012"/>
                  <a:gd name="T25" fmla="*/ 586 h 1060"/>
                  <a:gd name="T26" fmla="*/ 881 w 1012"/>
                  <a:gd name="T27" fmla="*/ 647 h 1060"/>
                  <a:gd name="T28" fmla="*/ 946 w 1012"/>
                  <a:gd name="T29" fmla="*/ 783 h 1060"/>
                  <a:gd name="T30" fmla="*/ 989 w 1012"/>
                  <a:gd name="T31" fmla="*/ 923 h 1060"/>
                  <a:gd name="T32" fmla="*/ 1011 w 1012"/>
                  <a:gd name="T33" fmla="*/ 1059 h 106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012" h="1060">
                    <a:moveTo>
                      <a:pt x="0" y="0"/>
                    </a:moveTo>
                    <a:lnTo>
                      <a:pt x="36" y="14"/>
                    </a:lnTo>
                    <a:lnTo>
                      <a:pt x="87" y="37"/>
                    </a:lnTo>
                    <a:lnTo>
                      <a:pt x="145" y="56"/>
                    </a:lnTo>
                    <a:lnTo>
                      <a:pt x="209" y="84"/>
                    </a:lnTo>
                    <a:lnTo>
                      <a:pt x="339" y="140"/>
                    </a:lnTo>
                    <a:lnTo>
                      <a:pt x="397" y="169"/>
                    </a:lnTo>
                    <a:lnTo>
                      <a:pt x="455" y="201"/>
                    </a:lnTo>
                    <a:lnTo>
                      <a:pt x="556" y="272"/>
                    </a:lnTo>
                    <a:lnTo>
                      <a:pt x="650" y="347"/>
                    </a:lnTo>
                    <a:lnTo>
                      <a:pt x="737" y="431"/>
                    </a:lnTo>
                    <a:lnTo>
                      <a:pt x="816" y="529"/>
                    </a:lnTo>
                    <a:lnTo>
                      <a:pt x="852" y="586"/>
                    </a:lnTo>
                    <a:lnTo>
                      <a:pt x="881" y="647"/>
                    </a:lnTo>
                    <a:lnTo>
                      <a:pt x="946" y="783"/>
                    </a:lnTo>
                    <a:lnTo>
                      <a:pt x="989" y="923"/>
                    </a:lnTo>
                    <a:lnTo>
                      <a:pt x="1011" y="1059"/>
                    </a:lnTo>
                  </a:path>
                </a:pathLst>
              </a:custGeom>
              <a:noFill/>
              <a:ln w="50800" cap="rnd" cmpd="sng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" name="Group 1057">
              <a:extLst>
                <a:ext uri="{FF2B5EF4-FFF2-40B4-BE49-F238E27FC236}">
                  <a16:creationId xmlns:a16="http://schemas.microsoft.com/office/drawing/2014/main" id="{F3A241EB-9D32-4EAA-AC17-33B7B12BD5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16700" y="2530904"/>
              <a:ext cx="4660900" cy="3306762"/>
              <a:chOff x="1962" y="1359"/>
              <a:chExt cx="2936" cy="2083"/>
            </a:xfrm>
          </p:grpSpPr>
          <p:sp>
            <p:nvSpPr>
              <p:cNvPr id="19" name="Freeform 1042">
                <a:extLst>
                  <a:ext uri="{FF2B5EF4-FFF2-40B4-BE49-F238E27FC236}">
                    <a16:creationId xmlns:a16="http://schemas.microsoft.com/office/drawing/2014/main" id="{57A483EE-FE56-44F2-84D1-A07DA1C912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2" y="1949"/>
                <a:ext cx="912" cy="1493"/>
              </a:xfrm>
              <a:custGeom>
                <a:avLst/>
                <a:gdLst>
                  <a:gd name="T0" fmla="*/ 0 w 912"/>
                  <a:gd name="T1" fmla="*/ 0 h 1493"/>
                  <a:gd name="T2" fmla="*/ 32 w 912"/>
                  <a:gd name="T3" fmla="*/ 253 h 1493"/>
                  <a:gd name="T4" fmla="*/ 54 w 912"/>
                  <a:gd name="T5" fmla="*/ 370 h 1493"/>
                  <a:gd name="T6" fmla="*/ 77 w 912"/>
                  <a:gd name="T7" fmla="*/ 494 h 1493"/>
                  <a:gd name="T8" fmla="*/ 109 w 912"/>
                  <a:gd name="T9" fmla="*/ 606 h 1493"/>
                  <a:gd name="T10" fmla="*/ 145 w 912"/>
                  <a:gd name="T11" fmla="*/ 712 h 1493"/>
                  <a:gd name="T12" fmla="*/ 186 w 912"/>
                  <a:gd name="T13" fmla="*/ 819 h 1493"/>
                  <a:gd name="T14" fmla="*/ 240 w 912"/>
                  <a:gd name="T15" fmla="*/ 914 h 1493"/>
                  <a:gd name="T16" fmla="*/ 299 w 912"/>
                  <a:gd name="T17" fmla="*/ 1004 h 1493"/>
                  <a:gd name="T18" fmla="*/ 372 w 912"/>
                  <a:gd name="T19" fmla="*/ 1088 h 1493"/>
                  <a:gd name="T20" fmla="*/ 449 w 912"/>
                  <a:gd name="T21" fmla="*/ 1161 h 1493"/>
                  <a:gd name="T22" fmla="*/ 535 w 912"/>
                  <a:gd name="T23" fmla="*/ 1234 h 1493"/>
                  <a:gd name="T24" fmla="*/ 621 w 912"/>
                  <a:gd name="T25" fmla="*/ 1301 h 1493"/>
                  <a:gd name="T26" fmla="*/ 716 w 912"/>
                  <a:gd name="T27" fmla="*/ 1369 h 1493"/>
                  <a:gd name="T28" fmla="*/ 911 w 912"/>
                  <a:gd name="T29" fmla="*/ 1492 h 149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12" h="1493">
                    <a:moveTo>
                      <a:pt x="0" y="0"/>
                    </a:moveTo>
                    <a:lnTo>
                      <a:pt x="32" y="253"/>
                    </a:lnTo>
                    <a:lnTo>
                      <a:pt x="54" y="370"/>
                    </a:lnTo>
                    <a:lnTo>
                      <a:pt x="77" y="494"/>
                    </a:lnTo>
                    <a:lnTo>
                      <a:pt x="109" y="606"/>
                    </a:lnTo>
                    <a:lnTo>
                      <a:pt x="145" y="712"/>
                    </a:lnTo>
                    <a:lnTo>
                      <a:pt x="186" y="819"/>
                    </a:lnTo>
                    <a:lnTo>
                      <a:pt x="240" y="914"/>
                    </a:lnTo>
                    <a:lnTo>
                      <a:pt x="299" y="1004"/>
                    </a:lnTo>
                    <a:lnTo>
                      <a:pt x="372" y="1088"/>
                    </a:lnTo>
                    <a:lnTo>
                      <a:pt x="449" y="1161"/>
                    </a:lnTo>
                    <a:lnTo>
                      <a:pt x="535" y="1234"/>
                    </a:lnTo>
                    <a:lnTo>
                      <a:pt x="621" y="1301"/>
                    </a:lnTo>
                    <a:lnTo>
                      <a:pt x="716" y="1369"/>
                    </a:lnTo>
                    <a:lnTo>
                      <a:pt x="911" y="1492"/>
                    </a:lnTo>
                  </a:path>
                </a:pathLst>
              </a:custGeom>
              <a:noFill/>
              <a:ln w="50800" cap="rnd" cmpd="sng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1043">
                <a:extLst>
                  <a:ext uri="{FF2B5EF4-FFF2-40B4-BE49-F238E27FC236}">
                    <a16:creationId xmlns:a16="http://schemas.microsoft.com/office/drawing/2014/main" id="{471349D1-392B-4930-B322-F67F573967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7" y="1614"/>
                <a:ext cx="917" cy="1492"/>
              </a:xfrm>
              <a:custGeom>
                <a:avLst/>
                <a:gdLst>
                  <a:gd name="T0" fmla="*/ 0 w 917"/>
                  <a:gd name="T1" fmla="*/ 0 h 1492"/>
                  <a:gd name="T2" fmla="*/ 37 w 917"/>
                  <a:gd name="T3" fmla="*/ 249 h 1492"/>
                  <a:gd name="T4" fmla="*/ 86 w 917"/>
                  <a:gd name="T5" fmla="*/ 487 h 1492"/>
                  <a:gd name="T6" fmla="*/ 111 w 917"/>
                  <a:gd name="T7" fmla="*/ 604 h 1492"/>
                  <a:gd name="T8" fmla="*/ 148 w 917"/>
                  <a:gd name="T9" fmla="*/ 715 h 1492"/>
                  <a:gd name="T10" fmla="*/ 191 w 917"/>
                  <a:gd name="T11" fmla="*/ 817 h 1492"/>
                  <a:gd name="T12" fmla="*/ 240 w 917"/>
                  <a:gd name="T13" fmla="*/ 913 h 1492"/>
                  <a:gd name="T14" fmla="*/ 301 w 917"/>
                  <a:gd name="T15" fmla="*/ 1004 h 1492"/>
                  <a:gd name="T16" fmla="*/ 375 w 917"/>
                  <a:gd name="T17" fmla="*/ 1085 h 1492"/>
                  <a:gd name="T18" fmla="*/ 455 w 917"/>
                  <a:gd name="T19" fmla="*/ 1161 h 1492"/>
                  <a:gd name="T20" fmla="*/ 541 w 917"/>
                  <a:gd name="T21" fmla="*/ 1232 h 1492"/>
                  <a:gd name="T22" fmla="*/ 725 w 917"/>
                  <a:gd name="T23" fmla="*/ 1364 h 1492"/>
                  <a:gd name="T24" fmla="*/ 916 w 917"/>
                  <a:gd name="T25" fmla="*/ 1491 h 149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17" h="1492">
                    <a:moveTo>
                      <a:pt x="0" y="0"/>
                    </a:moveTo>
                    <a:lnTo>
                      <a:pt x="37" y="249"/>
                    </a:lnTo>
                    <a:lnTo>
                      <a:pt x="86" y="487"/>
                    </a:lnTo>
                    <a:lnTo>
                      <a:pt x="111" y="604"/>
                    </a:lnTo>
                    <a:lnTo>
                      <a:pt x="148" y="715"/>
                    </a:lnTo>
                    <a:lnTo>
                      <a:pt x="191" y="817"/>
                    </a:lnTo>
                    <a:lnTo>
                      <a:pt x="240" y="913"/>
                    </a:lnTo>
                    <a:lnTo>
                      <a:pt x="301" y="1004"/>
                    </a:lnTo>
                    <a:lnTo>
                      <a:pt x="375" y="1085"/>
                    </a:lnTo>
                    <a:lnTo>
                      <a:pt x="455" y="1161"/>
                    </a:lnTo>
                    <a:lnTo>
                      <a:pt x="541" y="1232"/>
                    </a:lnTo>
                    <a:lnTo>
                      <a:pt x="725" y="1364"/>
                    </a:lnTo>
                    <a:lnTo>
                      <a:pt x="916" y="1491"/>
                    </a:lnTo>
                  </a:path>
                </a:pathLst>
              </a:custGeom>
              <a:noFill/>
              <a:ln w="50800" cap="rnd" cmpd="sng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1044">
                <a:extLst>
                  <a:ext uri="{FF2B5EF4-FFF2-40B4-BE49-F238E27FC236}">
                    <a16:creationId xmlns:a16="http://schemas.microsoft.com/office/drawing/2014/main" id="{76B7D4D8-1895-4955-9C51-4842C3259B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6" y="1359"/>
                <a:ext cx="862" cy="1347"/>
              </a:xfrm>
              <a:custGeom>
                <a:avLst/>
                <a:gdLst>
                  <a:gd name="T0" fmla="*/ 0 w 862"/>
                  <a:gd name="T1" fmla="*/ 0 h 1347"/>
                  <a:gd name="T2" fmla="*/ 31 w 862"/>
                  <a:gd name="T3" fmla="*/ 223 h 1347"/>
                  <a:gd name="T4" fmla="*/ 70 w 862"/>
                  <a:gd name="T5" fmla="*/ 441 h 1347"/>
                  <a:gd name="T6" fmla="*/ 101 w 862"/>
                  <a:gd name="T7" fmla="*/ 544 h 1347"/>
                  <a:gd name="T8" fmla="*/ 132 w 862"/>
                  <a:gd name="T9" fmla="*/ 642 h 1347"/>
                  <a:gd name="T10" fmla="*/ 178 w 862"/>
                  <a:gd name="T11" fmla="*/ 736 h 1347"/>
                  <a:gd name="T12" fmla="*/ 225 w 862"/>
                  <a:gd name="T13" fmla="*/ 825 h 1347"/>
                  <a:gd name="T14" fmla="*/ 279 w 862"/>
                  <a:gd name="T15" fmla="*/ 905 h 1347"/>
                  <a:gd name="T16" fmla="*/ 349 w 862"/>
                  <a:gd name="T17" fmla="*/ 981 h 1347"/>
                  <a:gd name="T18" fmla="*/ 419 w 862"/>
                  <a:gd name="T19" fmla="*/ 1047 h 1347"/>
                  <a:gd name="T20" fmla="*/ 504 w 862"/>
                  <a:gd name="T21" fmla="*/ 1114 h 1347"/>
                  <a:gd name="T22" fmla="*/ 675 w 862"/>
                  <a:gd name="T23" fmla="*/ 1235 h 1347"/>
                  <a:gd name="T24" fmla="*/ 861 w 862"/>
                  <a:gd name="T25" fmla="*/ 1346 h 134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62" h="1347">
                    <a:moveTo>
                      <a:pt x="0" y="0"/>
                    </a:moveTo>
                    <a:lnTo>
                      <a:pt x="31" y="223"/>
                    </a:lnTo>
                    <a:lnTo>
                      <a:pt x="70" y="441"/>
                    </a:lnTo>
                    <a:lnTo>
                      <a:pt x="101" y="544"/>
                    </a:lnTo>
                    <a:lnTo>
                      <a:pt x="132" y="642"/>
                    </a:lnTo>
                    <a:lnTo>
                      <a:pt x="178" y="736"/>
                    </a:lnTo>
                    <a:lnTo>
                      <a:pt x="225" y="825"/>
                    </a:lnTo>
                    <a:lnTo>
                      <a:pt x="279" y="905"/>
                    </a:lnTo>
                    <a:lnTo>
                      <a:pt x="349" y="981"/>
                    </a:lnTo>
                    <a:lnTo>
                      <a:pt x="419" y="1047"/>
                    </a:lnTo>
                    <a:lnTo>
                      <a:pt x="504" y="1114"/>
                    </a:lnTo>
                    <a:lnTo>
                      <a:pt x="675" y="1235"/>
                    </a:lnTo>
                    <a:lnTo>
                      <a:pt x="861" y="1346"/>
                    </a:lnTo>
                  </a:path>
                </a:pathLst>
              </a:custGeom>
              <a:noFill/>
              <a:ln w="50800" cap="rnd" cmpd="sng">
                <a:solidFill>
                  <a:schemeClr val="accent6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Rectangle 1053">
              <a:extLst>
                <a:ext uri="{FF2B5EF4-FFF2-40B4-BE49-F238E27FC236}">
                  <a16:creationId xmlns:a16="http://schemas.microsoft.com/office/drawing/2014/main" id="{B04BD9FC-520D-4823-BB03-414FD72D2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3963" y="1758866"/>
              <a:ext cx="3812412" cy="426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dirty="0" err="1">
                  <a:solidFill>
                    <a:srgbClr val="C00000"/>
                  </a:solidFill>
                </a:rPr>
                <a:t>Quantidade</a:t>
              </a:r>
              <a:r>
                <a:rPr lang="en-US" altLang="en-US" sz="1600" b="1" dirty="0">
                  <a:solidFill>
                    <a:srgbClr val="C00000"/>
                  </a:solidFill>
                </a:rPr>
                <a:t> de X (</a:t>
              </a:r>
              <a:r>
                <a:rPr lang="en-US" altLang="en-US" sz="1600" b="1" dirty="0" err="1">
                  <a:solidFill>
                    <a:srgbClr val="C00000"/>
                  </a:solidFill>
                </a:rPr>
                <a:t>Consumidor</a:t>
              </a:r>
              <a:r>
                <a:rPr lang="en-US" altLang="en-US" sz="1600" b="1" dirty="0">
                  <a:solidFill>
                    <a:srgbClr val="C00000"/>
                  </a:solidFill>
                </a:rPr>
                <a:t> B)</a:t>
              </a:r>
            </a:p>
          </p:txBody>
        </p:sp>
        <p:sp>
          <p:nvSpPr>
            <p:cNvPr id="16" name="Line 1054">
              <a:extLst>
                <a:ext uri="{FF2B5EF4-FFF2-40B4-BE49-F238E27FC236}">
                  <a16:creationId xmlns:a16="http://schemas.microsoft.com/office/drawing/2014/main" id="{97F57B40-370F-49AD-8DDB-DD96D58D84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82107" y="6533543"/>
              <a:ext cx="1624013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55">
              <a:extLst>
                <a:ext uri="{FF2B5EF4-FFF2-40B4-BE49-F238E27FC236}">
                  <a16:creationId xmlns:a16="http://schemas.microsoft.com/office/drawing/2014/main" id="{268613AD-E9B7-41C1-93F8-E46DD96DE8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2600" y="6296870"/>
              <a:ext cx="3803879" cy="426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1600" b="1" dirty="0" err="1">
                  <a:solidFill>
                    <a:srgbClr val="C00000"/>
                  </a:solidFill>
                </a:rPr>
                <a:t>Quantidade</a:t>
              </a:r>
              <a:r>
                <a:rPr lang="en-US" altLang="en-US" sz="1600" b="1" dirty="0">
                  <a:solidFill>
                    <a:srgbClr val="C00000"/>
                  </a:solidFill>
                </a:rPr>
                <a:t> de X (</a:t>
              </a:r>
              <a:r>
                <a:rPr lang="en-US" altLang="en-US" sz="1600" b="1" dirty="0" err="1">
                  <a:solidFill>
                    <a:srgbClr val="C00000"/>
                  </a:solidFill>
                </a:rPr>
                <a:t>Consumidor</a:t>
              </a:r>
              <a:r>
                <a:rPr lang="en-US" altLang="en-US" sz="1600" b="1" dirty="0">
                  <a:solidFill>
                    <a:srgbClr val="C00000"/>
                  </a:solidFill>
                </a:rPr>
                <a:t> A)</a:t>
              </a:r>
            </a:p>
          </p:txBody>
        </p:sp>
        <p:sp>
          <p:nvSpPr>
            <p:cNvPr id="18" name="Line 1056">
              <a:extLst>
                <a:ext uri="{FF2B5EF4-FFF2-40B4-BE49-F238E27FC236}">
                  <a16:creationId xmlns:a16="http://schemas.microsoft.com/office/drawing/2014/main" id="{7031B25E-CB3E-40B6-8010-29203F94B8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39436" y="1981378"/>
              <a:ext cx="1624011" cy="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1061">
            <a:extLst>
              <a:ext uri="{FF2B5EF4-FFF2-40B4-BE49-F238E27FC236}">
                <a16:creationId xmlns:a16="http://schemas.microsoft.com/office/drawing/2014/main" id="{3C24068D-B347-4342-89B9-DAA099DEE8FA}"/>
              </a:ext>
            </a:extLst>
          </p:cNvPr>
          <p:cNvGrpSpPr>
            <a:grpSpLocks/>
          </p:cNvGrpSpPr>
          <p:nvPr/>
        </p:nvGrpSpPr>
        <p:grpSpPr bwMode="auto">
          <a:xfrm>
            <a:off x="107862" y="224534"/>
            <a:ext cx="8928893" cy="4240204"/>
            <a:chOff x="-91" y="338"/>
            <a:chExt cx="6289" cy="3392"/>
          </a:xfrm>
        </p:grpSpPr>
        <p:sp>
          <p:nvSpPr>
            <p:cNvPr id="26" name="Freeform 1028">
              <a:extLst>
                <a:ext uri="{FF2B5EF4-FFF2-40B4-BE49-F238E27FC236}">
                  <a16:creationId xmlns:a16="http://schemas.microsoft.com/office/drawing/2014/main" id="{290C806D-E732-4017-BC80-6F4721DB40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3" y="1235"/>
              <a:ext cx="3743" cy="2495"/>
            </a:xfrm>
            <a:custGeom>
              <a:avLst/>
              <a:gdLst>
                <a:gd name="T0" fmla="*/ 0 w 3743"/>
                <a:gd name="T1" fmla="*/ 2494 h 2495"/>
                <a:gd name="T2" fmla="*/ 134 w 3743"/>
                <a:gd name="T3" fmla="*/ 2342 h 2495"/>
                <a:gd name="T4" fmla="*/ 261 w 3743"/>
                <a:gd name="T5" fmla="*/ 2203 h 2495"/>
                <a:gd name="T6" fmla="*/ 395 w 3743"/>
                <a:gd name="T7" fmla="*/ 2075 h 2495"/>
                <a:gd name="T8" fmla="*/ 459 w 3743"/>
                <a:gd name="T9" fmla="*/ 2015 h 2495"/>
                <a:gd name="T10" fmla="*/ 522 w 3743"/>
                <a:gd name="T11" fmla="*/ 1966 h 2495"/>
                <a:gd name="T12" fmla="*/ 585 w 3743"/>
                <a:gd name="T13" fmla="*/ 1924 h 2495"/>
                <a:gd name="T14" fmla="*/ 648 w 3743"/>
                <a:gd name="T15" fmla="*/ 1887 h 2495"/>
                <a:gd name="T16" fmla="*/ 767 w 3743"/>
                <a:gd name="T17" fmla="*/ 1826 h 2495"/>
                <a:gd name="T18" fmla="*/ 886 w 3743"/>
                <a:gd name="T19" fmla="*/ 1772 h 2495"/>
                <a:gd name="T20" fmla="*/ 1004 w 3743"/>
                <a:gd name="T21" fmla="*/ 1723 h 2495"/>
                <a:gd name="T22" fmla="*/ 1242 w 3743"/>
                <a:gd name="T23" fmla="*/ 1620 h 2495"/>
                <a:gd name="T24" fmla="*/ 1487 w 3743"/>
                <a:gd name="T25" fmla="*/ 1535 h 2495"/>
                <a:gd name="T26" fmla="*/ 1614 w 3743"/>
                <a:gd name="T27" fmla="*/ 1493 h 2495"/>
                <a:gd name="T28" fmla="*/ 1740 w 3743"/>
                <a:gd name="T29" fmla="*/ 1456 h 2495"/>
                <a:gd name="T30" fmla="*/ 1875 w 3743"/>
                <a:gd name="T31" fmla="*/ 1420 h 2495"/>
                <a:gd name="T32" fmla="*/ 2009 w 3743"/>
                <a:gd name="T33" fmla="*/ 1389 h 2495"/>
                <a:gd name="T34" fmla="*/ 2088 w 3743"/>
                <a:gd name="T35" fmla="*/ 1377 h 2495"/>
                <a:gd name="T36" fmla="*/ 2168 w 3743"/>
                <a:gd name="T37" fmla="*/ 1359 h 2495"/>
                <a:gd name="T38" fmla="*/ 2349 w 3743"/>
                <a:gd name="T39" fmla="*/ 1335 h 2495"/>
                <a:gd name="T40" fmla="*/ 2516 w 3743"/>
                <a:gd name="T41" fmla="*/ 1305 h 2495"/>
                <a:gd name="T42" fmla="*/ 2595 w 3743"/>
                <a:gd name="T43" fmla="*/ 1286 h 2495"/>
                <a:gd name="T44" fmla="*/ 2666 w 3743"/>
                <a:gd name="T45" fmla="*/ 1262 h 2495"/>
                <a:gd name="T46" fmla="*/ 2793 w 3743"/>
                <a:gd name="T47" fmla="*/ 1220 h 2495"/>
                <a:gd name="T48" fmla="*/ 2903 w 3743"/>
                <a:gd name="T49" fmla="*/ 1171 h 2495"/>
                <a:gd name="T50" fmla="*/ 2998 w 3743"/>
                <a:gd name="T51" fmla="*/ 1110 h 2495"/>
                <a:gd name="T52" fmla="*/ 3085 w 3743"/>
                <a:gd name="T53" fmla="*/ 1044 h 2495"/>
                <a:gd name="T54" fmla="*/ 3164 w 3743"/>
                <a:gd name="T55" fmla="*/ 965 h 2495"/>
                <a:gd name="T56" fmla="*/ 3236 w 3743"/>
                <a:gd name="T57" fmla="*/ 874 h 2495"/>
                <a:gd name="T58" fmla="*/ 3362 w 3743"/>
                <a:gd name="T59" fmla="*/ 679 h 2495"/>
                <a:gd name="T60" fmla="*/ 3410 w 3743"/>
                <a:gd name="T61" fmla="*/ 582 h 2495"/>
                <a:gd name="T62" fmla="*/ 3457 w 3743"/>
                <a:gd name="T63" fmla="*/ 485 h 2495"/>
                <a:gd name="T64" fmla="*/ 3497 w 3743"/>
                <a:gd name="T65" fmla="*/ 394 h 2495"/>
                <a:gd name="T66" fmla="*/ 3544 w 3743"/>
                <a:gd name="T67" fmla="*/ 303 h 2495"/>
                <a:gd name="T68" fmla="*/ 3600 w 3743"/>
                <a:gd name="T69" fmla="*/ 218 h 2495"/>
                <a:gd name="T70" fmla="*/ 3655 w 3743"/>
                <a:gd name="T71" fmla="*/ 133 h 2495"/>
                <a:gd name="T72" fmla="*/ 3702 w 3743"/>
                <a:gd name="T73" fmla="*/ 54 h 2495"/>
                <a:gd name="T74" fmla="*/ 3726 w 3743"/>
                <a:gd name="T75" fmla="*/ 24 h 2495"/>
                <a:gd name="T76" fmla="*/ 3742 w 3743"/>
                <a:gd name="T77" fmla="*/ 0 h 2495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3743" h="2495">
                  <a:moveTo>
                    <a:pt x="0" y="2494"/>
                  </a:moveTo>
                  <a:lnTo>
                    <a:pt x="134" y="2342"/>
                  </a:lnTo>
                  <a:lnTo>
                    <a:pt x="261" y="2203"/>
                  </a:lnTo>
                  <a:lnTo>
                    <a:pt x="395" y="2075"/>
                  </a:lnTo>
                  <a:lnTo>
                    <a:pt x="459" y="2015"/>
                  </a:lnTo>
                  <a:lnTo>
                    <a:pt x="522" y="1966"/>
                  </a:lnTo>
                  <a:lnTo>
                    <a:pt x="585" y="1924"/>
                  </a:lnTo>
                  <a:lnTo>
                    <a:pt x="648" y="1887"/>
                  </a:lnTo>
                  <a:lnTo>
                    <a:pt x="767" y="1826"/>
                  </a:lnTo>
                  <a:lnTo>
                    <a:pt x="886" y="1772"/>
                  </a:lnTo>
                  <a:lnTo>
                    <a:pt x="1004" y="1723"/>
                  </a:lnTo>
                  <a:lnTo>
                    <a:pt x="1242" y="1620"/>
                  </a:lnTo>
                  <a:lnTo>
                    <a:pt x="1487" y="1535"/>
                  </a:lnTo>
                  <a:lnTo>
                    <a:pt x="1614" y="1493"/>
                  </a:lnTo>
                  <a:lnTo>
                    <a:pt x="1740" y="1456"/>
                  </a:lnTo>
                  <a:lnTo>
                    <a:pt x="1875" y="1420"/>
                  </a:lnTo>
                  <a:lnTo>
                    <a:pt x="2009" y="1389"/>
                  </a:lnTo>
                  <a:lnTo>
                    <a:pt x="2088" y="1377"/>
                  </a:lnTo>
                  <a:lnTo>
                    <a:pt x="2168" y="1359"/>
                  </a:lnTo>
                  <a:lnTo>
                    <a:pt x="2349" y="1335"/>
                  </a:lnTo>
                  <a:lnTo>
                    <a:pt x="2516" y="1305"/>
                  </a:lnTo>
                  <a:lnTo>
                    <a:pt x="2595" y="1286"/>
                  </a:lnTo>
                  <a:lnTo>
                    <a:pt x="2666" y="1262"/>
                  </a:lnTo>
                  <a:lnTo>
                    <a:pt x="2793" y="1220"/>
                  </a:lnTo>
                  <a:lnTo>
                    <a:pt x="2903" y="1171"/>
                  </a:lnTo>
                  <a:lnTo>
                    <a:pt x="2998" y="1110"/>
                  </a:lnTo>
                  <a:lnTo>
                    <a:pt x="3085" y="1044"/>
                  </a:lnTo>
                  <a:lnTo>
                    <a:pt x="3164" y="965"/>
                  </a:lnTo>
                  <a:lnTo>
                    <a:pt x="3236" y="874"/>
                  </a:lnTo>
                  <a:lnTo>
                    <a:pt x="3362" y="679"/>
                  </a:lnTo>
                  <a:lnTo>
                    <a:pt x="3410" y="582"/>
                  </a:lnTo>
                  <a:lnTo>
                    <a:pt x="3457" y="485"/>
                  </a:lnTo>
                  <a:lnTo>
                    <a:pt x="3497" y="394"/>
                  </a:lnTo>
                  <a:lnTo>
                    <a:pt x="3544" y="303"/>
                  </a:lnTo>
                  <a:lnTo>
                    <a:pt x="3600" y="218"/>
                  </a:lnTo>
                  <a:lnTo>
                    <a:pt x="3655" y="133"/>
                  </a:lnTo>
                  <a:lnTo>
                    <a:pt x="3702" y="54"/>
                  </a:lnTo>
                  <a:lnTo>
                    <a:pt x="3726" y="24"/>
                  </a:lnTo>
                  <a:lnTo>
                    <a:pt x="3742" y="0"/>
                  </a:lnTo>
                </a:path>
              </a:pathLst>
            </a:custGeom>
            <a:noFill/>
            <a:ln w="508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1045">
              <a:extLst>
                <a:ext uri="{FF2B5EF4-FFF2-40B4-BE49-F238E27FC236}">
                  <a16:creationId xmlns:a16="http://schemas.microsoft.com/office/drawing/2014/main" id="{33D4C114-9E4F-4C5B-821A-A06CE6EC5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4" y="2912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Oval 1046">
              <a:extLst>
                <a:ext uri="{FF2B5EF4-FFF2-40B4-BE49-F238E27FC236}">
                  <a16:creationId xmlns:a16="http://schemas.microsoft.com/office/drawing/2014/main" id="{C56FCF9A-0AB3-4A76-B96F-F7B4416D9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2576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Oval 1047">
              <a:extLst>
                <a:ext uri="{FF2B5EF4-FFF2-40B4-BE49-F238E27FC236}">
                  <a16:creationId xmlns:a16="http://schemas.microsoft.com/office/drawing/2014/main" id="{F5A4E90B-25E3-45CF-91CA-796DE8CD1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2240"/>
              <a:ext cx="96" cy="96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Rectangle 1048">
              <a:extLst>
                <a:ext uri="{FF2B5EF4-FFF2-40B4-BE49-F238E27FC236}">
                  <a16:creationId xmlns:a16="http://schemas.microsoft.com/office/drawing/2014/main" id="{3B11E2D9-5784-4E42-8C3B-2FDBADFFF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8" y="2639"/>
              <a:ext cx="223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 dirty="0"/>
                <a:t>E</a:t>
              </a:r>
            </a:p>
          </p:txBody>
        </p:sp>
        <p:sp>
          <p:nvSpPr>
            <p:cNvPr id="31" name="Rectangle 1049">
              <a:extLst>
                <a:ext uri="{FF2B5EF4-FFF2-40B4-BE49-F238E27FC236}">
                  <a16:creationId xmlns:a16="http://schemas.microsoft.com/office/drawing/2014/main" id="{D7297D40-D4B3-4797-A51D-ECFE87C22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5" y="2317"/>
              <a:ext cx="21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 dirty="0"/>
                <a:t>F</a:t>
              </a:r>
            </a:p>
          </p:txBody>
        </p:sp>
        <p:sp>
          <p:nvSpPr>
            <p:cNvPr id="32" name="Rectangle 1050">
              <a:extLst>
                <a:ext uri="{FF2B5EF4-FFF2-40B4-BE49-F238E27FC236}">
                  <a16:creationId xmlns:a16="http://schemas.microsoft.com/office/drawing/2014/main" id="{C08071B8-4CF4-4B78-8811-65BDE7517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3" y="1965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en-US" sz="2000" b="1" i="1" dirty="0"/>
                <a:t>G</a:t>
              </a:r>
            </a:p>
          </p:txBody>
        </p:sp>
        <p:sp>
          <p:nvSpPr>
            <p:cNvPr id="33" name="Rectangle 1051">
              <a:extLst>
                <a:ext uri="{FF2B5EF4-FFF2-40B4-BE49-F238E27FC236}">
                  <a16:creationId xmlns:a16="http://schemas.microsoft.com/office/drawing/2014/main" id="{65ED5B8A-ACF0-4597-9AEE-6B3B98BA3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" y="1317"/>
              <a:ext cx="1982" cy="3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b="1" dirty="0" err="1"/>
                <a:t>Curva</a:t>
              </a:r>
              <a:r>
                <a:rPr lang="en-US" altLang="en-US" sz="2000" b="1" dirty="0"/>
                <a:t> de </a:t>
              </a:r>
              <a:r>
                <a:rPr lang="en-US" altLang="en-US" sz="2000" b="1" dirty="0" err="1"/>
                <a:t>Contrato</a:t>
              </a:r>
              <a:endParaRPr lang="en-US" altLang="en-US" sz="2000" b="1" dirty="0"/>
            </a:p>
          </p:txBody>
        </p:sp>
        <p:sp>
          <p:nvSpPr>
            <p:cNvPr id="34" name="Line 1052">
              <a:extLst>
                <a:ext uri="{FF2B5EF4-FFF2-40B4-BE49-F238E27FC236}">
                  <a16:creationId xmlns:a16="http://schemas.microsoft.com/office/drawing/2014/main" id="{641B6F1E-812B-42FF-A38D-27761C0972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1" y="1647"/>
              <a:ext cx="671" cy="10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1060">
              <a:extLst>
                <a:ext uri="{FF2B5EF4-FFF2-40B4-BE49-F238E27FC236}">
                  <a16:creationId xmlns:a16="http://schemas.microsoft.com/office/drawing/2014/main" id="{8000245B-88DB-43E4-877E-16791A0C59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91" y="338"/>
              <a:ext cx="6289" cy="61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/>
              <a:r>
                <a:rPr lang="en-US" altLang="en-US" sz="2200" i="1" dirty="0"/>
                <a:t>E, F e G </a:t>
              </a:r>
              <a:r>
                <a:rPr lang="en-US" altLang="en-US" sz="2200" dirty="0" err="1"/>
                <a:t>são</a:t>
              </a:r>
              <a:r>
                <a:rPr lang="en-US" altLang="en-US" sz="2200" dirty="0"/>
                <a:t> Pareto-</a:t>
              </a:r>
              <a:r>
                <a:rPr lang="en-US" altLang="en-US" sz="2200" dirty="0" err="1"/>
                <a:t>eficientes</a:t>
              </a:r>
              <a:r>
                <a:rPr lang="en-US" altLang="en-US" sz="2200" dirty="0"/>
                <a:t>, </a:t>
              </a:r>
              <a:r>
                <a:rPr lang="en-US" altLang="en-US" sz="2200" dirty="0" err="1"/>
                <a:t>pois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uma</a:t>
              </a:r>
              <a:r>
                <a:rPr lang="en-US" altLang="en-US" sz="2200" dirty="0"/>
                <a:t> Pessoa </a:t>
              </a:r>
              <a:r>
                <a:rPr lang="en-US" altLang="en-US" sz="2200" dirty="0" err="1"/>
                <a:t>não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pode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aumentar</a:t>
              </a:r>
              <a:r>
                <a:rPr lang="en-US" altLang="en-US" sz="2200" dirty="0"/>
                <a:t> o </a:t>
              </a:r>
              <a:r>
                <a:rPr lang="en-US" altLang="en-US" sz="2200" dirty="0" err="1"/>
                <a:t>próprio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bem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estar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sem</a:t>
              </a:r>
              <a:r>
                <a:rPr lang="en-US" altLang="en-US" sz="2200" dirty="0"/>
                <a:t> </a:t>
              </a:r>
              <a:r>
                <a:rPr lang="en-US" altLang="en-US" sz="2200" dirty="0" err="1"/>
                <a:t>reduzir</a:t>
              </a:r>
              <a:r>
                <a:rPr lang="en-US" altLang="en-US" sz="2200" dirty="0"/>
                <a:t> o da </a:t>
              </a:r>
              <a:r>
                <a:rPr lang="en-US" altLang="en-US" sz="2200" dirty="0" err="1"/>
                <a:t>outra</a:t>
              </a:r>
              <a:r>
                <a:rPr lang="en-US" altLang="en-US" sz="2200" dirty="0"/>
                <a:t>.</a:t>
              </a:r>
              <a:endParaRPr lang="en-US" altLang="en-US" sz="22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7468898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76135A9E-72A1-4442-8AF3-DED4FFE4C439}"/>
              </a:ext>
            </a:extLst>
          </p:cNvPr>
          <p:cNvSpPr txBox="1">
            <a:spLocks noChangeArrowheads="1"/>
          </p:cNvSpPr>
          <p:nvPr/>
        </p:nvSpPr>
        <p:spPr>
          <a:xfrm>
            <a:off x="35496" y="51471"/>
            <a:ext cx="8957897" cy="7920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Podemos então calcular a curva de contrato igualando as taxas marginais de substituição dos dois consumidores.</a:t>
            </a: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CE7B4033-5C3E-437A-9730-208813AC0E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314653"/>
              </p:ext>
            </p:extLst>
          </p:nvPr>
        </p:nvGraphicFramePr>
        <p:xfrm>
          <a:off x="467544" y="771550"/>
          <a:ext cx="6384925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0680" imgH="685800" progId="Equation.DSMT4">
                  <p:embed/>
                </p:oleObj>
              </mc:Choice>
              <mc:Fallback>
                <p:oleObj name="Equation" r:id="rId2" imgW="2920680" imgH="685800" progId="Equation.DSMT4">
                  <p:embed/>
                  <p:pic>
                    <p:nvPicPr>
                      <p:cNvPr id="3" name="Object 4">
                        <a:extLst>
                          <a:ext uri="{FF2B5EF4-FFF2-40B4-BE49-F238E27FC236}">
                            <a16:creationId xmlns:a16="http://schemas.microsoft.com/office/drawing/2014/main" id="{06E82EA5-E5B1-4201-AD22-7C347C2A1A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771550"/>
                        <a:ext cx="6384925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177B8623-6204-4720-8826-9BE5F755B8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32945"/>
              </p:ext>
            </p:extLst>
          </p:nvPr>
        </p:nvGraphicFramePr>
        <p:xfrm>
          <a:off x="434975" y="2401888"/>
          <a:ext cx="8272463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84320" imgH="711000" progId="Equation.DSMT4">
                  <p:embed/>
                </p:oleObj>
              </mc:Choice>
              <mc:Fallback>
                <p:oleObj name="Equation" r:id="rId4" imgW="3784320" imgH="71100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472812B5-AB99-4DCD-9E3E-8D2764F280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2401888"/>
                        <a:ext cx="8272463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05E898A-5981-4AD6-9380-C2D177F240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103856"/>
              </p:ext>
            </p:extLst>
          </p:nvPr>
        </p:nvGraphicFramePr>
        <p:xfrm>
          <a:off x="497886" y="4083026"/>
          <a:ext cx="474662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71520" imgH="431640" progId="Equation.DSMT4">
                  <p:embed/>
                </p:oleObj>
              </mc:Choice>
              <mc:Fallback>
                <p:oleObj name="Equation" r:id="rId6" imgW="2171520" imgH="43164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E9A04DC-260F-4BF8-924A-22F9EF2E4D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86" y="4083026"/>
                        <a:ext cx="4746625" cy="88423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3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32A3688-815E-45C8-A2F3-40797652C912}"/>
              </a:ext>
            </a:extLst>
          </p:cNvPr>
          <p:cNvSpPr txBox="1">
            <a:spLocks noChangeArrowheads="1"/>
          </p:cNvSpPr>
          <p:nvPr/>
        </p:nvSpPr>
        <p:spPr>
          <a:xfrm>
            <a:off x="35496" y="51471"/>
            <a:ext cx="8957897" cy="7920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Como vimos no item anterior as alocações factíveis são: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[0,10]×[0,10].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Logo, podemos escrever (lembre-se que a oferta total de A é igual a  de B, ambas = 10):</a:t>
            </a:r>
          </a:p>
        </p:txBody>
      </p:sp>
      <p:graphicFrame>
        <p:nvGraphicFramePr>
          <p:cNvPr id="3" name="Object 4">
            <a:extLst>
              <a:ext uri="{FF2B5EF4-FFF2-40B4-BE49-F238E27FC236}">
                <a16:creationId xmlns:a16="http://schemas.microsoft.com/office/drawing/2014/main" id="{0D0B084C-E890-409C-A467-B0C1F5B7F8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498718"/>
              </p:ext>
            </p:extLst>
          </p:nvPr>
        </p:nvGraphicFramePr>
        <p:xfrm>
          <a:off x="497886" y="1779662"/>
          <a:ext cx="7605713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79760" imgH="431640" progId="Equation.DSMT4">
                  <p:embed/>
                </p:oleObj>
              </mc:Choice>
              <mc:Fallback>
                <p:oleObj name="Equation" r:id="rId2" imgW="3479760" imgH="431640" progId="Equation.DSMT4">
                  <p:embed/>
                  <p:pic>
                    <p:nvPicPr>
                      <p:cNvPr id="3" name="Object 4">
                        <a:extLst>
                          <a:ext uri="{FF2B5EF4-FFF2-40B4-BE49-F238E27FC236}">
                            <a16:creationId xmlns:a16="http://schemas.microsoft.com/office/drawing/2014/main" id="{4B782533-5418-4F0F-AC43-E31166136E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86" y="1779662"/>
                        <a:ext cx="7605713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6C01B9EA-22A3-4F09-9ACB-E5C0362D70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972047"/>
              </p:ext>
            </p:extLst>
          </p:nvPr>
        </p:nvGraphicFramePr>
        <p:xfrm>
          <a:off x="497886" y="1131590"/>
          <a:ext cx="42195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30320" imgH="241200" progId="Equation.DSMT4">
                  <p:embed/>
                </p:oleObj>
              </mc:Choice>
              <mc:Fallback>
                <p:oleObj name="Equation" r:id="rId4" imgW="1930320" imgH="241200" progId="Equation.DSMT4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D079ECCF-14DD-43F9-B9A9-6F999DB77F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886" y="1131590"/>
                        <a:ext cx="421957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ângulo 4">
            <a:extLst>
              <a:ext uri="{FF2B5EF4-FFF2-40B4-BE49-F238E27FC236}">
                <a16:creationId xmlns:a16="http://schemas.microsoft.com/office/drawing/2014/main" id="{8A5B17B8-A23E-4E84-8E50-D28C59780850}"/>
              </a:ext>
            </a:extLst>
          </p:cNvPr>
          <p:cNvSpPr/>
          <p:nvPr/>
        </p:nvSpPr>
        <p:spPr>
          <a:xfrm>
            <a:off x="3786692" y="2828499"/>
            <a:ext cx="1217356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03379B7B-3BBA-48A4-A64D-EED1001065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190346"/>
              </p:ext>
            </p:extLst>
          </p:nvPr>
        </p:nvGraphicFramePr>
        <p:xfrm>
          <a:off x="502208" y="2787774"/>
          <a:ext cx="7077076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238200" imgH="253800" progId="Equation.DSMT4">
                  <p:embed/>
                </p:oleObj>
              </mc:Choice>
              <mc:Fallback>
                <p:oleObj name="Equation" r:id="rId6" imgW="3238200" imgH="253800" progId="Equation.DSMT4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1A1C602F-F307-4973-89F6-FBBB3D989B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08" y="2787774"/>
                        <a:ext cx="7077076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528A0419-54DF-4ABE-AE33-113615DF544E}"/>
              </a:ext>
            </a:extLst>
          </p:cNvPr>
          <p:cNvSpPr txBox="1">
            <a:spLocks noChangeArrowheads="1"/>
          </p:cNvSpPr>
          <p:nvPr/>
        </p:nvSpPr>
        <p:spPr>
          <a:xfrm>
            <a:off x="3140224" y="3476571"/>
            <a:ext cx="2727920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just">
              <a:buClr>
                <a:schemeClr val="tx1"/>
              </a:buClr>
              <a:buSzPct val="101000"/>
              <a:buNone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Curva de Contrato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4C4B063B-3F86-4D77-AC8F-2ABC9A808432}"/>
              </a:ext>
            </a:extLst>
          </p:cNvPr>
          <p:cNvCxnSpPr/>
          <p:nvPr/>
        </p:nvCxnSpPr>
        <p:spPr>
          <a:xfrm>
            <a:off x="4355976" y="3246708"/>
            <a:ext cx="0" cy="2298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5">
            <a:extLst>
              <a:ext uri="{FF2B5EF4-FFF2-40B4-BE49-F238E27FC236}">
                <a16:creationId xmlns:a16="http://schemas.microsoft.com/office/drawing/2014/main" id="{EF084C1E-38F8-453C-913E-59CE5789FABF}"/>
              </a:ext>
            </a:extLst>
          </p:cNvPr>
          <p:cNvSpPr txBox="1">
            <a:spLocks noChangeArrowheads="1"/>
          </p:cNvSpPr>
          <p:nvPr/>
        </p:nvSpPr>
        <p:spPr>
          <a:xfrm>
            <a:off x="3284240" y="3980627"/>
            <a:ext cx="2448272" cy="792088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A(1,</a:t>
            </a:r>
            <a:r>
              <a:rPr lang="pt-BR" sz="2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) e B(</a:t>
            </a:r>
            <a:r>
              <a:rPr lang="pt-BR" sz="2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,1)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A(2,</a:t>
            </a:r>
            <a:r>
              <a:rPr lang="pt-BR" sz="2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) e B(</a:t>
            </a:r>
            <a:r>
              <a:rPr lang="pt-BR" sz="2100" dirty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,2)</a:t>
            </a:r>
          </a:p>
          <a:p>
            <a:pPr algn="just">
              <a:buClr>
                <a:schemeClr val="tx1"/>
              </a:buClr>
              <a:buSzPct val="101000"/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.......................</a:t>
            </a:r>
          </a:p>
        </p:txBody>
      </p:sp>
      <p:sp>
        <p:nvSpPr>
          <p:cNvPr id="10" name="Chave Esquerda 9">
            <a:extLst>
              <a:ext uri="{FF2B5EF4-FFF2-40B4-BE49-F238E27FC236}">
                <a16:creationId xmlns:a16="http://schemas.microsoft.com/office/drawing/2014/main" id="{E0734B62-D117-45A7-A262-8413F6C4A3E7}"/>
              </a:ext>
            </a:extLst>
          </p:cNvPr>
          <p:cNvSpPr/>
          <p:nvPr/>
        </p:nvSpPr>
        <p:spPr>
          <a:xfrm>
            <a:off x="3220616" y="3980627"/>
            <a:ext cx="135632" cy="111140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: Curva para a Direita 10">
            <a:extLst>
              <a:ext uri="{FF2B5EF4-FFF2-40B4-BE49-F238E27FC236}">
                <a16:creationId xmlns:a16="http://schemas.microsoft.com/office/drawing/2014/main" id="{DE920B65-92E5-429A-A7EE-2C67DA90DB5B}"/>
              </a:ext>
            </a:extLst>
          </p:cNvPr>
          <p:cNvSpPr/>
          <p:nvPr/>
        </p:nvSpPr>
        <p:spPr>
          <a:xfrm>
            <a:off x="2852192" y="3725096"/>
            <a:ext cx="288032" cy="862878"/>
          </a:xfrm>
          <a:prstGeom prst="curved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0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/>
      <p:bldP spid="10" grpId="0" animBg="1"/>
      <p:bldP spid="11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AE4B1B56-C866-4C04-95F0-FA319489323D}"/>
              </a:ext>
            </a:extLst>
          </p:cNvPr>
          <p:cNvSpPr txBox="1"/>
          <p:nvPr/>
        </p:nvSpPr>
        <p:spPr>
          <a:xfrm>
            <a:off x="179512" y="1563638"/>
            <a:ext cx="8856984" cy="33701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Precisamos resolver o problema de otimização de cada consumidor, ou seja, calcular a curva de demanda de cada um deles.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Devemos notar que: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 dos consumidores possui preferências do tipo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-Douglas, o que garante uma solução interior;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no caso do outro consumidor, os bens são substitutos perfeitos, o que permite solução de canto e solução interior.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Claro, nesse caso (igualdade das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TMgS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), nos importa a solução interior, considerando o consumidor que possui função utilidade U = X + Y. Nesse caso, a solução interior ocorre quando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= P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(p = q → p/q = 1)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471C97F-E85F-4AFB-977A-5D8F1182F9F7}"/>
              </a:ext>
            </a:extLst>
          </p:cNvPr>
          <p:cNvSpPr txBox="1"/>
          <p:nvPr/>
        </p:nvSpPr>
        <p:spPr>
          <a:xfrm>
            <a:off x="107504" y="51470"/>
            <a:ext cx="89289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Equilíbrio de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Walras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é o par alocação-preço dado por {(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),(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);(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p,q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))} = {(5,5),(5,5);(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p,q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)}, com p/q= 1, em que 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 é a cesta de equilíbrio do consumidor A, (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,Y</a:t>
            </a:r>
            <a:r>
              <a:rPr lang="pt-BR" sz="22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) é a cesta de equilíbrio do consumidor B e p/q= 1 os preços relativos de equilíbrio.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096C81A-FD75-4E0A-9364-65528EDC9121}"/>
              </a:ext>
            </a:extLst>
          </p:cNvPr>
          <p:cNvSpPr txBox="1"/>
          <p:nvPr/>
        </p:nvSpPr>
        <p:spPr>
          <a:xfrm>
            <a:off x="7452320" y="1059582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1801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843312E-B60D-4EE3-B75F-E7CCB3C22113}"/>
              </a:ext>
            </a:extLst>
          </p:cNvPr>
          <p:cNvSpPr/>
          <p:nvPr/>
        </p:nvSpPr>
        <p:spPr>
          <a:xfrm>
            <a:off x="6660232" y="2427734"/>
            <a:ext cx="1008112" cy="44859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21DC0B3F-8E09-4829-B14C-F86D33702F00}"/>
              </a:ext>
            </a:extLst>
          </p:cNvPr>
          <p:cNvSpPr/>
          <p:nvPr/>
        </p:nvSpPr>
        <p:spPr>
          <a:xfrm>
            <a:off x="3131840" y="2427734"/>
            <a:ext cx="1008112" cy="44859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0C28DD2-284A-4935-A924-C39CB3FFD4E0}"/>
              </a:ext>
            </a:extLst>
          </p:cNvPr>
          <p:cNvSpPr txBox="1"/>
          <p:nvPr/>
        </p:nvSpPr>
        <p:spPr>
          <a:xfrm>
            <a:off x="179512" y="123478"/>
            <a:ext cx="88569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Demanda por X e Y do consumidor B (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-Douglas):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60F9813-760A-4981-8005-67D7FFC1CC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055249"/>
              </p:ext>
            </p:extLst>
          </p:nvPr>
        </p:nvGraphicFramePr>
        <p:xfrm>
          <a:off x="611560" y="555526"/>
          <a:ext cx="3719513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01720" imgH="469800" progId="Equation.DSMT4">
                  <p:embed/>
                </p:oleObj>
              </mc:Choice>
              <mc:Fallback>
                <p:oleObj name="Equation" r:id="rId2" imgW="1701720" imgH="469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2F6040C-4153-49D3-A73C-AD08105B42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55526"/>
                        <a:ext cx="3719513" cy="9620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96A1683F-014F-48EE-8803-583691154EB7}"/>
              </a:ext>
            </a:extLst>
          </p:cNvPr>
          <p:cNvSpPr txBox="1"/>
          <p:nvPr/>
        </p:nvSpPr>
        <p:spPr>
          <a:xfrm>
            <a:off x="179512" y="1563638"/>
            <a:ext cx="885698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Dada a dotação inicial do agente B (produz 10 unidades), a renda dela será igual a 10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ou 10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1200" i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3FCDD9F2-A7EB-4F17-A1AD-5CEE2BA660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7487149"/>
              </p:ext>
            </p:extLst>
          </p:nvPr>
        </p:nvGraphicFramePr>
        <p:xfrm>
          <a:off x="645009" y="2274810"/>
          <a:ext cx="694055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74840" imgH="431640" progId="Equation.DSMT4">
                  <p:embed/>
                </p:oleObj>
              </mc:Choice>
              <mc:Fallback>
                <p:oleObj name="Equation" r:id="rId4" imgW="3174840" imgH="43164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1AEE8BF7-A855-410C-8989-972DBD306D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9" y="2274810"/>
                        <a:ext cx="694055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65468BF7-7EF5-44CB-A233-495AABBB17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637579"/>
              </p:ext>
            </p:extLst>
          </p:nvPr>
        </p:nvGraphicFramePr>
        <p:xfrm>
          <a:off x="645009" y="3705094"/>
          <a:ext cx="671353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74840" imgH="241200" progId="Equation.DSMT4">
                  <p:embed/>
                </p:oleObj>
              </mc:Choice>
              <mc:Fallback>
                <p:oleObj name="Equation" r:id="rId6" imgW="3174840" imgH="241200" progId="Equation.DSMT4">
                  <p:embed/>
                  <p:pic>
                    <p:nvPicPr>
                      <p:cNvPr id="8" name="Object 4">
                        <a:extLst>
                          <a:ext uri="{FF2B5EF4-FFF2-40B4-BE49-F238E27FC236}">
                            <a16:creationId xmlns:a16="http://schemas.microsoft.com/office/drawing/2014/main" id="{FC4B7702-577D-4226-AEBF-F4B798D1E8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9" y="3705094"/>
                        <a:ext cx="6713538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1E6C84B3-D86E-4ECE-994C-4854BD79F011}"/>
              </a:ext>
            </a:extLst>
          </p:cNvPr>
          <p:cNvSpPr txBox="1"/>
          <p:nvPr/>
        </p:nvSpPr>
        <p:spPr>
          <a:xfrm>
            <a:off x="179512" y="3232016"/>
            <a:ext cx="88569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vimos, as condições de factibilidade são dadas por: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1869CA5-9003-4322-98E8-FBF63A104402}"/>
              </a:ext>
            </a:extLst>
          </p:cNvPr>
          <p:cNvSpPr txBox="1"/>
          <p:nvPr/>
        </p:nvSpPr>
        <p:spPr>
          <a:xfrm>
            <a:off x="179512" y="4316492"/>
            <a:ext cx="89289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 fontAlgn="base">
              <a:buFont typeface="Wingdings" panose="05000000000000000000" pitchFamily="2" charset="2"/>
              <a:buChar char="§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Logo, O Equilíbrio de 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Walras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é dado por {(5,5),(5,5);(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p,q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)}, com p/q= 1. </a:t>
            </a:r>
          </a:p>
        </p:txBody>
      </p:sp>
    </p:spTree>
    <p:extLst>
      <p:ext uri="{BB962C8B-B14F-4D97-AF65-F5344CB8AC3E}">
        <p14:creationId xmlns:p14="http://schemas.microsoft.com/office/powerpoint/2010/main" val="398367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BB112055-5186-4318-A537-B0DA573E12C8}"/>
              </a:ext>
            </a:extLst>
          </p:cNvPr>
          <p:cNvSpPr/>
          <p:nvPr/>
        </p:nvSpPr>
        <p:spPr>
          <a:xfrm>
            <a:off x="138223" y="-20538"/>
            <a:ext cx="88262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</a:rPr>
              <a:t>1) QUESTÃO 06 - 2018 </a:t>
            </a:r>
          </a:p>
          <a:p>
            <a:pPr algn="just"/>
            <a:endParaRPr lang="pt-BR" sz="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0FE51E6-6DF0-464D-A846-7C98A3A553F0}"/>
              </a:ext>
            </a:extLst>
          </p:cNvPr>
          <p:cNvSpPr txBox="1"/>
          <p:nvPr/>
        </p:nvSpPr>
        <p:spPr>
          <a:xfrm>
            <a:off x="179512" y="371440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função utilidade 𝑈 em termos da renda 𝑤 de um consumidor é dada      por            . Tal consumidor se encontra diante de uma loteria na qual possui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= $0 com probabilidade 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= 0,5  e 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𝑤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= $4  com probabilidade      </a:t>
            </a:r>
            <a:r>
              <a:rPr lang="pt-B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𝑝</a:t>
            </a:r>
            <a:r>
              <a:rPr lang="pt-BR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= 0,5. Avalie as seguintes proposições a respeito da escolha sob incerteza: </a:t>
            </a:r>
          </a:p>
          <a:p>
            <a:pPr algn="just"/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0)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Como a função utilidade é convexa em relação à origem, o consumidor é avesso ao risco; </a:t>
            </a:r>
          </a:p>
        </p:txBody>
      </p:sp>
      <p:graphicFrame>
        <p:nvGraphicFramePr>
          <p:cNvPr id="4" name="Object 21">
            <a:extLst>
              <a:ext uri="{FF2B5EF4-FFF2-40B4-BE49-F238E27FC236}">
                <a16:creationId xmlns:a16="http://schemas.microsoft.com/office/drawing/2014/main" id="{C77F09BC-995A-4700-A5F6-090E896A89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382350"/>
              </p:ext>
            </p:extLst>
          </p:nvPr>
        </p:nvGraphicFramePr>
        <p:xfrm>
          <a:off x="755576" y="656927"/>
          <a:ext cx="115212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253800" progId="Equation.DSMT4">
                  <p:embed/>
                </p:oleObj>
              </mc:Choice>
              <mc:Fallback>
                <p:oleObj name="Equation" r:id="rId2" imgW="698400" imgH="253800" progId="Equation.DSMT4">
                  <p:embed/>
                  <p:pic>
                    <p:nvPicPr>
                      <p:cNvPr id="6" name="Object 21">
                        <a:extLst>
                          <a:ext uri="{FF2B5EF4-FFF2-40B4-BE49-F238E27FC236}">
                            <a16:creationId xmlns:a16="http://schemas.microsoft.com/office/drawing/2014/main" id="{CC3BDEA1-BFA1-4AC0-B285-63A777ACC4F6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656927"/>
                        <a:ext cx="1152128" cy="47466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33B365FA-9BAF-4075-B90E-4A1B65C1885E}"/>
              </a:ext>
            </a:extLst>
          </p:cNvPr>
          <p:cNvSpPr txBox="1"/>
          <p:nvPr/>
        </p:nvSpPr>
        <p:spPr>
          <a:xfrm>
            <a:off x="2123728" y="22436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C6920A-DECF-4AB9-BF1C-30C031CF7971}"/>
              </a:ext>
            </a:extLst>
          </p:cNvPr>
          <p:cNvSpPr txBox="1">
            <a:spLocks noChangeArrowheads="1"/>
          </p:cNvSpPr>
          <p:nvPr/>
        </p:nvSpPr>
        <p:spPr>
          <a:xfrm>
            <a:off x="35496" y="2624658"/>
            <a:ext cx="8942899" cy="1315244"/>
          </a:xfrm>
          <a:prstGeom prst="rect">
            <a:avLst/>
          </a:prstGeom>
          <a:noFill/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spcBef>
                <a:spcPct val="70000"/>
              </a:spcBef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Uma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econômico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possui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propensão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demonstra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preferência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relação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incerta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certa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com 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mesmo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valor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esperado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Dito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outro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modo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se 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econômico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prefere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incerta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renda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certa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com 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mesmo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valor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esperado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econômico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propenso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valora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ganhos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do que 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perdas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Nesse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caso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função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utilidade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convexa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 Logo, se               , o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agente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econômico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é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propenso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ao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risco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5A3CD609-5A1B-4160-86F1-2C925B698913}"/>
              </a:ext>
            </a:extLst>
          </p:cNvPr>
          <p:cNvCxnSpPr>
            <a:cxnSpLocks/>
          </p:cNvCxnSpPr>
          <p:nvPr/>
        </p:nvCxnSpPr>
        <p:spPr>
          <a:xfrm>
            <a:off x="1331640" y="5020022"/>
            <a:ext cx="7416824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1">
            <a:extLst>
              <a:ext uri="{FF2B5EF4-FFF2-40B4-BE49-F238E27FC236}">
                <a16:creationId xmlns:a16="http://schemas.microsoft.com/office/drawing/2014/main" id="{5F1B5DD7-DA60-428E-A0A3-13D567DA1C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859301"/>
              </p:ext>
            </p:extLst>
          </p:nvPr>
        </p:nvGraphicFramePr>
        <p:xfrm>
          <a:off x="2915816" y="4473352"/>
          <a:ext cx="1296144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600" imgH="253800" progId="Equation.DSMT4">
                  <p:embed/>
                </p:oleObj>
              </mc:Choice>
              <mc:Fallback>
                <p:oleObj name="Equation" r:id="rId4" imgW="723600" imgH="253800" progId="Equation.DSMT4">
                  <p:embed/>
                  <p:pic>
                    <p:nvPicPr>
                      <p:cNvPr id="9" name="Object 21">
                        <a:extLst>
                          <a:ext uri="{FF2B5EF4-FFF2-40B4-BE49-F238E27FC236}">
                            <a16:creationId xmlns:a16="http://schemas.microsoft.com/office/drawing/2014/main" id="{EE7E905E-2B7C-4D7E-8F84-93985289FFA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473352"/>
                        <a:ext cx="1296144" cy="47466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898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8A92DB2-36AC-462B-9EE1-D32F0A7CF6CA}"/>
              </a:ext>
            </a:extLst>
          </p:cNvPr>
          <p:cNvSpPr txBox="1"/>
          <p:nvPr/>
        </p:nvSpPr>
        <p:spPr>
          <a:xfrm>
            <a:off x="107504" y="51470"/>
            <a:ext cx="892899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Equilíbrio de </a:t>
            </a:r>
            <a:r>
              <a:rPr lang="pt-BR" sz="2200" dirty="0" err="1">
                <a:latin typeface="Arial" panose="020B0604020202020204" pitchFamily="34" charset="0"/>
                <a:cs typeface="Arial" panose="020B0604020202020204" pitchFamily="34" charset="0"/>
              </a:rPr>
              <a:t>Walras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 é Pareto-eficiente.</a:t>
            </a:r>
          </a:p>
          <a:p>
            <a:pPr lvl="0" algn="just" fontAlgn="base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/>
            <a:endParaRPr 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fontAlgn="base"/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valor do vetor de excesso de demanda é positivo.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D48CCC5-A478-4CF4-992E-5E58B97B1837}"/>
              </a:ext>
            </a:extLst>
          </p:cNvPr>
          <p:cNvSpPr txBox="1"/>
          <p:nvPr/>
        </p:nvSpPr>
        <p:spPr>
          <a:xfrm>
            <a:off x="5652120" y="52631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65452100-F6BE-459A-B5E0-A45C7616C664}"/>
              </a:ext>
            </a:extLst>
          </p:cNvPr>
          <p:cNvSpPr txBox="1"/>
          <p:nvPr/>
        </p:nvSpPr>
        <p:spPr>
          <a:xfrm>
            <a:off x="467544" y="466675"/>
            <a:ext cx="83529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altLang="en-US" sz="2100" b="1" i="1" dirty="0">
                <a:latin typeface="Arial" panose="020B0604020202020204" pitchFamily="34" charset="0"/>
                <a:cs typeface="Arial" panose="020B0604020202020204" pitchFamily="34" charset="0"/>
              </a:rPr>
              <a:t> Primeiro Teorema da Economia do Bem-Estar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Em um mercado competitivo, todas as trocas mutuamente vantajosas serão realizadas, e a alocação de equilíbrio resultante será economicamente eficiente.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030F79D-670F-4FE5-9F72-C74BA8885617}"/>
              </a:ext>
            </a:extLst>
          </p:cNvPr>
          <p:cNvSpPr txBox="1"/>
          <p:nvPr/>
        </p:nvSpPr>
        <p:spPr>
          <a:xfrm>
            <a:off x="6948264" y="2067694"/>
            <a:ext cx="3600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B49F2EE-2FCB-4A7F-B269-FA49F8C06DE0}"/>
              </a:ext>
            </a:extLst>
          </p:cNvPr>
          <p:cNvSpPr txBox="1"/>
          <p:nvPr/>
        </p:nvSpPr>
        <p:spPr>
          <a:xfrm>
            <a:off x="467544" y="2499742"/>
            <a:ext cx="835292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Segundo a Lei de </a:t>
            </a:r>
            <a:r>
              <a:rPr lang="pt-BR" alt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Walras</a:t>
            </a: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valor do vetor de excesso de demanda é igual a zero.</a:t>
            </a:r>
            <a:r>
              <a:rPr lang="pt-BR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511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864D1A2-3C82-4C90-A626-B05915780123}"/>
              </a:ext>
            </a:extLst>
          </p:cNvPr>
          <p:cNvSpPr txBox="1"/>
          <p:nvPr/>
        </p:nvSpPr>
        <p:spPr>
          <a:xfrm>
            <a:off x="107504" y="51470"/>
            <a:ext cx="89289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10) QUESTÃO 15 - 2019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Em uma economia de troca pura existem N agentes e dois bens, denotados genericamente por x e y. A utilidade do agente i é do tipo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Cobb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-Douglas, u</a:t>
            </a:r>
            <a:r>
              <a:rPr lang="pt-BR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x,y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)=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pt-BR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(x)+(1-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pt-BR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(y), em que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ln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(x) denota o logaritmo natural de x e em que 0 &lt;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pt-BR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&lt; 1, para todo  i= 1,...,N. Denote por b a média aritmética simples dos coeficientes 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pt-BR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1, ...,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pt-BR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N 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entre os N agentes. Suponha que  b =  4/5. A dotação inicial de cada agente é o vetor e</a:t>
            </a:r>
            <a:r>
              <a:rPr lang="pt-BR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= (1,1), isto é, todos possuem a mesma dotação inicial de uma unidade de cada mercadoria. Denote por    p &gt; 0 o preço do bem x e por q &gt; 0 o preço do bem y. Normalize os preços fazendo p + q = 1. Se p* e q* são os preços de Equilíbrio de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Walras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dessa economia, determine o valor numérico dos preços relativos de equilíbrio, a saber, p*/q*.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BF9569DE-3C15-401A-AA80-25AAC5AB1C5A}"/>
              </a:ext>
            </a:extLst>
          </p:cNvPr>
          <p:cNvSpPr txBox="1"/>
          <p:nvPr/>
        </p:nvSpPr>
        <p:spPr>
          <a:xfrm>
            <a:off x="4932040" y="4299942"/>
            <a:ext cx="504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40325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430BF64-7916-45A5-9183-DD885522142F}"/>
              </a:ext>
            </a:extLst>
          </p:cNvPr>
          <p:cNvSpPr txBox="1"/>
          <p:nvPr/>
        </p:nvSpPr>
        <p:spPr>
          <a:xfrm>
            <a:off x="107504" y="51470"/>
            <a:ext cx="8928992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Para encontrar o Equilíbrio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walrasiano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Calcular as demandas </a:t>
            </a:r>
            <a:r>
              <a:rPr lang="pt-BR" sz="2300" dirty="0" err="1">
                <a:latin typeface="Arial" panose="020B0604020202020204" pitchFamily="34" charset="0"/>
                <a:cs typeface="Arial" panose="020B0604020202020204" pitchFamily="34" charset="0"/>
              </a:rPr>
              <a:t>marshalianas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dos agentes econômicos;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Para encontrarmos as demandas do consumidor i (para cada i = 1, …, N) é preciso resolver o problema de otimização do consumidor, lembrando que, nesse caso, como p + q = 1 e   e</a:t>
            </a:r>
            <a:r>
              <a:rPr lang="pt-BR" sz="2300" baseline="-25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= (1,1), temos que  p(1) + q(1) = 1 = renda.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arenR" startAt="2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Equilibrar um dos mercados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demanda = oferta (dotação). </a:t>
            </a:r>
          </a:p>
        </p:txBody>
      </p:sp>
      <p:graphicFrame>
        <p:nvGraphicFramePr>
          <p:cNvPr id="3" name="Object 16">
            <a:extLst>
              <a:ext uri="{FF2B5EF4-FFF2-40B4-BE49-F238E27FC236}">
                <a16:creationId xmlns:a16="http://schemas.microsoft.com/office/drawing/2014/main" id="{BA951AA7-2103-4035-B3D5-13437F9106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295562"/>
              </p:ext>
            </p:extLst>
          </p:nvPr>
        </p:nvGraphicFramePr>
        <p:xfrm>
          <a:off x="5192835" y="2949302"/>
          <a:ext cx="3699645" cy="918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26920" imgH="457200" progId="Equation.DSMT4">
                  <p:embed/>
                </p:oleObj>
              </mc:Choice>
              <mc:Fallback>
                <p:oleObj name="Equation" r:id="rId2" imgW="1726920" imgH="457200" progId="Equation.DSMT4">
                  <p:embed/>
                  <p:pic>
                    <p:nvPicPr>
                      <p:cNvPr id="3" name="Object 16">
                        <a:extLst>
                          <a:ext uri="{FF2B5EF4-FFF2-40B4-BE49-F238E27FC236}">
                            <a16:creationId xmlns:a16="http://schemas.microsoft.com/office/drawing/2014/main" id="{ADD61F85-5B93-4D1B-93C8-08A82D8E7E79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835" y="2949302"/>
                        <a:ext cx="3699645" cy="918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D46C35AF-F005-4355-9CC4-37A10EF016D9}"/>
              </a:ext>
            </a:extLst>
          </p:cNvPr>
          <p:cNvSpPr txBox="1"/>
          <p:nvPr/>
        </p:nvSpPr>
        <p:spPr>
          <a:xfrm>
            <a:off x="107504" y="3211691"/>
            <a:ext cx="74168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As demandas do consumidor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são: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16">
            <a:extLst>
              <a:ext uri="{FF2B5EF4-FFF2-40B4-BE49-F238E27FC236}">
                <a16:creationId xmlns:a16="http://schemas.microsoft.com/office/drawing/2014/main" id="{11FA9500-2A74-498C-873D-464539B1A7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405814"/>
              </p:ext>
            </p:extLst>
          </p:nvPr>
        </p:nvGraphicFramePr>
        <p:xfrm>
          <a:off x="3995936" y="3957191"/>
          <a:ext cx="321151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98320" imgH="457200" progId="Equation.DSMT4">
                  <p:embed/>
                </p:oleObj>
              </mc:Choice>
              <mc:Fallback>
                <p:oleObj name="Equation" r:id="rId4" imgW="1498320" imgH="457200" progId="Equation.DSMT4">
                  <p:embed/>
                  <p:pic>
                    <p:nvPicPr>
                      <p:cNvPr id="5" name="Object 16">
                        <a:extLst>
                          <a:ext uri="{FF2B5EF4-FFF2-40B4-BE49-F238E27FC236}">
                            <a16:creationId xmlns:a16="http://schemas.microsoft.com/office/drawing/2014/main" id="{066CBCA8-91D6-4181-AECA-FCD80BFE067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957191"/>
                        <a:ext cx="321151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D08F48DE-6275-4E5F-9EA2-5C31986BCA50}"/>
              </a:ext>
            </a:extLst>
          </p:cNvPr>
          <p:cNvSpPr txBox="1"/>
          <p:nvPr/>
        </p:nvSpPr>
        <p:spPr>
          <a:xfrm>
            <a:off x="107504" y="4219803"/>
            <a:ext cx="74168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Como a renda é igual a 1: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0FD5AD5C-AED5-41A0-B8BB-79A8F21E51AC}"/>
              </a:ext>
            </a:extLst>
          </p:cNvPr>
          <p:cNvSpPr/>
          <p:nvPr/>
        </p:nvSpPr>
        <p:spPr>
          <a:xfrm>
            <a:off x="6660232" y="3363838"/>
            <a:ext cx="1844098" cy="15201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3" name="Object 16">
            <a:extLst>
              <a:ext uri="{FF2B5EF4-FFF2-40B4-BE49-F238E27FC236}">
                <a16:creationId xmlns:a16="http://schemas.microsoft.com/office/drawing/2014/main" id="{E2DA58BC-9AD1-41DE-8644-311A50906E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683036"/>
              </p:ext>
            </p:extLst>
          </p:nvPr>
        </p:nvGraphicFramePr>
        <p:xfrm>
          <a:off x="611560" y="339502"/>
          <a:ext cx="7632848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88960" imgH="634680" progId="Equation.DSMT4">
                  <p:embed/>
                </p:oleObj>
              </mc:Choice>
              <mc:Fallback>
                <p:oleObj name="Equation" r:id="rId2" imgW="3288960" imgH="634680" progId="Equation.DSMT4">
                  <p:embed/>
                  <p:pic>
                    <p:nvPicPr>
                      <p:cNvPr id="3" name="Object 16">
                        <a:extLst>
                          <a:ext uri="{FF2B5EF4-FFF2-40B4-BE49-F238E27FC236}">
                            <a16:creationId xmlns:a16="http://schemas.microsoft.com/office/drawing/2014/main" id="{CB5ED8AA-8B36-4696-9B5B-10C33A1A8F0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39502"/>
                        <a:ext cx="7632848" cy="122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308644FB-98F9-424E-A0DC-44E0153FE80C}"/>
              </a:ext>
            </a:extLst>
          </p:cNvPr>
          <p:cNvSpPr txBox="1"/>
          <p:nvPr/>
        </p:nvSpPr>
        <p:spPr>
          <a:xfrm>
            <a:off x="107504" y="51470"/>
            <a:ext cx="89289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O equilíbrio do mercado de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é dado por: </a:t>
            </a:r>
          </a:p>
        </p:txBody>
      </p:sp>
      <p:graphicFrame>
        <p:nvGraphicFramePr>
          <p:cNvPr id="5" name="Object 16">
            <a:extLst>
              <a:ext uri="{FF2B5EF4-FFF2-40B4-BE49-F238E27FC236}">
                <a16:creationId xmlns:a16="http://schemas.microsoft.com/office/drawing/2014/main" id="{8BEEB831-334B-45A1-AD05-C0821855DE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6728421"/>
              </p:ext>
            </p:extLst>
          </p:nvPr>
        </p:nvGraphicFramePr>
        <p:xfrm>
          <a:off x="567662" y="2355726"/>
          <a:ext cx="3356266" cy="120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34960" imgH="609480" progId="Equation.DSMT4">
                  <p:embed/>
                </p:oleObj>
              </mc:Choice>
              <mc:Fallback>
                <p:oleObj name="Equation" r:id="rId4" imgW="1434960" imgH="609480" progId="Equation.DSMT4">
                  <p:embed/>
                  <p:pic>
                    <p:nvPicPr>
                      <p:cNvPr id="5" name="Object 16">
                        <a:extLst>
                          <a:ext uri="{FF2B5EF4-FFF2-40B4-BE49-F238E27FC236}">
                            <a16:creationId xmlns:a16="http://schemas.microsoft.com/office/drawing/2014/main" id="{CDCE046A-D6E8-4D1E-92A9-6BE4907A7F1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62" y="2355726"/>
                        <a:ext cx="3356266" cy="120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C0BA3CCE-0D65-40B0-9C1F-C2064ECEC6F7}"/>
              </a:ext>
            </a:extLst>
          </p:cNvPr>
          <p:cNvSpPr txBox="1"/>
          <p:nvPr/>
        </p:nvSpPr>
        <p:spPr>
          <a:xfrm>
            <a:off x="107504" y="1851670"/>
            <a:ext cx="89289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Segundo o enunciado: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6647173-E0BC-4B92-8D5F-2B144325CF59}"/>
              </a:ext>
            </a:extLst>
          </p:cNvPr>
          <p:cNvSpPr txBox="1"/>
          <p:nvPr/>
        </p:nvSpPr>
        <p:spPr>
          <a:xfrm>
            <a:off x="107504" y="3930749"/>
            <a:ext cx="892899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Como os preços são normalizados </a:t>
            </a:r>
            <a:r>
              <a:rPr lang="pt-BR" sz="2300" dirty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8" name="Object 16">
            <a:extLst>
              <a:ext uri="{FF2B5EF4-FFF2-40B4-BE49-F238E27FC236}">
                <a16:creationId xmlns:a16="http://schemas.microsoft.com/office/drawing/2014/main" id="{FDB11D69-A9C5-4835-B0B7-868D10D2B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6715463"/>
              </p:ext>
            </p:extLst>
          </p:nvPr>
        </p:nvGraphicFramePr>
        <p:xfrm>
          <a:off x="5508104" y="3363838"/>
          <a:ext cx="2968947" cy="1503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69720" imgH="761760" progId="Equation.DSMT4">
                  <p:embed/>
                </p:oleObj>
              </mc:Choice>
              <mc:Fallback>
                <p:oleObj name="Equation" r:id="rId6" imgW="1269720" imgH="761760" progId="Equation.DSMT4">
                  <p:embed/>
                  <p:pic>
                    <p:nvPicPr>
                      <p:cNvPr id="8" name="Object 16">
                        <a:extLst>
                          <a:ext uri="{FF2B5EF4-FFF2-40B4-BE49-F238E27FC236}">
                            <a16:creationId xmlns:a16="http://schemas.microsoft.com/office/drawing/2014/main" id="{871D45B2-4110-445F-9283-240F40275E8D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363838"/>
                        <a:ext cx="2968947" cy="15030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80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7615F6F-1902-426F-A1E7-EA3B365E673A}"/>
              </a:ext>
            </a:extLst>
          </p:cNvPr>
          <p:cNvSpPr txBox="1"/>
          <p:nvPr/>
        </p:nvSpPr>
        <p:spPr>
          <a:xfrm>
            <a:off x="395536" y="1923678"/>
            <a:ext cx="835292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Falhas de Mercado</a:t>
            </a:r>
          </a:p>
        </p:txBody>
      </p:sp>
    </p:spTree>
    <p:extLst>
      <p:ext uri="{BB962C8B-B14F-4D97-AF65-F5344CB8AC3E}">
        <p14:creationId xmlns:p14="http://schemas.microsoft.com/office/powerpoint/2010/main" val="346252451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806E95A-ECC2-4281-AC7B-978A0D217660}"/>
              </a:ext>
            </a:extLst>
          </p:cNvPr>
          <p:cNvSpPr txBox="1"/>
          <p:nvPr/>
        </p:nvSpPr>
        <p:spPr>
          <a:xfrm>
            <a:off x="35496" y="111859"/>
            <a:ext cx="90364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11) Questão 12 - 2020</a:t>
            </a:r>
          </a:p>
          <a:p>
            <a:pPr marL="360000" indent="-360000" algn="just">
              <a:buSzPct val="140000"/>
              <a:buFont typeface="Arial" panose="020B0604020202020204" pitchFamily="34" charset="0"/>
              <a:buChar char="•"/>
            </a:pP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relação à economia do setor público, julgue os itens abaixo:</a:t>
            </a:r>
            <a:endParaRPr lang="pt-BR" sz="2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40000"/>
            </a:pPr>
            <a:r>
              <a:rPr lang="pt-BR" sz="21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(0)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Considere dois agentes, 1 e 2, em uma economia com um bem público e um bem privado. O agente 1 possui utilidade                                   sobre a quantidade G do bem público e a quantidade 𝑥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bem privado. Para o agente 2,                                 . Suas  rendas são, respectivamente, </a:t>
            </a:r>
            <a:r>
              <a:rPr lang="pt-BR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₁ = 4 e </a:t>
            </a:r>
            <a:r>
              <a:rPr lang="pt-BR" sz="21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₂ = 6. Seja 𝑔𝑖 a contribuição do agente i = 1,2 para a produção do bem público e suponha que a função de produção desse bem é 𝐺 = 𝑔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𝑔</a:t>
            </a:r>
            <a:r>
              <a:rPr lang="pt-BR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.  Se         denotam as taxas de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Lindahl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agente 1 e do agente 2, respectivamente, então                               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D2AA6AE0-EBAC-4063-A12F-273AB1947B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209149"/>
              </p:ext>
            </p:extLst>
          </p:nvPr>
        </p:nvGraphicFramePr>
        <p:xfrm>
          <a:off x="5724128" y="1076942"/>
          <a:ext cx="2448272" cy="475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73120" imgH="253800" progId="Equation.DSMT4">
                  <p:embed/>
                </p:oleObj>
              </mc:Choice>
              <mc:Fallback>
                <p:oleObj name="Equation" r:id="rId2" imgW="1473120" imgH="253800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id="{751AB8F3-481B-4A0E-8AB7-36360DEC4E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1076942"/>
                        <a:ext cx="2448272" cy="475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id="{69D215B2-BD3A-4B7D-9469-80C1EBA2B2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483745"/>
              </p:ext>
            </p:extLst>
          </p:nvPr>
        </p:nvGraphicFramePr>
        <p:xfrm>
          <a:off x="1331640" y="1697310"/>
          <a:ext cx="2376264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11280" imgH="253800" progId="Equation.DSMT4">
                  <p:embed/>
                </p:oleObj>
              </mc:Choice>
              <mc:Fallback>
                <p:oleObj name="Equation" r:id="rId4" imgW="1511280" imgH="253800" progId="Equation.DSMT4">
                  <p:embed/>
                  <p:pic>
                    <p:nvPicPr>
                      <p:cNvPr id="4" name="Object 7">
                        <a:extLst>
                          <a:ext uri="{FF2B5EF4-FFF2-40B4-BE49-F238E27FC236}">
                            <a16:creationId xmlns:a16="http://schemas.microsoft.com/office/drawing/2014/main" id="{FFA352FC-07C9-48D5-B4F4-71EE49F376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697310"/>
                        <a:ext cx="2376264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>
            <a:extLst>
              <a:ext uri="{FF2B5EF4-FFF2-40B4-BE49-F238E27FC236}">
                <a16:creationId xmlns:a16="http://schemas.microsoft.com/office/drawing/2014/main" id="{DCF270CA-8AD4-4871-A627-66CCFD8D06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4472"/>
              </p:ext>
            </p:extLst>
          </p:nvPr>
        </p:nvGraphicFramePr>
        <p:xfrm>
          <a:off x="539552" y="2641528"/>
          <a:ext cx="936104" cy="494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44240" imgH="241200" progId="Equation.DSMT4">
                  <p:embed/>
                </p:oleObj>
              </mc:Choice>
              <mc:Fallback>
                <p:oleObj name="Equation" r:id="rId6" imgW="444240" imgH="241200" progId="Equation.DSMT4">
                  <p:embed/>
                  <p:pic>
                    <p:nvPicPr>
                      <p:cNvPr id="5" name="Object 7">
                        <a:extLst>
                          <a:ext uri="{FF2B5EF4-FFF2-40B4-BE49-F238E27FC236}">
                            <a16:creationId xmlns:a16="http://schemas.microsoft.com/office/drawing/2014/main" id="{5B6FC17F-9F50-4739-8281-F63B3842D8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641528"/>
                        <a:ext cx="936104" cy="4946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16F816B7-E219-4D19-B978-A3BC2F30E6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754896"/>
              </p:ext>
            </p:extLst>
          </p:nvPr>
        </p:nvGraphicFramePr>
        <p:xfrm>
          <a:off x="2987824" y="2967466"/>
          <a:ext cx="2197100" cy="468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6360" imgH="253800" progId="Equation.DSMT4">
                  <p:embed/>
                </p:oleObj>
              </mc:Choice>
              <mc:Fallback>
                <p:oleObj name="Equation" r:id="rId8" imgW="1206360" imgH="253800" progId="Equation.DSMT4">
                  <p:embed/>
                  <p:pic>
                    <p:nvPicPr>
                      <p:cNvPr id="6" name="Object 7">
                        <a:extLst>
                          <a:ext uri="{FF2B5EF4-FFF2-40B4-BE49-F238E27FC236}">
                            <a16:creationId xmlns:a16="http://schemas.microsoft.com/office/drawing/2014/main" id="{BF2194F1-FDA1-489D-B4C7-A704CD35BA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967466"/>
                        <a:ext cx="2197100" cy="468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725426A3-F72E-4702-99E4-5155B5F27497}"/>
              </a:ext>
            </a:extLst>
          </p:cNvPr>
          <p:cNvSpPr txBox="1"/>
          <p:nvPr/>
        </p:nvSpPr>
        <p:spPr>
          <a:xfrm>
            <a:off x="5292080" y="2993340"/>
            <a:ext cx="4320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63989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>
            <a:extLst>
              <a:ext uri="{FF2B5EF4-FFF2-40B4-BE49-F238E27FC236}">
                <a16:creationId xmlns:a16="http://schemas.microsoft.com/office/drawing/2014/main" id="{854005C3-6F8C-470B-A2D3-EFC5E416CAC5}"/>
              </a:ext>
            </a:extLst>
          </p:cNvPr>
          <p:cNvGrpSpPr/>
          <p:nvPr/>
        </p:nvGrpSpPr>
        <p:grpSpPr>
          <a:xfrm>
            <a:off x="971600" y="2715766"/>
            <a:ext cx="5040560" cy="2376264"/>
            <a:chOff x="839416" y="2924944"/>
            <a:chExt cx="6624736" cy="3672408"/>
          </a:xfrm>
        </p:grpSpPr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B4D01429-BE36-41B1-B21F-AE888B2FC86D}"/>
                </a:ext>
              </a:extLst>
            </p:cNvPr>
            <p:cNvSpPr/>
            <p:nvPr/>
          </p:nvSpPr>
          <p:spPr>
            <a:xfrm>
              <a:off x="839416" y="2924944"/>
              <a:ext cx="6624736" cy="367240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aphicFrame>
          <p:nvGraphicFramePr>
            <p:cNvPr id="4" name="Object 6">
              <a:extLst>
                <a:ext uri="{FF2B5EF4-FFF2-40B4-BE49-F238E27FC236}">
                  <a16:creationId xmlns:a16="http://schemas.microsoft.com/office/drawing/2014/main" id="{23C4DCA8-725C-4BCB-8004-CB3361F564E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1442165"/>
                </p:ext>
              </p:extLst>
            </p:nvPr>
          </p:nvGraphicFramePr>
          <p:xfrm>
            <a:off x="1133922" y="5843128"/>
            <a:ext cx="5675312" cy="642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993680" imgH="241200" progId="Equation.DSMT4">
                    <p:embed/>
                  </p:oleObj>
                </mc:Choice>
                <mc:Fallback>
                  <p:oleObj name="Equation" r:id="rId2" imgW="1993680" imgH="241200" progId="Equation.DSMT4">
                    <p:embed/>
                    <p:pic>
                      <p:nvPicPr>
                        <p:cNvPr id="4" name="Object 6">
                          <a:extLst>
                            <a:ext uri="{FF2B5EF4-FFF2-40B4-BE49-F238E27FC236}">
                              <a16:creationId xmlns:a16="http://schemas.microsoft.com/office/drawing/2014/main" id="{B81F26AB-A608-4B1D-B557-B69849350B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3922" y="5843128"/>
                          <a:ext cx="5675312" cy="642938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n>
                          <a:solidFill>
                            <a:srgbClr val="000099"/>
                          </a:solidFill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6">
              <a:extLst>
                <a:ext uri="{FF2B5EF4-FFF2-40B4-BE49-F238E27FC236}">
                  <a16:creationId xmlns:a16="http://schemas.microsoft.com/office/drawing/2014/main" id="{25D0C32D-FF22-4FEB-8A61-A503646CFD2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0261527"/>
                </p:ext>
              </p:extLst>
            </p:nvPr>
          </p:nvGraphicFramePr>
          <p:xfrm>
            <a:off x="1199456" y="3105990"/>
            <a:ext cx="5893520" cy="22894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2108160" imgH="799920" progId="Equation.DSMT4">
                    <p:embed/>
                  </p:oleObj>
                </mc:Choice>
                <mc:Fallback>
                  <p:oleObj name="Equation" r:id="rId4" imgW="2108160" imgH="799920" progId="Equation.DSMT4">
                    <p:embed/>
                    <p:pic>
                      <p:nvPicPr>
                        <p:cNvPr id="5" name="Object 6">
                          <a:extLst>
                            <a:ext uri="{FF2B5EF4-FFF2-40B4-BE49-F238E27FC236}">
                              <a16:creationId xmlns:a16="http://schemas.microsoft.com/office/drawing/2014/main" id="{F8F57CB2-DB4E-4ACD-B715-AC3711D679F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9456" y="3105990"/>
                          <a:ext cx="5893520" cy="22894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8F662865-F38A-4A32-B7CB-8DBBB00E1011}"/>
                </a:ext>
              </a:extLst>
            </p:cNvPr>
            <p:cNvSpPr/>
            <p:nvPr/>
          </p:nvSpPr>
          <p:spPr>
            <a:xfrm>
              <a:off x="1199455" y="3572984"/>
              <a:ext cx="1291432" cy="1164695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18C1E317-FA53-4194-9EFF-720764AF6685}"/>
                </a:ext>
              </a:extLst>
            </p:cNvPr>
            <p:cNvSpPr/>
            <p:nvPr/>
          </p:nvSpPr>
          <p:spPr>
            <a:xfrm>
              <a:off x="2777208" y="3048752"/>
              <a:ext cx="1939505" cy="2341157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0586FD5C-5515-4528-B396-0C5A374D58FF}"/>
                </a:ext>
              </a:extLst>
            </p:cNvPr>
            <p:cNvSpPr/>
            <p:nvPr/>
          </p:nvSpPr>
          <p:spPr>
            <a:xfrm>
              <a:off x="5004744" y="3013930"/>
              <a:ext cx="2088232" cy="2375979"/>
            </a:xfrm>
            <a:prstGeom prst="rect">
              <a:avLst/>
            </a:prstGeom>
            <a:noFill/>
            <a:ln w="12700">
              <a:solidFill>
                <a:srgbClr val="000099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9" name="Conector de Seta Reta 8">
              <a:extLst>
                <a:ext uri="{FF2B5EF4-FFF2-40B4-BE49-F238E27FC236}">
                  <a16:creationId xmlns:a16="http://schemas.microsoft.com/office/drawing/2014/main" id="{B5431058-0E5D-48CC-8888-6F96A725E8CF}"/>
                </a:ext>
              </a:extLst>
            </p:cNvPr>
            <p:cNvCxnSpPr/>
            <p:nvPr/>
          </p:nvCxnSpPr>
          <p:spPr>
            <a:xfrm>
              <a:off x="2052416" y="4723193"/>
              <a:ext cx="0" cy="1120006"/>
            </a:xfrm>
            <a:prstGeom prst="straightConnector1">
              <a:avLst/>
            </a:prstGeom>
            <a:ln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Seta Reta 9">
              <a:extLst>
                <a:ext uri="{FF2B5EF4-FFF2-40B4-BE49-F238E27FC236}">
                  <a16:creationId xmlns:a16="http://schemas.microsoft.com/office/drawing/2014/main" id="{780A012C-E5D0-4C0A-9112-CE7846BB1267}"/>
                </a:ext>
              </a:extLst>
            </p:cNvPr>
            <p:cNvCxnSpPr/>
            <p:nvPr/>
          </p:nvCxnSpPr>
          <p:spPr>
            <a:xfrm>
              <a:off x="4007769" y="5371266"/>
              <a:ext cx="0" cy="471934"/>
            </a:xfrm>
            <a:prstGeom prst="straightConnector1">
              <a:avLst/>
            </a:prstGeom>
            <a:ln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>
              <a:extLst>
                <a:ext uri="{FF2B5EF4-FFF2-40B4-BE49-F238E27FC236}">
                  <a16:creationId xmlns:a16="http://schemas.microsoft.com/office/drawing/2014/main" id="{A7423FA2-3D39-4A04-95A6-50E602EAA6D8}"/>
                </a:ext>
              </a:extLst>
            </p:cNvPr>
            <p:cNvCxnSpPr/>
            <p:nvPr/>
          </p:nvCxnSpPr>
          <p:spPr>
            <a:xfrm>
              <a:off x="5879976" y="5371266"/>
              <a:ext cx="0" cy="471934"/>
            </a:xfrm>
            <a:prstGeom prst="straightConnector1">
              <a:avLst/>
            </a:prstGeom>
            <a:ln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10C1CB0-8D02-4142-A169-BEDC982A49DD}"/>
              </a:ext>
            </a:extLst>
          </p:cNvPr>
          <p:cNvSpPr txBox="1"/>
          <p:nvPr/>
        </p:nvSpPr>
        <p:spPr>
          <a:xfrm>
            <a:off x="72007" y="-20538"/>
            <a:ext cx="89715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SzPct val="101000"/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A provisão eficiente do bem público ocorre quando a 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soma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dos benefícios marginais se iguala ao custo marginal de produção do bem.</a:t>
            </a:r>
          </a:p>
          <a:p>
            <a:pPr marL="800100" lvl="1" indent="-342900" algn="just">
              <a:buSzPct val="101000"/>
              <a:buFont typeface="Arial" panose="020B0604020202020204" pitchFamily="34" charset="0"/>
              <a:buChar char="•"/>
            </a:pPr>
            <a:r>
              <a:rPr lang="pt-BR" altLang="pt-BR" sz="2100" dirty="0">
                <a:latin typeface="Arial" panose="020B0604020202020204" pitchFamily="34" charset="0"/>
                <a:cs typeface="Arial" panose="020B0604020202020204" pitchFamily="34" charset="0"/>
              </a:rPr>
              <a:t>Tal condição nos diz que a soma dos valores absolutos das Taxas Marginais de Substituição entre o bem privado e o bem público dos dois consumidores deve ser igual ao custo marginal de prover uma unidade adicional do bem público.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>
              <a:buSzPct val="101000"/>
              <a:buFont typeface="Arial" panose="020B0604020202020204" pitchFamily="34" charset="0"/>
              <a:buChar char="•"/>
            </a:pP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Se soma dos benefícios marginais superar o </a:t>
            </a:r>
            <a:r>
              <a:rPr lang="pt-BR" sz="2100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 da provisão do bem público ele deverá ser ofertado </a:t>
            </a:r>
            <a:r>
              <a:rPr lang="pt-BR" sz="21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pt-BR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6">
            <a:extLst>
              <a:ext uri="{FF2B5EF4-FFF2-40B4-BE49-F238E27FC236}">
                <a16:creationId xmlns:a16="http://schemas.microsoft.com/office/drawing/2014/main" id="{024159C7-4C5D-4822-9E41-EA5CBB99FD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09716"/>
              </p:ext>
            </p:extLst>
          </p:nvPr>
        </p:nvGraphicFramePr>
        <p:xfrm>
          <a:off x="5546725" y="2195513"/>
          <a:ext cx="3129731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14320" imgH="253800" progId="Equation.DSMT4">
                  <p:embed/>
                </p:oleObj>
              </mc:Choice>
              <mc:Fallback>
                <p:oleObj name="Equation" r:id="rId6" imgW="1714320" imgH="253800" progId="Equation.DSMT4">
                  <p:embed/>
                  <p:pic>
                    <p:nvPicPr>
                      <p:cNvPr id="13" name="Object 6">
                        <a:extLst>
                          <a:ext uri="{FF2B5EF4-FFF2-40B4-BE49-F238E27FC236}">
                            <a16:creationId xmlns:a16="http://schemas.microsoft.com/office/drawing/2014/main" id="{3BC3FB0D-1F06-48AD-A647-76C2B0453F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725" y="2195513"/>
                        <a:ext cx="3129731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029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>
            <a:extLst>
              <a:ext uri="{FF2B5EF4-FFF2-40B4-BE49-F238E27FC236}">
                <a16:creationId xmlns:a16="http://schemas.microsoft.com/office/drawing/2014/main" id="{AE964467-A4C6-411C-BEE2-8B2037DEF23D}"/>
              </a:ext>
            </a:extLst>
          </p:cNvPr>
          <p:cNvSpPr txBox="1">
            <a:spLocks/>
          </p:cNvSpPr>
          <p:nvPr/>
        </p:nvSpPr>
        <p:spPr>
          <a:xfrm>
            <a:off x="107504" y="123478"/>
            <a:ext cx="8928992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SzPct val="101000"/>
            </a:pPr>
            <a:r>
              <a:rPr lang="pt-BR" sz="2100" b="0" dirty="0">
                <a:latin typeface="Arial" panose="020B0604020202020204" pitchFamily="34" charset="0"/>
                <a:cs typeface="Arial" panose="020B0604020202020204" pitchFamily="34" charset="0"/>
              </a:rPr>
              <a:t>Definida a quantidade ótima do Bem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100" b="0" dirty="0">
                <a:latin typeface="Arial" panose="020B0604020202020204" pitchFamily="34" charset="0"/>
                <a:cs typeface="Arial" panose="020B0604020202020204" pitchFamily="34" charset="0"/>
              </a:rPr>
              <a:t>úblico, devemos responder a seguinte questão:  </a:t>
            </a:r>
            <a:r>
              <a:rPr lang="pt-BR" sz="21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sz="2100" b="0" dirty="0">
                <a:latin typeface="Arial" panose="020B0604020202020204" pitchFamily="34" charset="0"/>
                <a:cs typeface="Arial" panose="020B0604020202020204" pitchFamily="34" charset="0"/>
              </a:rPr>
              <a:t>omo financiar a provisão do bem público, dado que trata-se de um bem não rival e não excludente, o que gera o Problema do Carona ?</a:t>
            </a:r>
          </a:p>
          <a:p>
            <a:pPr algn="just">
              <a:buSzPct val="101000"/>
            </a:pP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Possibilidade </a:t>
            </a:r>
            <a:r>
              <a:rPr lang="pt-BR" sz="2100" b="1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Taxas de </a:t>
            </a:r>
            <a:r>
              <a:rPr lang="pt-BR" sz="2100" b="1" dirty="0" err="1">
                <a:latin typeface="Arial" panose="020B0604020202020204" pitchFamily="34" charset="0"/>
                <a:cs typeface="Arial" panose="020B0604020202020204" pitchFamily="34" charset="0"/>
              </a:rPr>
              <a:t>Lindahl</a:t>
            </a:r>
            <a:r>
              <a:rPr lang="pt-BR" sz="2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buSzPct val="101000"/>
            </a:pPr>
            <a:r>
              <a:rPr lang="pt-BR" sz="2100" b="0" dirty="0">
                <a:latin typeface="Arial" panose="020B0604020202020204" pitchFamily="34" charset="0"/>
                <a:cs typeface="Arial" panose="020B0604020202020204" pitchFamily="34" charset="0"/>
              </a:rPr>
              <a:t>Caso o Bem Público seja ofertado, deveríamos cobrar da cada consumidor uma taxa referente ao seu Benefício Marginal.</a:t>
            </a:r>
          </a:p>
        </p:txBody>
      </p:sp>
    </p:spTree>
    <p:extLst>
      <p:ext uri="{BB962C8B-B14F-4D97-AF65-F5344CB8AC3E}">
        <p14:creationId xmlns:p14="http://schemas.microsoft.com/office/powerpoint/2010/main" val="125004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7AF1FA-A042-4131-B99E-0D9CA2F018B3}"/>
              </a:ext>
            </a:extLst>
          </p:cNvPr>
          <p:cNvSpPr/>
          <p:nvPr/>
        </p:nvSpPr>
        <p:spPr>
          <a:xfrm>
            <a:off x="4240404" y="3059176"/>
            <a:ext cx="1195692" cy="43204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3A3E95A-C7EF-4BDF-96A0-AAB0B9E8C585}"/>
              </a:ext>
            </a:extLst>
          </p:cNvPr>
          <p:cNvSpPr/>
          <p:nvPr/>
        </p:nvSpPr>
        <p:spPr>
          <a:xfrm>
            <a:off x="356340" y="633046"/>
            <a:ext cx="5295780" cy="18790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04C170C-3294-4931-95EF-8434291F14F5}"/>
              </a:ext>
            </a:extLst>
          </p:cNvPr>
          <p:cNvSpPr/>
          <p:nvPr/>
        </p:nvSpPr>
        <p:spPr>
          <a:xfrm>
            <a:off x="755576" y="1181575"/>
            <a:ext cx="953712" cy="93149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CDA30EF1-E748-4A44-82DC-F84874CDBE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288597"/>
              </p:ext>
            </p:extLst>
          </p:nvPr>
        </p:nvGraphicFramePr>
        <p:xfrm>
          <a:off x="755576" y="883440"/>
          <a:ext cx="4497553" cy="1616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08160" imgH="799920" progId="Equation.DSMT4">
                  <p:embed/>
                </p:oleObj>
              </mc:Choice>
              <mc:Fallback>
                <p:oleObj name="Equation" r:id="rId2" imgW="2108160" imgH="799920" progId="Equation.DSMT4">
                  <p:embed/>
                  <p:pic>
                    <p:nvPicPr>
                      <p:cNvPr id="5" name="Object 6">
                        <a:extLst>
                          <a:ext uri="{FF2B5EF4-FFF2-40B4-BE49-F238E27FC236}">
                            <a16:creationId xmlns:a16="http://schemas.microsoft.com/office/drawing/2014/main" id="{2012F659-0CAA-4943-812D-BB0CEC639F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883440"/>
                        <a:ext cx="4497553" cy="1616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BF45FAA7-C32E-4F98-8DDA-CF04AF72DD8C}"/>
              </a:ext>
            </a:extLst>
          </p:cNvPr>
          <p:cNvSpPr/>
          <p:nvPr/>
        </p:nvSpPr>
        <p:spPr>
          <a:xfrm>
            <a:off x="1976414" y="739424"/>
            <a:ext cx="1451271" cy="170383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1687C73E-1F57-4404-A1EF-D647B710D1E2}"/>
              </a:ext>
            </a:extLst>
          </p:cNvPr>
          <p:cNvSpPr/>
          <p:nvPr/>
        </p:nvSpPr>
        <p:spPr>
          <a:xfrm>
            <a:off x="3662651" y="739424"/>
            <a:ext cx="1567542" cy="170383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6BE7E198-DD46-4E82-9C00-2C61951D15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33377"/>
              </p:ext>
            </p:extLst>
          </p:nvPr>
        </p:nvGraphicFramePr>
        <p:xfrm>
          <a:off x="348138" y="80864"/>
          <a:ext cx="2639686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34960" imgH="253800" progId="Equation.DSMT4">
                  <p:embed/>
                </p:oleObj>
              </mc:Choice>
              <mc:Fallback>
                <p:oleObj name="Equation" r:id="rId4" imgW="143496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F63E291-ACB1-49E7-AE93-B52E08ABAA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38" y="80864"/>
                        <a:ext cx="2639686" cy="47466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B1A5D1EA-38CD-499D-A39A-1C0EFF366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735519"/>
              </p:ext>
            </p:extLst>
          </p:nvPr>
        </p:nvGraphicFramePr>
        <p:xfrm>
          <a:off x="3131840" y="78006"/>
          <a:ext cx="2512078" cy="47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253800" progId="Equation.DSMT4">
                  <p:embed/>
                </p:oleObj>
              </mc:Choice>
              <mc:Fallback>
                <p:oleObj name="Equation" r:id="rId6" imgW="1485720" imgH="253800" progId="Equation.DSMT4">
                  <p:embed/>
                  <p:pic>
                    <p:nvPicPr>
                      <p:cNvPr id="9" name="Object 7">
                        <a:extLst>
                          <a:ext uri="{FF2B5EF4-FFF2-40B4-BE49-F238E27FC236}">
                            <a16:creationId xmlns:a16="http://schemas.microsoft.com/office/drawing/2014/main" id="{B40095E4-1512-4D52-A10C-E64E78D6D6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78006"/>
                        <a:ext cx="2512078" cy="477520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>
            <a:extLst>
              <a:ext uri="{FF2B5EF4-FFF2-40B4-BE49-F238E27FC236}">
                <a16:creationId xmlns:a16="http://schemas.microsoft.com/office/drawing/2014/main" id="{B74EB867-1159-4F7C-B5A7-BBB255E5DA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369988"/>
              </p:ext>
            </p:extLst>
          </p:nvPr>
        </p:nvGraphicFramePr>
        <p:xfrm>
          <a:off x="398834" y="2627128"/>
          <a:ext cx="5037262" cy="10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97080" imgH="571320" progId="Equation.DSMT4">
                  <p:embed/>
                </p:oleObj>
              </mc:Choice>
              <mc:Fallback>
                <p:oleObj name="Equation" r:id="rId8" imgW="2197080" imgH="571320" progId="Equation.DSMT4">
                  <p:embed/>
                  <p:pic>
                    <p:nvPicPr>
                      <p:cNvPr id="10" name="Object 6">
                        <a:extLst>
                          <a:ext uri="{FF2B5EF4-FFF2-40B4-BE49-F238E27FC236}">
                            <a16:creationId xmlns:a16="http://schemas.microsoft.com/office/drawing/2014/main" id="{8A33D7F3-22DE-40C1-84BE-CEE3721E968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834" y="2627128"/>
                        <a:ext cx="5037262" cy="103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BAB79784-5148-4E33-BC59-C4356E2B6A72}"/>
              </a:ext>
            </a:extLst>
          </p:cNvPr>
          <p:cNvCxnSpPr>
            <a:cxnSpLocks/>
          </p:cNvCxnSpPr>
          <p:nvPr/>
        </p:nvCxnSpPr>
        <p:spPr>
          <a:xfrm>
            <a:off x="2987824" y="3694499"/>
            <a:ext cx="0" cy="4171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1CC3B057-2D4D-4C9A-AAA3-5A95CD007178}"/>
              </a:ext>
            </a:extLst>
          </p:cNvPr>
          <p:cNvCxnSpPr>
            <a:cxnSpLocks/>
          </p:cNvCxnSpPr>
          <p:nvPr/>
        </p:nvCxnSpPr>
        <p:spPr>
          <a:xfrm>
            <a:off x="3851920" y="3623046"/>
            <a:ext cx="2304257" cy="4885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F54703A3-523F-4EC5-BC13-A1D0E9F6CCA5}"/>
              </a:ext>
            </a:extLst>
          </p:cNvPr>
          <p:cNvCxnSpPr/>
          <p:nvPr/>
        </p:nvCxnSpPr>
        <p:spPr>
          <a:xfrm flipH="1">
            <a:off x="1187624" y="1923678"/>
            <a:ext cx="788790" cy="86409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65294AFF-934F-4DF9-B944-EE72BA763CD4}"/>
              </a:ext>
            </a:extLst>
          </p:cNvPr>
          <p:cNvCxnSpPr>
            <a:cxnSpLocks/>
          </p:cNvCxnSpPr>
          <p:nvPr/>
        </p:nvCxnSpPr>
        <p:spPr>
          <a:xfrm flipH="1">
            <a:off x="1913259" y="2426628"/>
            <a:ext cx="1749392" cy="3782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C886003-42A6-4111-AA1D-2636CEC6AFD9}"/>
              </a:ext>
            </a:extLst>
          </p:cNvPr>
          <p:cNvSpPr txBox="1"/>
          <p:nvPr/>
        </p:nvSpPr>
        <p:spPr>
          <a:xfrm>
            <a:off x="5724128" y="2915160"/>
            <a:ext cx="3096333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CMg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(G) = 1, com       G = 10 → Custo = $10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7DD0B1CA-C556-4CE5-AB8F-BB89E2928A71}"/>
              </a:ext>
            </a:extLst>
          </p:cNvPr>
          <p:cNvCxnSpPr/>
          <p:nvPr/>
        </p:nvCxnSpPr>
        <p:spPr>
          <a:xfrm>
            <a:off x="5436096" y="327520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7">
            <a:extLst>
              <a:ext uri="{FF2B5EF4-FFF2-40B4-BE49-F238E27FC236}">
                <a16:creationId xmlns:a16="http://schemas.microsoft.com/office/drawing/2014/main" id="{CAAFD37E-01D3-4008-87D8-016BA64F44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099531"/>
              </p:ext>
            </p:extLst>
          </p:nvPr>
        </p:nvGraphicFramePr>
        <p:xfrm>
          <a:off x="2974530" y="4140993"/>
          <a:ext cx="2790844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600200" imgH="393480" progId="Equation.DSMT4">
                  <p:embed/>
                </p:oleObj>
              </mc:Choice>
              <mc:Fallback>
                <p:oleObj name="Equation" r:id="rId10" imgW="1600200" imgH="393480" progId="Equation.DSMT4">
                  <p:embed/>
                  <p:pic>
                    <p:nvPicPr>
                      <p:cNvPr id="17" name="Object 7">
                        <a:extLst>
                          <a:ext uri="{FF2B5EF4-FFF2-40B4-BE49-F238E27FC236}">
                            <a16:creationId xmlns:a16="http://schemas.microsoft.com/office/drawing/2014/main" id="{C13EF1B2-BC79-49C2-8BDA-767565ADF36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530" y="4140993"/>
                        <a:ext cx="2790844" cy="73501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>
            <a:extLst>
              <a:ext uri="{FF2B5EF4-FFF2-40B4-BE49-F238E27FC236}">
                <a16:creationId xmlns:a16="http://schemas.microsoft.com/office/drawing/2014/main" id="{6457F27C-B8F2-45FB-9A08-31F2A81D91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387465"/>
              </p:ext>
            </p:extLst>
          </p:nvPr>
        </p:nvGraphicFramePr>
        <p:xfrm>
          <a:off x="6006975" y="4140994"/>
          <a:ext cx="2813497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12800" imgH="393480" progId="Equation.DSMT4">
                  <p:embed/>
                </p:oleObj>
              </mc:Choice>
              <mc:Fallback>
                <p:oleObj name="Equation" r:id="rId12" imgW="1612800" imgH="393480" progId="Equation.DSMT4">
                  <p:embed/>
                  <p:pic>
                    <p:nvPicPr>
                      <p:cNvPr id="18" name="Object 7">
                        <a:extLst>
                          <a:ext uri="{FF2B5EF4-FFF2-40B4-BE49-F238E27FC236}">
                            <a16:creationId xmlns:a16="http://schemas.microsoft.com/office/drawing/2014/main" id="{A64A8589-FE1F-40D5-A689-E5780427A08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6975" y="4140994"/>
                        <a:ext cx="2813497" cy="735012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tângulo 18">
            <a:extLst>
              <a:ext uri="{FF2B5EF4-FFF2-40B4-BE49-F238E27FC236}">
                <a16:creationId xmlns:a16="http://schemas.microsoft.com/office/drawing/2014/main" id="{6DF0C231-B27E-44EF-9A78-362360F20F80}"/>
              </a:ext>
            </a:extLst>
          </p:cNvPr>
          <p:cNvSpPr/>
          <p:nvPr/>
        </p:nvSpPr>
        <p:spPr>
          <a:xfrm>
            <a:off x="2843684" y="2924070"/>
            <a:ext cx="371789" cy="77372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675D61B-A266-4184-8DCE-B0E5852AB483}"/>
              </a:ext>
            </a:extLst>
          </p:cNvPr>
          <p:cNvSpPr/>
          <p:nvPr/>
        </p:nvSpPr>
        <p:spPr>
          <a:xfrm>
            <a:off x="3480131" y="2931790"/>
            <a:ext cx="371789" cy="773724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04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9" grpId="0" animBg="1"/>
      <p:bldP spid="20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D28B95B9-26EE-4218-939D-2628C8F4952D}"/>
              </a:ext>
            </a:extLst>
          </p:cNvPr>
          <p:cNvSpPr txBox="1"/>
          <p:nvPr/>
        </p:nvSpPr>
        <p:spPr>
          <a:xfrm>
            <a:off x="35496" y="78179"/>
            <a:ext cx="9036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SzPct val="140000"/>
            </a:pPr>
            <a:r>
              <a:rPr lang="pt-BR" sz="21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firma A vende seu produto em um mercado competitivo, no qual a curva de demanda é dada por 𝑝(𝑥) = 120 - 𝑥. A função de custo privado é 𝑐(𝑥) = 40𝑥. Entretanto, a produção de x unidades do bem gera uma externalidade negativa para a firma B de acordo com a função          . Então o imposto </a:t>
            </a:r>
            <a:r>
              <a:rPr lang="pt-BR" sz="21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pigoviano</a:t>
            </a:r>
            <a:r>
              <a:rPr lang="pt-BR" sz="2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que induz a produção da quantidade socialmente eficiente é de $ 40.</a:t>
            </a:r>
          </a:p>
        </p:txBody>
      </p:sp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100FD879-F252-48B7-B6CC-B88DD093C5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822397"/>
              </p:ext>
            </p:extLst>
          </p:nvPr>
        </p:nvGraphicFramePr>
        <p:xfrm>
          <a:off x="7847763" y="1014283"/>
          <a:ext cx="104471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253800" progId="Equation.DSMT4">
                  <p:embed/>
                </p:oleObj>
              </mc:Choice>
              <mc:Fallback>
                <p:oleObj name="Equation" r:id="rId2" imgW="609480" imgH="253800" progId="Equation.DSMT4">
                  <p:embed/>
                  <p:pic>
                    <p:nvPicPr>
                      <p:cNvPr id="3" name="Object 7">
                        <a:extLst>
                          <a:ext uri="{FF2B5EF4-FFF2-40B4-BE49-F238E27FC236}">
                            <a16:creationId xmlns:a16="http://schemas.microsoft.com/office/drawing/2014/main" id="{BBBFB602-3078-4787-90FB-84E573EE34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7763" y="1014283"/>
                        <a:ext cx="104471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EBF7848F-5BB1-468E-984D-21DAA0B84EB4}"/>
              </a:ext>
            </a:extLst>
          </p:cNvPr>
          <p:cNvSpPr txBox="1"/>
          <p:nvPr/>
        </p:nvSpPr>
        <p:spPr>
          <a:xfrm>
            <a:off x="35496" y="2166411"/>
            <a:ext cx="892899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Devemos responder as seguintes questões:</a:t>
            </a:r>
          </a:p>
          <a:p>
            <a:pPr marL="792000" lvl="1" indent="-4572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Qual a quantidade que a firma produzirá para maximizar o seu lucro, desconsiderando o efeito externo (externalidade) que ela causa ?</a:t>
            </a:r>
          </a:p>
          <a:p>
            <a:pPr marL="792000" lvl="1" indent="-4572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Qual a quantidade que a firma produzirá para maximizar o seu lucro, caso ela seja induzida a internalizar a externalidade que ela causa ?</a:t>
            </a:r>
          </a:p>
          <a:p>
            <a:pPr marL="792000" lvl="1" indent="-457200" algn="just">
              <a:buFont typeface="Arial" panose="020B0604020202020204" pitchFamily="34" charset="0"/>
              <a:buChar char="•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Qual o imposto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pigouviano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que faria com que a firma produzisse a quantidade socialmente ótima ?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FE54278C-6074-48E7-89AB-29E4B91BD830}"/>
              </a:ext>
            </a:extLst>
          </p:cNvPr>
          <p:cNvGrpSpPr/>
          <p:nvPr/>
        </p:nvGrpSpPr>
        <p:grpSpPr>
          <a:xfrm>
            <a:off x="3923928" y="1663516"/>
            <a:ext cx="1008112" cy="430887"/>
            <a:chOff x="3851920" y="1564799"/>
            <a:chExt cx="1008112" cy="430887"/>
          </a:xfrm>
        </p:grpSpPr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95A5BF85-154F-40CF-B5C7-C9228DE3F5C5}"/>
                </a:ext>
              </a:extLst>
            </p:cNvPr>
            <p:cNvSpPr txBox="1"/>
            <p:nvPr/>
          </p:nvSpPr>
          <p:spPr>
            <a:xfrm>
              <a:off x="3851920" y="1564799"/>
              <a:ext cx="100811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2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</a:t>
              </a:r>
              <a:r>
                <a:rPr lang="pt-BR" sz="2200" b="1" dirty="0">
                  <a:solidFill>
                    <a:srgbClr val="FF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→ V</a:t>
              </a:r>
              <a:endParaRPr lang="pt-BR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C89F0F88-1301-4E58-A706-7063545190F3}"/>
                </a:ext>
              </a:extLst>
            </p:cNvPr>
            <p:cNvCxnSpPr>
              <a:cxnSpLocks/>
            </p:cNvCxnSpPr>
            <p:nvPr/>
          </p:nvCxnSpPr>
          <p:spPr>
            <a:xfrm>
              <a:off x="3851920" y="1635646"/>
              <a:ext cx="288032" cy="216024"/>
            </a:xfrm>
            <a:prstGeom prst="line">
              <a:avLst/>
            </a:prstGeom>
            <a:ln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7">
              <a:extLst>
                <a:ext uri="{FF2B5EF4-FFF2-40B4-BE49-F238E27FC236}">
                  <a16:creationId xmlns:a16="http://schemas.microsoft.com/office/drawing/2014/main" id="{FB36D752-EF76-4ABC-B582-56FA5C84BBF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51920" y="1635646"/>
              <a:ext cx="288032" cy="216024"/>
            </a:xfrm>
            <a:prstGeom prst="line">
              <a:avLst/>
            </a:prstGeom>
            <a:ln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532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10240</TotalTime>
  <Words>10013</Words>
  <Application>Microsoft Office PowerPoint</Application>
  <PresentationFormat>Apresentação na tela (16:9)</PresentationFormat>
  <Paragraphs>689</Paragraphs>
  <Slides>117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117</vt:i4>
      </vt:variant>
    </vt:vector>
  </HeadingPairs>
  <TitlesOfParts>
    <vt:vector size="131" baseType="lpstr">
      <vt:lpstr>Arial</vt:lpstr>
      <vt:lpstr>Arial</vt:lpstr>
      <vt:lpstr>Arial Narrow</vt:lpstr>
      <vt:lpstr>Calibri</vt:lpstr>
      <vt:lpstr>Cambria Math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Concurso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para Início de Capítulo ou Assunto</dc:title>
  <dc:creator>Alexandre Melo</dc:creator>
  <cp:lastModifiedBy>Antonio Carlos Assumpção</cp:lastModifiedBy>
  <cp:revision>1049</cp:revision>
  <cp:lastPrinted>2020-08-24T01:20:36Z</cp:lastPrinted>
  <dcterms:created xsi:type="dcterms:W3CDTF">2013-02-04T13:34:58Z</dcterms:created>
  <dcterms:modified xsi:type="dcterms:W3CDTF">2021-08-06T01:41:04Z</dcterms:modified>
</cp:coreProperties>
</file>