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420" r:id="rId3"/>
    <p:sldId id="421" r:id="rId4"/>
    <p:sldId id="422" r:id="rId5"/>
    <p:sldId id="423" r:id="rId6"/>
    <p:sldId id="424" r:id="rId7"/>
    <p:sldId id="425" r:id="rId8"/>
    <p:sldId id="426" r:id="rId9"/>
    <p:sldId id="427" r:id="rId10"/>
    <p:sldId id="428" r:id="rId11"/>
    <p:sldId id="429" r:id="rId12"/>
    <p:sldId id="430" r:id="rId13"/>
    <p:sldId id="431" r:id="rId14"/>
  </p:sldIdLst>
  <p:sldSz cx="12192000" cy="6858000"/>
  <p:notesSz cx="6794500" cy="9931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DDDDDD"/>
    <a:srgbClr val="FFEFEF"/>
    <a:srgbClr val="FFCCCC"/>
    <a:srgbClr val="CCFFCC"/>
    <a:srgbClr val="003300"/>
    <a:srgbClr val="336600"/>
    <a:srgbClr val="008000"/>
    <a:srgbClr val="0066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74" autoAdjust="0"/>
    <p:restoredTop sz="96949" autoAdjust="0"/>
  </p:normalViewPr>
  <p:slideViewPr>
    <p:cSldViewPr snapToGrid="0">
      <p:cViewPr varScale="1">
        <p:scale>
          <a:sx n="68" d="100"/>
          <a:sy n="68" d="100"/>
        </p:scale>
        <p:origin x="111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3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52"/>
    </p:cViewPr>
  </p:sorterViewPr>
  <p:notesViewPr>
    <p:cSldViewPr snapToGrid="0">
      <p:cViewPr varScale="1">
        <p:scale>
          <a:sx n="42" d="100"/>
          <a:sy n="42" d="100"/>
        </p:scale>
        <p:origin x="-1452" y="-108"/>
      </p:cViewPr>
      <p:guideLst>
        <p:guide orient="horz" pos="3128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3932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2475"/>
            <a:ext cx="6594475" cy="37099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2676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r"/>
            <a:r>
              <a:rPr lang="en-US" sz="1200"/>
              <a:t>1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42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942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4618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Parte 6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E56D6352-307A-45E2-99E2-3B89CCED4313}" type="slidenum">
              <a:rPr lang="en-US"/>
              <a:pPr>
                <a:defRPr/>
              </a:pPr>
              <a:t>‹nº›</a:t>
            </a:fld>
            <a:endParaRPr lang="en-US" b="0">
              <a:latin typeface="Times New Roman" pitchFamily="18" charset="0"/>
            </a:endParaRPr>
          </a:p>
        </p:txBody>
      </p:sp>
      <p:pic>
        <p:nvPicPr>
          <p:cNvPr id="6" name="Picture 2" descr="slide-intern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Parte 6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0CCE7089-04AC-433F-84B0-645C3912C3CC}" type="slidenum">
              <a:rPr lang="en-US"/>
              <a:pPr>
                <a:defRPr/>
              </a:pPr>
              <a:t>‹nº›</a:t>
            </a:fld>
            <a:endParaRPr lang="en-US" b="0">
              <a:latin typeface="Times New Roman" pitchFamily="18" charset="0"/>
            </a:endParaRPr>
          </a:p>
        </p:txBody>
      </p:sp>
      <p:pic>
        <p:nvPicPr>
          <p:cNvPr id="6" name="Picture 2" descr="slide-intern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52984" y="133351"/>
            <a:ext cx="2834216" cy="602297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43984" y="133351"/>
            <a:ext cx="8305800" cy="602297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Parte 6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7ACA620D-8D46-4E5B-A08B-17B9E3C9AE5E}" type="slidenum">
              <a:rPr lang="en-US"/>
              <a:pPr>
                <a:defRPr/>
              </a:pPr>
              <a:t>‹nº›</a:t>
            </a:fld>
            <a:endParaRPr lang="en-US" b="0">
              <a:latin typeface="Times New Roman" pitchFamily="18" charset="0"/>
            </a:endParaRPr>
          </a:p>
        </p:txBody>
      </p:sp>
      <p:pic>
        <p:nvPicPr>
          <p:cNvPr id="6" name="Picture 2" descr="slide-intern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8067" y="133351"/>
            <a:ext cx="9491133" cy="7858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16133" y="1273175"/>
            <a:ext cx="5571067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Parte 6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3D09D7C4-0B75-4C46-9C46-AB947906336D}" type="slidenum">
              <a:rPr lang="en-US"/>
              <a:pPr>
                <a:defRPr/>
              </a:pPr>
              <a:t>‹nº›</a:t>
            </a:fld>
            <a:endParaRPr lang="en-US" b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8067" y="133351"/>
            <a:ext cx="9491133" cy="7858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316133" y="1273176"/>
            <a:ext cx="5571067" cy="23653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6316133" y="3790951"/>
            <a:ext cx="5571067" cy="23653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Parte 6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206BB3C6-09A6-41D3-929B-E7C78F0DC40C}" type="slidenum">
              <a:rPr lang="en-US"/>
              <a:pPr>
                <a:defRPr/>
              </a:pPr>
              <a:t>‹nº›</a:t>
            </a:fld>
            <a:endParaRPr lang="en-US" b="0">
              <a:latin typeface="Times New Roman" pitchFamily="18" charset="0"/>
            </a:endParaRPr>
          </a:p>
        </p:txBody>
      </p:sp>
      <p:pic>
        <p:nvPicPr>
          <p:cNvPr id="8" name="Picture 2" descr="slide-intern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Parte 6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F4030528-0BD0-4D6B-8C74-FD9C27F54232}" type="slidenum">
              <a:rPr lang="en-US"/>
              <a:pPr>
                <a:defRPr/>
              </a:pPr>
              <a:t>‹nº›</a:t>
            </a:fld>
            <a:endParaRPr lang="en-US" b="0">
              <a:latin typeface="Times New Roman" pitchFamily="18" charset="0"/>
            </a:endParaRPr>
          </a:p>
        </p:txBody>
      </p:sp>
      <p:pic>
        <p:nvPicPr>
          <p:cNvPr id="6" name="Picture 2" descr="slide-intern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E55C67E4-2426-4544-8354-76D4584EE039}"/>
              </a:ext>
            </a:extLst>
          </p:cNvPr>
          <p:cNvSpPr/>
          <p:nvPr userDrawn="1"/>
        </p:nvSpPr>
        <p:spPr bwMode="auto">
          <a:xfrm>
            <a:off x="4167051" y="1632857"/>
            <a:ext cx="3879669" cy="3762103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Parte 6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A26CDFB0-F19F-4A74-9E55-3168B6C6E529}" type="slidenum">
              <a:rPr lang="en-US"/>
              <a:pPr>
                <a:defRPr/>
              </a:pPr>
              <a:t>‹nº›</a:t>
            </a:fld>
            <a:endParaRPr lang="en-US" b="0">
              <a:latin typeface="Times New Roman" pitchFamily="18" charset="0"/>
            </a:endParaRPr>
          </a:p>
        </p:txBody>
      </p:sp>
      <p:pic>
        <p:nvPicPr>
          <p:cNvPr id="6" name="Picture 2" descr="slide-intern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16133" y="1273175"/>
            <a:ext cx="5571067" cy="4883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Parte 6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CE6F9721-BD6C-4C87-9A0A-9A34B1146751}" type="slidenum">
              <a:rPr lang="en-US"/>
              <a:pPr>
                <a:defRPr/>
              </a:pPr>
              <a:t>‹nº›</a:t>
            </a:fld>
            <a:endParaRPr lang="en-US" b="0">
              <a:latin typeface="Times New Roman" pitchFamily="18" charset="0"/>
            </a:endParaRPr>
          </a:p>
        </p:txBody>
      </p:sp>
      <p:pic>
        <p:nvPicPr>
          <p:cNvPr id="7" name="Picture 2" descr="slide-intern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Parte 6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0770DA72-26BF-4544-BF84-55B2385EB4DF}" type="slidenum">
              <a:rPr lang="en-US"/>
              <a:pPr>
                <a:defRPr/>
              </a:pPr>
              <a:t>‹nº›</a:t>
            </a:fld>
            <a:endParaRPr lang="en-US" b="0">
              <a:latin typeface="Times New Roman" pitchFamily="18" charset="0"/>
            </a:endParaRPr>
          </a:p>
        </p:txBody>
      </p:sp>
      <p:pic>
        <p:nvPicPr>
          <p:cNvPr id="9" name="Picture 2" descr="slide-intern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Parte 6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4CC2A715-49E1-40A6-8174-1681CE889726}" type="slidenum">
              <a:rPr lang="en-US"/>
              <a:pPr>
                <a:defRPr/>
              </a:pPr>
              <a:t>‹nº›</a:t>
            </a:fld>
            <a:endParaRPr lang="en-US" b="0">
              <a:latin typeface="Times New Roman" pitchFamily="18" charset="0"/>
            </a:endParaRPr>
          </a:p>
        </p:txBody>
      </p:sp>
      <p:pic>
        <p:nvPicPr>
          <p:cNvPr id="5" name="Picture 2" descr="slide-intern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Parte 6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D9B2C526-563C-4FDF-94A1-96B300FD503A}" type="slidenum">
              <a:rPr lang="en-US"/>
              <a:pPr>
                <a:defRPr/>
              </a:pPr>
              <a:t>‹nº›</a:t>
            </a:fld>
            <a:endParaRPr lang="en-US" b="0">
              <a:latin typeface="Times New Roman" pitchFamily="18" charset="0"/>
            </a:endParaRPr>
          </a:p>
        </p:txBody>
      </p:sp>
      <p:pic>
        <p:nvPicPr>
          <p:cNvPr id="4" name="Picture 2" descr="slide-intern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Parte 6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05CD9D36-9F3F-4E89-9EAA-6259A4CFDAAA}" type="slidenum">
              <a:rPr lang="en-US"/>
              <a:pPr>
                <a:defRPr/>
              </a:pPr>
              <a:t>‹nº›</a:t>
            </a:fld>
            <a:endParaRPr lang="en-US" b="0">
              <a:latin typeface="Times New Roman" pitchFamily="18" charset="0"/>
            </a:endParaRPr>
          </a:p>
        </p:txBody>
      </p:sp>
      <p:pic>
        <p:nvPicPr>
          <p:cNvPr id="7" name="Picture 2" descr="slide-intern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Parte 6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D8BFF981-6058-46EE-ACCF-B5A3E4A596D0}" type="slidenum">
              <a:rPr lang="en-US"/>
              <a:pPr>
                <a:defRPr/>
              </a:pPr>
              <a:t>‹nº›</a:t>
            </a:fld>
            <a:endParaRPr lang="en-US" b="0">
              <a:latin typeface="Times New Roman" pitchFamily="18" charset="0"/>
            </a:endParaRPr>
          </a:p>
        </p:txBody>
      </p:sp>
      <p:pic>
        <p:nvPicPr>
          <p:cNvPr id="7" name="Picture 2" descr="slide-intern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88067" y="133351"/>
            <a:ext cx="9491133" cy="785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 estilo do título mestre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3984" y="1273175"/>
            <a:ext cx="11343216" cy="4883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</a:p>
        </p:txBody>
      </p:sp>
      <p:sp>
        <p:nvSpPr>
          <p:cNvPr id="311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94318" y="6440488"/>
            <a:ext cx="548216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Parte 6</a:t>
            </a:r>
          </a:p>
        </p:txBody>
      </p:sp>
      <p:sp>
        <p:nvSpPr>
          <p:cNvPr id="311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79518" y="6440488"/>
            <a:ext cx="14583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B99A7D5-C32E-411C-ABC7-2025C148218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pic>
        <p:nvPicPr>
          <p:cNvPr id="8" name="Picture 2" descr="slide-interna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ransition spd="med">
    <p:wipe dir="r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663300"/>
        </a:buClr>
        <a:buSzPct val="75000"/>
        <a:buFont typeface="Wingdings" pitchFamily="2" charset="2"/>
        <a:buChar char="n"/>
        <a:defRPr sz="3200">
          <a:solidFill>
            <a:srgbClr val="37654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663300"/>
        </a:buClr>
        <a:buSzPct val="80000"/>
        <a:buFont typeface="Wingdings" pitchFamily="2" charset="2"/>
        <a:buChar char="l"/>
        <a:defRPr sz="2800">
          <a:solidFill>
            <a:srgbClr val="376546"/>
          </a:solidFill>
          <a:latin typeface="+mn-lt"/>
        </a:defRPr>
      </a:lvl2pPr>
      <a:lvl3pPr marL="1143000" indent="-228600" algn="l" rtl="0" eaLnBrk="0" fontAlgn="base" hangingPunct="0">
        <a:spcBef>
          <a:spcPct val="34000"/>
        </a:spcBef>
        <a:spcAft>
          <a:spcPct val="0"/>
        </a:spcAft>
        <a:buClr>
          <a:srgbClr val="663300"/>
        </a:buClr>
        <a:buSzPct val="40000"/>
        <a:buFont typeface="Wingdings" pitchFamily="2" charset="2"/>
        <a:buChar char="u"/>
        <a:defRPr sz="2800">
          <a:solidFill>
            <a:srgbClr val="37654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•"/>
        <a:defRPr sz="2400">
          <a:solidFill>
            <a:srgbClr val="37654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BBB5F9EB-C8BB-46CD-8946-B777F0298A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6850"/>
            <a:ext cx="12192000" cy="5401702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A3E965C8-56B9-4BC4-924E-2A4E82349705}"/>
              </a:ext>
            </a:extLst>
          </p:cNvPr>
          <p:cNvSpPr/>
          <p:nvPr/>
        </p:nvSpPr>
        <p:spPr bwMode="auto">
          <a:xfrm>
            <a:off x="0" y="0"/>
            <a:ext cx="12192000" cy="1744394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71903A64-EA13-4C34-A88D-83217702E70E}"/>
              </a:ext>
            </a:extLst>
          </p:cNvPr>
          <p:cNvSpPr/>
          <p:nvPr/>
        </p:nvSpPr>
        <p:spPr bwMode="auto">
          <a:xfrm>
            <a:off x="0" y="0"/>
            <a:ext cx="12192000" cy="1744394"/>
          </a:xfrm>
          <a:prstGeom prst="rect">
            <a:avLst/>
          </a:prstGeom>
          <a:noFill/>
          <a:ln w="381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CB12CEF8-7865-4037-8F88-62C900FF1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770103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2060"/>
              </a:solidFill>
            </a:endParaRPr>
          </a:p>
        </p:txBody>
      </p:sp>
      <p:sp>
        <p:nvSpPr>
          <p:cNvPr id="16" name="Rectangle 27">
            <a:extLst>
              <a:ext uri="{FF2B5EF4-FFF2-40B4-BE49-F238E27FC236}">
                <a16:creationId xmlns:a16="http://schemas.microsoft.com/office/drawing/2014/main" id="{8CC8C367-14AD-4412-9916-822B63877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770103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2060"/>
              </a:solidFill>
            </a:endParaRPr>
          </a:p>
        </p:txBody>
      </p:sp>
      <p:sp>
        <p:nvSpPr>
          <p:cNvPr id="20" name="CaixaDeTexto 12">
            <a:extLst>
              <a:ext uri="{FF2B5EF4-FFF2-40B4-BE49-F238E27FC236}">
                <a16:creationId xmlns:a16="http://schemas.microsoft.com/office/drawing/2014/main" id="{2D6069A6-23CF-4C8B-B03F-F65738693AAA}"/>
              </a:ext>
            </a:extLst>
          </p:cNvPr>
          <p:cNvSpPr txBox="1"/>
          <p:nvPr/>
        </p:nvSpPr>
        <p:spPr>
          <a:xfrm>
            <a:off x="6776291" y="6293630"/>
            <a:ext cx="5192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pt-BR" b="1" i="1" dirty="0">
                <a:solidFill>
                  <a:srgbClr val="002060"/>
                </a:solidFill>
                <a:latin typeface="+mn-lt"/>
              </a:rPr>
              <a:t>Prof.: Antonio Carlos Assumpção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45EBC491-A5DB-48ED-A3FF-43464FAB831E}"/>
              </a:ext>
            </a:extLst>
          </p:cNvPr>
          <p:cNvSpPr txBox="1">
            <a:spLocks/>
          </p:cNvSpPr>
          <p:nvPr/>
        </p:nvSpPr>
        <p:spPr bwMode="auto">
          <a:xfrm>
            <a:off x="5029200" y="324116"/>
            <a:ext cx="7085428" cy="74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pt-BR" sz="3800" b="1" dirty="0">
                <a:solidFill>
                  <a:schemeClr val="accent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Exercícios de Microeconomia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pt-BR" sz="3800" b="1" dirty="0">
                <a:solidFill>
                  <a:schemeClr val="accent2">
                    <a:lumMod val="25000"/>
                  </a:schemeClr>
                </a:solidFill>
                <a:latin typeface="+mn-lt"/>
                <a:cs typeface="Arial" panose="020B0604020202020204" pitchFamily="34" charset="0"/>
              </a:rPr>
              <a:t>Rafael - Petrobras - 2022</a:t>
            </a:r>
            <a:endParaRPr lang="en-US" sz="3800" b="1" dirty="0">
              <a:solidFill>
                <a:schemeClr val="accent2">
                  <a:lumMod val="25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3800" dirty="0">
              <a:solidFill>
                <a:schemeClr val="accent2">
                  <a:lumMod val="25000"/>
                </a:schemeClr>
              </a:solidFill>
              <a:latin typeface="+mn-lt"/>
              <a:cs typeface="Arial Narrow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3800" dirty="0">
              <a:solidFill>
                <a:schemeClr val="accent2">
                  <a:lumMod val="25000"/>
                </a:schemeClr>
              </a:solidFill>
              <a:latin typeface="+mn-lt"/>
              <a:cs typeface="Arial Narrow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3800" dirty="0">
              <a:solidFill>
                <a:schemeClr val="accent2">
                  <a:lumMod val="25000"/>
                </a:schemeClr>
              </a:solidFill>
              <a:latin typeface="+mn-lt"/>
              <a:cs typeface="Arial Narrow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 bwMode="auto">
          <a:xfrm>
            <a:off x="7480300" y="4597401"/>
            <a:ext cx="12192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auto">
          <a:xfrm>
            <a:off x="6223000" y="5168901"/>
            <a:ext cx="12192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tângulo 7"/>
          <p:cNvSpPr/>
          <p:nvPr/>
        </p:nvSpPr>
        <p:spPr bwMode="auto">
          <a:xfrm>
            <a:off x="7480300" y="3517901"/>
            <a:ext cx="12192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2824163" y="1765300"/>
            <a:ext cx="0" cy="39957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2838450" y="5738813"/>
            <a:ext cx="53292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128001" y="5643564"/>
            <a:ext cx="402355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latin typeface="Arial" charset="0"/>
              </a:rPr>
              <a:t>L</a:t>
            </a:r>
          </a:p>
        </p:txBody>
      </p:sp>
      <p:sp>
        <p:nvSpPr>
          <p:cNvPr id="12" name="Freeform 4"/>
          <p:cNvSpPr>
            <a:spLocks/>
          </p:cNvSpPr>
          <p:nvPr/>
        </p:nvSpPr>
        <p:spPr bwMode="auto">
          <a:xfrm>
            <a:off x="3149600" y="1841501"/>
            <a:ext cx="4216400" cy="3213100"/>
          </a:xfrm>
          <a:custGeom>
            <a:avLst/>
            <a:gdLst>
              <a:gd name="T0" fmla="*/ 0 w 1973"/>
              <a:gd name="T1" fmla="*/ 0 h 2068"/>
              <a:gd name="T2" fmla="*/ 70 w 1973"/>
              <a:gd name="T3" fmla="*/ 201 h 2068"/>
              <a:gd name="T4" fmla="*/ 139 w 1973"/>
              <a:gd name="T5" fmla="*/ 403 h 2068"/>
              <a:gd name="T6" fmla="*/ 208 w 1973"/>
              <a:gd name="T7" fmla="*/ 588 h 2068"/>
              <a:gd name="T8" fmla="*/ 290 w 1973"/>
              <a:gd name="T9" fmla="*/ 768 h 2068"/>
              <a:gd name="T10" fmla="*/ 372 w 1973"/>
              <a:gd name="T11" fmla="*/ 938 h 2068"/>
              <a:gd name="T12" fmla="*/ 460 w 1973"/>
              <a:gd name="T13" fmla="*/ 1102 h 2068"/>
              <a:gd name="T14" fmla="*/ 561 w 1973"/>
              <a:gd name="T15" fmla="*/ 1256 h 2068"/>
              <a:gd name="T16" fmla="*/ 611 w 1973"/>
              <a:gd name="T17" fmla="*/ 1325 h 2068"/>
              <a:gd name="T18" fmla="*/ 674 w 1973"/>
              <a:gd name="T19" fmla="*/ 1394 h 2068"/>
              <a:gd name="T20" fmla="*/ 744 w 1973"/>
              <a:gd name="T21" fmla="*/ 1457 h 2068"/>
              <a:gd name="T22" fmla="*/ 813 w 1973"/>
              <a:gd name="T23" fmla="*/ 1521 h 2068"/>
              <a:gd name="T24" fmla="*/ 970 w 1973"/>
              <a:gd name="T25" fmla="*/ 1632 h 2068"/>
              <a:gd name="T26" fmla="*/ 1134 w 1973"/>
              <a:gd name="T27" fmla="*/ 1738 h 2068"/>
              <a:gd name="T28" fmla="*/ 1298 w 1973"/>
              <a:gd name="T29" fmla="*/ 1828 h 2068"/>
              <a:gd name="T30" fmla="*/ 1462 w 1973"/>
              <a:gd name="T31" fmla="*/ 1903 h 2068"/>
              <a:gd name="T32" fmla="*/ 1632 w 1973"/>
              <a:gd name="T33" fmla="*/ 1966 h 2068"/>
              <a:gd name="T34" fmla="*/ 1802 w 1973"/>
              <a:gd name="T35" fmla="*/ 2019 h 2068"/>
              <a:gd name="T36" fmla="*/ 1972 w 1973"/>
              <a:gd name="T37" fmla="*/ 2067 h 206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73"/>
              <a:gd name="T58" fmla="*/ 0 h 2068"/>
              <a:gd name="T59" fmla="*/ 1973 w 1973"/>
              <a:gd name="T60" fmla="*/ 2068 h 206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73" h="2068">
                <a:moveTo>
                  <a:pt x="0" y="0"/>
                </a:moveTo>
                <a:lnTo>
                  <a:pt x="70" y="201"/>
                </a:lnTo>
                <a:lnTo>
                  <a:pt x="139" y="403"/>
                </a:lnTo>
                <a:lnTo>
                  <a:pt x="208" y="588"/>
                </a:lnTo>
                <a:lnTo>
                  <a:pt x="290" y="768"/>
                </a:lnTo>
                <a:lnTo>
                  <a:pt x="372" y="938"/>
                </a:lnTo>
                <a:lnTo>
                  <a:pt x="460" y="1102"/>
                </a:lnTo>
                <a:lnTo>
                  <a:pt x="561" y="1256"/>
                </a:lnTo>
                <a:lnTo>
                  <a:pt x="611" y="1325"/>
                </a:lnTo>
                <a:lnTo>
                  <a:pt x="674" y="1394"/>
                </a:lnTo>
                <a:lnTo>
                  <a:pt x="744" y="1457"/>
                </a:lnTo>
                <a:lnTo>
                  <a:pt x="813" y="1521"/>
                </a:lnTo>
                <a:lnTo>
                  <a:pt x="970" y="1632"/>
                </a:lnTo>
                <a:lnTo>
                  <a:pt x="1134" y="1738"/>
                </a:lnTo>
                <a:lnTo>
                  <a:pt x="1298" y="1828"/>
                </a:lnTo>
                <a:lnTo>
                  <a:pt x="1462" y="1903"/>
                </a:lnTo>
                <a:lnTo>
                  <a:pt x="1632" y="1966"/>
                </a:lnTo>
                <a:lnTo>
                  <a:pt x="1802" y="2019"/>
                </a:lnTo>
                <a:lnTo>
                  <a:pt x="1972" y="2067"/>
                </a:lnTo>
              </a:path>
            </a:pathLst>
          </a:custGeom>
          <a:noFill/>
          <a:ln w="381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3" name="Rectangle 42"/>
          <p:cNvSpPr>
            <a:spLocks noChangeArrowheads="1"/>
          </p:cNvSpPr>
          <p:nvPr/>
        </p:nvSpPr>
        <p:spPr bwMode="auto">
          <a:xfrm>
            <a:off x="2371725" y="1252539"/>
            <a:ext cx="44243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latin typeface="Arial" charset="0"/>
              </a:rPr>
              <a:t>K</a:t>
            </a:r>
          </a:p>
        </p:txBody>
      </p:sp>
      <p:cxnSp>
        <p:nvCxnSpPr>
          <p:cNvPr id="14" name="Conector reto 13"/>
          <p:cNvCxnSpPr/>
          <p:nvPr/>
        </p:nvCxnSpPr>
        <p:spPr bwMode="auto">
          <a:xfrm rot="16200000" flipH="1">
            <a:off x="2800350" y="2343150"/>
            <a:ext cx="3441700" cy="3378200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Conector reto 14"/>
          <p:cNvCxnSpPr>
            <a:endCxn id="12" idx="7"/>
          </p:cNvCxnSpPr>
          <p:nvPr/>
        </p:nvCxnSpPr>
        <p:spPr bwMode="auto">
          <a:xfrm rot="5400000">
            <a:off x="3268606" y="2692782"/>
            <a:ext cx="2180077" cy="20315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Conector reto 15"/>
          <p:cNvCxnSpPr>
            <a:stCxn id="12" idx="7"/>
          </p:cNvCxnSpPr>
          <p:nvPr/>
        </p:nvCxnSpPr>
        <p:spPr bwMode="auto">
          <a:xfrm>
            <a:off x="4348486" y="3792978"/>
            <a:ext cx="2941315" cy="4323"/>
          </a:xfrm>
          <a:prstGeom prst="line">
            <a:avLst/>
          </a:prstGeom>
          <a:solidFill>
            <a:srgbClr val="FFCC99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Elipse 16"/>
          <p:cNvSpPr/>
          <p:nvPr/>
        </p:nvSpPr>
        <p:spPr bwMode="auto">
          <a:xfrm>
            <a:off x="4241800" y="3695702"/>
            <a:ext cx="177800" cy="173117"/>
          </a:xfrm>
          <a:prstGeom prst="ellipse">
            <a:avLst/>
          </a:prstGeom>
          <a:solidFill>
            <a:schemeClr val="bg2">
              <a:lumMod val="1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pt-BR" sz="200" dirty="0"/>
          </a:p>
        </p:txBody>
      </p:sp>
      <p:graphicFrame>
        <p:nvGraphicFramePr>
          <p:cNvPr id="18" name="Objeto 17"/>
          <p:cNvGraphicFramePr>
            <a:graphicFrameLocks noChangeAspect="1"/>
          </p:cNvGraphicFramePr>
          <p:nvPr/>
        </p:nvGraphicFramePr>
        <p:xfrm>
          <a:off x="7531100" y="3476624"/>
          <a:ext cx="1177020" cy="549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45" name="Equation" r:id="rId3" imgW="380880" imgH="177480" progId="Equation.DSMT4">
                  <p:embed/>
                </p:oleObj>
              </mc:Choice>
              <mc:Fallback>
                <p:oleObj name="Equation" r:id="rId3" imgW="380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1100" y="3476624"/>
                        <a:ext cx="1177020" cy="5492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6267450" y="5197694"/>
          <a:ext cx="1073150" cy="428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46" name="Equation" r:id="rId5" imgW="419040" imgH="139680" progId="Equation.DSMT4">
                  <p:embed/>
                </p:oleObj>
              </mc:Choice>
              <mc:Fallback>
                <p:oleObj name="Equation" r:id="rId5" imgW="41904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7450" y="5197694"/>
                        <a:ext cx="1073150" cy="4284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8"/>
          <p:cNvGraphicFramePr>
            <a:graphicFrameLocks noChangeAspect="1"/>
          </p:cNvGraphicFramePr>
          <p:nvPr/>
        </p:nvGraphicFramePr>
        <p:xfrm>
          <a:off x="7493000" y="4556125"/>
          <a:ext cx="11811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47" name="Equation" r:id="rId7" imgW="355320" imgH="177480" progId="Equation.DSMT4">
                  <p:embed/>
                </p:oleObj>
              </mc:Choice>
              <mc:Fallback>
                <p:oleObj name="Equation" r:id="rId7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0" y="4556125"/>
                        <a:ext cx="118110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ítulo 1"/>
          <p:cNvSpPr>
            <a:spLocks noGrp="1"/>
          </p:cNvSpPr>
          <p:nvPr>
            <p:ph type="title"/>
          </p:nvPr>
        </p:nvSpPr>
        <p:spPr>
          <a:xfrm>
            <a:off x="1931988" y="133351"/>
            <a:ext cx="8126412" cy="785813"/>
          </a:xfrm>
        </p:spPr>
        <p:txBody>
          <a:bodyPr/>
          <a:lstStyle/>
          <a:p>
            <a:pPr algn="ctr"/>
            <a:r>
              <a:rPr lang="pt-BR" sz="3200" dirty="0">
                <a:solidFill>
                  <a:schemeClr val="tx1"/>
                </a:solidFill>
              </a:rPr>
              <a:t>A Função de Produção ESC </a:t>
            </a:r>
            <a:br>
              <a:rPr lang="pt-BR" sz="3200" dirty="0">
                <a:solidFill>
                  <a:schemeClr val="tx1"/>
                </a:solidFill>
              </a:rPr>
            </a:br>
            <a:r>
              <a:rPr lang="pt-BR" sz="2400" dirty="0">
                <a:solidFill>
                  <a:schemeClr val="tx1"/>
                </a:solidFill>
              </a:rPr>
              <a:t>(Elasticidade de Substituição Constante)</a:t>
            </a:r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 bwMode="auto">
          <a:xfrm>
            <a:off x="1055079" y="5162843"/>
            <a:ext cx="3685735" cy="1575582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469255"/>
              </p:ext>
            </p:extLst>
          </p:nvPr>
        </p:nvGraphicFramePr>
        <p:xfrm>
          <a:off x="1107178" y="936334"/>
          <a:ext cx="2371976" cy="723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20" name="Equation" r:id="rId3" imgW="749160" imgH="228600" progId="Equation.DSMT4">
                  <p:embed/>
                </p:oleObj>
              </mc:Choice>
              <mc:Fallback>
                <p:oleObj name="Equation" r:id="rId3" imgW="749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7178" y="936334"/>
                        <a:ext cx="2371976" cy="723654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534060"/>
              </p:ext>
            </p:extLst>
          </p:nvPr>
        </p:nvGraphicFramePr>
        <p:xfrm>
          <a:off x="1107178" y="1815922"/>
          <a:ext cx="8571394" cy="4908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21" name="Equation" r:id="rId5" imgW="3340080" imgH="2082600" progId="Equation.DSMT4">
                  <p:embed/>
                </p:oleObj>
              </mc:Choice>
              <mc:Fallback>
                <p:oleObj name="Equation" r:id="rId5" imgW="3340080" imgH="20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7178" y="1815922"/>
                        <a:ext cx="8571394" cy="49084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5225224" y="5684381"/>
            <a:ext cx="6352486" cy="830997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Logo, uma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Cobb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-Douglas possui elasticidade de substituição constante, igual a 1.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272003" y="-96174"/>
            <a:ext cx="11587064" cy="785813"/>
          </a:xfrm>
        </p:spPr>
        <p:txBody>
          <a:bodyPr/>
          <a:lstStyle/>
          <a:p>
            <a:pPr algn="ctr"/>
            <a:r>
              <a:rPr lang="pt-BR" sz="3200" dirty="0">
                <a:solidFill>
                  <a:schemeClr val="tx1"/>
                </a:solidFill>
              </a:rPr>
              <a:t>Elasticidade de Substituição de uma </a:t>
            </a:r>
            <a:r>
              <a:rPr lang="pt-BR" sz="3200" dirty="0" err="1">
                <a:solidFill>
                  <a:schemeClr val="tx1"/>
                </a:solidFill>
              </a:rPr>
              <a:t>Cobb</a:t>
            </a:r>
            <a:r>
              <a:rPr lang="pt-BR" sz="3200" dirty="0">
                <a:solidFill>
                  <a:schemeClr val="tx1"/>
                </a:solidFill>
              </a:rPr>
              <a:t>-Douglas</a:t>
            </a:r>
            <a:endParaRPr lang="pt-BR" sz="2400" dirty="0">
              <a:solidFill>
                <a:schemeClr val="tx1"/>
              </a:solidFill>
            </a:endParaRPr>
          </a:p>
        </p:txBody>
      </p:sp>
      <p:cxnSp>
        <p:nvCxnSpPr>
          <p:cNvPr id="18" name="Conector de Seta Reta 17"/>
          <p:cNvCxnSpPr/>
          <p:nvPr/>
        </p:nvCxnSpPr>
        <p:spPr bwMode="auto">
          <a:xfrm>
            <a:off x="4740812" y="6105380"/>
            <a:ext cx="478301" cy="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/>
          <p:cNvSpPr/>
          <p:nvPr/>
        </p:nvSpPr>
        <p:spPr bwMode="auto">
          <a:xfrm>
            <a:off x="1030914" y="4501662"/>
            <a:ext cx="4174132" cy="2194560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tângulo 2"/>
          <p:cNvSpPr/>
          <p:nvPr/>
        </p:nvSpPr>
        <p:spPr bwMode="auto">
          <a:xfrm>
            <a:off x="7427742" y="3491455"/>
            <a:ext cx="942535" cy="686650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574750" y="1049880"/>
            <a:ext cx="8507412" cy="4883150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Elasticidade Escala = </a:t>
            </a:r>
            <a:r>
              <a:rPr lang="pt-BR" dirty="0">
                <a:solidFill>
                  <a:schemeClr val="tx1"/>
                </a:solidFill>
                <a:sym typeface="Symbol"/>
              </a:rPr>
              <a:t>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831509"/>
              </p:ext>
            </p:extLst>
          </p:nvPr>
        </p:nvGraphicFramePr>
        <p:xfrm>
          <a:off x="942690" y="1975286"/>
          <a:ext cx="8118748" cy="2384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46" name="Equation" r:id="rId3" imgW="2768400" imgH="812520" progId="Equation.DSMT4">
                  <p:embed/>
                </p:oleObj>
              </mc:Choice>
              <mc:Fallback>
                <p:oleObj name="Equation" r:id="rId3" imgW="276840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690" y="1975286"/>
                        <a:ext cx="8118748" cy="23843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043540"/>
              </p:ext>
            </p:extLst>
          </p:nvPr>
        </p:nvGraphicFramePr>
        <p:xfrm>
          <a:off x="2495854" y="4754717"/>
          <a:ext cx="2446897" cy="1687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47" name="Equation" r:id="rId5" imgW="901440" imgH="634680" progId="Equation.DSMT4">
                  <p:embed/>
                </p:oleObj>
              </mc:Choice>
              <mc:Fallback>
                <p:oleObj name="Equation" r:id="rId5" imgW="90144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854" y="4754717"/>
                        <a:ext cx="2446897" cy="16871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1030914" y="5308511"/>
            <a:ext cx="11977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/>
              <a:t>Logo</a:t>
            </a:r>
          </a:p>
        </p:txBody>
      </p:sp>
      <p:sp>
        <p:nvSpPr>
          <p:cNvPr id="13" name="Chave esquerda 12"/>
          <p:cNvSpPr/>
          <p:nvPr/>
        </p:nvSpPr>
        <p:spPr bwMode="auto">
          <a:xfrm>
            <a:off x="2160917" y="4728954"/>
            <a:ext cx="206062" cy="1802368"/>
          </a:xfrm>
          <a:prstGeom prst="leftBrac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pt-BR" sz="110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739620" y="4979281"/>
            <a:ext cx="5725550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Assim, a existência de rendimentos constantes, crescentes ou decrescentes de escala depende de </a:t>
            </a:r>
            <a:r>
              <a:rPr lang="pt-BR" dirty="0"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33123" y="1633481"/>
            <a:ext cx="1123542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latin typeface="+mn-lt"/>
              </a:rPr>
              <a:t>Multiplicando ambos os fatores de produção por uma constante positiva </a:t>
            </a:r>
            <a:r>
              <a:rPr lang="pt-BR" sz="2600" dirty="0">
                <a:latin typeface="Symbol" panose="05050102010706020507" pitchFamily="18" charset="2"/>
              </a:rPr>
              <a:t>l :</a:t>
            </a:r>
            <a:endParaRPr lang="en-US" sz="2600" dirty="0">
              <a:latin typeface="Symbol" panose="05050102010706020507" pitchFamily="18" charset="2"/>
            </a:endParaRPr>
          </a:p>
        </p:txBody>
      </p:sp>
      <p:sp>
        <p:nvSpPr>
          <p:cNvPr id="17" name="Título 1"/>
          <p:cNvSpPr>
            <a:spLocks noGrp="1"/>
          </p:cNvSpPr>
          <p:nvPr/>
        </p:nvSpPr>
        <p:spPr bwMode="auto">
          <a:xfrm>
            <a:off x="2032794" y="53737"/>
            <a:ext cx="8126412" cy="785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algn="ctr"/>
            <a:r>
              <a:rPr lang="pt-BR" sz="3200" dirty="0">
                <a:solidFill>
                  <a:schemeClr val="tx1"/>
                </a:solidFill>
              </a:rPr>
              <a:t>A Função de Produção ESC </a:t>
            </a:r>
            <a:br>
              <a:rPr lang="pt-BR" sz="3200" dirty="0">
                <a:solidFill>
                  <a:schemeClr val="tx1"/>
                </a:solidFill>
              </a:rPr>
            </a:br>
            <a:r>
              <a:rPr lang="pt-BR" sz="2400" dirty="0">
                <a:solidFill>
                  <a:schemeClr val="tx1"/>
                </a:solidFill>
              </a:rPr>
              <a:t>(Elasticidade de Substituição Constante)</a:t>
            </a:r>
          </a:p>
        </p:txBody>
      </p:sp>
      <p:cxnSp>
        <p:nvCxnSpPr>
          <p:cNvPr id="20" name="Conector de Seta Reta 19"/>
          <p:cNvCxnSpPr/>
          <p:nvPr/>
        </p:nvCxnSpPr>
        <p:spPr bwMode="auto">
          <a:xfrm>
            <a:off x="5190981" y="5555586"/>
            <a:ext cx="548640" cy="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2" grpId="0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848723" y="1455583"/>
            <a:ext cx="10799326" cy="4883150"/>
          </a:xfrm>
        </p:spPr>
        <p:txBody>
          <a:bodyPr/>
          <a:lstStyle/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2800" b="1" dirty="0">
                <a:solidFill>
                  <a:schemeClr val="tx1"/>
                </a:solidFill>
              </a:rPr>
              <a:t>Exemplo:  Suponha que: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pt-BR" b="1" dirty="0">
              <a:solidFill>
                <a:schemeClr val="tx1"/>
              </a:solidFill>
            </a:endParaRPr>
          </a:p>
          <a:p>
            <a:pPr marL="400050" lvl="1" indent="0" algn="just">
              <a:buNone/>
            </a:pPr>
            <a:endParaRPr lang="pt-BR" b="1" dirty="0">
              <a:solidFill>
                <a:schemeClr val="tx1"/>
              </a:solidFill>
            </a:endParaRPr>
          </a:p>
          <a:p>
            <a:pPr marL="400050" lvl="1" indent="0" algn="just">
              <a:buNone/>
            </a:pPr>
            <a:endParaRPr lang="pt-BR" sz="1200" dirty="0">
              <a:solidFill>
                <a:schemeClr val="tx1"/>
              </a:solidFill>
            </a:endParaRPr>
          </a:p>
          <a:p>
            <a:pPr marL="400050" lvl="1" indent="0" algn="just">
              <a:buNone/>
            </a:pPr>
            <a:endParaRPr lang="pt-BR" sz="1200" dirty="0">
              <a:solidFill>
                <a:schemeClr val="tx1"/>
              </a:solidFill>
            </a:endParaRPr>
          </a:p>
          <a:p>
            <a:pPr lvl="1" indent="-342900" algn="just">
              <a:buClrTx/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tx1"/>
                </a:solidFill>
              </a:rPr>
              <a:t>Assim, a FDP apresenta retornos constantes de escala .</a:t>
            </a:r>
          </a:p>
          <a:p>
            <a:pPr lvl="1" indent="-342900" algn="just">
              <a:buClrTx/>
              <a:buFont typeface="Wingdings" panose="05000000000000000000" pitchFamily="2" charset="2"/>
              <a:buChar char="§"/>
            </a:pPr>
            <a:endParaRPr lang="pt-BR" sz="1200" dirty="0">
              <a:solidFill>
                <a:schemeClr val="tx1"/>
              </a:solidFill>
            </a:endParaRPr>
          </a:p>
          <a:p>
            <a:pPr lvl="1" indent="-342900" algn="just">
              <a:buClrTx/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tx1"/>
                </a:solidFill>
              </a:rPr>
              <a:t>Como  </a:t>
            </a:r>
            <a:r>
              <a:rPr lang="pt-BR" sz="2400" dirty="0">
                <a:solidFill>
                  <a:schemeClr val="tx1"/>
                </a:solidFill>
                <a:sym typeface="Symbol"/>
              </a:rPr>
              <a:t> = </a:t>
            </a:r>
            <a:r>
              <a:rPr lang="pt-BR" sz="2400" dirty="0">
                <a:solidFill>
                  <a:schemeClr val="tx1"/>
                </a:solidFill>
              </a:rPr>
              <a:t>1/1-</a:t>
            </a:r>
            <a:r>
              <a:rPr lang="pt-BR" sz="2400" dirty="0">
                <a:solidFill>
                  <a:schemeClr val="tx1"/>
                </a:solidFill>
                <a:sym typeface="Symbol"/>
              </a:rPr>
              <a:t> , temos:  = </a:t>
            </a:r>
            <a:r>
              <a:rPr lang="pt-BR" sz="2400" dirty="0">
                <a:solidFill>
                  <a:schemeClr val="tx1"/>
                </a:solidFill>
              </a:rPr>
              <a:t>1/1-</a:t>
            </a:r>
            <a:r>
              <a:rPr lang="pt-BR" sz="2400" dirty="0">
                <a:solidFill>
                  <a:schemeClr val="tx1"/>
                </a:solidFill>
                <a:sym typeface="Symbol"/>
              </a:rPr>
              <a:t>0,5    = 2 .</a:t>
            </a:r>
            <a:endParaRPr lang="pt-BR" sz="2400" dirty="0">
              <a:solidFill>
                <a:schemeClr val="tx1"/>
              </a:solidFill>
            </a:endParaRPr>
          </a:p>
        </p:txBody>
      </p:sp>
      <p:graphicFrame>
        <p:nvGraphicFramePr>
          <p:cNvPr id="1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507102"/>
              </p:ext>
            </p:extLst>
          </p:nvPr>
        </p:nvGraphicFramePr>
        <p:xfrm>
          <a:off x="5536614" y="1249569"/>
          <a:ext cx="2938463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47" name="Equation" r:id="rId3" imgW="1091880" imgH="317160" progId="Equation.DSMT4">
                  <p:embed/>
                </p:oleObj>
              </mc:Choice>
              <mc:Fallback>
                <p:oleObj name="Equation" r:id="rId3" imgW="10918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6614" y="1249569"/>
                        <a:ext cx="2938463" cy="911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ítulo 1"/>
          <p:cNvSpPr>
            <a:spLocks noGrp="1"/>
          </p:cNvSpPr>
          <p:nvPr/>
        </p:nvSpPr>
        <p:spPr bwMode="auto">
          <a:xfrm>
            <a:off x="2032794" y="124080"/>
            <a:ext cx="8126412" cy="785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9pPr>
          </a:lstStyle>
          <a:p>
            <a:pPr algn="ctr"/>
            <a:r>
              <a:rPr lang="pt-BR" sz="3200" dirty="0">
                <a:solidFill>
                  <a:schemeClr val="tx1"/>
                </a:solidFill>
              </a:rPr>
              <a:t>A Função de Produção ESC </a:t>
            </a:r>
            <a:br>
              <a:rPr lang="pt-BR" sz="3200" dirty="0">
                <a:solidFill>
                  <a:schemeClr val="tx1"/>
                </a:solidFill>
              </a:rPr>
            </a:br>
            <a:r>
              <a:rPr lang="pt-BR" sz="2400" dirty="0">
                <a:solidFill>
                  <a:schemeClr val="tx1"/>
                </a:solidFill>
              </a:rPr>
              <a:t>(Elasticidade de Substituição Constante)</a:t>
            </a:r>
          </a:p>
        </p:txBody>
      </p:sp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393024"/>
              </p:ext>
            </p:extLst>
          </p:nvPr>
        </p:nvGraphicFramePr>
        <p:xfrm>
          <a:off x="1208764" y="2366808"/>
          <a:ext cx="6592887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48" name="Equation" r:id="rId5" imgW="2450880" imgH="368280" progId="Equation.DSMT4">
                  <p:embed/>
                </p:oleObj>
              </mc:Choice>
              <mc:Fallback>
                <p:oleObj name="Equation" r:id="rId5" imgW="2450880" imgH="368280" progId="Equation.DSMT4">
                  <p:embed/>
                  <p:pic>
                    <p:nvPicPr>
                      <p:cNvPr id="1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764" y="2366808"/>
                        <a:ext cx="6592887" cy="1057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31988" y="133351"/>
            <a:ext cx="8126412" cy="785813"/>
          </a:xfrm>
        </p:spPr>
        <p:txBody>
          <a:bodyPr/>
          <a:lstStyle/>
          <a:p>
            <a:pPr algn="ctr"/>
            <a:r>
              <a:rPr lang="pt-BR" sz="3200" dirty="0">
                <a:solidFill>
                  <a:schemeClr val="tx1"/>
                </a:solidFill>
              </a:rPr>
              <a:t>A Função de Produção ESC </a:t>
            </a:r>
            <a:br>
              <a:rPr lang="pt-BR" sz="3200" dirty="0">
                <a:solidFill>
                  <a:schemeClr val="tx1"/>
                </a:solidFill>
              </a:rPr>
            </a:br>
            <a:r>
              <a:rPr lang="pt-BR" sz="2400" dirty="0">
                <a:solidFill>
                  <a:schemeClr val="tx1"/>
                </a:solidFill>
              </a:rPr>
              <a:t>(Elasticidade de Substituição Constante)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5083" y="1273175"/>
            <a:ext cx="11662117" cy="4883150"/>
          </a:xfrm>
        </p:spPr>
        <p:txBody>
          <a:bodyPr/>
          <a:lstStyle/>
          <a:p>
            <a:pPr lvl="1" algn="just">
              <a:buClrTx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A elasticidade de substituição é uma medida que pode nos ajudar a descrever a oportunidade de substituição entre os fatores de produção.</a:t>
            </a:r>
          </a:p>
          <a:p>
            <a:pPr lvl="1" algn="just">
              <a:buClrTx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Ela nos mostra a variação percentual na relação capital/trabalho induzida por uma mudança de  1 ponto percentual na taxa marginal de substituição técnica, ao longo de uma </a:t>
            </a:r>
            <a:r>
              <a:rPr lang="pt-BR" dirty="0" err="1">
                <a:solidFill>
                  <a:schemeClr val="tx1"/>
                </a:solidFill>
              </a:rPr>
              <a:t>isoquanta</a:t>
            </a:r>
            <a:r>
              <a:rPr lang="pt-BR" dirty="0">
                <a:solidFill>
                  <a:schemeClr val="tx1"/>
                </a:solidFill>
              </a:rPr>
              <a:t>.</a:t>
            </a:r>
          </a:p>
          <a:p>
            <a:pPr lvl="1" algn="just">
              <a:buClrTx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Note que, conforme nos movemos ao longo da </a:t>
            </a:r>
            <a:r>
              <a:rPr lang="pt-BR" dirty="0" err="1">
                <a:solidFill>
                  <a:schemeClr val="tx1"/>
                </a:solidFill>
              </a:rPr>
              <a:t>isoquanta</a:t>
            </a:r>
            <a:r>
              <a:rPr lang="pt-BR" dirty="0">
                <a:solidFill>
                  <a:schemeClr val="tx1"/>
                </a:solidFill>
              </a:rPr>
              <a:t>, substituindo capital por trabalho, a relação K/L vai diminuindo, assim como a taxa marginal de substituição técnica (lembre-se que a </a:t>
            </a:r>
            <a:r>
              <a:rPr lang="pt-BR" dirty="0" err="1">
                <a:solidFill>
                  <a:schemeClr val="tx1"/>
                </a:solidFill>
              </a:rPr>
              <a:t>TMgs</a:t>
            </a:r>
            <a:r>
              <a:rPr lang="pt-BR" dirty="0">
                <a:solidFill>
                  <a:schemeClr val="tx1"/>
                </a:solidFill>
              </a:rPr>
              <a:t> é decrescente).</a:t>
            </a:r>
          </a:p>
          <a:p>
            <a:endParaRPr lang="pt-BR" sz="28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 bwMode="auto">
          <a:xfrm>
            <a:off x="1178958" y="1878436"/>
            <a:ext cx="7922839" cy="1061711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1084569" y="1177919"/>
            <a:ext cx="8507412" cy="4883150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chemeClr val="tx1"/>
                </a:solidFill>
              </a:rPr>
              <a:t>Elasticidade de Substituição = </a:t>
            </a:r>
            <a:r>
              <a:rPr lang="pt-BR" b="1" dirty="0">
                <a:solidFill>
                  <a:schemeClr val="tx1"/>
                </a:solidFill>
                <a:sym typeface="Symbol"/>
              </a:rPr>
              <a:t></a:t>
            </a:r>
          </a:p>
          <a:p>
            <a:endParaRPr lang="pt-BR" sz="1200" b="1" dirty="0">
              <a:solidFill>
                <a:schemeClr val="tx1"/>
              </a:solidFill>
              <a:sym typeface="Symbol"/>
            </a:endParaRPr>
          </a:p>
          <a:p>
            <a:pPr marL="0" indent="0">
              <a:buNone/>
            </a:pPr>
            <a:r>
              <a:rPr lang="pt-BR" sz="2600" dirty="0">
                <a:solidFill>
                  <a:schemeClr val="tx1"/>
                </a:solidFill>
                <a:sym typeface="Symbol"/>
              </a:rPr>
              <a:t>   =</a:t>
            </a:r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257080"/>
              </p:ext>
            </p:extLst>
          </p:nvPr>
        </p:nvGraphicFramePr>
        <p:xfrm>
          <a:off x="1207094" y="3444643"/>
          <a:ext cx="4608780" cy="1585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80" name="Equation" r:id="rId3" imgW="1726920" imgH="647640" progId="Equation.DSMT4">
                  <p:embed/>
                </p:oleObj>
              </mc:Choice>
              <mc:Fallback>
                <p:oleObj name="Equation" r:id="rId3" imgW="172692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7094" y="3444643"/>
                        <a:ext cx="4608780" cy="1585859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1885389" y="1906572"/>
            <a:ext cx="731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rgbClr val="003300"/>
                </a:solidFill>
                <a:latin typeface="+mn-lt"/>
              </a:rPr>
              <a:t>Variação Percentual na relação capital-trabalho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892649" y="2363766"/>
            <a:ext cx="731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solidFill>
                  <a:srgbClr val="003300"/>
                </a:solidFill>
                <a:latin typeface="+mn-lt"/>
              </a:rPr>
              <a:t>           Variação Percentual na </a:t>
            </a:r>
            <a:r>
              <a:rPr lang="pt-BR" sz="2600" dirty="0" err="1">
                <a:solidFill>
                  <a:srgbClr val="003300"/>
                </a:solidFill>
                <a:latin typeface="+mn-lt"/>
              </a:rPr>
              <a:t>TMg</a:t>
            </a:r>
            <a:r>
              <a:rPr lang="pt-BR" sz="2200" dirty="0" err="1">
                <a:solidFill>
                  <a:srgbClr val="003300"/>
                </a:solidFill>
                <a:latin typeface="+mn-lt"/>
              </a:rPr>
              <a:t>S</a:t>
            </a:r>
            <a:r>
              <a:rPr lang="pt-BR" sz="2600" dirty="0">
                <a:solidFill>
                  <a:srgbClr val="003300"/>
                </a:solidFill>
                <a:latin typeface="+mn-lt"/>
              </a:rPr>
              <a:t> </a:t>
            </a:r>
            <a:r>
              <a:rPr lang="pt-BR" sz="1400" b="1" dirty="0">
                <a:solidFill>
                  <a:srgbClr val="003300"/>
                </a:solidFill>
                <a:latin typeface="+mn-lt"/>
              </a:rPr>
              <a:t>(k,L)</a:t>
            </a:r>
          </a:p>
        </p:txBody>
      </p:sp>
      <p:cxnSp>
        <p:nvCxnSpPr>
          <p:cNvPr id="12" name="Conector reto 11"/>
          <p:cNvCxnSpPr/>
          <p:nvPr/>
        </p:nvCxnSpPr>
        <p:spPr bwMode="auto">
          <a:xfrm>
            <a:off x="1972487" y="2385468"/>
            <a:ext cx="7010400" cy="0"/>
          </a:xfrm>
          <a:prstGeom prst="line">
            <a:avLst/>
          </a:prstGeom>
          <a:solidFill>
            <a:srgbClr val="FFCC99"/>
          </a:solidFill>
          <a:ln w="28575" cap="flat" cmpd="sng" algn="ctr">
            <a:solidFill>
              <a:srgbClr val="00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CaixaDeTexto 12"/>
          <p:cNvSpPr txBox="1"/>
          <p:nvPr/>
        </p:nvSpPr>
        <p:spPr>
          <a:xfrm>
            <a:off x="253218" y="5276834"/>
            <a:ext cx="11718388" cy="1200329"/>
          </a:xfrm>
          <a:prstGeom prst="rect">
            <a:avLst/>
          </a:prstGeom>
          <a:solidFill>
            <a:srgbClr val="FFEFEF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solidFill>
                  <a:srgbClr val="C00000"/>
                </a:solidFill>
              </a:rPr>
              <a:t>OBS. </a:t>
            </a:r>
            <a:r>
              <a:rPr lang="pt-BR" dirty="0">
                <a:solidFill>
                  <a:srgbClr val="C00000"/>
                </a:solidFill>
              </a:rPr>
              <a:t>A derivada do logaritmo natural de uma variável nos fornece, aproximadamente, a variação percentual dessa variável. Logo, muitas vezes, é mais conveniente aplicarmos log, seja por esse motivo, seja pelo fato de que a aplicação de log nos permite linearizar a função.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Título 1"/>
          <p:cNvSpPr>
            <a:spLocks noGrp="1"/>
          </p:cNvSpPr>
          <p:nvPr>
            <p:ph type="title"/>
          </p:nvPr>
        </p:nvSpPr>
        <p:spPr>
          <a:xfrm>
            <a:off x="1931988" y="133351"/>
            <a:ext cx="8126412" cy="785813"/>
          </a:xfrm>
        </p:spPr>
        <p:txBody>
          <a:bodyPr/>
          <a:lstStyle/>
          <a:p>
            <a:pPr algn="ctr"/>
            <a:r>
              <a:rPr lang="pt-BR" sz="3200" dirty="0">
                <a:solidFill>
                  <a:schemeClr val="tx1"/>
                </a:solidFill>
              </a:rPr>
              <a:t>A Função de Produção ESC </a:t>
            </a:r>
            <a:br>
              <a:rPr lang="pt-BR" sz="3200" dirty="0">
                <a:solidFill>
                  <a:schemeClr val="tx1"/>
                </a:solidFill>
              </a:rPr>
            </a:br>
            <a:r>
              <a:rPr lang="pt-BR" sz="2400" dirty="0">
                <a:solidFill>
                  <a:schemeClr val="tx1"/>
                </a:solidFill>
              </a:rPr>
              <a:t>(Elasticidade de Substituição Constante)</a:t>
            </a:r>
          </a:p>
        </p:txBody>
      </p:sp>
      <p:cxnSp>
        <p:nvCxnSpPr>
          <p:cNvPr id="17" name="Conector de Seta Reta 16"/>
          <p:cNvCxnSpPr/>
          <p:nvPr/>
        </p:nvCxnSpPr>
        <p:spPr bwMode="auto">
          <a:xfrm>
            <a:off x="1392702" y="2940147"/>
            <a:ext cx="0" cy="490774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to 9"/>
          <p:cNvCxnSpPr>
            <a:stCxn id="13" idx="1"/>
            <a:endCxn id="25" idx="3"/>
          </p:cNvCxnSpPr>
          <p:nvPr/>
        </p:nvCxnSpPr>
        <p:spPr bwMode="auto">
          <a:xfrm rot="5400000" flipH="1" flipV="1">
            <a:off x="4091711" y="3815916"/>
            <a:ext cx="1161344" cy="2604636"/>
          </a:xfrm>
          <a:prstGeom prst="line">
            <a:avLst/>
          </a:prstGeom>
          <a:solidFill>
            <a:srgbClr val="FFCC99"/>
          </a:solidFill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Conector reto 10"/>
          <p:cNvCxnSpPr>
            <a:stCxn id="13" idx="1"/>
            <a:endCxn id="24" idx="3"/>
          </p:cNvCxnSpPr>
          <p:nvPr/>
        </p:nvCxnSpPr>
        <p:spPr bwMode="auto">
          <a:xfrm rot="5400000" flipH="1" flipV="1">
            <a:off x="2726461" y="3974666"/>
            <a:ext cx="2367844" cy="1080636"/>
          </a:xfrm>
          <a:prstGeom prst="line">
            <a:avLst/>
          </a:prstGeom>
          <a:solidFill>
            <a:srgbClr val="FFCC99"/>
          </a:solidFill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Conector reto 11"/>
          <p:cNvCxnSpPr/>
          <p:nvPr/>
        </p:nvCxnSpPr>
        <p:spPr bwMode="auto">
          <a:xfrm>
            <a:off x="5244902" y="4166968"/>
            <a:ext cx="1727200" cy="762000"/>
          </a:xfrm>
          <a:prstGeom prst="line">
            <a:avLst/>
          </a:prstGeom>
          <a:solidFill>
            <a:srgbClr val="FFCC99"/>
          </a:solidFill>
          <a:ln w="19050" cap="flat" cmpd="sng" algn="ctr">
            <a:solidFill>
              <a:schemeClr val="accent6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3370065" y="1703168"/>
            <a:ext cx="0" cy="3995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3384352" y="5676681"/>
            <a:ext cx="53292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673903" y="5581432"/>
            <a:ext cx="402355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latin typeface="Arial" charset="0"/>
              </a:rPr>
              <a:t>L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2974777" y="4313019"/>
            <a:ext cx="4680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latin typeface="Arial" charset="0"/>
              </a:rPr>
              <a:t>10</a:t>
            </a: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949377" y="3098582"/>
            <a:ext cx="4680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latin typeface="Arial" charset="0"/>
              </a:rPr>
              <a:t>20</a:t>
            </a: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5786240" y="5700494"/>
            <a:ext cx="4680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latin typeface="Arial" charset="0"/>
              </a:rPr>
              <a:t>10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306691" y="5687794"/>
            <a:ext cx="325411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latin typeface="Arial" charset="0"/>
              </a:rPr>
              <a:t>5</a:t>
            </a:r>
          </a:p>
        </p:txBody>
      </p:sp>
      <p:sp>
        <p:nvSpPr>
          <p:cNvPr id="20" name="Freeform 4"/>
          <p:cNvSpPr>
            <a:spLocks/>
          </p:cNvSpPr>
          <p:nvPr/>
        </p:nvSpPr>
        <p:spPr bwMode="auto">
          <a:xfrm>
            <a:off x="3784402" y="2007968"/>
            <a:ext cx="4127500" cy="2984501"/>
          </a:xfrm>
          <a:custGeom>
            <a:avLst/>
            <a:gdLst>
              <a:gd name="T0" fmla="*/ 0 w 1973"/>
              <a:gd name="T1" fmla="*/ 0 h 2068"/>
              <a:gd name="T2" fmla="*/ 70 w 1973"/>
              <a:gd name="T3" fmla="*/ 201 h 2068"/>
              <a:gd name="T4" fmla="*/ 139 w 1973"/>
              <a:gd name="T5" fmla="*/ 403 h 2068"/>
              <a:gd name="T6" fmla="*/ 208 w 1973"/>
              <a:gd name="T7" fmla="*/ 588 h 2068"/>
              <a:gd name="T8" fmla="*/ 290 w 1973"/>
              <a:gd name="T9" fmla="*/ 768 h 2068"/>
              <a:gd name="T10" fmla="*/ 372 w 1973"/>
              <a:gd name="T11" fmla="*/ 938 h 2068"/>
              <a:gd name="T12" fmla="*/ 460 w 1973"/>
              <a:gd name="T13" fmla="*/ 1102 h 2068"/>
              <a:gd name="T14" fmla="*/ 561 w 1973"/>
              <a:gd name="T15" fmla="*/ 1256 h 2068"/>
              <a:gd name="T16" fmla="*/ 611 w 1973"/>
              <a:gd name="T17" fmla="*/ 1325 h 2068"/>
              <a:gd name="T18" fmla="*/ 674 w 1973"/>
              <a:gd name="T19" fmla="*/ 1394 h 2068"/>
              <a:gd name="T20" fmla="*/ 744 w 1973"/>
              <a:gd name="T21" fmla="*/ 1457 h 2068"/>
              <a:gd name="T22" fmla="*/ 813 w 1973"/>
              <a:gd name="T23" fmla="*/ 1521 h 2068"/>
              <a:gd name="T24" fmla="*/ 970 w 1973"/>
              <a:gd name="T25" fmla="*/ 1632 h 2068"/>
              <a:gd name="T26" fmla="*/ 1134 w 1973"/>
              <a:gd name="T27" fmla="*/ 1738 h 2068"/>
              <a:gd name="T28" fmla="*/ 1298 w 1973"/>
              <a:gd name="T29" fmla="*/ 1828 h 2068"/>
              <a:gd name="T30" fmla="*/ 1462 w 1973"/>
              <a:gd name="T31" fmla="*/ 1903 h 2068"/>
              <a:gd name="T32" fmla="*/ 1632 w 1973"/>
              <a:gd name="T33" fmla="*/ 1966 h 2068"/>
              <a:gd name="T34" fmla="*/ 1802 w 1973"/>
              <a:gd name="T35" fmla="*/ 2019 h 2068"/>
              <a:gd name="T36" fmla="*/ 1972 w 1973"/>
              <a:gd name="T37" fmla="*/ 2067 h 206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73"/>
              <a:gd name="T58" fmla="*/ 0 h 2068"/>
              <a:gd name="T59" fmla="*/ 1973 w 1973"/>
              <a:gd name="T60" fmla="*/ 2068 h 206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73" h="2068">
                <a:moveTo>
                  <a:pt x="0" y="0"/>
                </a:moveTo>
                <a:lnTo>
                  <a:pt x="70" y="201"/>
                </a:lnTo>
                <a:lnTo>
                  <a:pt x="139" y="403"/>
                </a:lnTo>
                <a:lnTo>
                  <a:pt x="208" y="588"/>
                </a:lnTo>
                <a:lnTo>
                  <a:pt x="290" y="768"/>
                </a:lnTo>
                <a:lnTo>
                  <a:pt x="372" y="938"/>
                </a:lnTo>
                <a:lnTo>
                  <a:pt x="460" y="1102"/>
                </a:lnTo>
                <a:lnTo>
                  <a:pt x="561" y="1256"/>
                </a:lnTo>
                <a:lnTo>
                  <a:pt x="611" y="1325"/>
                </a:lnTo>
                <a:lnTo>
                  <a:pt x="674" y="1394"/>
                </a:lnTo>
                <a:lnTo>
                  <a:pt x="744" y="1457"/>
                </a:lnTo>
                <a:lnTo>
                  <a:pt x="813" y="1521"/>
                </a:lnTo>
                <a:lnTo>
                  <a:pt x="970" y="1632"/>
                </a:lnTo>
                <a:lnTo>
                  <a:pt x="1134" y="1738"/>
                </a:lnTo>
                <a:lnTo>
                  <a:pt x="1298" y="1828"/>
                </a:lnTo>
                <a:lnTo>
                  <a:pt x="1462" y="1903"/>
                </a:lnTo>
                <a:lnTo>
                  <a:pt x="1632" y="1966"/>
                </a:lnTo>
                <a:lnTo>
                  <a:pt x="1802" y="2019"/>
                </a:lnTo>
                <a:lnTo>
                  <a:pt x="1972" y="2067"/>
                </a:lnTo>
              </a:path>
            </a:pathLst>
          </a:custGeom>
          <a:noFill/>
          <a:ln w="508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1" name="Rectangle 36"/>
          <p:cNvSpPr>
            <a:spLocks noChangeArrowheads="1"/>
          </p:cNvSpPr>
          <p:nvPr/>
        </p:nvSpPr>
        <p:spPr bwMode="auto">
          <a:xfrm>
            <a:off x="7913490" y="4816257"/>
            <a:ext cx="1710406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>
                <a:latin typeface="Arial" charset="0"/>
              </a:rPr>
              <a:t>Q = 1 </a:t>
            </a:r>
            <a:r>
              <a:rPr lang="en-US" sz="2000" b="1" i="1" dirty="0" err="1">
                <a:latin typeface="Arial" charset="0"/>
              </a:rPr>
              <a:t>milhão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22" name="Rectangle 42"/>
          <p:cNvSpPr>
            <a:spLocks noChangeArrowheads="1"/>
          </p:cNvSpPr>
          <p:nvPr/>
        </p:nvSpPr>
        <p:spPr bwMode="auto">
          <a:xfrm>
            <a:off x="2917627" y="1190407"/>
            <a:ext cx="44243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latin typeface="Arial" charset="0"/>
              </a:rPr>
              <a:t>K</a:t>
            </a:r>
          </a:p>
        </p:txBody>
      </p:sp>
      <p:cxnSp>
        <p:nvCxnSpPr>
          <p:cNvPr id="23" name="Conector reto 22"/>
          <p:cNvCxnSpPr/>
          <p:nvPr/>
        </p:nvCxnSpPr>
        <p:spPr bwMode="auto">
          <a:xfrm rot="16200000" flipH="1">
            <a:off x="3714552" y="2738218"/>
            <a:ext cx="1498600" cy="1130300"/>
          </a:xfrm>
          <a:prstGeom prst="line">
            <a:avLst/>
          </a:prstGeom>
          <a:solidFill>
            <a:srgbClr val="FFCC99"/>
          </a:solidFill>
          <a:ln w="19050" cap="flat" cmpd="sng" algn="ctr">
            <a:solidFill>
              <a:schemeClr val="accent6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Elipse 23"/>
          <p:cNvSpPr/>
          <p:nvPr/>
        </p:nvSpPr>
        <p:spPr bwMode="auto">
          <a:xfrm>
            <a:off x="4432102" y="3201769"/>
            <a:ext cx="127000" cy="151477"/>
          </a:xfrm>
          <a:prstGeom prst="ellipse">
            <a:avLst/>
          </a:prstGeom>
          <a:solidFill>
            <a:schemeClr val="accent3">
              <a:lumMod val="1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pt-BR" sz="100" dirty="0"/>
          </a:p>
        </p:txBody>
      </p:sp>
      <p:sp>
        <p:nvSpPr>
          <p:cNvPr id="25" name="Elipse 24"/>
          <p:cNvSpPr/>
          <p:nvPr/>
        </p:nvSpPr>
        <p:spPr bwMode="auto">
          <a:xfrm>
            <a:off x="5956102" y="4408269"/>
            <a:ext cx="127000" cy="151477"/>
          </a:xfrm>
          <a:prstGeom prst="ellipse">
            <a:avLst/>
          </a:prstGeom>
          <a:solidFill>
            <a:schemeClr val="accent3">
              <a:lumMod val="1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pt-BR" sz="100" dirty="0"/>
          </a:p>
        </p:txBody>
      </p:sp>
      <p:sp>
        <p:nvSpPr>
          <p:cNvPr id="26" name="Rectangle 42"/>
          <p:cNvSpPr>
            <a:spLocks noChangeArrowheads="1"/>
          </p:cNvSpPr>
          <p:nvPr/>
        </p:nvSpPr>
        <p:spPr bwMode="auto">
          <a:xfrm>
            <a:off x="4390827" y="2803307"/>
            <a:ext cx="36869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latin typeface="Arial" charset="0"/>
              </a:rPr>
              <a:t>A</a:t>
            </a:r>
          </a:p>
        </p:txBody>
      </p:sp>
      <p:sp>
        <p:nvSpPr>
          <p:cNvPr id="27" name="Rectangle 42"/>
          <p:cNvSpPr>
            <a:spLocks noChangeArrowheads="1"/>
          </p:cNvSpPr>
          <p:nvPr/>
        </p:nvSpPr>
        <p:spPr bwMode="auto">
          <a:xfrm>
            <a:off x="5787827" y="4022507"/>
            <a:ext cx="36869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latin typeface="Arial" charset="0"/>
              </a:rPr>
              <a:t>B</a:t>
            </a:r>
          </a:p>
        </p:txBody>
      </p:sp>
      <p:cxnSp>
        <p:nvCxnSpPr>
          <p:cNvPr id="28" name="Conector reto 27"/>
          <p:cNvCxnSpPr>
            <a:stCxn id="24" idx="4"/>
          </p:cNvCxnSpPr>
          <p:nvPr/>
        </p:nvCxnSpPr>
        <p:spPr bwMode="auto">
          <a:xfrm rot="5400000">
            <a:off x="3326742" y="4484006"/>
            <a:ext cx="2299623" cy="3810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Conector reto 28"/>
          <p:cNvCxnSpPr>
            <a:stCxn id="24" idx="2"/>
          </p:cNvCxnSpPr>
          <p:nvPr/>
        </p:nvCxnSpPr>
        <p:spPr bwMode="auto">
          <a:xfrm rot="10800000" flipV="1">
            <a:off x="3378002" y="3277507"/>
            <a:ext cx="1054100" cy="461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Conector reto 29"/>
          <p:cNvCxnSpPr>
            <a:stCxn id="25" idx="4"/>
          </p:cNvCxnSpPr>
          <p:nvPr/>
        </p:nvCxnSpPr>
        <p:spPr bwMode="auto">
          <a:xfrm rot="5400000">
            <a:off x="5447642" y="5131706"/>
            <a:ext cx="1143923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Conector reto 30"/>
          <p:cNvCxnSpPr>
            <a:stCxn id="25" idx="2"/>
          </p:cNvCxnSpPr>
          <p:nvPr/>
        </p:nvCxnSpPr>
        <p:spPr bwMode="auto">
          <a:xfrm rot="10800000" flipV="1">
            <a:off x="3352602" y="4484007"/>
            <a:ext cx="2603500" cy="461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32" name="Objeto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018800"/>
              </p:ext>
            </p:extLst>
          </p:nvPr>
        </p:nvGraphicFramePr>
        <p:xfrm>
          <a:off x="4787900" y="2530475"/>
          <a:ext cx="2293938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958" name="Equation" r:id="rId3" imgW="939600" imgH="253800" progId="Equation.DSMT4">
                  <p:embed/>
                </p:oleObj>
              </mc:Choice>
              <mc:Fallback>
                <p:oleObj name="Equation" r:id="rId3" imgW="939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2530475"/>
                        <a:ext cx="2293938" cy="59372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843153"/>
              </p:ext>
            </p:extLst>
          </p:nvPr>
        </p:nvGraphicFramePr>
        <p:xfrm>
          <a:off x="6216650" y="3559175"/>
          <a:ext cx="2128838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959" name="Equation" r:id="rId5" imgW="927000" imgH="253800" progId="Equation.DSMT4">
                  <p:embed/>
                </p:oleObj>
              </mc:Choice>
              <mc:Fallback>
                <p:oleObj name="Equation" r:id="rId5" imgW="927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6650" y="3559175"/>
                        <a:ext cx="2128838" cy="61595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to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806643"/>
              </p:ext>
            </p:extLst>
          </p:nvPr>
        </p:nvGraphicFramePr>
        <p:xfrm>
          <a:off x="1619052" y="3404969"/>
          <a:ext cx="1044528" cy="789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960" name="Equation" r:id="rId7" imgW="571320" imgH="431640" progId="Equation.DSMT4">
                  <p:embed/>
                </p:oleObj>
              </mc:Choice>
              <mc:Fallback>
                <p:oleObj name="Equation" r:id="rId7" imgW="571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052" y="3404969"/>
                        <a:ext cx="1044528" cy="789199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64390"/>
              </p:ext>
            </p:extLst>
          </p:nvPr>
        </p:nvGraphicFramePr>
        <p:xfrm>
          <a:off x="1638102" y="4522457"/>
          <a:ext cx="1066801" cy="843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961" name="Equation" r:id="rId9" imgW="545760" imgH="431640" progId="Equation.DSMT4">
                  <p:embed/>
                </p:oleObj>
              </mc:Choice>
              <mc:Fallback>
                <p:oleObj name="Equation" r:id="rId9" imgW="5457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102" y="4522457"/>
                        <a:ext cx="1066801" cy="84351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Conector de seta reta 35"/>
          <p:cNvCxnSpPr/>
          <p:nvPr/>
        </p:nvCxnSpPr>
        <p:spPr bwMode="auto">
          <a:xfrm rot="5400000">
            <a:off x="6051587" y="4147690"/>
            <a:ext cx="278935" cy="266699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chemeClr val="accent2">
                <a:lumMod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Conector de seta reta 36"/>
          <p:cNvCxnSpPr>
            <a:endCxn id="24" idx="6"/>
          </p:cNvCxnSpPr>
          <p:nvPr/>
        </p:nvCxnSpPr>
        <p:spPr bwMode="auto">
          <a:xfrm rot="10800000" flipV="1">
            <a:off x="4559102" y="3112868"/>
            <a:ext cx="317500" cy="164639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chemeClr val="accent2">
                <a:lumMod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Conector de seta reta 37"/>
          <p:cNvCxnSpPr/>
          <p:nvPr/>
        </p:nvCxnSpPr>
        <p:spPr bwMode="auto">
          <a:xfrm>
            <a:off x="2692202" y="3785968"/>
            <a:ext cx="1549400" cy="1588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chemeClr val="accent2">
                <a:lumMod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Conector de seta reta 38"/>
          <p:cNvCxnSpPr/>
          <p:nvPr/>
        </p:nvCxnSpPr>
        <p:spPr bwMode="auto">
          <a:xfrm>
            <a:off x="2717602" y="4928968"/>
            <a:ext cx="2286000" cy="1588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chemeClr val="accent2">
                <a:lumMod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1931988" y="133351"/>
            <a:ext cx="8126412" cy="785813"/>
          </a:xfrm>
        </p:spPr>
        <p:txBody>
          <a:bodyPr/>
          <a:lstStyle/>
          <a:p>
            <a:pPr algn="ctr"/>
            <a:r>
              <a:rPr lang="pt-BR" sz="3200" dirty="0">
                <a:solidFill>
                  <a:schemeClr val="tx1"/>
                </a:solidFill>
              </a:rPr>
              <a:t>A Função de Produção ESC </a:t>
            </a:r>
            <a:br>
              <a:rPr lang="pt-BR" sz="3200" dirty="0">
                <a:solidFill>
                  <a:schemeClr val="tx1"/>
                </a:solidFill>
              </a:rPr>
            </a:br>
            <a:r>
              <a:rPr lang="pt-BR" sz="2400" dirty="0">
                <a:solidFill>
                  <a:schemeClr val="tx1"/>
                </a:solidFill>
              </a:rPr>
              <a:t>(Elasticidade de Substituição Constante)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5" grpId="0" animBg="1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604911" y="1125002"/>
            <a:ext cx="11226018" cy="4883150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chemeClr val="tx1"/>
                </a:solidFill>
              </a:rPr>
              <a:t>De um modo geral a FDP ESC pode ser apresentada como: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pt-BR" sz="2600" dirty="0">
              <a:solidFill>
                <a:schemeClr val="tx1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pt-BR" sz="2600" dirty="0">
              <a:solidFill>
                <a:schemeClr val="tx1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pt-BR" sz="2600" dirty="0">
              <a:solidFill>
                <a:schemeClr val="tx1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pt-BR" sz="2600" dirty="0">
              <a:solidFill>
                <a:schemeClr val="tx1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pt-BR" sz="2600" dirty="0">
              <a:solidFill>
                <a:schemeClr val="tx1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chemeClr val="tx1"/>
                </a:solidFill>
              </a:rPr>
              <a:t>Em equilíbrio, devemos ter: </a:t>
            </a:r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683322"/>
              </p:ext>
            </p:extLst>
          </p:nvPr>
        </p:nvGraphicFramePr>
        <p:xfrm>
          <a:off x="1094318" y="1693025"/>
          <a:ext cx="6389694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80" name="Equation" r:id="rId3" imgW="2247840" imgH="685800" progId="Equation.DSMT4">
                  <p:embed/>
                </p:oleObj>
              </mc:Choice>
              <mc:Fallback>
                <p:oleObj name="Equation" r:id="rId3" imgW="22478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4318" y="1693025"/>
                        <a:ext cx="6389694" cy="2136775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017179"/>
              </p:ext>
            </p:extLst>
          </p:nvPr>
        </p:nvGraphicFramePr>
        <p:xfrm>
          <a:off x="5162845" y="4383417"/>
          <a:ext cx="4215465" cy="1159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81" name="Equation" r:id="rId5" imgW="1523880" imgH="419040" progId="Equation.DSMT4">
                  <p:embed/>
                </p:oleObj>
              </mc:Choice>
              <mc:Fallback>
                <p:oleObj name="Equation" r:id="rId5" imgW="15238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2845" y="4383417"/>
                        <a:ext cx="4215465" cy="11592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1931988" y="133351"/>
            <a:ext cx="8126412" cy="785813"/>
          </a:xfrm>
        </p:spPr>
        <p:txBody>
          <a:bodyPr/>
          <a:lstStyle/>
          <a:p>
            <a:pPr algn="ctr"/>
            <a:r>
              <a:rPr lang="pt-BR" sz="3200" dirty="0">
                <a:solidFill>
                  <a:schemeClr val="tx1"/>
                </a:solidFill>
              </a:rPr>
              <a:t>A Função de Produção ESC </a:t>
            </a:r>
            <a:br>
              <a:rPr lang="pt-BR" sz="3200" dirty="0">
                <a:solidFill>
                  <a:schemeClr val="tx1"/>
                </a:solidFill>
              </a:rPr>
            </a:br>
            <a:r>
              <a:rPr lang="pt-BR" sz="2400" dirty="0">
                <a:solidFill>
                  <a:schemeClr val="tx1"/>
                </a:solidFill>
              </a:rPr>
              <a:t>(Elasticidade de Substituição Constante)</a:t>
            </a:r>
          </a:p>
        </p:txBody>
      </p:sp>
      <p:cxnSp>
        <p:nvCxnSpPr>
          <p:cNvPr id="15" name="Conector de Seta Reta 14"/>
          <p:cNvCxnSpPr/>
          <p:nvPr/>
        </p:nvCxnSpPr>
        <p:spPr bwMode="auto">
          <a:xfrm>
            <a:off x="9664504" y="4909625"/>
            <a:ext cx="1786598" cy="0"/>
          </a:xfrm>
          <a:prstGeom prst="straightConnector1">
            <a:avLst/>
          </a:prstGeom>
          <a:solidFill>
            <a:srgbClr val="FFCC99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 bwMode="auto">
          <a:xfrm>
            <a:off x="10268864" y="4628270"/>
            <a:ext cx="1590202" cy="1350498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647114" y="1013865"/>
            <a:ext cx="9635818" cy="1806208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tx1"/>
                </a:solidFill>
              </a:rPr>
              <a:t>Relembrando: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pt-BR" sz="400" dirty="0">
              <a:solidFill>
                <a:schemeClr val="tx1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chemeClr val="tx1"/>
                </a:solidFill>
              </a:rPr>
              <a:t>Eq. da </a:t>
            </a:r>
            <a:r>
              <a:rPr lang="pt-BR" sz="2600" dirty="0" err="1">
                <a:solidFill>
                  <a:schemeClr val="tx1"/>
                </a:solidFill>
              </a:rPr>
              <a:t>isoquanta</a:t>
            </a:r>
            <a:r>
              <a:rPr lang="pt-BR" sz="2600" dirty="0">
                <a:solidFill>
                  <a:schemeClr val="tx1"/>
                </a:solidFill>
              </a:rPr>
              <a:t>: 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177738"/>
              </p:ext>
            </p:extLst>
          </p:nvPr>
        </p:nvGraphicFramePr>
        <p:xfrm>
          <a:off x="6711923" y="1157891"/>
          <a:ext cx="3739640" cy="172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2" name="Equation" r:id="rId3" imgW="1650960" imgH="761760" progId="Equation.DSMT4">
                  <p:embed/>
                </p:oleObj>
              </mc:Choice>
              <mc:Fallback>
                <p:oleObj name="Equation" r:id="rId3" imgW="16509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1923" y="1157891"/>
                        <a:ext cx="3739640" cy="1725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705913"/>
              </p:ext>
            </p:extLst>
          </p:nvPr>
        </p:nvGraphicFramePr>
        <p:xfrm>
          <a:off x="3795502" y="1591960"/>
          <a:ext cx="2853953" cy="91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3" name="Equation" r:id="rId5" imgW="1231560" imgH="393480" progId="Equation.DSMT4">
                  <p:embed/>
                </p:oleObj>
              </mc:Choice>
              <mc:Fallback>
                <p:oleObj name="Equation" r:id="rId5" imgW="1231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5502" y="1591960"/>
                        <a:ext cx="2853953" cy="91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633055"/>
              </p:ext>
            </p:extLst>
          </p:nvPr>
        </p:nvGraphicFramePr>
        <p:xfrm>
          <a:off x="1111098" y="2820073"/>
          <a:ext cx="5261567" cy="1060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4" name="Equation" r:id="rId7" imgW="1981080" imgH="368280" progId="Equation.DSMT4">
                  <p:embed/>
                </p:oleObj>
              </mc:Choice>
              <mc:Fallback>
                <p:oleObj name="Equation" r:id="rId7" imgW="19810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098" y="2820073"/>
                        <a:ext cx="5261567" cy="10601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491812"/>
              </p:ext>
            </p:extLst>
          </p:nvPr>
        </p:nvGraphicFramePr>
        <p:xfrm>
          <a:off x="1076106" y="4024246"/>
          <a:ext cx="10797028" cy="260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5" name="Equation" r:id="rId9" imgW="4089240" imgH="888840" progId="Equation.DSMT4">
                  <p:embed/>
                </p:oleObj>
              </mc:Choice>
              <mc:Fallback>
                <p:oleObj name="Equation" r:id="rId9" imgW="408924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106" y="4024246"/>
                        <a:ext cx="10797028" cy="2605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1931988" y="133351"/>
            <a:ext cx="8126412" cy="785813"/>
          </a:xfrm>
        </p:spPr>
        <p:txBody>
          <a:bodyPr/>
          <a:lstStyle/>
          <a:p>
            <a:pPr algn="ctr"/>
            <a:r>
              <a:rPr lang="pt-BR" sz="3200" dirty="0">
                <a:solidFill>
                  <a:schemeClr val="tx1"/>
                </a:solidFill>
              </a:rPr>
              <a:t>A Função de Produção ESC </a:t>
            </a:r>
            <a:br>
              <a:rPr lang="pt-BR" sz="3200" dirty="0">
                <a:solidFill>
                  <a:schemeClr val="tx1"/>
                </a:solidFill>
              </a:rPr>
            </a:br>
            <a:r>
              <a:rPr lang="pt-BR" sz="2400" dirty="0">
                <a:solidFill>
                  <a:schemeClr val="tx1"/>
                </a:solidFill>
              </a:rPr>
              <a:t>(Elasticidade de Substituição Constante)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661182" y="1273175"/>
            <a:ext cx="11113476" cy="4883150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chemeClr val="tx1"/>
                </a:solidFill>
              </a:rPr>
              <a:t>Aplicando log, temos: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pt-BR" sz="2600" dirty="0">
              <a:solidFill>
                <a:schemeClr val="tx1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pt-BR" sz="2600" dirty="0">
              <a:solidFill>
                <a:schemeClr val="tx1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pt-BR" sz="2600" dirty="0">
              <a:solidFill>
                <a:schemeClr val="tx1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pt-BR" sz="2600" dirty="0">
              <a:solidFill>
                <a:schemeClr val="tx1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pt-BR" sz="2600" dirty="0">
              <a:solidFill>
                <a:schemeClr val="tx1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endParaRPr lang="pt-BR" sz="2600" dirty="0">
              <a:solidFill>
                <a:schemeClr val="tx1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chemeClr val="tx1"/>
                </a:solidFill>
              </a:rPr>
              <a:t>Aplicando a definição de elasticidade de substituição:</a:t>
            </a:r>
          </a:p>
          <a:p>
            <a:endParaRPr lang="pt-BR" sz="2400" dirty="0">
              <a:solidFill>
                <a:schemeClr val="tx1"/>
              </a:solidFill>
            </a:endParaRPr>
          </a:p>
          <a:p>
            <a:endParaRPr lang="pt-BR" sz="2400" dirty="0">
              <a:solidFill>
                <a:schemeClr val="tx1"/>
              </a:solidFill>
            </a:endParaRP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366660"/>
              </p:ext>
            </p:extLst>
          </p:nvPr>
        </p:nvGraphicFramePr>
        <p:xfrm>
          <a:off x="1094318" y="1836303"/>
          <a:ext cx="7219688" cy="3450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75" name="Equation" r:id="rId3" imgW="2869920" imgH="1371600" progId="Equation.DSMT4">
                  <p:embed/>
                </p:oleObj>
              </mc:Choice>
              <mc:Fallback>
                <p:oleObj name="Equation" r:id="rId3" imgW="2869920" imgH="1371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4318" y="1836303"/>
                        <a:ext cx="7219688" cy="34501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931988" y="133351"/>
            <a:ext cx="8126412" cy="785813"/>
          </a:xfrm>
        </p:spPr>
        <p:txBody>
          <a:bodyPr/>
          <a:lstStyle/>
          <a:p>
            <a:pPr algn="ctr"/>
            <a:r>
              <a:rPr lang="pt-BR" sz="3200" dirty="0">
                <a:solidFill>
                  <a:schemeClr val="tx1"/>
                </a:solidFill>
              </a:rPr>
              <a:t>A Função de Produção ESC </a:t>
            </a:r>
            <a:br>
              <a:rPr lang="pt-BR" sz="3200" dirty="0">
                <a:solidFill>
                  <a:schemeClr val="tx1"/>
                </a:solidFill>
              </a:rPr>
            </a:br>
            <a:r>
              <a:rPr lang="pt-BR" sz="2400" dirty="0">
                <a:solidFill>
                  <a:schemeClr val="tx1"/>
                </a:solidFill>
              </a:rPr>
              <a:t>(Elasticidade de Substituição Constante)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 bwMode="auto">
          <a:xfrm>
            <a:off x="4433173" y="3834255"/>
            <a:ext cx="2936384" cy="1708160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pt-BR" sz="10500" dirty="0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14713"/>
              </p:ext>
            </p:extLst>
          </p:nvPr>
        </p:nvGraphicFramePr>
        <p:xfrm>
          <a:off x="2707943" y="1441358"/>
          <a:ext cx="4103686" cy="1675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48" name="Equation" r:id="rId3" imgW="1409400" imgH="647640" progId="Equation.DSMT4">
                  <p:embed/>
                </p:oleObj>
              </mc:Choice>
              <mc:Fallback>
                <p:oleObj name="Equation" r:id="rId3" imgW="140940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7943" y="1441358"/>
                        <a:ext cx="4103686" cy="1675917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578755"/>
              </p:ext>
            </p:extLst>
          </p:nvPr>
        </p:nvGraphicFramePr>
        <p:xfrm>
          <a:off x="4441574" y="3833382"/>
          <a:ext cx="2940897" cy="1662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49" name="Equation" r:id="rId5" imgW="1168200" imgH="660240" progId="Equation.DSMT4">
                  <p:embed/>
                </p:oleObj>
              </mc:Choice>
              <mc:Fallback>
                <p:oleObj name="Equation" r:id="rId5" imgW="116820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1574" y="3833382"/>
                        <a:ext cx="2940897" cy="16622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have esquerda 9"/>
          <p:cNvSpPr/>
          <p:nvPr/>
        </p:nvSpPr>
        <p:spPr bwMode="auto">
          <a:xfrm>
            <a:off x="4175596" y="3795618"/>
            <a:ext cx="167426" cy="1785104"/>
          </a:xfrm>
          <a:prstGeom prst="leftBrac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pt-BR" sz="110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713725" y="4312856"/>
            <a:ext cx="1437744" cy="6771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3800" dirty="0"/>
              <a:t>Logo:</a:t>
            </a:r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1931988" y="133351"/>
            <a:ext cx="8126412" cy="785813"/>
          </a:xfrm>
        </p:spPr>
        <p:txBody>
          <a:bodyPr/>
          <a:lstStyle/>
          <a:p>
            <a:pPr algn="ctr"/>
            <a:r>
              <a:rPr lang="pt-BR" sz="3200" dirty="0">
                <a:solidFill>
                  <a:schemeClr val="tx1"/>
                </a:solidFill>
              </a:rPr>
              <a:t>A Função de Produção ESC </a:t>
            </a:r>
            <a:br>
              <a:rPr lang="pt-BR" sz="3200" dirty="0">
                <a:solidFill>
                  <a:schemeClr val="tx1"/>
                </a:solidFill>
              </a:rPr>
            </a:br>
            <a:r>
              <a:rPr lang="pt-BR" sz="2400" dirty="0">
                <a:solidFill>
                  <a:schemeClr val="tx1"/>
                </a:solidFill>
              </a:rPr>
              <a:t>(Elasticidade de Substituição Constante)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604911" y="1060883"/>
            <a:ext cx="11155680" cy="6552728"/>
          </a:xfrm>
        </p:spPr>
        <p:txBody>
          <a:bodyPr>
            <a:noAutofit/>
          </a:bodyPr>
          <a:lstStyle/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chemeClr val="tx1"/>
                </a:solidFill>
              </a:rPr>
              <a:t>Escrevendo de outro modo: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pt-BR" sz="2400" dirty="0">
              <a:solidFill>
                <a:schemeClr val="tx1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pt-BR" sz="1800" dirty="0">
              <a:solidFill>
                <a:schemeClr val="tx1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pt-BR" sz="2400" dirty="0">
              <a:solidFill>
                <a:schemeClr val="tx1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pt-BR" sz="2400" dirty="0">
              <a:solidFill>
                <a:schemeClr val="tx1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pt-BR" sz="2400" dirty="0">
              <a:solidFill>
                <a:schemeClr val="tx1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pt-BR" sz="2400" dirty="0">
              <a:solidFill>
                <a:schemeClr val="tx1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pt-BR" sz="2400" dirty="0">
              <a:solidFill>
                <a:schemeClr val="tx1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pt-BR" sz="1000" dirty="0">
              <a:solidFill>
                <a:schemeClr val="tx1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tx1"/>
                </a:solidFill>
              </a:rPr>
              <a:t>Observe que, dependendo da elasticidade de substituição, a função de produção ESC pode representar os três casos mais comuns com os quais trabalhamos em microeconomia.</a:t>
            </a:r>
          </a:p>
          <a:p>
            <a:pPr algn="just"/>
            <a:endParaRPr lang="pt-BR" sz="2400" dirty="0">
              <a:solidFill>
                <a:schemeClr val="tx1"/>
              </a:solidFill>
            </a:endParaRPr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506797"/>
              </p:ext>
            </p:extLst>
          </p:nvPr>
        </p:nvGraphicFramePr>
        <p:xfrm>
          <a:off x="1067706" y="1498279"/>
          <a:ext cx="4162285" cy="1647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21" name="Equation" r:id="rId3" imgW="1574640" imgH="571320" progId="Equation.DSMT4">
                  <p:embed/>
                </p:oleObj>
              </mc:Choice>
              <mc:Fallback>
                <p:oleObj name="Equation" r:id="rId3" imgW="157464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7706" y="1498279"/>
                        <a:ext cx="4162285" cy="1647799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336387"/>
              </p:ext>
            </p:extLst>
          </p:nvPr>
        </p:nvGraphicFramePr>
        <p:xfrm>
          <a:off x="1070852" y="3235815"/>
          <a:ext cx="5681641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22" name="Equation" r:id="rId5" imgW="2514600" imgH="939600" progId="Equation.DSMT4">
                  <p:embed/>
                </p:oleObj>
              </mc:Choice>
              <mc:Fallback>
                <p:oleObj name="Equation" r:id="rId5" imgW="251460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0852" y="3235815"/>
                        <a:ext cx="5681641" cy="215265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013974"/>
              </p:ext>
            </p:extLst>
          </p:nvPr>
        </p:nvGraphicFramePr>
        <p:xfrm>
          <a:off x="6004950" y="1958798"/>
          <a:ext cx="3657444" cy="919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23" name="Equation" r:id="rId7" imgW="1777680" imgH="419040" progId="Equation.DSMT4">
                  <p:embed/>
                </p:oleObj>
              </mc:Choice>
              <mc:Fallback>
                <p:oleObj name="Equation" r:id="rId7" imgW="17776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4950" y="1958798"/>
                        <a:ext cx="3657444" cy="91968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1931988" y="133351"/>
            <a:ext cx="8126412" cy="785813"/>
          </a:xfrm>
        </p:spPr>
        <p:txBody>
          <a:bodyPr/>
          <a:lstStyle/>
          <a:p>
            <a:pPr algn="ctr"/>
            <a:r>
              <a:rPr lang="pt-BR" sz="3200" dirty="0">
                <a:solidFill>
                  <a:schemeClr val="tx1"/>
                </a:solidFill>
              </a:rPr>
              <a:t>A Função de Produção ESC </a:t>
            </a:r>
            <a:br>
              <a:rPr lang="pt-BR" sz="3200" dirty="0">
                <a:solidFill>
                  <a:schemeClr val="tx1"/>
                </a:solidFill>
              </a:rPr>
            </a:br>
            <a:r>
              <a:rPr lang="pt-BR" sz="2400" dirty="0">
                <a:solidFill>
                  <a:schemeClr val="tx1"/>
                </a:solidFill>
              </a:rPr>
              <a:t>(Elasticidade de Substituição Constante)</a:t>
            </a:r>
          </a:p>
        </p:txBody>
      </p:sp>
      <p:cxnSp>
        <p:nvCxnSpPr>
          <p:cNvPr id="14" name="Conector de Seta Reta 13"/>
          <p:cNvCxnSpPr/>
          <p:nvPr/>
        </p:nvCxnSpPr>
        <p:spPr bwMode="auto">
          <a:xfrm>
            <a:off x="5261315" y="2391510"/>
            <a:ext cx="745588" cy="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Multiple Bars">
  <a:themeElements>
    <a:clrScheme name="">
      <a:dk1>
        <a:srgbClr val="000000"/>
      </a:dk1>
      <a:lt1>
        <a:srgbClr val="FFFFE1"/>
      </a:lt1>
      <a:dk2>
        <a:srgbClr val="000000"/>
      </a:dk2>
      <a:lt2>
        <a:srgbClr val="FFFFCC"/>
      </a:lt2>
      <a:accent1>
        <a:srgbClr val="FF9933"/>
      </a:accent1>
      <a:accent2>
        <a:srgbClr val="9999FF"/>
      </a:accent2>
      <a:accent3>
        <a:srgbClr val="FFFFEE"/>
      </a:accent3>
      <a:accent4>
        <a:srgbClr val="000000"/>
      </a:accent4>
      <a:accent5>
        <a:srgbClr val="FFCAAD"/>
      </a:accent5>
      <a:accent6>
        <a:srgbClr val="8A8AE7"/>
      </a:accent6>
      <a:hlink>
        <a:srgbClr val="FFCC99"/>
      </a:hlink>
      <a:folHlink>
        <a:srgbClr val="DDDDDD"/>
      </a:folHlink>
    </a:clrScheme>
    <a:fontScheme name="1_Multiple Ba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Multiple 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ltiple 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ltiple 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ltiple 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ltiple 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ltiple 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ltiple 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3025</TotalTime>
  <Words>488</Words>
  <Application>Microsoft Office PowerPoint</Application>
  <PresentationFormat>Widescreen</PresentationFormat>
  <Paragraphs>79</Paragraphs>
  <Slides>13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Symbol</vt:lpstr>
      <vt:lpstr>Times New Roman</vt:lpstr>
      <vt:lpstr>Wingdings</vt:lpstr>
      <vt:lpstr>1_Multiple Bars</vt:lpstr>
      <vt:lpstr>Equation</vt:lpstr>
      <vt:lpstr>Apresentação do PowerPoint</vt:lpstr>
      <vt:lpstr>A Função de Produção ESC  (Elasticidade de Substituição Constante)</vt:lpstr>
      <vt:lpstr>A Função de Produção ESC  (Elasticidade de Substituição Constante)</vt:lpstr>
      <vt:lpstr>A Função de Produção ESC  (Elasticidade de Substituição Constante)</vt:lpstr>
      <vt:lpstr>A Função de Produção ESC  (Elasticidade de Substituição Constante)</vt:lpstr>
      <vt:lpstr>A Função de Produção ESC  (Elasticidade de Substituição Constante)</vt:lpstr>
      <vt:lpstr>A Função de Produção ESC  (Elasticidade de Substituição Constante)</vt:lpstr>
      <vt:lpstr>A Função de Produção ESC  (Elasticidade de Substituição Constante)</vt:lpstr>
      <vt:lpstr>A Função de Produção ESC  (Elasticidade de Substituição Constante)</vt:lpstr>
      <vt:lpstr>A Função de Produção ESC  (Elasticidade de Substituição Constante)</vt:lpstr>
      <vt:lpstr>Elasticidade de Substituição de uma Cobb-Douglas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 6</dc:title>
  <dc:creator>ACJA</dc:creator>
  <cp:lastModifiedBy>Antonio Carlos Assumpção</cp:lastModifiedBy>
  <cp:revision>177</cp:revision>
  <dcterms:created xsi:type="dcterms:W3CDTF">1997-07-14T00:22:12Z</dcterms:created>
  <dcterms:modified xsi:type="dcterms:W3CDTF">2022-01-19T13:21:54Z</dcterms:modified>
</cp:coreProperties>
</file>