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531" r:id="rId3"/>
    <p:sldId id="463" r:id="rId4"/>
    <p:sldId id="556" r:id="rId5"/>
    <p:sldId id="557" r:id="rId6"/>
    <p:sldId id="569" r:id="rId7"/>
    <p:sldId id="558" r:id="rId8"/>
    <p:sldId id="559" r:id="rId9"/>
    <p:sldId id="560" r:id="rId10"/>
    <p:sldId id="561" r:id="rId11"/>
    <p:sldId id="562" r:id="rId12"/>
    <p:sldId id="563" r:id="rId13"/>
    <p:sldId id="564" r:id="rId14"/>
    <p:sldId id="598" r:id="rId15"/>
    <p:sldId id="599" r:id="rId16"/>
    <p:sldId id="565" r:id="rId17"/>
    <p:sldId id="566" r:id="rId18"/>
    <p:sldId id="567" r:id="rId19"/>
    <p:sldId id="568" r:id="rId20"/>
    <p:sldId id="570" r:id="rId21"/>
    <p:sldId id="571" r:id="rId22"/>
    <p:sldId id="572" r:id="rId23"/>
    <p:sldId id="573" r:id="rId24"/>
    <p:sldId id="574" r:id="rId25"/>
    <p:sldId id="575" r:id="rId26"/>
    <p:sldId id="576" r:id="rId27"/>
    <p:sldId id="577" r:id="rId28"/>
    <p:sldId id="578" r:id="rId29"/>
    <p:sldId id="579" r:id="rId30"/>
    <p:sldId id="580" r:id="rId31"/>
    <p:sldId id="581" r:id="rId32"/>
    <p:sldId id="582" r:id="rId33"/>
    <p:sldId id="585" r:id="rId34"/>
    <p:sldId id="586" r:id="rId35"/>
    <p:sldId id="583" r:id="rId36"/>
    <p:sldId id="584" r:id="rId37"/>
    <p:sldId id="587" r:id="rId38"/>
    <p:sldId id="597" r:id="rId39"/>
    <p:sldId id="588" r:id="rId40"/>
    <p:sldId id="589" r:id="rId41"/>
    <p:sldId id="596" r:id="rId42"/>
    <p:sldId id="594" r:id="rId43"/>
    <p:sldId id="591" r:id="rId44"/>
    <p:sldId id="592" r:id="rId45"/>
    <p:sldId id="593" r:id="rId46"/>
    <p:sldId id="464" r:id="rId47"/>
    <p:sldId id="465" r:id="rId48"/>
    <p:sldId id="466" r:id="rId49"/>
    <p:sldId id="467" r:id="rId50"/>
    <p:sldId id="468" r:id="rId51"/>
    <p:sldId id="469" r:id="rId52"/>
    <p:sldId id="555" r:id="rId53"/>
    <p:sldId id="470" r:id="rId54"/>
    <p:sldId id="471" r:id="rId55"/>
    <p:sldId id="472" r:id="rId56"/>
    <p:sldId id="473" r:id="rId57"/>
    <p:sldId id="474" r:id="rId58"/>
    <p:sldId id="475" r:id="rId59"/>
    <p:sldId id="476" r:id="rId60"/>
    <p:sldId id="477" r:id="rId61"/>
    <p:sldId id="478" r:id="rId62"/>
    <p:sldId id="479" r:id="rId63"/>
    <p:sldId id="480" r:id="rId64"/>
    <p:sldId id="481" r:id="rId65"/>
    <p:sldId id="482" r:id="rId66"/>
    <p:sldId id="483" r:id="rId67"/>
    <p:sldId id="484" r:id="rId68"/>
    <p:sldId id="485" r:id="rId69"/>
    <p:sldId id="486" r:id="rId70"/>
    <p:sldId id="487" r:id="rId71"/>
    <p:sldId id="488" r:id="rId72"/>
    <p:sldId id="489" r:id="rId73"/>
    <p:sldId id="490" r:id="rId74"/>
    <p:sldId id="520" r:id="rId75"/>
    <p:sldId id="521" r:id="rId76"/>
    <p:sldId id="522" r:id="rId77"/>
    <p:sldId id="523" r:id="rId78"/>
    <p:sldId id="524" r:id="rId79"/>
    <p:sldId id="525" r:id="rId80"/>
    <p:sldId id="526" r:id="rId81"/>
    <p:sldId id="527" r:id="rId82"/>
    <p:sldId id="528" r:id="rId83"/>
    <p:sldId id="529" r:id="rId84"/>
    <p:sldId id="530" r:id="rId85"/>
    <p:sldId id="532" r:id="rId86"/>
    <p:sldId id="533" r:id="rId87"/>
    <p:sldId id="534" r:id="rId88"/>
    <p:sldId id="535" r:id="rId89"/>
    <p:sldId id="536" r:id="rId90"/>
    <p:sldId id="537" r:id="rId91"/>
    <p:sldId id="538" r:id="rId92"/>
    <p:sldId id="539" r:id="rId93"/>
    <p:sldId id="540" r:id="rId94"/>
    <p:sldId id="543" r:id="rId95"/>
    <p:sldId id="545" r:id="rId96"/>
    <p:sldId id="546" r:id="rId97"/>
    <p:sldId id="547" r:id="rId98"/>
    <p:sldId id="548" r:id="rId99"/>
    <p:sldId id="549" r:id="rId100"/>
    <p:sldId id="550" r:id="rId101"/>
    <p:sldId id="551" r:id="rId102"/>
    <p:sldId id="610" r:id="rId103"/>
    <p:sldId id="611" r:id="rId104"/>
    <p:sldId id="612" r:id="rId105"/>
    <p:sldId id="613" r:id="rId106"/>
    <p:sldId id="614" r:id="rId107"/>
    <p:sldId id="615" r:id="rId108"/>
    <p:sldId id="616" r:id="rId109"/>
    <p:sldId id="617" r:id="rId110"/>
    <p:sldId id="618" r:id="rId111"/>
    <p:sldId id="619" r:id="rId112"/>
    <p:sldId id="601" r:id="rId113"/>
    <p:sldId id="602" r:id="rId114"/>
    <p:sldId id="620" r:id="rId115"/>
    <p:sldId id="621" r:id="rId116"/>
    <p:sldId id="622" r:id="rId117"/>
    <p:sldId id="623" r:id="rId118"/>
    <p:sldId id="624" r:id="rId119"/>
    <p:sldId id="604" r:id="rId120"/>
    <p:sldId id="626" r:id="rId121"/>
    <p:sldId id="627" r:id="rId122"/>
    <p:sldId id="628" r:id="rId123"/>
    <p:sldId id="629" r:id="rId124"/>
    <p:sldId id="630" r:id="rId125"/>
    <p:sldId id="605" r:id="rId126"/>
    <p:sldId id="606" r:id="rId127"/>
    <p:sldId id="608" r:id="rId1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FC5F9-2384-47EA-A47B-CCCE93DF3078}" v="80" dt="2024-04-02T01:53:44.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microsoft.com/office/2015/10/relationships/revisionInfo" Target="revisionInfo.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Carlos Assumpção" userId="6220ee74a8c688f2" providerId="LiveId" clId="{587FC5F9-2384-47EA-A47B-CCCE93DF3078}"/>
    <pc:docChg chg="undo custSel modSld modMainMaster">
      <pc:chgData name="Antonio Carlos Assumpção" userId="6220ee74a8c688f2" providerId="LiveId" clId="{587FC5F9-2384-47EA-A47B-CCCE93DF3078}" dt="2024-04-02T01:54:08.694" v="364" actId="1036"/>
      <pc:docMkLst>
        <pc:docMk/>
      </pc:docMkLst>
      <pc:sldChg chg="addSp delSp modSp mod">
        <pc:chgData name="Antonio Carlos Assumpção" userId="6220ee74a8c688f2" providerId="LiveId" clId="{587FC5F9-2384-47EA-A47B-CCCE93DF3078}" dt="2024-04-02T01:50:05.660" v="184" actId="20577"/>
        <pc:sldMkLst>
          <pc:docMk/>
          <pc:sldMk cId="3198743926" sldId="256"/>
        </pc:sldMkLst>
        <pc:spChg chg="add del mod">
          <ac:chgData name="Antonio Carlos Assumpção" userId="6220ee74a8c688f2" providerId="LiveId" clId="{587FC5F9-2384-47EA-A47B-CCCE93DF3078}" dt="2024-04-02T00:20:37.451" v="1" actId="478"/>
          <ac:spMkLst>
            <pc:docMk/>
            <pc:sldMk cId="3198743926" sldId="256"/>
            <ac:spMk id="3" creationId="{F122CECD-99CE-28D2-902F-DF6261EDD828}"/>
          </ac:spMkLst>
        </pc:spChg>
        <pc:spChg chg="del">
          <ac:chgData name="Antonio Carlos Assumpção" userId="6220ee74a8c688f2" providerId="LiveId" clId="{587FC5F9-2384-47EA-A47B-CCCE93DF3078}" dt="2024-04-02T00:19:05.630" v="0" actId="478"/>
          <ac:spMkLst>
            <pc:docMk/>
            <pc:sldMk cId="3198743926" sldId="256"/>
            <ac:spMk id="5" creationId="{00000000-0000-0000-0000-000000000000}"/>
          </ac:spMkLst>
        </pc:spChg>
        <pc:spChg chg="del">
          <ac:chgData name="Antonio Carlos Assumpção" userId="6220ee74a8c688f2" providerId="LiveId" clId="{587FC5F9-2384-47EA-A47B-CCCE93DF3078}" dt="2024-04-02T00:19:05.630" v="0" actId="478"/>
          <ac:spMkLst>
            <pc:docMk/>
            <pc:sldMk cId="3198743926" sldId="256"/>
            <ac:spMk id="6" creationId="{00000000-0000-0000-0000-000000000000}"/>
          </ac:spMkLst>
        </pc:spChg>
        <pc:spChg chg="add del mod">
          <ac:chgData name="Antonio Carlos Assumpção" userId="6220ee74a8c688f2" providerId="LiveId" clId="{587FC5F9-2384-47EA-A47B-CCCE93DF3078}" dt="2024-04-02T00:20:37.451" v="1" actId="478"/>
          <ac:spMkLst>
            <pc:docMk/>
            <pc:sldMk cId="3198743926" sldId="256"/>
            <ac:spMk id="7" creationId="{13C02881-9DF6-7045-8299-01C37E2ED8D4}"/>
          </ac:spMkLst>
        </pc:spChg>
        <pc:spChg chg="add mod">
          <ac:chgData name="Antonio Carlos Assumpção" userId="6220ee74a8c688f2" providerId="LiveId" clId="{587FC5F9-2384-47EA-A47B-CCCE93DF3078}" dt="2024-04-02T01:50:05.660" v="184" actId="20577"/>
          <ac:spMkLst>
            <pc:docMk/>
            <pc:sldMk cId="3198743926" sldId="256"/>
            <ac:spMk id="8" creationId="{A3DF5F2B-E575-CCB8-8BE7-074A4EEF143E}"/>
          </ac:spMkLst>
        </pc:spChg>
        <pc:spChg chg="add mod">
          <ac:chgData name="Antonio Carlos Assumpção" userId="6220ee74a8c688f2" providerId="LiveId" clId="{587FC5F9-2384-47EA-A47B-CCCE93DF3078}" dt="2024-04-02T00:20:39.681" v="2"/>
          <ac:spMkLst>
            <pc:docMk/>
            <pc:sldMk cId="3198743926" sldId="256"/>
            <ac:spMk id="10" creationId="{DA56EA5E-7B91-594B-C0BA-2E4527B63F88}"/>
          </ac:spMkLst>
        </pc:spChg>
        <pc:picChg chg="add mod">
          <ac:chgData name="Antonio Carlos Assumpção" userId="6220ee74a8c688f2" providerId="LiveId" clId="{587FC5F9-2384-47EA-A47B-CCCE93DF3078}" dt="2024-04-02T00:20:39.681" v="2"/>
          <ac:picMkLst>
            <pc:docMk/>
            <pc:sldMk cId="3198743926" sldId="256"/>
            <ac:picMk id="9" creationId="{0770BD29-7909-6488-29D3-7D8D42F5BAC4}"/>
          </ac:picMkLst>
        </pc:picChg>
      </pc:sldChg>
      <pc:sldChg chg="modSp mod">
        <pc:chgData name="Antonio Carlos Assumpção" userId="6220ee74a8c688f2" providerId="LiveId" clId="{587FC5F9-2384-47EA-A47B-CCCE93DF3078}" dt="2024-04-02T01:50:34.428" v="191" actId="113"/>
        <pc:sldMkLst>
          <pc:docMk/>
          <pc:sldMk cId="237646313" sldId="463"/>
        </pc:sldMkLst>
        <pc:spChg chg="mod">
          <ac:chgData name="Antonio Carlos Assumpção" userId="6220ee74a8c688f2" providerId="LiveId" clId="{587FC5F9-2384-47EA-A47B-CCCE93DF3078}" dt="2024-04-02T01:50:34.428" v="191" actId="113"/>
          <ac:spMkLst>
            <pc:docMk/>
            <pc:sldMk cId="237646313" sldId="463"/>
            <ac:spMk id="4" creationId="{2CD071D0-F6E9-4FEE-8F1D-D87C43D08F70}"/>
          </ac:spMkLst>
        </pc:spChg>
      </pc:sldChg>
      <pc:sldChg chg="modSp mod">
        <pc:chgData name="Antonio Carlos Assumpção" userId="6220ee74a8c688f2" providerId="LiveId" clId="{587FC5F9-2384-47EA-A47B-CCCE93DF3078}" dt="2024-04-02T00:27:48.948" v="174" actId="5793"/>
        <pc:sldMkLst>
          <pc:docMk/>
          <pc:sldMk cId="3473036969" sldId="531"/>
        </pc:sldMkLst>
        <pc:spChg chg="mod">
          <ac:chgData name="Antonio Carlos Assumpção" userId="6220ee74a8c688f2" providerId="LiveId" clId="{587FC5F9-2384-47EA-A47B-CCCE93DF3078}" dt="2024-04-02T00:27:48.948" v="174" actId="5793"/>
          <ac:spMkLst>
            <pc:docMk/>
            <pc:sldMk cId="3473036969" sldId="531"/>
            <ac:spMk id="3" creationId="{50F4FF97-0523-4B80-B7ED-FBDB0EA621D5}"/>
          </ac:spMkLst>
        </pc:spChg>
      </pc:sldChg>
      <pc:sldChg chg="modSp mod">
        <pc:chgData name="Antonio Carlos Assumpção" userId="6220ee74a8c688f2" providerId="LiveId" clId="{587FC5F9-2384-47EA-A47B-CCCE93DF3078}" dt="2024-04-02T01:53:21.084" v="314" actId="1036"/>
        <pc:sldMkLst>
          <pc:docMk/>
          <pc:sldMk cId="3333325315" sldId="549"/>
        </pc:sldMkLst>
        <pc:spChg chg="mod">
          <ac:chgData name="Antonio Carlos Assumpção" userId="6220ee74a8c688f2" providerId="LiveId" clId="{587FC5F9-2384-47EA-A47B-CCCE93DF3078}" dt="2024-04-02T01:53:21.084" v="314" actId="1036"/>
          <ac:spMkLst>
            <pc:docMk/>
            <pc:sldMk cId="3333325315" sldId="549"/>
            <ac:spMk id="5" creationId="{01F56054-4084-473B-AAAF-798DAC7E980C}"/>
          </ac:spMkLst>
        </pc:spChg>
      </pc:sldChg>
      <pc:sldChg chg="modSp mod">
        <pc:chgData name="Antonio Carlos Assumpção" userId="6220ee74a8c688f2" providerId="LiveId" clId="{587FC5F9-2384-47EA-A47B-CCCE93DF3078}" dt="2024-04-02T01:53:26.933" v="325" actId="1036"/>
        <pc:sldMkLst>
          <pc:docMk/>
          <pc:sldMk cId="2921895505" sldId="550"/>
        </pc:sldMkLst>
        <pc:spChg chg="mod">
          <ac:chgData name="Antonio Carlos Assumpção" userId="6220ee74a8c688f2" providerId="LiveId" clId="{587FC5F9-2384-47EA-A47B-CCCE93DF3078}" dt="2024-04-02T01:53:26.933" v="325" actId="1036"/>
          <ac:spMkLst>
            <pc:docMk/>
            <pc:sldMk cId="2921895505" sldId="550"/>
            <ac:spMk id="4" creationId="{B21452CE-BD38-4C3C-8F94-EB7FD2FF09DF}"/>
          </ac:spMkLst>
        </pc:spChg>
      </pc:sldChg>
      <pc:sldChg chg="modSp">
        <pc:chgData name="Antonio Carlos Assumpção" userId="6220ee74a8c688f2" providerId="LiveId" clId="{587FC5F9-2384-47EA-A47B-CCCE93DF3078}" dt="2024-04-02T01:53:34.794" v="335" actId="1036"/>
        <pc:sldMkLst>
          <pc:docMk/>
          <pc:sldMk cId="1858391462" sldId="551"/>
        </pc:sldMkLst>
        <pc:spChg chg="mod">
          <ac:chgData name="Antonio Carlos Assumpção" userId="6220ee74a8c688f2" providerId="LiveId" clId="{587FC5F9-2384-47EA-A47B-CCCE93DF3078}" dt="2024-04-02T01:53:34.794" v="335" actId="1036"/>
          <ac:spMkLst>
            <pc:docMk/>
            <pc:sldMk cId="1858391462" sldId="551"/>
            <ac:spMk id="4" creationId="{702BEBBF-2736-42C6-84A4-3FCC3EB066E2}"/>
          </ac:spMkLst>
        </pc:spChg>
        <pc:spChg chg="mod">
          <ac:chgData name="Antonio Carlos Assumpção" userId="6220ee74a8c688f2" providerId="LiveId" clId="{587FC5F9-2384-47EA-A47B-CCCE93DF3078}" dt="2024-04-02T01:53:34.794" v="335" actId="1036"/>
          <ac:spMkLst>
            <pc:docMk/>
            <pc:sldMk cId="1858391462" sldId="551"/>
            <ac:spMk id="5" creationId="{EF941755-A59B-4E0E-BCE5-CAA7354A3421}"/>
          </ac:spMkLst>
        </pc:spChg>
        <pc:spChg chg="mod">
          <ac:chgData name="Antonio Carlos Assumpção" userId="6220ee74a8c688f2" providerId="LiveId" clId="{587FC5F9-2384-47EA-A47B-CCCE93DF3078}" dt="2024-04-02T01:53:34.794" v="335" actId="1036"/>
          <ac:spMkLst>
            <pc:docMk/>
            <pc:sldMk cId="1858391462" sldId="551"/>
            <ac:spMk id="6" creationId="{690ACD53-459E-4304-BF04-FFAEBF5CDBE8}"/>
          </ac:spMkLst>
        </pc:spChg>
        <pc:spChg chg="mod">
          <ac:chgData name="Antonio Carlos Assumpção" userId="6220ee74a8c688f2" providerId="LiveId" clId="{587FC5F9-2384-47EA-A47B-CCCE93DF3078}" dt="2024-04-02T01:53:34.794" v="335" actId="1036"/>
          <ac:spMkLst>
            <pc:docMk/>
            <pc:sldMk cId="1858391462" sldId="551"/>
            <ac:spMk id="8" creationId="{22A4F805-7C60-4FDA-AC64-6FBDBF4529B8}"/>
          </ac:spMkLst>
        </pc:spChg>
        <pc:graphicFrameChg chg="mod">
          <ac:chgData name="Antonio Carlos Assumpção" userId="6220ee74a8c688f2" providerId="LiveId" clId="{587FC5F9-2384-47EA-A47B-CCCE93DF3078}" dt="2024-04-02T01:53:34.794" v="335" actId="1036"/>
          <ac:graphicFrameMkLst>
            <pc:docMk/>
            <pc:sldMk cId="1858391462" sldId="551"/>
            <ac:graphicFrameMk id="7" creationId="{3B1A9CD1-6944-47A1-B7E1-2DF6AFEE1063}"/>
          </ac:graphicFrameMkLst>
        </pc:graphicFrameChg>
        <pc:graphicFrameChg chg="mod">
          <ac:chgData name="Antonio Carlos Assumpção" userId="6220ee74a8c688f2" providerId="LiveId" clId="{587FC5F9-2384-47EA-A47B-CCCE93DF3078}" dt="2024-04-02T01:53:34.794" v="335" actId="1036"/>
          <ac:graphicFrameMkLst>
            <pc:docMk/>
            <pc:sldMk cId="1858391462" sldId="551"/>
            <ac:graphicFrameMk id="9" creationId="{D3938177-4A1A-403A-8DBB-7D6BC0C41342}"/>
          </ac:graphicFrameMkLst>
        </pc:graphicFrameChg>
      </pc:sldChg>
      <pc:sldChg chg="modSp">
        <pc:chgData name="Antonio Carlos Assumpção" userId="6220ee74a8c688f2" providerId="LiveId" clId="{587FC5F9-2384-47EA-A47B-CCCE93DF3078}" dt="2024-04-02T01:50:53.514" v="215" actId="1036"/>
        <pc:sldMkLst>
          <pc:docMk/>
          <pc:sldMk cId="149336209" sldId="556"/>
        </pc:sldMkLst>
        <pc:spChg chg="mod">
          <ac:chgData name="Antonio Carlos Assumpção" userId="6220ee74a8c688f2" providerId="LiveId" clId="{587FC5F9-2384-47EA-A47B-CCCE93DF3078}" dt="2024-04-02T01:50:48.480" v="205" actId="1036"/>
          <ac:spMkLst>
            <pc:docMk/>
            <pc:sldMk cId="149336209" sldId="556"/>
            <ac:spMk id="4" creationId="{66EEA3A0-890E-4727-85C3-CEDD3C244C7E}"/>
          </ac:spMkLst>
        </pc:spChg>
        <pc:spChg chg="mod">
          <ac:chgData name="Antonio Carlos Assumpção" userId="6220ee74a8c688f2" providerId="LiveId" clId="{587FC5F9-2384-47EA-A47B-CCCE93DF3078}" dt="2024-04-02T01:50:48.480" v="205" actId="1036"/>
          <ac:spMkLst>
            <pc:docMk/>
            <pc:sldMk cId="149336209" sldId="556"/>
            <ac:spMk id="5" creationId="{965BDAAD-A8CE-4DF3-BDD9-8D22E28474EF}"/>
          </ac:spMkLst>
        </pc:spChg>
        <pc:spChg chg="mod">
          <ac:chgData name="Antonio Carlos Assumpção" userId="6220ee74a8c688f2" providerId="LiveId" clId="{587FC5F9-2384-47EA-A47B-CCCE93DF3078}" dt="2024-04-02T01:50:48.480" v="205" actId="1036"/>
          <ac:spMkLst>
            <pc:docMk/>
            <pc:sldMk cId="149336209" sldId="556"/>
            <ac:spMk id="6" creationId="{127F9EAF-D1EF-432C-8D93-8FE370F78676}"/>
          </ac:spMkLst>
        </pc:spChg>
        <pc:spChg chg="mod">
          <ac:chgData name="Antonio Carlos Assumpção" userId="6220ee74a8c688f2" providerId="LiveId" clId="{587FC5F9-2384-47EA-A47B-CCCE93DF3078}" dt="2024-04-02T01:50:48.480" v="205" actId="1036"/>
          <ac:spMkLst>
            <pc:docMk/>
            <pc:sldMk cId="149336209" sldId="556"/>
            <ac:spMk id="7" creationId="{D3770F86-6B73-49AA-ADCE-7813547372FF}"/>
          </ac:spMkLst>
        </pc:spChg>
        <pc:spChg chg="mod">
          <ac:chgData name="Antonio Carlos Assumpção" userId="6220ee74a8c688f2" providerId="LiveId" clId="{587FC5F9-2384-47EA-A47B-CCCE93DF3078}" dt="2024-04-02T01:50:48.480" v="205" actId="1036"/>
          <ac:spMkLst>
            <pc:docMk/>
            <pc:sldMk cId="149336209" sldId="556"/>
            <ac:spMk id="8" creationId="{95003538-9733-4956-80A6-30F612875B14}"/>
          </ac:spMkLst>
        </pc:spChg>
        <pc:spChg chg="mod">
          <ac:chgData name="Antonio Carlos Assumpção" userId="6220ee74a8c688f2" providerId="LiveId" clId="{587FC5F9-2384-47EA-A47B-CCCE93DF3078}" dt="2024-04-02T01:50:48.480" v="205" actId="1036"/>
          <ac:spMkLst>
            <pc:docMk/>
            <pc:sldMk cId="149336209" sldId="556"/>
            <ac:spMk id="9" creationId="{3B5C9C5D-7C5D-4059-82B4-41077E5D8EBD}"/>
          </ac:spMkLst>
        </pc:spChg>
        <pc:spChg chg="mod">
          <ac:chgData name="Antonio Carlos Assumpção" userId="6220ee74a8c688f2" providerId="LiveId" clId="{587FC5F9-2384-47EA-A47B-CCCE93DF3078}" dt="2024-04-02T01:50:48.480" v="205" actId="1036"/>
          <ac:spMkLst>
            <pc:docMk/>
            <pc:sldMk cId="149336209" sldId="556"/>
            <ac:spMk id="10" creationId="{CDE10C7D-AE7A-4BC4-9213-DCCB653D3A33}"/>
          </ac:spMkLst>
        </pc:spChg>
        <pc:spChg chg="mod">
          <ac:chgData name="Antonio Carlos Assumpção" userId="6220ee74a8c688f2" providerId="LiveId" clId="{587FC5F9-2384-47EA-A47B-CCCE93DF3078}" dt="2024-04-02T01:50:48.480" v="205" actId="1036"/>
          <ac:spMkLst>
            <pc:docMk/>
            <pc:sldMk cId="149336209" sldId="556"/>
            <ac:spMk id="11" creationId="{4CC3FD4A-1852-4731-BFEA-ED8A9ADDA0DA}"/>
          </ac:spMkLst>
        </pc:spChg>
        <pc:spChg chg="mod">
          <ac:chgData name="Antonio Carlos Assumpção" userId="6220ee74a8c688f2" providerId="LiveId" clId="{587FC5F9-2384-47EA-A47B-CCCE93DF3078}" dt="2024-04-02T01:50:48.480" v="205" actId="1036"/>
          <ac:spMkLst>
            <pc:docMk/>
            <pc:sldMk cId="149336209" sldId="556"/>
            <ac:spMk id="12" creationId="{6E2277B9-25D8-438C-804F-85605E90639D}"/>
          </ac:spMkLst>
        </pc:spChg>
        <pc:spChg chg="mod">
          <ac:chgData name="Antonio Carlos Assumpção" userId="6220ee74a8c688f2" providerId="LiveId" clId="{587FC5F9-2384-47EA-A47B-CCCE93DF3078}" dt="2024-04-02T01:50:48.480" v="205" actId="1036"/>
          <ac:spMkLst>
            <pc:docMk/>
            <pc:sldMk cId="149336209" sldId="556"/>
            <ac:spMk id="13" creationId="{9AAB710A-06CE-4C78-8A81-E4758ECBBFE1}"/>
          </ac:spMkLst>
        </pc:spChg>
        <pc:spChg chg="mod">
          <ac:chgData name="Antonio Carlos Assumpção" userId="6220ee74a8c688f2" providerId="LiveId" clId="{587FC5F9-2384-47EA-A47B-CCCE93DF3078}" dt="2024-04-02T01:50:48.480" v="205" actId="1036"/>
          <ac:spMkLst>
            <pc:docMk/>
            <pc:sldMk cId="149336209" sldId="556"/>
            <ac:spMk id="14" creationId="{3834282D-C2BB-48B4-813C-D9C5FB3B2D7A}"/>
          </ac:spMkLst>
        </pc:spChg>
        <pc:spChg chg="mod">
          <ac:chgData name="Antonio Carlos Assumpção" userId="6220ee74a8c688f2" providerId="LiveId" clId="{587FC5F9-2384-47EA-A47B-CCCE93DF3078}" dt="2024-04-02T01:50:48.480" v="205" actId="1036"/>
          <ac:spMkLst>
            <pc:docMk/>
            <pc:sldMk cId="149336209" sldId="556"/>
            <ac:spMk id="15" creationId="{ACB03252-9CBC-44A4-AA9A-ECAD066E7B5F}"/>
          </ac:spMkLst>
        </pc:spChg>
        <pc:spChg chg="mod">
          <ac:chgData name="Antonio Carlos Assumpção" userId="6220ee74a8c688f2" providerId="LiveId" clId="{587FC5F9-2384-47EA-A47B-CCCE93DF3078}" dt="2024-04-02T01:50:48.480" v="205" actId="1036"/>
          <ac:spMkLst>
            <pc:docMk/>
            <pc:sldMk cId="149336209" sldId="556"/>
            <ac:spMk id="16" creationId="{F09B45DC-7157-4205-9FC9-526D2DE8EC9C}"/>
          </ac:spMkLst>
        </pc:spChg>
        <pc:spChg chg="mod">
          <ac:chgData name="Antonio Carlos Assumpção" userId="6220ee74a8c688f2" providerId="LiveId" clId="{587FC5F9-2384-47EA-A47B-CCCE93DF3078}" dt="2024-04-02T01:50:48.480" v="205" actId="1036"/>
          <ac:spMkLst>
            <pc:docMk/>
            <pc:sldMk cId="149336209" sldId="556"/>
            <ac:spMk id="17" creationId="{8D6FAABD-D7D7-45B7-85DC-94E3BBEFB591}"/>
          </ac:spMkLst>
        </pc:spChg>
        <pc:spChg chg="mod">
          <ac:chgData name="Antonio Carlos Assumpção" userId="6220ee74a8c688f2" providerId="LiveId" clId="{587FC5F9-2384-47EA-A47B-CCCE93DF3078}" dt="2024-04-02T01:50:48.480" v="205" actId="1036"/>
          <ac:spMkLst>
            <pc:docMk/>
            <pc:sldMk cId="149336209" sldId="556"/>
            <ac:spMk id="18" creationId="{8BEECDF4-2694-4B7A-BF23-ECF7D671CE69}"/>
          </ac:spMkLst>
        </pc:spChg>
        <pc:spChg chg="mod">
          <ac:chgData name="Antonio Carlos Assumpção" userId="6220ee74a8c688f2" providerId="LiveId" clId="{587FC5F9-2384-47EA-A47B-CCCE93DF3078}" dt="2024-04-02T01:50:48.480" v="205" actId="1036"/>
          <ac:spMkLst>
            <pc:docMk/>
            <pc:sldMk cId="149336209" sldId="556"/>
            <ac:spMk id="19" creationId="{E1175C3C-A2C1-4CFE-8453-D9050C079844}"/>
          </ac:spMkLst>
        </pc:spChg>
        <pc:spChg chg="mod">
          <ac:chgData name="Antonio Carlos Assumpção" userId="6220ee74a8c688f2" providerId="LiveId" clId="{587FC5F9-2384-47EA-A47B-CCCE93DF3078}" dt="2024-04-02T01:50:48.480" v="205" actId="1036"/>
          <ac:spMkLst>
            <pc:docMk/>
            <pc:sldMk cId="149336209" sldId="556"/>
            <ac:spMk id="20" creationId="{7B0605FC-27C7-4D9C-B3BC-27B05A216723}"/>
          </ac:spMkLst>
        </pc:spChg>
        <pc:spChg chg="mod">
          <ac:chgData name="Antonio Carlos Assumpção" userId="6220ee74a8c688f2" providerId="LiveId" clId="{587FC5F9-2384-47EA-A47B-CCCE93DF3078}" dt="2024-04-02T01:50:48.480" v="205" actId="1036"/>
          <ac:spMkLst>
            <pc:docMk/>
            <pc:sldMk cId="149336209" sldId="556"/>
            <ac:spMk id="21" creationId="{1F479989-7E20-458A-94DA-969A809DF9E4}"/>
          </ac:spMkLst>
        </pc:spChg>
        <pc:spChg chg="mod">
          <ac:chgData name="Antonio Carlos Assumpção" userId="6220ee74a8c688f2" providerId="LiveId" clId="{587FC5F9-2384-47EA-A47B-CCCE93DF3078}" dt="2024-04-02T01:50:48.480" v="205" actId="1036"/>
          <ac:spMkLst>
            <pc:docMk/>
            <pc:sldMk cId="149336209" sldId="556"/>
            <ac:spMk id="22" creationId="{83AAC7E3-483F-4202-9561-60B9F37C3295}"/>
          </ac:spMkLst>
        </pc:spChg>
        <pc:spChg chg="mod">
          <ac:chgData name="Antonio Carlos Assumpção" userId="6220ee74a8c688f2" providerId="LiveId" clId="{587FC5F9-2384-47EA-A47B-CCCE93DF3078}" dt="2024-04-02T01:50:48.480" v="205" actId="1036"/>
          <ac:spMkLst>
            <pc:docMk/>
            <pc:sldMk cId="149336209" sldId="556"/>
            <ac:spMk id="23" creationId="{B9EFA7BA-239A-4279-AC76-5C48730AFB5E}"/>
          </ac:spMkLst>
        </pc:spChg>
        <pc:spChg chg="mod">
          <ac:chgData name="Antonio Carlos Assumpção" userId="6220ee74a8c688f2" providerId="LiveId" clId="{587FC5F9-2384-47EA-A47B-CCCE93DF3078}" dt="2024-04-02T01:50:48.480" v="205" actId="1036"/>
          <ac:spMkLst>
            <pc:docMk/>
            <pc:sldMk cId="149336209" sldId="556"/>
            <ac:spMk id="24" creationId="{215A46BA-7D7E-4796-B870-10ACFFBC994C}"/>
          </ac:spMkLst>
        </pc:spChg>
        <pc:spChg chg="mod">
          <ac:chgData name="Antonio Carlos Assumpção" userId="6220ee74a8c688f2" providerId="LiveId" clId="{587FC5F9-2384-47EA-A47B-CCCE93DF3078}" dt="2024-04-02T01:50:48.480" v="205" actId="1036"/>
          <ac:spMkLst>
            <pc:docMk/>
            <pc:sldMk cId="149336209" sldId="556"/>
            <ac:spMk id="25" creationId="{380ACD17-ED4F-401A-83A4-F3504798BF32}"/>
          </ac:spMkLst>
        </pc:spChg>
        <pc:spChg chg="mod">
          <ac:chgData name="Antonio Carlos Assumpção" userId="6220ee74a8c688f2" providerId="LiveId" clId="{587FC5F9-2384-47EA-A47B-CCCE93DF3078}" dt="2024-04-02T01:50:48.480" v="205" actId="1036"/>
          <ac:spMkLst>
            <pc:docMk/>
            <pc:sldMk cId="149336209" sldId="556"/>
            <ac:spMk id="26" creationId="{92FF6A0A-75F7-435D-B018-2C84FF641B1A}"/>
          </ac:spMkLst>
        </pc:spChg>
        <pc:spChg chg="mod">
          <ac:chgData name="Antonio Carlos Assumpção" userId="6220ee74a8c688f2" providerId="LiveId" clId="{587FC5F9-2384-47EA-A47B-CCCE93DF3078}" dt="2024-04-02T01:50:48.480" v="205" actId="1036"/>
          <ac:spMkLst>
            <pc:docMk/>
            <pc:sldMk cId="149336209" sldId="556"/>
            <ac:spMk id="27" creationId="{71C902C4-BCF9-40D1-BD29-EBA81BE83CBA}"/>
          </ac:spMkLst>
        </pc:spChg>
        <pc:spChg chg="mod">
          <ac:chgData name="Antonio Carlos Assumpção" userId="6220ee74a8c688f2" providerId="LiveId" clId="{587FC5F9-2384-47EA-A47B-CCCE93DF3078}" dt="2024-04-02T01:50:48.480" v="205" actId="1036"/>
          <ac:spMkLst>
            <pc:docMk/>
            <pc:sldMk cId="149336209" sldId="556"/>
            <ac:spMk id="28" creationId="{21D5CB58-43BF-4634-989B-040F676011FF}"/>
          </ac:spMkLst>
        </pc:spChg>
        <pc:spChg chg="mod">
          <ac:chgData name="Antonio Carlos Assumpção" userId="6220ee74a8c688f2" providerId="LiveId" clId="{587FC5F9-2384-47EA-A47B-CCCE93DF3078}" dt="2024-04-02T01:50:48.480" v="205" actId="1036"/>
          <ac:spMkLst>
            <pc:docMk/>
            <pc:sldMk cId="149336209" sldId="556"/>
            <ac:spMk id="29" creationId="{7CDBAFC7-3948-4A8D-81CF-17568F75553C}"/>
          </ac:spMkLst>
        </pc:spChg>
        <pc:spChg chg="mod">
          <ac:chgData name="Antonio Carlos Assumpção" userId="6220ee74a8c688f2" providerId="LiveId" clId="{587FC5F9-2384-47EA-A47B-CCCE93DF3078}" dt="2024-04-02T01:50:48.480" v="205" actId="1036"/>
          <ac:spMkLst>
            <pc:docMk/>
            <pc:sldMk cId="149336209" sldId="556"/>
            <ac:spMk id="30" creationId="{2F6C116E-65AC-4AAA-98CA-93D386DDB0C9}"/>
          </ac:spMkLst>
        </pc:spChg>
        <pc:spChg chg="mod">
          <ac:chgData name="Antonio Carlos Assumpção" userId="6220ee74a8c688f2" providerId="LiveId" clId="{587FC5F9-2384-47EA-A47B-CCCE93DF3078}" dt="2024-04-02T01:50:48.480" v="205" actId="1036"/>
          <ac:spMkLst>
            <pc:docMk/>
            <pc:sldMk cId="149336209" sldId="556"/>
            <ac:spMk id="31" creationId="{D0B9A6F6-4572-44AE-A303-4650F2287081}"/>
          </ac:spMkLst>
        </pc:spChg>
        <pc:spChg chg="mod">
          <ac:chgData name="Antonio Carlos Assumpção" userId="6220ee74a8c688f2" providerId="LiveId" clId="{587FC5F9-2384-47EA-A47B-CCCE93DF3078}" dt="2024-04-02T01:50:48.480" v="205" actId="1036"/>
          <ac:spMkLst>
            <pc:docMk/>
            <pc:sldMk cId="149336209" sldId="556"/>
            <ac:spMk id="32" creationId="{9C2DA485-4AD4-44D9-BE85-37D8DAF52A80}"/>
          </ac:spMkLst>
        </pc:spChg>
        <pc:spChg chg="mod">
          <ac:chgData name="Antonio Carlos Assumpção" userId="6220ee74a8c688f2" providerId="LiveId" clId="{587FC5F9-2384-47EA-A47B-CCCE93DF3078}" dt="2024-04-02T01:50:48.480" v="205" actId="1036"/>
          <ac:spMkLst>
            <pc:docMk/>
            <pc:sldMk cId="149336209" sldId="556"/>
            <ac:spMk id="33" creationId="{C8D73BD9-C3EC-4BC2-B46A-6B9C57996048}"/>
          </ac:spMkLst>
        </pc:spChg>
        <pc:spChg chg="mod">
          <ac:chgData name="Antonio Carlos Assumpção" userId="6220ee74a8c688f2" providerId="LiveId" clId="{587FC5F9-2384-47EA-A47B-CCCE93DF3078}" dt="2024-04-02T01:50:48.480" v="205" actId="1036"/>
          <ac:spMkLst>
            <pc:docMk/>
            <pc:sldMk cId="149336209" sldId="556"/>
            <ac:spMk id="34" creationId="{F2C8ABB7-56C9-47F4-944A-8808BD2C6C59}"/>
          </ac:spMkLst>
        </pc:spChg>
        <pc:spChg chg="mod">
          <ac:chgData name="Antonio Carlos Assumpção" userId="6220ee74a8c688f2" providerId="LiveId" clId="{587FC5F9-2384-47EA-A47B-CCCE93DF3078}" dt="2024-04-02T01:50:48.480" v="205" actId="1036"/>
          <ac:spMkLst>
            <pc:docMk/>
            <pc:sldMk cId="149336209" sldId="556"/>
            <ac:spMk id="35" creationId="{17EEC8F6-53DB-4F27-8883-B6C13564EE3A}"/>
          </ac:spMkLst>
        </pc:spChg>
        <pc:spChg chg="mod">
          <ac:chgData name="Antonio Carlos Assumpção" userId="6220ee74a8c688f2" providerId="LiveId" clId="{587FC5F9-2384-47EA-A47B-CCCE93DF3078}" dt="2024-04-02T01:50:48.480" v="205" actId="1036"/>
          <ac:spMkLst>
            <pc:docMk/>
            <pc:sldMk cId="149336209" sldId="556"/>
            <ac:spMk id="36" creationId="{4995BEFF-9795-4978-948B-977C87859293}"/>
          </ac:spMkLst>
        </pc:spChg>
        <pc:spChg chg="mod">
          <ac:chgData name="Antonio Carlos Assumpção" userId="6220ee74a8c688f2" providerId="LiveId" clId="{587FC5F9-2384-47EA-A47B-CCCE93DF3078}" dt="2024-04-02T01:50:48.480" v="205" actId="1036"/>
          <ac:spMkLst>
            <pc:docMk/>
            <pc:sldMk cId="149336209" sldId="556"/>
            <ac:spMk id="37" creationId="{C8C213B0-1377-4793-A5D8-4FD9E6414A4A}"/>
          </ac:spMkLst>
        </pc:spChg>
        <pc:spChg chg="mod">
          <ac:chgData name="Antonio Carlos Assumpção" userId="6220ee74a8c688f2" providerId="LiveId" clId="{587FC5F9-2384-47EA-A47B-CCCE93DF3078}" dt="2024-04-02T01:50:48.480" v="205" actId="1036"/>
          <ac:spMkLst>
            <pc:docMk/>
            <pc:sldMk cId="149336209" sldId="556"/>
            <ac:spMk id="38" creationId="{0D7D62F0-BAA3-4B6F-851E-689E7E3C5D33}"/>
          </ac:spMkLst>
        </pc:spChg>
        <pc:spChg chg="mod">
          <ac:chgData name="Antonio Carlos Assumpção" userId="6220ee74a8c688f2" providerId="LiveId" clId="{587FC5F9-2384-47EA-A47B-CCCE93DF3078}" dt="2024-04-02T01:50:48.480" v="205" actId="1036"/>
          <ac:spMkLst>
            <pc:docMk/>
            <pc:sldMk cId="149336209" sldId="556"/>
            <ac:spMk id="39" creationId="{78BCD446-E334-4C0B-AAC6-1644CC473CEF}"/>
          </ac:spMkLst>
        </pc:spChg>
        <pc:spChg chg="mod">
          <ac:chgData name="Antonio Carlos Assumpção" userId="6220ee74a8c688f2" providerId="LiveId" clId="{587FC5F9-2384-47EA-A47B-CCCE93DF3078}" dt="2024-04-02T01:50:48.480" v="205" actId="1036"/>
          <ac:spMkLst>
            <pc:docMk/>
            <pc:sldMk cId="149336209" sldId="556"/>
            <ac:spMk id="40" creationId="{DCFAC735-CE27-4361-B5AC-0876007CE591}"/>
          </ac:spMkLst>
        </pc:spChg>
        <pc:spChg chg="mod">
          <ac:chgData name="Antonio Carlos Assumpção" userId="6220ee74a8c688f2" providerId="LiveId" clId="{587FC5F9-2384-47EA-A47B-CCCE93DF3078}" dt="2024-04-02T01:50:48.480" v="205" actId="1036"/>
          <ac:spMkLst>
            <pc:docMk/>
            <pc:sldMk cId="149336209" sldId="556"/>
            <ac:spMk id="41" creationId="{EC859C75-D537-40E4-90BE-79B57DC2B731}"/>
          </ac:spMkLst>
        </pc:spChg>
        <pc:spChg chg="mod">
          <ac:chgData name="Antonio Carlos Assumpção" userId="6220ee74a8c688f2" providerId="LiveId" clId="{587FC5F9-2384-47EA-A47B-CCCE93DF3078}" dt="2024-04-02T01:50:48.480" v="205" actId="1036"/>
          <ac:spMkLst>
            <pc:docMk/>
            <pc:sldMk cId="149336209" sldId="556"/>
            <ac:spMk id="42" creationId="{77FB503C-D861-411E-9EE1-28E38C538331}"/>
          </ac:spMkLst>
        </pc:spChg>
        <pc:spChg chg="mod">
          <ac:chgData name="Antonio Carlos Assumpção" userId="6220ee74a8c688f2" providerId="LiveId" clId="{587FC5F9-2384-47EA-A47B-CCCE93DF3078}" dt="2024-04-02T01:50:48.480" v="205" actId="1036"/>
          <ac:spMkLst>
            <pc:docMk/>
            <pc:sldMk cId="149336209" sldId="556"/>
            <ac:spMk id="43" creationId="{8628AB41-3125-49DA-92F6-9AB2F548E107}"/>
          </ac:spMkLst>
        </pc:spChg>
        <pc:spChg chg="mod">
          <ac:chgData name="Antonio Carlos Assumpção" userId="6220ee74a8c688f2" providerId="LiveId" clId="{587FC5F9-2384-47EA-A47B-CCCE93DF3078}" dt="2024-04-02T01:50:48.480" v="205" actId="1036"/>
          <ac:spMkLst>
            <pc:docMk/>
            <pc:sldMk cId="149336209" sldId="556"/>
            <ac:spMk id="44" creationId="{00938CFB-1DA9-4B72-8ABB-166F0B672A37}"/>
          </ac:spMkLst>
        </pc:spChg>
        <pc:spChg chg="mod">
          <ac:chgData name="Antonio Carlos Assumpção" userId="6220ee74a8c688f2" providerId="LiveId" clId="{587FC5F9-2384-47EA-A47B-CCCE93DF3078}" dt="2024-04-02T01:50:48.480" v="205" actId="1036"/>
          <ac:spMkLst>
            <pc:docMk/>
            <pc:sldMk cId="149336209" sldId="556"/>
            <ac:spMk id="45" creationId="{B7C73ADF-1B22-47E6-8B26-289A9E5420FB}"/>
          </ac:spMkLst>
        </pc:spChg>
        <pc:spChg chg="mod">
          <ac:chgData name="Antonio Carlos Assumpção" userId="6220ee74a8c688f2" providerId="LiveId" clId="{587FC5F9-2384-47EA-A47B-CCCE93DF3078}" dt="2024-04-02T01:50:48.480" v="205" actId="1036"/>
          <ac:spMkLst>
            <pc:docMk/>
            <pc:sldMk cId="149336209" sldId="556"/>
            <ac:spMk id="46" creationId="{04575D7C-DD49-4344-9404-7210607DC865}"/>
          </ac:spMkLst>
        </pc:spChg>
        <pc:spChg chg="mod">
          <ac:chgData name="Antonio Carlos Assumpção" userId="6220ee74a8c688f2" providerId="LiveId" clId="{587FC5F9-2384-47EA-A47B-CCCE93DF3078}" dt="2024-04-02T01:50:48.480" v="205" actId="1036"/>
          <ac:spMkLst>
            <pc:docMk/>
            <pc:sldMk cId="149336209" sldId="556"/>
            <ac:spMk id="47" creationId="{DF0AF568-0CC5-4AA3-BF21-7C5650605E89}"/>
          </ac:spMkLst>
        </pc:spChg>
        <pc:spChg chg="mod">
          <ac:chgData name="Antonio Carlos Assumpção" userId="6220ee74a8c688f2" providerId="LiveId" clId="{587FC5F9-2384-47EA-A47B-CCCE93DF3078}" dt="2024-04-02T01:50:48.480" v="205" actId="1036"/>
          <ac:spMkLst>
            <pc:docMk/>
            <pc:sldMk cId="149336209" sldId="556"/>
            <ac:spMk id="48" creationId="{CED54194-D150-4624-AA5D-A82CB3E360E4}"/>
          </ac:spMkLst>
        </pc:spChg>
        <pc:spChg chg="mod">
          <ac:chgData name="Antonio Carlos Assumpção" userId="6220ee74a8c688f2" providerId="LiveId" clId="{587FC5F9-2384-47EA-A47B-CCCE93DF3078}" dt="2024-04-02T01:50:48.480" v="205" actId="1036"/>
          <ac:spMkLst>
            <pc:docMk/>
            <pc:sldMk cId="149336209" sldId="556"/>
            <ac:spMk id="49" creationId="{A0B21660-7E79-4C5A-BFD6-E202422F95D6}"/>
          </ac:spMkLst>
        </pc:spChg>
        <pc:spChg chg="mod">
          <ac:chgData name="Antonio Carlos Assumpção" userId="6220ee74a8c688f2" providerId="LiveId" clId="{587FC5F9-2384-47EA-A47B-CCCE93DF3078}" dt="2024-04-02T01:50:48.480" v="205" actId="1036"/>
          <ac:spMkLst>
            <pc:docMk/>
            <pc:sldMk cId="149336209" sldId="556"/>
            <ac:spMk id="50" creationId="{795EB558-118A-4904-BC61-BCE9C75A722B}"/>
          </ac:spMkLst>
        </pc:spChg>
        <pc:spChg chg="mod">
          <ac:chgData name="Antonio Carlos Assumpção" userId="6220ee74a8c688f2" providerId="LiveId" clId="{587FC5F9-2384-47EA-A47B-CCCE93DF3078}" dt="2024-04-02T01:50:53.514" v="215" actId="1036"/>
          <ac:spMkLst>
            <pc:docMk/>
            <pc:sldMk cId="149336209" sldId="556"/>
            <ac:spMk id="51" creationId="{03CC6572-E661-4E71-B67E-13ACF91CB6ED}"/>
          </ac:spMkLst>
        </pc:spChg>
      </pc:sldChg>
      <pc:sldChg chg="modSp">
        <pc:chgData name="Antonio Carlos Assumpção" userId="6220ee74a8c688f2" providerId="LiveId" clId="{587FC5F9-2384-47EA-A47B-CCCE93DF3078}" dt="2024-04-02T01:51:03.430" v="220" actId="1036"/>
        <pc:sldMkLst>
          <pc:docMk/>
          <pc:sldMk cId="2137331732" sldId="558"/>
        </pc:sldMkLst>
        <pc:spChg chg="mod">
          <ac:chgData name="Antonio Carlos Assumpção" userId="6220ee74a8c688f2" providerId="LiveId" clId="{587FC5F9-2384-47EA-A47B-CCCE93DF3078}" dt="2024-04-02T01:51:03.430" v="220" actId="1036"/>
          <ac:spMkLst>
            <pc:docMk/>
            <pc:sldMk cId="2137331732" sldId="558"/>
            <ac:spMk id="35" creationId="{49AA839F-5A80-4E6A-AF80-EA5E81F0BCE6}"/>
          </ac:spMkLst>
        </pc:spChg>
      </pc:sldChg>
      <pc:sldChg chg="modSp">
        <pc:chgData name="Antonio Carlos Assumpção" userId="6220ee74a8c688f2" providerId="LiveId" clId="{587FC5F9-2384-47EA-A47B-CCCE93DF3078}" dt="2024-04-02T01:51:14.800" v="228" actId="1036"/>
        <pc:sldMkLst>
          <pc:docMk/>
          <pc:sldMk cId="3770062498" sldId="561"/>
        </pc:sldMkLst>
        <pc:spChg chg="mod">
          <ac:chgData name="Antonio Carlos Assumpção" userId="6220ee74a8c688f2" providerId="LiveId" clId="{587FC5F9-2384-47EA-A47B-CCCE93DF3078}" dt="2024-04-02T01:51:14.800" v="228" actId="1036"/>
          <ac:spMkLst>
            <pc:docMk/>
            <pc:sldMk cId="3770062498" sldId="561"/>
            <ac:spMk id="46" creationId="{E57FE10C-B23F-4631-BFAE-4A682FD5DB29}"/>
          </ac:spMkLst>
        </pc:spChg>
      </pc:sldChg>
      <pc:sldChg chg="modSp mod">
        <pc:chgData name="Antonio Carlos Assumpção" userId="6220ee74a8c688f2" providerId="LiveId" clId="{587FC5F9-2384-47EA-A47B-CCCE93DF3078}" dt="2024-04-02T01:51:40.991" v="257" actId="1036"/>
        <pc:sldMkLst>
          <pc:docMk/>
          <pc:sldMk cId="3893609135" sldId="565"/>
        </pc:sldMkLst>
        <pc:spChg chg="mod">
          <ac:chgData name="Antonio Carlos Assumpção" userId="6220ee74a8c688f2" providerId="LiveId" clId="{587FC5F9-2384-47EA-A47B-CCCE93DF3078}" dt="2024-04-02T01:51:40.991" v="257" actId="1036"/>
          <ac:spMkLst>
            <pc:docMk/>
            <pc:sldMk cId="3893609135" sldId="565"/>
            <ac:spMk id="4" creationId="{BF75AB0C-F56E-4F76-89C0-C04EF26CE508}"/>
          </ac:spMkLst>
        </pc:spChg>
      </pc:sldChg>
      <pc:sldChg chg="modSp mod">
        <pc:chgData name="Antonio Carlos Assumpção" userId="6220ee74a8c688f2" providerId="LiveId" clId="{587FC5F9-2384-47EA-A47B-CCCE93DF3078}" dt="2024-04-02T01:51:47.240" v="264" actId="1036"/>
        <pc:sldMkLst>
          <pc:docMk/>
          <pc:sldMk cId="2987562967" sldId="567"/>
        </pc:sldMkLst>
        <pc:spChg chg="mod">
          <ac:chgData name="Antonio Carlos Assumpção" userId="6220ee74a8c688f2" providerId="LiveId" clId="{587FC5F9-2384-47EA-A47B-CCCE93DF3078}" dt="2024-04-02T01:51:47.240" v="264" actId="1036"/>
          <ac:spMkLst>
            <pc:docMk/>
            <pc:sldMk cId="2987562967" sldId="567"/>
            <ac:spMk id="6" creationId="{08AA662A-6D4B-4664-8108-1C6DA983321C}"/>
          </ac:spMkLst>
        </pc:spChg>
      </pc:sldChg>
      <pc:sldChg chg="modSp mod">
        <pc:chgData name="Antonio Carlos Assumpção" userId="6220ee74a8c688f2" providerId="LiveId" clId="{587FC5F9-2384-47EA-A47B-CCCE93DF3078}" dt="2024-04-02T01:51:57.898" v="276" actId="1036"/>
        <pc:sldMkLst>
          <pc:docMk/>
          <pc:sldMk cId="2602823872" sldId="570"/>
        </pc:sldMkLst>
        <pc:spChg chg="mod">
          <ac:chgData name="Antonio Carlos Assumpção" userId="6220ee74a8c688f2" providerId="LiveId" clId="{587FC5F9-2384-47EA-A47B-CCCE93DF3078}" dt="2024-04-02T01:51:57.898" v="276" actId="1036"/>
          <ac:spMkLst>
            <pc:docMk/>
            <pc:sldMk cId="2602823872" sldId="570"/>
            <ac:spMk id="4" creationId="{8DE64842-A7AE-43AD-AE09-D407621B491B}"/>
          </ac:spMkLst>
        </pc:spChg>
        <pc:spChg chg="mod">
          <ac:chgData name="Antonio Carlos Assumpção" userId="6220ee74a8c688f2" providerId="LiveId" clId="{587FC5F9-2384-47EA-A47B-CCCE93DF3078}" dt="2024-04-02T01:51:57.898" v="276" actId="1036"/>
          <ac:spMkLst>
            <pc:docMk/>
            <pc:sldMk cId="2602823872" sldId="570"/>
            <ac:spMk id="8" creationId="{79414EC9-4A90-45FB-8EC5-07F8AAE660BF}"/>
          </ac:spMkLst>
        </pc:spChg>
        <pc:spChg chg="mod">
          <ac:chgData name="Antonio Carlos Assumpção" userId="6220ee74a8c688f2" providerId="LiveId" clId="{587FC5F9-2384-47EA-A47B-CCCE93DF3078}" dt="2024-04-02T01:51:57.898" v="276" actId="1036"/>
          <ac:spMkLst>
            <pc:docMk/>
            <pc:sldMk cId="2602823872" sldId="570"/>
            <ac:spMk id="9" creationId="{74846A18-7B02-45F0-8226-ED919B725D85}"/>
          </ac:spMkLst>
        </pc:spChg>
        <pc:spChg chg="mod">
          <ac:chgData name="Antonio Carlos Assumpção" userId="6220ee74a8c688f2" providerId="LiveId" clId="{587FC5F9-2384-47EA-A47B-CCCE93DF3078}" dt="2024-04-02T01:51:57.898" v="276" actId="1036"/>
          <ac:spMkLst>
            <pc:docMk/>
            <pc:sldMk cId="2602823872" sldId="570"/>
            <ac:spMk id="10" creationId="{5EB97961-7EF1-41DC-9CF0-E82A5CDC1641}"/>
          </ac:spMkLst>
        </pc:spChg>
        <pc:spChg chg="mod">
          <ac:chgData name="Antonio Carlos Assumpção" userId="6220ee74a8c688f2" providerId="LiveId" clId="{587FC5F9-2384-47EA-A47B-CCCE93DF3078}" dt="2024-04-02T01:51:57.898" v="276" actId="1036"/>
          <ac:spMkLst>
            <pc:docMk/>
            <pc:sldMk cId="2602823872" sldId="570"/>
            <ac:spMk id="11" creationId="{8EA950C0-D012-44D0-96B1-4CB7EC9E9206}"/>
          </ac:spMkLst>
        </pc:spChg>
        <pc:spChg chg="mod">
          <ac:chgData name="Antonio Carlos Assumpção" userId="6220ee74a8c688f2" providerId="LiveId" clId="{587FC5F9-2384-47EA-A47B-CCCE93DF3078}" dt="2024-04-02T01:51:57.898" v="276" actId="1036"/>
          <ac:spMkLst>
            <pc:docMk/>
            <pc:sldMk cId="2602823872" sldId="570"/>
            <ac:spMk id="12" creationId="{7B43E11F-E2F8-4BBC-A787-8574156EA8F4}"/>
          </ac:spMkLst>
        </pc:spChg>
        <pc:spChg chg="mod">
          <ac:chgData name="Antonio Carlos Assumpção" userId="6220ee74a8c688f2" providerId="LiveId" clId="{587FC5F9-2384-47EA-A47B-CCCE93DF3078}" dt="2024-04-02T01:51:57.898" v="276" actId="1036"/>
          <ac:spMkLst>
            <pc:docMk/>
            <pc:sldMk cId="2602823872" sldId="570"/>
            <ac:spMk id="13" creationId="{83CA9894-06FE-4330-92A6-8194134CB6FF}"/>
          </ac:spMkLst>
        </pc:spChg>
        <pc:spChg chg="mod">
          <ac:chgData name="Antonio Carlos Assumpção" userId="6220ee74a8c688f2" providerId="LiveId" clId="{587FC5F9-2384-47EA-A47B-CCCE93DF3078}" dt="2024-04-02T01:51:57.898" v="276" actId="1036"/>
          <ac:spMkLst>
            <pc:docMk/>
            <pc:sldMk cId="2602823872" sldId="570"/>
            <ac:spMk id="14" creationId="{006C074F-3454-47A3-89AC-9068C7C6585D}"/>
          </ac:spMkLst>
        </pc:spChg>
        <pc:spChg chg="mod">
          <ac:chgData name="Antonio Carlos Assumpção" userId="6220ee74a8c688f2" providerId="LiveId" clId="{587FC5F9-2384-47EA-A47B-CCCE93DF3078}" dt="2024-04-02T01:51:57.898" v="276" actId="1036"/>
          <ac:spMkLst>
            <pc:docMk/>
            <pc:sldMk cId="2602823872" sldId="570"/>
            <ac:spMk id="17" creationId="{BE4A93A7-904E-4698-BE3A-4A57BA219EFA}"/>
          </ac:spMkLst>
        </pc:spChg>
        <pc:grpChg chg="mod">
          <ac:chgData name="Antonio Carlos Assumpção" userId="6220ee74a8c688f2" providerId="LiveId" clId="{587FC5F9-2384-47EA-A47B-CCCE93DF3078}" dt="2024-04-02T01:51:57.898" v="276" actId="1036"/>
          <ac:grpSpMkLst>
            <pc:docMk/>
            <pc:sldMk cId="2602823872" sldId="570"/>
            <ac:grpSpMk id="5" creationId="{0E175A40-44FE-434B-85C0-FDE3B9883D1A}"/>
          </ac:grpSpMkLst>
        </pc:grpChg>
        <pc:cxnChg chg="mod">
          <ac:chgData name="Antonio Carlos Assumpção" userId="6220ee74a8c688f2" providerId="LiveId" clId="{587FC5F9-2384-47EA-A47B-CCCE93DF3078}" dt="2024-04-02T01:51:57.898" v="276" actId="1036"/>
          <ac:cxnSpMkLst>
            <pc:docMk/>
            <pc:sldMk cId="2602823872" sldId="570"/>
            <ac:cxnSpMk id="16" creationId="{BCB1EFE9-D37D-4129-96AF-DFE77CEB64E7}"/>
          </ac:cxnSpMkLst>
        </pc:cxnChg>
      </pc:sldChg>
      <pc:sldChg chg="modSp mod">
        <pc:chgData name="Antonio Carlos Assumpção" userId="6220ee74a8c688f2" providerId="LiveId" clId="{587FC5F9-2384-47EA-A47B-CCCE93DF3078}" dt="2024-04-02T01:52:16.667" v="286" actId="1036"/>
        <pc:sldMkLst>
          <pc:docMk/>
          <pc:sldMk cId="540618532" sldId="583"/>
        </pc:sldMkLst>
        <pc:spChg chg="mod">
          <ac:chgData name="Antonio Carlos Assumpção" userId="6220ee74a8c688f2" providerId="LiveId" clId="{587FC5F9-2384-47EA-A47B-CCCE93DF3078}" dt="2024-04-02T01:52:16.667" v="286" actId="1036"/>
          <ac:spMkLst>
            <pc:docMk/>
            <pc:sldMk cId="540618532" sldId="583"/>
            <ac:spMk id="4" creationId="{3E40B2BF-C989-4337-BD21-F315AD26B136}"/>
          </ac:spMkLst>
        </pc:spChg>
        <pc:spChg chg="mod">
          <ac:chgData name="Antonio Carlos Assumpção" userId="6220ee74a8c688f2" providerId="LiveId" clId="{587FC5F9-2384-47EA-A47B-CCCE93DF3078}" dt="2024-04-02T01:52:16.667" v="286" actId="1036"/>
          <ac:spMkLst>
            <pc:docMk/>
            <pc:sldMk cId="540618532" sldId="583"/>
            <ac:spMk id="5" creationId="{C3F223D7-1ABD-4EBF-BFC8-180FECE232B4}"/>
          </ac:spMkLst>
        </pc:spChg>
        <pc:graphicFrameChg chg="mod">
          <ac:chgData name="Antonio Carlos Assumpção" userId="6220ee74a8c688f2" providerId="LiveId" clId="{587FC5F9-2384-47EA-A47B-CCCE93DF3078}" dt="2024-04-02T01:52:16.667" v="286" actId="1036"/>
          <ac:graphicFrameMkLst>
            <pc:docMk/>
            <pc:sldMk cId="540618532" sldId="583"/>
            <ac:graphicFrameMk id="6" creationId="{64E6FB2C-5B46-42DF-A689-453533BF3A16}"/>
          </ac:graphicFrameMkLst>
        </pc:graphicFrameChg>
      </pc:sldChg>
      <pc:sldChg chg="modSp mod">
        <pc:chgData name="Antonio Carlos Assumpção" userId="6220ee74a8c688f2" providerId="LiveId" clId="{587FC5F9-2384-47EA-A47B-CCCE93DF3078}" dt="2024-04-02T01:52:23.805" v="292" actId="1036"/>
        <pc:sldMkLst>
          <pc:docMk/>
          <pc:sldMk cId="3424509606" sldId="587"/>
        </pc:sldMkLst>
        <pc:spChg chg="mod">
          <ac:chgData name="Antonio Carlos Assumpção" userId="6220ee74a8c688f2" providerId="LiveId" clId="{587FC5F9-2384-47EA-A47B-CCCE93DF3078}" dt="2024-04-02T01:52:23.805" v="292" actId="1036"/>
          <ac:spMkLst>
            <pc:docMk/>
            <pc:sldMk cId="3424509606" sldId="587"/>
            <ac:spMk id="5" creationId="{0DD57180-D012-4406-BE9B-2CDBA2096356}"/>
          </ac:spMkLst>
        </pc:spChg>
      </pc:sldChg>
      <pc:sldChg chg="modSp mod">
        <pc:chgData name="Antonio Carlos Assumpção" userId="6220ee74a8c688f2" providerId="LiveId" clId="{587FC5F9-2384-47EA-A47B-CCCE93DF3078}" dt="2024-04-02T01:52:43.934" v="305" actId="1036"/>
        <pc:sldMkLst>
          <pc:docMk/>
          <pc:sldMk cId="2133621201" sldId="593"/>
        </pc:sldMkLst>
        <pc:spChg chg="mod">
          <ac:chgData name="Antonio Carlos Assumpção" userId="6220ee74a8c688f2" providerId="LiveId" clId="{587FC5F9-2384-47EA-A47B-CCCE93DF3078}" dt="2024-04-02T01:52:43.934" v="305" actId="1036"/>
          <ac:spMkLst>
            <pc:docMk/>
            <pc:sldMk cId="2133621201" sldId="593"/>
            <ac:spMk id="4" creationId="{272A4E7E-0ADD-0175-1113-DD913FFF9573}"/>
          </ac:spMkLst>
        </pc:spChg>
        <pc:spChg chg="mod">
          <ac:chgData name="Antonio Carlos Assumpção" userId="6220ee74a8c688f2" providerId="LiveId" clId="{587FC5F9-2384-47EA-A47B-CCCE93DF3078}" dt="2024-04-02T01:52:43.934" v="305" actId="1036"/>
          <ac:spMkLst>
            <pc:docMk/>
            <pc:sldMk cId="2133621201" sldId="593"/>
            <ac:spMk id="5" creationId="{A21C6DAF-FA7C-C5E4-6E93-7DD7225ADEF7}"/>
          </ac:spMkLst>
        </pc:spChg>
        <pc:spChg chg="mod">
          <ac:chgData name="Antonio Carlos Assumpção" userId="6220ee74a8c688f2" providerId="LiveId" clId="{587FC5F9-2384-47EA-A47B-CCCE93DF3078}" dt="2024-04-02T01:52:43.934" v="305" actId="1036"/>
          <ac:spMkLst>
            <pc:docMk/>
            <pc:sldMk cId="2133621201" sldId="593"/>
            <ac:spMk id="6" creationId="{F8AC8F64-98B2-8B16-C931-7C2A2B68A017}"/>
          </ac:spMkLst>
        </pc:spChg>
      </pc:sldChg>
      <pc:sldChg chg="modSp mod">
        <pc:chgData name="Antonio Carlos Assumpção" userId="6220ee74a8c688f2" providerId="LiveId" clId="{587FC5F9-2384-47EA-A47B-CCCE93DF3078}" dt="2024-04-02T01:52:32.386" v="297" actId="1036"/>
        <pc:sldMkLst>
          <pc:docMk/>
          <pc:sldMk cId="1095490729" sldId="594"/>
        </pc:sldMkLst>
        <pc:spChg chg="mod">
          <ac:chgData name="Antonio Carlos Assumpção" userId="6220ee74a8c688f2" providerId="LiveId" clId="{587FC5F9-2384-47EA-A47B-CCCE93DF3078}" dt="2024-04-02T01:52:32.386" v="297" actId="1036"/>
          <ac:spMkLst>
            <pc:docMk/>
            <pc:sldMk cId="1095490729" sldId="594"/>
            <ac:spMk id="4" creationId="{FBA19302-4FF8-ED17-8620-EAD624845839}"/>
          </ac:spMkLst>
        </pc:spChg>
      </pc:sldChg>
      <pc:sldChg chg="modSp">
        <pc:chgData name="Antonio Carlos Assumpção" userId="6220ee74a8c688f2" providerId="LiveId" clId="{587FC5F9-2384-47EA-A47B-CCCE93DF3078}" dt="2024-04-02T01:51:24.331" v="237" actId="1036"/>
        <pc:sldMkLst>
          <pc:docMk/>
          <pc:sldMk cId="1580789935" sldId="598"/>
        </pc:sldMkLst>
        <pc:spChg chg="mod">
          <ac:chgData name="Antonio Carlos Assumpção" userId="6220ee74a8c688f2" providerId="LiveId" clId="{587FC5F9-2384-47EA-A47B-CCCE93DF3078}" dt="2024-04-02T01:51:24.331" v="237" actId="1036"/>
          <ac:spMkLst>
            <pc:docMk/>
            <pc:sldMk cId="1580789935" sldId="598"/>
            <ac:spMk id="4" creationId="{98FF7022-87B0-6B9C-51B5-45EC799FA2EF}"/>
          </ac:spMkLst>
        </pc:spChg>
        <pc:spChg chg="mod">
          <ac:chgData name="Antonio Carlos Assumpção" userId="6220ee74a8c688f2" providerId="LiveId" clId="{587FC5F9-2384-47EA-A47B-CCCE93DF3078}" dt="2024-04-02T01:51:24.331" v="237" actId="1036"/>
          <ac:spMkLst>
            <pc:docMk/>
            <pc:sldMk cId="1580789935" sldId="598"/>
            <ac:spMk id="5" creationId="{37B58FD3-EDB7-0E98-52AE-10139994B1E8}"/>
          </ac:spMkLst>
        </pc:spChg>
        <pc:spChg chg="mod">
          <ac:chgData name="Antonio Carlos Assumpção" userId="6220ee74a8c688f2" providerId="LiveId" clId="{587FC5F9-2384-47EA-A47B-CCCE93DF3078}" dt="2024-04-02T01:51:24.331" v="237" actId="1036"/>
          <ac:spMkLst>
            <pc:docMk/>
            <pc:sldMk cId="1580789935" sldId="598"/>
            <ac:spMk id="6" creationId="{6AD9EBE4-646B-9844-6DB6-42DD193CF1B1}"/>
          </ac:spMkLst>
        </pc:spChg>
        <pc:spChg chg="mod">
          <ac:chgData name="Antonio Carlos Assumpção" userId="6220ee74a8c688f2" providerId="LiveId" clId="{587FC5F9-2384-47EA-A47B-CCCE93DF3078}" dt="2024-04-02T01:51:24.331" v="237" actId="1036"/>
          <ac:spMkLst>
            <pc:docMk/>
            <pc:sldMk cId="1580789935" sldId="598"/>
            <ac:spMk id="8" creationId="{01F66B5A-8274-1A80-6D71-90D8514DF576}"/>
          </ac:spMkLst>
        </pc:spChg>
        <pc:graphicFrameChg chg="mod">
          <ac:chgData name="Antonio Carlos Assumpção" userId="6220ee74a8c688f2" providerId="LiveId" clId="{587FC5F9-2384-47EA-A47B-CCCE93DF3078}" dt="2024-04-02T01:51:24.331" v="237" actId="1036"/>
          <ac:graphicFrameMkLst>
            <pc:docMk/>
            <pc:sldMk cId="1580789935" sldId="598"/>
            <ac:graphicFrameMk id="7" creationId="{3D1E9DCA-ABC9-1931-4AAE-4AB43C0C1B9D}"/>
          </ac:graphicFrameMkLst>
        </pc:graphicFrameChg>
        <pc:cxnChg chg="mod">
          <ac:chgData name="Antonio Carlos Assumpção" userId="6220ee74a8c688f2" providerId="LiveId" clId="{587FC5F9-2384-47EA-A47B-CCCE93DF3078}" dt="2024-04-02T01:51:24.331" v="237" actId="1036"/>
          <ac:cxnSpMkLst>
            <pc:docMk/>
            <pc:sldMk cId="1580789935" sldId="598"/>
            <ac:cxnSpMk id="10" creationId="{22A6AD0E-AA89-B5BE-C15E-5EF13BF4180E}"/>
          </ac:cxnSpMkLst>
        </pc:cxnChg>
      </pc:sldChg>
      <pc:sldChg chg="modSp">
        <pc:chgData name="Antonio Carlos Assumpção" userId="6220ee74a8c688f2" providerId="LiveId" clId="{587FC5F9-2384-47EA-A47B-CCCE93DF3078}" dt="2024-04-02T01:51:33.371" v="247" actId="1036"/>
        <pc:sldMkLst>
          <pc:docMk/>
          <pc:sldMk cId="2772551320" sldId="599"/>
        </pc:sldMkLst>
        <pc:spChg chg="mod">
          <ac:chgData name="Antonio Carlos Assumpção" userId="6220ee74a8c688f2" providerId="LiveId" clId="{587FC5F9-2384-47EA-A47B-CCCE93DF3078}" dt="2024-04-02T01:51:33.371" v="247" actId="1036"/>
          <ac:spMkLst>
            <pc:docMk/>
            <pc:sldMk cId="2772551320" sldId="599"/>
            <ac:spMk id="4" creationId="{E7214172-F903-02D1-973F-5D55A376ECF8}"/>
          </ac:spMkLst>
        </pc:spChg>
        <pc:spChg chg="mod">
          <ac:chgData name="Antonio Carlos Assumpção" userId="6220ee74a8c688f2" providerId="LiveId" clId="{587FC5F9-2384-47EA-A47B-CCCE93DF3078}" dt="2024-04-02T01:51:33.371" v="247" actId="1036"/>
          <ac:spMkLst>
            <pc:docMk/>
            <pc:sldMk cId="2772551320" sldId="599"/>
            <ac:spMk id="6" creationId="{AE14DA23-DFD0-38FC-7627-B83C30024C5B}"/>
          </ac:spMkLst>
        </pc:spChg>
        <pc:spChg chg="mod">
          <ac:chgData name="Antonio Carlos Assumpção" userId="6220ee74a8c688f2" providerId="LiveId" clId="{587FC5F9-2384-47EA-A47B-CCCE93DF3078}" dt="2024-04-02T01:51:33.371" v="247" actId="1036"/>
          <ac:spMkLst>
            <pc:docMk/>
            <pc:sldMk cId="2772551320" sldId="599"/>
            <ac:spMk id="7" creationId="{6AC09957-8A96-BA5D-AA36-43E9C5AEAF61}"/>
          </ac:spMkLst>
        </pc:spChg>
        <pc:spChg chg="mod">
          <ac:chgData name="Antonio Carlos Assumpção" userId="6220ee74a8c688f2" providerId="LiveId" clId="{587FC5F9-2384-47EA-A47B-CCCE93DF3078}" dt="2024-04-02T01:51:33.371" v="247" actId="1036"/>
          <ac:spMkLst>
            <pc:docMk/>
            <pc:sldMk cId="2772551320" sldId="599"/>
            <ac:spMk id="9" creationId="{F890F0AD-DDCE-2702-761F-CE1BC54DFC07}"/>
          </ac:spMkLst>
        </pc:spChg>
        <pc:spChg chg="mod">
          <ac:chgData name="Antonio Carlos Assumpção" userId="6220ee74a8c688f2" providerId="LiveId" clId="{587FC5F9-2384-47EA-A47B-CCCE93DF3078}" dt="2024-04-02T01:51:33.371" v="247" actId="1036"/>
          <ac:spMkLst>
            <pc:docMk/>
            <pc:sldMk cId="2772551320" sldId="599"/>
            <ac:spMk id="10" creationId="{7AF5D760-85D5-83EB-33DF-D4E1D9D1EB14}"/>
          </ac:spMkLst>
        </pc:spChg>
        <pc:spChg chg="mod">
          <ac:chgData name="Antonio Carlos Assumpção" userId="6220ee74a8c688f2" providerId="LiveId" clId="{587FC5F9-2384-47EA-A47B-CCCE93DF3078}" dt="2024-04-02T01:51:33.371" v="247" actId="1036"/>
          <ac:spMkLst>
            <pc:docMk/>
            <pc:sldMk cId="2772551320" sldId="599"/>
            <ac:spMk id="11" creationId="{96791E2C-F331-D524-F56F-AD7E6201B82F}"/>
          </ac:spMkLst>
        </pc:spChg>
        <pc:spChg chg="mod">
          <ac:chgData name="Antonio Carlos Assumpção" userId="6220ee74a8c688f2" providerId="LiveId" clId="{587FC5F9-2384-47EA-A47B-CCCE93DF3078}" dt="2024-04-02T01:51:33.371" v="247" actId="1036"/>
          <ac:spMkLst>
            <pc:docMk/>
            <pc:sldMk cId="2772551320" sldId="599"/>
            <ac:spMk id="12" creationId="{A8CBD46F-8FBC-1C01-6E47-42BA59C72742}"/>
          </ac:spMkLst>
        </pc:spChg>
        <pc:spChg chg="mod">
          <ac:chgData name="Antonio Carlos Assumpção" userId="6220ee74a8c688f2" providerId="LiveId" clId="{587FC5F9-2384-47EA-A47B-CCCE93DF3078}" dt="2024-04-02T01:51:33.371" v="247" actId="1036"/>
          <ac:spMkLst>
            <pc:docMk/>
            <pc:sldMk cId="2772551320" sldId="599"/>
            <ac:spMk id="13" creationId="{FC72B4D1-D97C-B6DA-2E34-B08780BB5FAA}"/>
          </ac:spMkLst>
        </pc:spChg>
        <pc:spChg chg="mod">
          <ac:chgData name="Antonio Carlos Assumpção" userId="6220ee74a8c688f2" providerId="LiveId" clId="{587FC5F9-2384-47EA-A47B-CCCE93DF3078}" dt="2024-04-02T01:51:33.371" v="247" actId="1036"/>
          <ac:spMkLst>
            <pc:docMk/>
            <pc:sldMk cId="2772551320" sldId="599"/>
            <ac:spMk id="14" creationId="{8F197402-C738-C4CD-1B3E-43066CDF1274}"/>
          </ac:spMkLst>
        </pc:spChg>
        <pc:spChg chg="mod">
          <ac:chgData name="Antonio Carlos Assumpção" userId="6220ee74a8c688f2" providerId="LiveId" clId="{587FC5F9-2384-47EA-A47B-CCCE93DF3078}" dt="2024-04-02T01:51:33.371" v="247" actId="1036"/>
          <ac:spMkLst>
            <pc:docMk/>
            <pc:sldMk cId="2772551320" sldId="599"/>
            <ac:spMk id="15" creationId="{CE94BABF-06EF-076F-CFD7-05B787D5288E}"/>
          </ac:spMkLst>
        </pc:spChg>
        <pc:spChg chg="mod">
          <ac:chgData name="Antonio Carlos Assumpção" userId="6220ee74a8c688f2" providerId="LiveId" clId="{587FC5F9-2384-47EA-A47B-CCCE93DF3078}" dt="2024-04-02T01:51:33.371" v="247" actId="1036"/>
          <ac:spMkLst>
            <pc:docMk/>
            <pc:sldMk cId="2772551320" sldId="599"/>
            <ac:spMk id="16" creationId="{B46624D8-99A3-E37A-9CE6-7144363CCF92}"/>
          </ac:spMkLst>
        </pc:spChg>
        <pc:spChg chg="mod">
          <ac:chgData name="Antonio Carlos Assumpção" userId="6220ee74a8c688f2" providerId="LiveId" clId="{587FC5F9-2384-47EA-A47B-CCCE93DF3078}" dt="2024-04-02T01:51:33.371" v="247" actId="1036"/>
          <ac:spMkLst>
            <pc:docMk/>
            <pc:sldMk cId="2772551320" sldId="599"/>
            <ac:spMk id="17" creationId="{132C9E8B-EBD5-73F1-782E-01ACF6A51033}"/>
          </ac:spMkLst>
        </pc:spChg>
        <pc:spChg chg="mod">
          <ac:chgData name="Antonio Carlos Assumpção" userId="6220ee74a8c688f2" providerId="LiveId" clId="{587FC5F9-2384-47EA-A47B-CCCE93DF3078}" dt="2024-04-02T01:51:33.371" v="247" actId="1036"/>
          <ac:spMkLst>
            <pc:docMk/>
            <pc:sldMk cId="2772551320" sldId="599"/>
            <ac:spMk id="18" creationId="{D7CA18C9-D282-BBE2-ED3C-4ACFDB3E4AE2}"/>
          </ac:spMkLst>
        </pc:spChg>
        <pc:spChg chg="mod">
          <ac:chgData name="Antonio Carlos Assumpção" userId="6220ee74a8c688f2" providerId="LiveId" clId="{587FC5F9-2384-47EA-A47B-CCCE93DF3078}" dt="2024-04-02T01:51:33.371" v="247" actId="1036"/>
          <ac:spMkLst>
            <pc:docMk/>
            <pc:sldMk cId="2772551320" sldId="599"/>
            <ac:spMk id="19" creationId="{2865371A-0F59-48EF-D813-F2B9F8C59B7A}"/>
          </ac:spMkLst>
        </pc:spChg>
        <pc:spChg chg="mod">
          <ac:chgData name="Antonio Carlos Assumpção" userId="6220ee74a8c688f2" providerId="LiveId" clId="{587FC5F9-2384-47EA-A47B-CCCE93DF3078}" dt="2024-04-02T01:51:33.371" v="247" actId="1036"/>
          <ac:spMkLst>
            <pc:docMk/>
            <pc:sldMk cId="2772551320" sldId="599"/>
            <ac:spMk id="20" creationId="{AC14E6E0-5BA1-638D-A174-FD85A76A40D8}"/>
          </ac:spMkLst>
        </pc:spChg>
        <pc:spChg chg="mod">
          <ac:chgData name="Antonio Carlos Assumpção" userId="6220ee74a8c688f2" providerId="LiveId" clId="{587FC5F9-2384-47EA-A47B-CCCE93DF3078}" dt="2024-04-02T01:51:33.371" v="247" actId="1036"/>
          <ac:spMkLst>
            <pc:docMk/>
            <pc:sldMk cId="2772551320" sldId="599"/>
            <ac:spMk id="21" creationId="{67317A0D-9D4A-8A43-AA94-72E96DEA7F13}"/>
          </ac:spMkLst>
        </pc:spChg>
        <pc:spChg chg="mod">
          <ac:chgData name="Antonio Carlos Assumpção" userId="6220ee74a8c688f2" providerId="LiveId" clId="{587FC5F9-2384-47EA-A47B-CCCE93DF3078}" dt="2024-04-02T01:51:33.371" v="247" actId="1036"/>
          <ac:spMkLst>
            <pc:docMk/>
            <pc:sldMk cId="2772551320" sldId="599"/>
            <ac:spMk id="22" creationId="{FE8671D1-3931-1800-1D45-CFFF13A664D9}"/>
          </ac:spMkLst>
        </pc:spChg>
        <pc:spChg chg="mod">
          <ac:chgData name="Antonio Carlos Assumpção" userId="6220ee74a8c688f2" providerId="LiveId" clId="{587FC5F9-2384-47EA-A47B-CCCE93DF3078}" dt="2024-04-02T01:51:33.371" v="247" actId="1036"/>
          <ac:spMkLst>
            <pc:docMk/>
            <pc:sldMk cId="2772551320" sldId="599"/>
            <ac:spMk id="23" creationId="{9259658C-CB31-3329-FEDB-0C6D0D96BF1E}"/>
          </ac:spMkLst>
        </pc:spChg>
        <pc:spChg chg="mod">
          <ac:chgData name="Antonio Carlos Assumpção" userId="6220ee74a8c688f2" providerId="LiveId" clId="{587FC5F9-2384-47EA-A47B-CCCE93DF3078}" dt="2024-04-02T01:51:33.371" v="247" actId="1036"/>
          <ac:spMkLst>
            <pc:docMk/>
            <pc:sldMk cId="2772551320" sldId="599"/>
            <ac:spMk id="24" creationId="{3309C56F-9C3A-AF6B-D4AD-BC1B94691A1C}"/>
          </ac:spMkLst>
        </pc:spChg>
        <pc:spChg chg="mod">
          <ac:chgData name="Antonio Carlos Assumpção" userId="6220ee74a8c688f2" providerId="LiveId" clId="{587FC5F9-2384-47EA-A47B-CCCE93DF3078}" dt="2024-04-02T01:51:33.371" v="247" actId="1036"/>
          <ac:spMkLst>
            <pc:docMk/>
            <pc:sldMk cId="2772551320" sldId="599"/>
            <ac:spMk id="25" creationId="{A2F774D0-2851-CA77-F60E-4FDBCF3A4E8E}"/>
          </ac:spMkLst>
        </pc:spChg>
        <pc:spChg chg="mod">
          <ac:chgData name="Antonio Carlos Assumpção" userId="6220ee74a8c688f2" providerId="LiveId" clId="{587FC5F9-2384-47EA-A47B-CCCE93DF3078}" dt="2024-04-02T01:51:33.371" v="247" actId="1036"/>
          <ac:spMkLst>
            <pc:docMk/>
            <pc:sldMk cId="2772551320" sldId="599"/>
            <ac:spMk id="26" creationId="{B674EE2B-670C-2BCA-FF6C-8B728025E0BD}"/>
          </ac:spMkLst>
        </pc:spChg>
        <pc:spChg chg="mod">
          <ac:chgData name="Antonio Carlos Assumpção" userId="6220ee74a8c688f2" providerId="LiveId" clId="{587FC5F9-2384-47EA-A47B-CCCE93DF3078}" dt="2024-04-02T01:51:33.371" v="247" actId="1036"/>
          <ac:spMkLst>
            <pc:docMk/>
            <pc:sldMk cId="2772551320" sldId="599"/>
            <ac:spMk id="27" creationId="{9D930844-CE07-E599-7CD3-0AEA9536C37D}"/>
          </ac:spMkLst>
        </pc:spChg>
        <pc:spChg chg="mod">
          <ac:chgData name="Antonio Carlos Assumpção" userId="6220ee74a8c688f2" providerId="LiveId" clId="{587FC5F9-2384-47EA-A47B-CCCE93DF3078}" dt="2024-04-02T01:51:33.371" v="247" actId="1036"/>
          <ac:spMkLst>
            <pc:docMk/>
            <pc:sldMk cId="2772551320" sldId="599"/>
            <ac:spMk id="28" creationId="{AA2779B6-2639-06E4-9CDB-73111B3DAF7D}"/>
          </ac:spMkLst>
        </pc:spChg>
        <pc:spChg chg="mod">
          <ac:chgData name="Antonio Carlos Assumpção" userId="6220ee74a8c688f2" providerId="LiveId" clId="{587FC5F9-2384-47EA-A47B-CCCE93DF3078}" dt="2024-04-02T01:51:33.371" v="247" actId="1036"/>
          <ac:spMkLst>
            <pc:docMk/>
            <pc:sldMk cId="2772551320" sldId="599"/>
            <ac:spMk id="29" creationId="{9F44983D-F67E-D493-C48C-32B9C1EEBEFB}"/>
          </ac:spMkLst>
        </pc:spChg>
        <pc:spChg chg="mod">
          <ac:chgData name="Antonio Carlos Assumpção" userId="6220ee74a8c688f2" providerId="LiveId" clId="{587FC5F9-2384-47EA-A47B-CCCE93DF3078}" dt="2024-04-02T01:51:33.371" v="247" actId="1036"/>
          <ac:spMkLst>
            <pc:docMk/>
            <pc:sldMk cId="2772551320" sldId="599"/>
            <ac:spMk id="30" creationId="{7C7CD17E-FE6C-E14F-C3AF-BFDD45C69AE4}"/>
          </ac:spMkLst>
        </pc:spChg>
        <pc:spChg chg="mod">
          <ac:chgData name="Antonio Carlos Assumpção" userId="6220ee74a8c688f2" providerId="LiveId" clId="{587FC5F9-2384-47EA-A47B-CCCE93DF3078}" dt="2024-04-02T01:51:33.371" v="247" actId="1036"/>
          <ac:spMkLst>
            <pc:docMk/>
            <pc:sldMk cId="2772551320" sldId="599"/>
            <ac:spMk id="31" creationId="{CA028489-2D25-71B3-D0D1-BDAC3948FDA7}"/>
          </ac:spMkLst>
        </pc:spChg>
        <pc:spChg chg="mod">
          <ac:chgData name="Antonio Carlos Assumpção" userId="6220ee74a8c688f2" providerId="LiveId" clId="{587FC5F9-2384-47EA-A47B-CCCE93DF3078}" dt="2024-04-02T01:51:33.371" v="247" actId="1036"/>
          <ac:spMkLst>
            <pc:docMk/>
            <pc:sldMk cId="2772551320" sldId="599"/>
            <ac:spMk id="32" creationId="{D51D55B5-39DD-AA6C-4503-73C394DC4CEA}"/>
          </ac:spMkLst>
        </pc:spChg>
        <pc:spChg chg="mod">
          <ac:chgData name="Antonio Carlos Assumpção" userId="6220ee74a8c688f2" providerId="LiveId" clId="{587FC5F9-2384-47EA-A47B-CCCE93DF3078}" dt="2024-04-02T01:51:33.371" v="247" actId="1036"/>
          <ac:spMkLst>
            <pc:docMk/>
            <pc:sldMk cId="2772551320" sldId="599"/>
            <ac:spMk id="33" creationId="{D77DC483-242C-8240-1E28-B3E36BE7EC8F}"/>
          </ac:spMkLst>
        </pc:spChg>
        <pc:spChg chg="mod">
          <ac:chgData name="Antonio Carlos Assumpção" userId="6220ee74a8c688f2" providerId="LiveId" clId="{587FC5F9-2384-47EA-A47B-CCCE93DF3078}" dt="2024-04-02T01:51:33.371" v="247" actId="1036"/>
          <ac:spMkLst>
            <pc:docMk/>
            <pc:sldMk cId="2772551320" sldId="599"/>
            <ac:spMk id="34" creationId="{E8498F26-527C-500C-6403-AF97B551EAD4}"/>
          </ac:spMkLst>
        </pc:spChg>
        <pc:spChg chg="mod">
          <ac:chgData name="Antonio Carlos Assumpção" userId="6220ee74a8c688f2" providerId="LiveId" clId="{587FC5F9-2384-47EA-A47B-CCCE93DF3078}" dt="2024-04-02T01:51:33.371" v="247" actId="1036"/>
          <ac:spMkLst>
            <pc:docMk/>
            <pc:sldMk cId="2772551320" sldId="599"/>
            <ac:spMk id="35" creationId="{CDC8FDC2-CF1F-BDD0-A3BB-563E31EB365D}"/>
          </ac:spMkLst>
        </pc:spChg>
        <pc:spChg chg="mod">
          <ac:chgData name="Antonio Carlos Assumpção" userId="6220ee74a8c688f2" providerId="LiveId" clId="{587FC5F9-2384-47EA-A47B-CCCE93DF3078}" dt="2024-04-02T01:51:33.371" v="247" actId="1036"/>
          <ac:spMkLst>
            <pc:docMk/>
            <pc:sldMk cId="2772551320" sldId="599"/>
            <ac:spMk id="37" creationId="{05041A29-CE87-B432-0ABA-975AE24103C2}"/>
          </ac:spMkLst>
        </pc:spChg>
        <pc:spChg chg="mod">
          <ac:chgData name="Antonio Carlos Assumpção" userId="6220ee74a8c688f2" providerId="LiveId" clId="{587FC5F9-2384-47EA-A47B-CCCE93DF3078}" dt="2024-04-02T01:51:33.371" v="247" actId="1036"/>
          <ac:spMkLst>
            <pc:docMk/>
            <pc:sldMk cId="2772551320" sldId="599"/>
            <ac:spMk id="38" creationId="{BED1FF98-3185-6FC3-AC62-6655ACD7930D}"/>
          </ac:spMkLst>
        </pc:spChg>
        <pc:spChg chg="mod">
          <ac:chgData name="Antonio Carlos Assumpção" userId="6220ee74a8c688f2" providerId="LiveId" clId="{587FC5F9-2384-47EA-A47B-CCCE93DF3078}" dt="2024-04-02T01:51:33.371" v="247" actId="1036"/>
          <ac:spMkLst>
            <pc:docMk/>
            <pc:sldMk cId="2772551320" sldId="599"/>
            <ac:spMk id="39" creationId="{EB999CFF-6CD2-2325-EB43-FD76F119BB81}"/>
          </ac:spMkLst>
        </pc:spChg>
        <pc:spChg chg="mod">
          <ac:chgData name="Antonio Carlos Assumpção" userId="6220ee74a8c688f2" providerId="LiveId" clId="{587FC5F9-2384-47EA-A47B-CCCE93DF3078}" dt="2024-04-02T01:51:33.371" v="247" actId="1036"/>
          <ac:spMkLst>
            <pc:docMk/>
            <pc:sldMk cId="2772551320" sldId="599"/>
            <ac:spMk id="40" creationId="{5A6C7112-3CD1-C18B-72B1-95C2154FBBF0}"/>
          </ac:spMkLst>
        </pc:spChg>
        <pc:spChg chg="mod">
          <ac:chgData name="Antonio Carlos Assumpção" userId="6220ee74a8c688f2" providerId="LiveId" clId="{587FC5F9-2384-47EA-A47B-CCCE93DF3078}" dt="2024-04-02T01:51:33.371" v="247" actId="1036"/>
          <ac:spMkLst>
            <pc:docMk/>
            <pc:sldMk cId="2772551320" sldId="599"/>
            <ac:spMk id="41" creationId="{81F9C04A-EA35-C577-FE4D-56D56B943B27}"/>
          </ac:spMkLst>
        </pc:spChg>
        <pc:spChg chg="mod">
          <ac:chgData name="Antonio Carlos Assumpção" userId="6220ee74a8c688f2" providerId="LiveId" clId="{587FC5F9-2384-47EA-A47B-CCCE93DF3078}" dt="2024-04-02T01:51:33.371" v="247" actId="1036"/>
          <ac:spMkLst>
            <pc:docMk/>
            <pc:sldMk cId="2772551320" sldId="599"/>
            <ac:spMk id="42" creationId="{691A75B3-3641-A9B6-AEE4-407F785BB2B3}"/>
          </ac:spMkLst>
        </pc:spChg>
        <pc:spChg chg="mod">
          <ac:chgData name="Antonio Carlos Assumpção" userId="6220ee74a8c688f2" providerId="LiveId" clId="{587FC5F9-2384-47EA-A47B-CCCE93DF3078}" dt="2024-04-02T01:51:33.371" v="247" actId="1036"/>
          <ac:spMkLst>
            <pc:docMk/>
            <pc:sldMk cId="2772551320" sldId="599"/>
            <ac:spMk id="43" creationId="{A22D97F3-F695-BD0F-BFA1-E5CECB023CBC}"/>
          </ac:spMkLst>
        </pc:spChg>
        <pc:grpChg chg="mod">
          <ac:chgData name="Antonio Carlos Assumpção" userId="6220ee74a8c688f2" providerId="LiveId" clId="{587FC5F9-2384-47EA-A47B-CCCE93DF3078}" dt="2024-04-02T01:51:33.371" v="247" actId="1036"/>
          <ac:grpSpMkLst>
            <pc:docMk/>
            <pc:sldMk cId="2772551320" sldId="599"/>
            <ac:grpSpMk id="5" creationId="{16A7949D-86FD-18F8-DF96-1BCC820D1BA6}"/>
          </ac:grpSpMkLst>
        </pc:grpChg>
        <pc:grpChg chg="mod">
          <ac:chgData name="Antonio Carlos Assumpção" userId="6220ee74a8c688f2" providerId="LiveId" clId="{587FC5F9-2384-47EA-A47B-CCCE93DF3078}" dt="2024-04-02T01:51:33.371" v="247" actId="1036"/>
          <ac:grpSpMkLst>
            <pc:docMk/>
            <pc:sldMk cId="2772551320" sldId="599"/>
            <ac:grpSpMk id="8" creationId="{4D805BFA-5285-C679-8844-9889F8AC83D1}"/>
          </ac:grpSpMkLst>
        </pc:grpChg>
        <pc:grpChg chg="mod">
          <ac:chgData name="Antonio Carlos Assumpção" userId="6220ee74a8c688f2" providerId="LiveId" clId="{587FC5F9-2384-47EA-A47B-CCCE93DF3078}" dt="2024-04-02T01:51:33.371" v="247" actId="1036"/>
          <ac:grpSpMkLst>
            <pc:docMk/>
            <pc:sldMk cId="2772551320" sldId="599"/>
            <ac:grpSpMk id="36" creationId="{B59FB2F8-FBA6-F22A-2081-4A9C7473F61D}"/>
          </ac:grpSpMkLst>
        </pc:grpChg>
      </pc:sldChg>
      <pc:sldChg chg="modSp">
        <pc:chgData name="Antonio Carlos Assumpção" userId="6220ee74a8c688f2" providerId="LiveId" clId="{587FC5F9-2384-47EA-A47B-CCCE93DF3078}" dt="2024-04-02T01:53:44.907" v="347" actId="1036"/>
        <pc:sldMkLst>
          <pc:docMk/>
          <pc:sldMk cId="2245232127" sldId="611"/>
        </pc:sldMkLst>
        <pc:spChg chg="mod">
          <ac:chgData name="Antonio Carlos Assumpção" userId="6220ee74a8c688f2" providerId="LiveId" clId="{587FC5F9-2384-47EA-A47B-CCCE93DF3078}" dt="2024-04-02T01:53:44.907" v="347" actId="1036"/>
          <ac:spMkLst>
            <pc:docMk/>
            <pc:sldMk cId="2245232127" sldId="611"/>
            <ac:spMk id="4" creationId="{89876826-B692-27F8-B423-3E0AD2B773B2}"/>
          </ac:spMkLst>
        </pc:spChg>
        <pc:spChg chg="mod">
          <ac:chgData name="Antonio Carlos Assumpção" userId="6220ee74a8c688f2" providerId="LiveId" clId="{587FC5F9-2384-47EA-A47B-CCCE93DF3078}" dt="2024-04-02T01:53:44.907" v="347" actId="1036"/>
          <ac:spMkLst>
            <pc:docMk/>
            <pc:sldMk cId="2245232127" sldId="611"/>
            <ac:spMk id="5" creationId="{68AB598C-AFA6-3F8C-D997-B10F0EC2275A}"/>
          </ac:spMkLst>
        </pc:spChg>
      </pc:sldChg>
      <pc:sldChg chg="modSp mod">
        <pc:chgData name="Antonio Carlos Assumpção" userId="6220ee74a8c688f2" providerId="LiveId" clId="{587FC5F9-2384-47EA-A47B-CCCE93DF3078}" dt="2024-04-02T01:54:08.694" v="364" actId="1036"/>
        <pc:sldMkLst>
          <pc:docMk/>
          <pc:sldMk cId="889792951" sldId="625"/>
        </pc:sldMkLst>
        <pc:graphicFrameChg chg="mod">
          <ac:chgData name="Antonio Carlos Assumpção" userId="6220ee74a8c688f2" providerId="LiveId" clId="{587FC5F9-2384-47EA-A47B-CCCE93DF3078}" dt="2024-04-02T01:54:08.694" v="364" actId="1036"/>
          <ac:graphicFrameMkLst>
            <pc:docMk/>
            <pc:sldMk cId="889792951" sldId="625"/>
            <ac:graphicFrameMk id="4" creationId="{23548B43-B218-6709-9DCD-5DCEF32555F5}"/>
          </ac:graphicFrameMkLst>
        </pc:graphicFrameChg>
        <pc:graphicFrameChg chg="mod">
          <ac:chgData name="Antonio Carlos Assumpção" userId="6220ee74a8c688f2" providerId="LiveId" clId="{587FC5F9-2384-47EA-A47B-CCCE93DF3078}" dt="2024-04-02T01:54:08.694" v="364" actId="1036"/>
          <ac:graphicFrameMkLst>
            <pc:docMk/>
            <pc:sldMk cId="889792951" sldId="625"/>
            <ac:graphicFrameMk id="5" creationId="{FB1B9988-DEB4-186D-DC6F-A3FFF0E334BD}"/>
          </ac:graphicFrameMkLst>
        </pc:graphicFrameChg>
        <pc:graphicFrameChg chg="mod">
          <ac:chgData name="Antonio Carlos Assumpção" userId="6220ee74a8c688f2" providerId="LiveId" clId="{587FC5F9-2384-47EA-A47B-CCCE93DF3078}" dt="2024-04-02T01:54:08.694" v="364" actId="1036"/>
          <ac:graphicFrameMkLst>
            <pc:docMk/>
            <pc:sldMk cId="889792951" sldId="625"/>
            <ac:graphicFrameMk id="6" creationId="{8E6A5304-97FA-9CE3-B39C-306A1F547199}"/>
          </ac:graphicFrameMkLst>
        </pc:graphicFrameChg>
        <pc:graphicFrameChg chg="mod">
          <ac:chgData name="Antonio Carlos Assumpção" userId="6220ee74a8c688f2" providerId="LiveId" clId="{587FC5F9-2384-47EA-A47B-CCCE93DF3078}" dt="2024-04-02T01:54:08.694" v="364" actId="1036"/>
          <ac:graphicFrameMkLst>
            <pc:docMk/>
            <pc:sldMk cId="889792951" sldId="625"/>
            <ac:graphicFrameMk id="7" creationId="{743894B9-EECE-55BD-1DF5-D115F95AAB7F}"/>
          </ac:graphicFrameMkLst>
        </pc:graphicFrameChg>
      </pc:sldChg>
      <pc:sldMasterChg chg="addSp delSp modSp mod">
        <pc:chgData name="Antonio Carlos Assumpção" userId="6220ee74a8c688f2" providerId="LiveId" clId="{587FC5F9-2384-47EA-A47B-CCCE93DF3078}" dt="2024-04-02T00:21:47.480" v="5"/>
        <pc:sldMasterMkLst>
          <pc:docMk/>
          <pc:sldMasterMk cId="424604601" sldId="2147483672"/>
        </pc:sldMasterMkLst>
        <pc:spChg chg="del">
          <ac:chgData name="Antonio Carlos Assumpção" userId="6220ee74a8c688f2" providerId="LiveId" clId="{587FC5F9-2384-47EA-A47B-CCCE93DF3078}" dt="2024-04-02T00:21:05.960" v="4" actId="478"/>
          <ac:spMkLst>
            <pc:docMk/>
            <pc:sldMasterMk cId="424604601" sldId="2147483672"/>
            <ac:spMk id="7" creationId="{9A333877-24E2-4F8F-B7D7-370695CAE6A7}"/>
          </ac:spMkLst>
        </pc:spChg>
        <pc:spChg chg="del">
          <ac:chgData name="Antonio Carlos Assumpção" userId="6220ee74a8c688f2" providerId="LiveId" clId="{587FC5F9-2384-47EA-A47B-CCCE93DF3078}" dt="2024-04-02T00:20:58.077" v="3" actId="478"/>
          <ac:spMkLst>
            <pc:docMk/>
            <pc:sldMasterMk cId="424604601" sldId="2147483672"/>
            <ac:spMk id="8" creationId="{45BC79AD-4507-46A5-8D9D-9D58BA170A4C}"/>
          </ac:spMkLst>
        </pc:spChg>
        <pc:spChg chg="add mod">
          <ac:chgData name="Antonio Carlos Assumpção" userId="6220ee74a8c688f2" providerId="LiveId" clId="{587FC5F9-2384-47EA-A47B-CCCE93DF3078}" dt="2024-04-02T00:21:47.480" v="5"/>
          <ac:spMkLst>
            <pc:docMk/>
            <pc:sldMasterMk cId="424604601" sldId="2147483672"/>
            <ac:spMk id="9" creationId="{17F47C14-FB5B-1ABD-3D26-4166A43C810A}"/>
          </ac:spMkLst>
        </pc:spChg>
        <pc:picChg chg="add mod">
          <ac:chgData name="Antonio Carlos Assumpção" userId="6220ee74a8c688f2" providerId="LiveId" clId="{587FC5F9-2384-47EA-A47B-CCCE93DF3078}" dt="2024-04-02T00:21:47.480" v="5"/>
          <ac:picMkLst>
            <pc:docMk/>
            <pc:sldMasterMk cId="424604601" sldId="2147483672"/>
            <ac:picMk id="10" creationId="{5913CFAD-C09C-EC19-C1ED-764333CF389F}"/>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836934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361733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402534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552966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3AFF85E-7DE2-4811-A7EE-8B5D542EF5CC}"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236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3AFF85E-7DE2-4811-A7EE-8B5D542EF5C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952724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3AFF85E-7DE2-4811-A7EE-8B5D542EF5CC}"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887902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3AFF85E-7DE2-4811-A7EE-8B5D542EF5CC}"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1252218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FF85E-7DE2-4811-A7EE-8B5D542EF5CC}"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376322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3AFF85E-7DE2-4811-A7EE-8B5D542EF5C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095625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3AFF85E-7DE2-4811-A7EE-8B5D542EF5CC}"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05735-DE3D-4A40-8CBB-B932F1A60FE3}" type="slidenum">
              <a:rPr lang="en-US" smtClean="0"/>
              <a:t>‹nº›</a:t>
            </a:fld>
            <a:endParaRPr lang="en-US"/>
          </a:p>
        </p:txBody>
      </p:sp>
    </p:spTree>
    <p:extLst>
      <p:ext uri="{BB962C8B-B14F-4D97-AF65-F5344CB8AC3E}">
        <p14:creationId xmlns:p14="http://schemas.microsoft.com/office/powerpoint/2010/main" val="2893299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FF85E-7DE2-4811-A7EE-8B5D542EF5CC}" type="datetimeFigureOut">
              <a:rPr lang="en-US" smtClean="0"/>
              <a:t>4/17/2024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05735-DE3D-4A40-8CBB-B932F1A60FE3}" type="slidenum">
              <a:rPr lang="en-US" smtClean="0"/>
              <a:t>‹nº›</a:t>
            </a:fld>
            <a:endParaRPr lang="en-US"/>
          </a:p>
        </p:txBody>
      </p:sp>
      <p:sp>
        <p:nvSpPr>
          <p:cNvPr id="9" name="Retângulo 8">
            <a:extLst>
              <a:ext uri="{FF2B5EF4-FFF2-40B4-BE49-F238E27FC236}">
                <a16:creationId xmlns:a16="http://schemas.microsoft.com/office/drawing/2014/main" id="{17F47C14-FB5B-1ABD-3D26-4166A43C810A}"/>
              </a:ext>
            </a:extLst>
          </p:cNvPr>
          <p:cNvSpPr/>
          <p:nvPr userDrawn="1"/>
        </p:nvSpPr>
        <p:spPr>
          <a:xfrm>
            <a:off x="0" y="-26988"/>
            <a:ext cx="12192000" cy="3651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pic>
        <p:nvPicPr>
          <p:cNvPr id="10" name="Imagem 7">
            <a:extLst>
              <a:ext uri="{FF2B5EF4-FFF2-40B4-BE49-F238E27FC236}">
                <a16:creationId xmlns:a16="http://schemas.microsoft.com/office/drawing/2014/main" id="{5913CFAD-C09C-EC19-C1ED-764333CF389F}"/>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763" y="-26988"/>
            <a:ext cx="1347788" cy="41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6046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5.bin"/><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9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9.bin"/><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97.x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2.xml"/><Relationship Id="rId6" Type="http://schemas.openxmlformats.org/officeDocument/2006/relationships/oleObject" Target="../embeddings/oleObject13.bin"/><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A3DF5F2B-E575-CCB8-8BE7-074A4EEF143E}"/>
              </a:ext>
            </a:extLst>
          </p:cNvPr>
          <p:cNvSpPr txBox="1">
            <a:spLocks noChangeArrowheads="1"/>
          </p:cNvSpPr>
          <p:nvPr/>
        </p:nvSpPr>
        <p:spPr bwMode="auto">
          <a:xfrm>
            <a:off x="550863" y="2841625"/>
            <a:ext cx="11233150" cy="1666875"/>
          </a:xfrm>
          <a:prstGeom prst="rect">
            <a:avLst/>
          </a:prstGeom>
          <a:solidFill>
            <a:srgbClr val="00B0F0"/>
          </a:solidFill>
          <a:ln w="9525">
            <a:solidFill>
              <a:srgbClr val="000000"/>
            </a:solidFill>
            <a:miter lim="800000"/>
            <a:headEnd/>
            <a:tailEnd/>
          </a:ln>
        </p:spPr>
        <p:txBody>
          <a:bodyPr anchor="b"/>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lnSpc>
                <a:spcPct val="90000"/>
              </a:lnSpc>
              <a:spcBef>
                <a:spcPct val="0"/>
              </a:spcBef>
              <a:buClrTx/>
              <a:buSzTx/>
              <a:buFontTx/>
              <a:buNone/>
            </a:pPr>
            <a:br>
              <a:rPr lang="pt-BR" altLang="pt-BR" sz="2800" b="1" dirty="0">
                <a:solidFill>
                  <a:srgbClr val="002060"/>
                </a:solidFill>
                <a:latin typeface="Arial" panose="020B0604020202020204" pitchFamily="34" charset="0"/>
              </a:rPr>
            </a:b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Finanças Públicas</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CNU - 2024 </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Parte I</a:t>
            </a:r>
          </a:p>
          <a:p>
            <a:pPr algn="ctr" eaLnBrk="1" hangingPunct="1">
              <a:lnSpc>
                <a:spcPct val="90000"/>
              </a:lnSpc>
              <a:spcBef>
                <a:spcPct val="0"/>
              </a:spcBef>
              <a:buClrTx/>
              <a:buSzTx/>
              <a:buFontTx/>
              <a:buNone/>
            </a:pPr>
            <a:r>
              <a:rPr lang="pt-BR" sz="2800" b="1" dirty="0">
                <a:solidFill>
                  <a:srgbClr val="002060"/>
                </a:solidFill>
                <a:latin typeface="Arial" panose="020B0604020202020204" pitchFamily="34" charset="0"/>
                <a:cs typeface="Arial" panose="020B0604020202020204" pitchFamily="34" charset="0"/>
              </a:rPr>
              <a:t>Eficiência Econômica e Falhas de Mercado </a:t>
            </a:r>
            <a:endParaRPr lang="pt-BR" altLang="pt-BR" sz="2800" b="1" dirty="0">
              <a:solidFill>
                <a:srgbClr val="002060"/>
              </a:solidFill>
              <a:latin typeface="Arial" panose="020B0604020202020204" pitchFamily="34" charset="0"/>
              <a:cs typeface="Arial" panose="020B0604020202020204" pitchFamily="34" charset="0"/>
            </a:endParaRPr>
          </a:p>
        </p:txBody>
      </p:sp>
      <p:pic>
        <p:nvPicPr>
          <p:cNvPr id="9" name="Imagem 5">
            <a:extLst>
              <a:ext uri="{FF2B5EF4-FFF2-40B4-BE49-F238E27FC236}">
                <a16:creationId xmlns:a16="http://schemas.microsoft.com/office/drawing/2014/main" id="{0770BD29-7909-6488-29D3-7D8D42F5BA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8238" y="404813"/>
            <a:ext cx="6935787"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ubtítulo 2">
            <a:extLst>
              <a:ext uri="{FF2B5EF4-FFF2-40B4-BE49-F238E27FC236}">
                <a16:creationId xmlns:a16="http://schemas.microsoft.com/office/drawing/2014/main" id="{DA56EA5E-7B91-594B-C0BA-2E4527B63F88}"/>
              </a:ext>
            </a:extLst>
          </p:cNvPr>
          <p:cNvSpPr>
            <a:spLocks noGrp="1" noChangeArrowheads="1"/>
          </p:cNvSpPr>
          <p:nvPr/>
        </p:nvSpPr>
        <p:spPr bwMode="auto">
          <a:xfrm>
            <a:off x="6096000" y="5445125"/>
            <a:ext cx="57102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r>
              <a:rPr lang="pt-BR" altLang="pt-BR" sz="2200" b="1" i="1">
                <a:solidFill>
                  <a:srgbClr val="002060"/>
                </a:solidFill>
              </a:rPr>
              <a:t>Prof. Antonio Carlos Assumpção</a:t>
            </a:r>
          </a:p>
          <a:p>
            <a:pPr algn="ctr" eaLnBrk="1" hangingPunct="1">
              <a:spcBef>
                <a:spcPct val="0"/>
              </a:spcBef>
              <a:buClrTx/>
              <a:buSzTx/>
              <a:buFontTx/>
              <a:buNone/>
            </a:pPr>
            <a:r>
              <a:rPr lang="pt-BR" altLang="pt-BR" sz="2200" b="1" i="1">
                <a:solidFill>
                  <a:srgbClr val="002060"/>
                </a:solidFill>
              </a:rPr>
              <a:t>Doutor em Economia – UFF</a:t>
            </a:r>
          </a:p>
          <a:p>
            <a:pPr algn="ctr" eaLnBrk="1" hangingPunct="1">
              <a:spcBef>
                <a:spcPct val="0"/>
              </a:spcBef>
              <a:buClrTx/>
              <a:buSzTx/>
              <a:buFontTx/>
              <a:buNone/>
            </a:pPr>
            <a:r>
              <a:rPr lang="pt-BR" altLang="pt-BR" sz="2200" b="1" i="1">
                <a:solidFill>
                  <a:srgbClr val="002060"/>
                </a:solidFill>
              </a:rPr>
              <a:t>Site : acjassumpcao.com</a:t>
            </a:r>
            <a:endParaRPr lang="en-US" altLang="pt-BR" sz="2200" b="1" i="1">
              <a:solidFill>
                <a:srgbClr val="002060"/>
              </a:solidFill>
            </a:endParaRPr>
          </a:p>
        </p:txBody>
      </p:sp>
    </p:spTree>
    <p:extLst>
      <p:ext uri="{BB962C8B-B14F-4D97-AF65-F5344CB8AC3E}">
        <p14:creationId xmlns:p14="http://schemas.microsoft.com/office/powerpoint/2010/main" val="3198743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B431598-6164-46E6-AAC5-3E5C458547F1}"/>
              </a:ext>
            </a:extLst>
          </p:cNvPr>
          <p:cNvSpPr>
            <a:spLocks noGrp="1"/>
          </p:cNvSpPr>
          <p:nvPr>
            <p:ph idx="1"/>
          </p:nvPr>
        </p:nvSpPr>
        <p:spPr>
          <a:xfrm>
            <a:off x="838200" y="1454567"/>
            <a:ext cx="10515600" cy="4351338"/>
          </a:xfrm>
        </p:spPr>
        <p:txBody>
          <a:bodyPr/>
          <a:lstStyle/>
          <a:p>
            <a:endParaRPr lang="pt-BR"/>
          </a:p>
        </p:txBody>
      </p:sp>
      <p:sp>
        <p:nvSpPr>
          <p:cNvPr id="4" name="Retângulo 3">
            <a:extLst>
              <a:ext uri="{FF2B5EF4-FFF2-40B4-BE49-F238E27FC236}">
                <a16:creationId xmlns:a16="http://schemas.microsoft.com/office/drawing/2014/main" id="{36CF9210-E9E6-460E-AFCD-EB486BEFA3D3}"/>
              </a:ext>
            </a:extLst>
          </p:cNvPr>
          <p:cNvSpPr/>
          <p:nvPr/>
        </p:nvSpPr>
        <p:spPr bwMode="auto">
          <a:xfrm>
            <a:off x="0" y="808383"/>
            <a:ext cx="12192000" cy="5844208"/>
          </a:xfrm>
          <a:prstGeom prst="rect">
            <a:avLst/>
          </a:prstGeom>
          <a:solidFill>
            <a:schemeClr val="bg1"/>
          </a:solid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grpSp>
        <p:nvGrpSpPr>
          <p:cNvPr id="5" name="Group 4">
            <a:extLst>
              <a:ext uri="{FF2B5EF4-FFF2-40B4-BE49-F238E27FC236}">
                <a16:creationId xmlns:a16="http://schemas.microsoft.com/office/drawing/2014/main" id="{6DF0B6F3-441E-4076-8E3B-351E96C52EAD}"/>
              </a:ext>
            </a:extLst>
          </p:cNvPr>
          <p:cNvGrpSpPr>
            <a:grpSpLocks/>
          </p:cNvGrpSpPr>
          <p:nvPr/>
        </p:nvGrpSpPr>
        <p:grpSpPr bwMode="auto">
          <a:xfrm>
            <a:off x="1283212" y="3256723"/>
            <a:ext cx="2608262" cy="685800"/>
            <a:chOff x="1189" y="2376"/>
            <a:chExt cx="1643" cy="432"/>
          </a:xfrm>
        </p:grpSpPr>
        <p:sp>
          <p:nvSpPr>
            <p:cNvPr id="6" name="AutoShape 5">
              <a:extLst>
                <a:ext uri="{FF2B5EF4-FFF2-40B4-BE49-F238E27FC236}">
                  <a16:creationId xmlns:a16="http://schemas.microsoft.com/office/drawing/2014/main" id="{EF55C85F-7AEF-4E0A-9518-BB1A41269465}"/>
                </a:ext>
              </a:extLst>
            </p:cNvPr>
            <p:cNvSpPr>
              <a:spLocks noChangeArrowheads="1"/>
            </p:cNvSpPr>
            <p:nvPr/>
          </p:nvSpPr>
          <p:spPr bwMode="auto">
            <a:xfrm rot="10800000" flipH="1">
              <a:off x="2341" y="2376"/>
              <a:ext cx="491" cy="432"/>
            </a:xfrm>
            <a:prstGeom prst="rtTriangle">
              <a:avLst/>
            </a:prstGeom>
            <a:solidFill>
              <a:srgbClr val="FF7C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7" name="Rectangle 6">
              <a:extLst>
                <a:ext uri="{FF2B5EF4-FFF2-40B4-BE49-F238E27FC236}">
                  <a16:creationId xmlns:a16="http://schemas.microsoft.com/office/drawing/2014/main" id="{CC01F8D2-1C20-4D8C-86FA-1CD5FE5CE435}"/>
                </a:ext>
              </a:extLst>
            </p:cNvPr>
            <p:cNvSpPr>
              <a:spLocks noChangeArrowheads="1"/>
            </p:cNvSpPr>
            <p:nvPr/>
          </p:nvSpPr>
          <p:spPr bwMode="auto">
            <a:xfrm>
              <a:off x="1189" y="2400"/>
              <a:ext cx="1152" cy="384"/>
            </a:xfrm>
            <a:prstGeom prst="rect">
              <a:avLst/>
            </a:prstGeom>
            <a:solidFill>
              <a:srgbClr val="FFDCB4"/>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endParaRPr lang="pt-BR" altLang="en-US" sz="1800" b="1" i="1">
                <a:latin typeface="Times New Roman" panose="02020603050405020304" pitchFamily="18" charset="0"/>
              </a:endParaRPr>
            </a:p>
          </p:txBody>
        </p:sp>
        <p:sp>
          <p:nvSpPr>
            <p:cNvPr id="8" name="Text Box 7">
              <a:extLst>
                <a:ext uri="{FF2B5EF4-FFF2-40B4-BE49-F238E27FC236}">
                  <a16:creationId xmlns:a16="http://schemas.microsoft.com/office/drawing/2014/main" id="{E1409E38-DB26-4F98-97CA-60A0AE8288C8}"/>
                </a:ext>
              </a:extLst>
            </p:cNvPr>
            <p:cNvSpPr txBox="1">
              <a:spLocks noChangeArrowheads="1"/>
            </p:cNvSpPr>
            <p:nvPr/>
          </p:nvSpPr>
          <p:spPr bwMode="auto">
            <a:xfrm>
              <a:off x="2352" y="2388"/>
              <a:ext cx="28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2600" b="1" dirty="0">
                  <a:latin typeface="Times New Roman" panose="02020603050405020304" pitchFamily="18" charset="0"/>
                </a:rPr>
                <a:t>D</a:t>
              </a:r>
            </a:p>
          </p:txBody>
        </p:sp>
        <p:sp>
          <p:nvSpPr>
            <p:cNvPr id="9" name="Text Box 8">
              <a:extLst>
                <a:ext uri="{FF2B5EF4-FFF2-40B4-BE49-F238E27FC236}">
                  <a16:creationId xmlns:a16="http://schemas.microsoft.com/office/drawing/2014/main" id="{218521C7-765B-45B7-875F-652FCFECDEBD}"/>
                </a:ext>
              </a:extLst>
            </p:cNvPr>
            <p:cNvSpPr txBox="1">
              <a:spLocks noChangeArrowheads="1"/>
            </p:cNvSpPr>
            <p:nvPr/>
          </p:nvSpPr>
          <p:spPr bwMode="auto">
            <a:xfrm>
              <a:off x="1632" y="2424"/>
              <a:ext cx="28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2600" b="1" dirty="0">
                  <a:latin typeface="Times New Roman" panose="02020603050405020304" pitchFamily="18" charset="0"/>
                </a:rPr>
                <a:t>C</a:t>
              </a:r>
            </a:p>
          </p:txBody>
        </p:sp>
      </p:grpSp>
      <p:grpSp>
        <p:nvGrpSpPr>
          <p:cNvPr id="10" name="Group 9">
            <a:extLst>
              <a:ext uri="{FF2B5EF4-FFF2-40B4-BE49-F238E27FC236}">
                <a16:creationId xmlns:a16="http://schemas.microsoft.com/office/drawing/2014/main" id="{72517564-842C-4360-A89C-5E73F6C03FF0}"/>
              </a:ext>
            </a:extLst>
          </p:cNvPr>
          <p:cNvGrpSpPr>
            <a:grpSpLocks/>
          </p:cNvGrpSpPr>
          <p:nvPr/>
        </p:nvGrpSpPr>
        <p:grpSpPr bwMode="auto">
          <a:xfrm>
            <a:off x="1283212" y="2650299"/>
            <a:ext cx="2620962" cy="644525"/>
            <a:chOff x="1189" y="1994"/>
            <a:chExt cx="1651" cy="406"/>
          </a:xfrm>
        </p:grpSpPr>
        <p:sp>
          <p:nvSpPr>
            <p:cNvPr id="11" name="AutoShape 10">
              <a:extLst>
                <a:ext uri="{FF2B5EF4-FFF2-40B4-BE49-F238E27FC236}">
                  <a16:creationId xmlns:a16="http://schemas.microsoft.com/office/drawing/2014/main" id="{D2EE99ED-D151-4868-8464-B282FB999411}"/>
                </a:ext>
              </a:extLst>
            </p:cNvPr>
            <p:cNvSpPr>
              <a:spLocks noChangeArrowheads="1"/>
            </p:cNvSpPr>
            <p:nvPr/>
          </p:nvSpPr>
          <p:spPr bwMode="auto">
            <a:xfrm>
              <a:off x="2341" y="1994"/>
              <a:ext cx="499" cy="406"/>
            </a:xfrm>
            <a:prstGeom prst="rtTriangle">
              <a:avLst/>
            </a:prstGeom>
            <a:solidFill>
              <a:srgbClr val="EAEAEA"/>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endParaRPr lang="pt-BR" altLang="en-US" sz="1800" b="1" i="1">
                <a:latin typeface="Times New Roman" panose="02020603050405020304" pitchFamily="18" charset="0"/>
              </a:endParaRPr>
            </a:p>
          </p:txBody>
        </p:sp>
        <p:sp>
          <p:nvSpPr>
            <p:cNvPr id="12" name="Rectangle 11">
              <a:extLst>
                <a:ext uri="{FF2B5EF4-FFF2-40B4-BE49-F238E27FC236}">
                  <a16:creationId xmlns:a16="http://schemas.microsoft.com/office/drawing/2014/main" id="{DAC20B76-A240-42AF-9455-7BBE45AC08A3}"/>
                </a:ext>
              </a:extLst>
            </p:cNvPr>
            <p:cNvSpPr>
              <a:spLocks noChangeArrowheads="1"/>
            </p:cNvSpPr>
            <p:nvPr/>
          </p:nvSpPr>
          <p:spPr bwMode="auto">
            <a:xfrm>
              <a:off x="1189" y="2016"/>
              <a:ext cx="1152" cy="384"/>
            </a:xfrm>
            <a:prstGeom prst="rect">
              <a:avLst/>
            </a:prstGeom>
            <a:solidFill>
              <a:srgbClr val="CCECFF"/>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endParaRPr lang="pt-BR" altLang="en-US" sz="1800" b="1" i="1">
                <a:latin typeface="Times New Roman" panose="02020603050405020304" pitchFamily="18" charset="0"/>
              </a:endParaRPr>
            </a:p>
          </p:txBody>
        </p:sp>
        <p:sp>
          <p:nvSpPr>
            <p:cNvPr id="13" name="Text Box 12">
              <a:extLst>
                <a:ext uri="{FF2B5EF4-FFF2-40B4-BE49-F238E27FC236}">
                  <a16:creationId xmlns:a16="http://schemas.microsoft.com/office/drawing/2014/main" id="{B7740708-D43A-420A-85D8-C97F459C88F6}"/>
                </a:ext>
              </a:extLst>
            </p:cNvPr>
            <p:cNvSpPr txBox="1">
              <a:spLocks noChangeArrowheads="1"/>
            </p:cNvSpPr>
            <p:nvPr/>
          </p:nvSpPr>
          <p:spPr bwMode="auto">
            <a:xfrm>
              <a:off x="1632" y="2043"/>
              <a:ext cx="28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2600" b="1" dirty="0">
                  <a:latin typeface="Times New Roman" panose="02020603050405020304" pitchFamily="18" charset="0"/>
                </a:rPr>
                <a:t>A</a:t>
              </a:r>
            </a:p>
          </p:txBody>
        </p:sp>
        <p:sp>
          <p:nvSpPr>
            <p:cNvPr id="14" name="Text Box 13">
              <a:extLst>
                <a:ext uri="{FF2B5EF4-FFF2-40B4-BE49-F238E27FC236}">
                  <a16:creationId xmlns:a16="http://schemas.microsoft.com/office/drawing/2014/main" id="{555C60AA-F05A-4E21-8561-72B6AE23AEF8}"/>
                </a:ext>
              </a:extLst>
            </p:cNvPr>
            <p:cNvSpPr txBox="1">
              <a:spLocks noChangeArrowheads="1"/>
            </p:cNvSpPr>
            <p:nvPr/>
          </p:nvSpPr>
          <p:spPr bwMode="auto">
            <a:xfrm>
              <a:off x="2352" y="2088"/>
              <a:ext cx="28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2600" b="1" dirty="0">
                  <a:latin typeface="Times New Roman" panose="02020603050405020304" pitchFamily="18" charset="0"/>
                </a:rPr>
                <a:t>B</a:t>
              </a:r>
            </a:p>
          </p:txBody>
        </p:sp>
      </p:grpSp>
      <p:sp>
        <p:nvSpPr>
          <p:cNvPr id="15" name="Line 14">
            <a:extLst>
              <a:ext uri="{FF2B5EF4-FFF2-40B4-BE49-F238E27FC236}">
                <a16:creationId xmlns:a16="http://schemas.microsoft.com/office/drawing/2014/main" id="{342E7958-DFC7-4518-96AA-05A411AB04F3}"/>
              </a:ext>
            </a:extLst>
          </p:cNvPr>
          <p:cNvSpPr>
            <a:spLocks noChangeShapeType="1"/>
          </p:cNvSpPr>
          <p:nvPr/>
        </p:nvSpPr>
        <p:spPr bwMode="auto">
          <a:xfrm flipV="1">
            <a:off x="2138874" y="2128011"/>
            <a:ext cx="3233738" cy="25765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5">
            <a:extLst>
              <a:ext uri="{FF2B5EF4-FFF2-40B4-BE49-F238E27FC236}">
                <a16:creationId xmlns:a16="http://schemas.microsoft.com/office/drawing/2014/main" id="{2F74E74C-DC99-4FB4-A9BA-0CA34502EFD1}"/>
              </a:ext>
            </a:extLst>
          </p:cNvPr>
          <p:cNvSpPr>
            <a:spLocks noChangeShapeType="1"/>
          </p:cNvSpPr>
          <p:nvPr/>
        </p:nvSpPr>
        <p:spPr bwMode="auto">
          <a:xfrm>
            <a:off x="2218250" y="1874011"/>
            <a:ext cx="3376613" cy="28432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16">
            <a:extLst>
              <a:ext uri="{FF2B5EF4-FFF2-40B4-BE49-F238E27FC236}">
                <a16:creationId xmlns:a16="http://schemas.microsoft.com/office/drawing/2014/main" id="{2A14E0B5-AA24-4FD2-A75F-3B73B9122444}"/>
              </a:ext>
            </a:extLst>
          </p:cNvPr>
          <p:cNvSpPr>
            <a:spLocks noChangeArrowheads="1"/>
          </p:cNvSpPr>
          <p:nvPr/>
        </p:nvSpPr>
        <p:spPr bwMode="auto">
          <a:xfrm>
            <a:off x="5535685" y="4529848"/>
            <a:ext cx="460063"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3000" b="1" i="1" dirty="0">
                <a:latin typeface="Times New Roman" panose="02020603050405020304" pitchFamily="18" charset="0"/>
              </a:rPr>
              <a:t>D</a:t>
            </a:r>
          </a:p>
        </p:txBody>
      </p:sp>
      <p:sp>
        <p:nvSpPr>
          <p:cNvPr id="18" name="Rectangle 17">
            <a:extLst>
              <a:ext uri="{FF2B5EF4-FFF2-40B4-BE49-F238E27FC236}">
                <a16:creationId xmlns:a16="http://schemas.microsoft.com/office/drawing/2014/main" id="{3A69AAF9-4E5F-417C-B9D2-45F5B06085D8}"/>
              </a:ext>
            </a:extLst>
          </p:cNvPr>
          <p:cNvSpPr>
            <a:spLocks noChangeArrowheads="1"/>
          </p:cNvSpPr>
          <p:nvPr/>
        </p:nvSpPr>
        <p:spPr bwMode="auto">
          <a:xfrm>
            <a:off x="5351536" y="1772412"/>
            <a:ext cx="395943"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3000" b="1" i="1" dirty="0">
                <a:latin typeface="Times New Roman" panose="02020603050405020304" pitchFamily="18" charset="0"/>
              </a:rPr>
              <a:t>S</a:t>
            </a:r>
          </a:p>
        </p:txBody>
      </p:sp>
      <p:sp>
        <p:nvSpPr>
          <p:cNvPr id="19" name="Line 18">
            <a:extLst>
              <a:ext uri="{FF2B5EF4-FFF2-40B4-BE49-F238E27FC236}">
                <a16:creationId xmlns:a16="http://schemas.microsoft.com/office/drawing/2014/main" id="{58E33E8A-5367-48C9-8E33-68038279E946}"/>
              </a:ext>
            </a:extLst>
          </p:cNvPr>
          <p:cNvSpPr>
            <a:spLocks noChangeShapeType="1"/>
          </p:cNvSpPr>
          <p:nvPr/>
        </p:nvSpPr>
        <p:spPr bwMode="auto">
          <a:xfrm>
            <a:off x="1281624" y="1504123"/>
            <a:ext cx="1588" cy="388620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Rectangle 19">
            <a:extLst>
              <a:ext uri="{FF2B5EF4-FFF2-40B4-BE49-F238E27FC236}">
                <a16:creationId xmlns:a16="http://schemas.microsoft.com/office/drawing/2014/main" id="{C987D740-68FC-4AF6-BAF6-D671D215F04E}"/>
              </a:ext>
            </a:extLst>
          </p:cNvPr>
          <p:cNvSpPr>
            <a:spLocks noChangeArrowheads="1"/>
          </p:cNvSpPr>
          <p:nvPr/>
        </p:nvSpPr>
        <p:spPr bwMode="auto">
          <a:xfrm>
            <a:off x="6217163" y="5276023"/>
            <a:ext cx="464872"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b="1" dirty="0">
                <a:latin typeface="Calibri" panose="020F0502020204030204" pitchFamily="34" charset="0"/>
                <a:cs typeface="Calibri" panose="020F0502020204030204" pitchFamily="34" charset="0"/>
              </a:rPr>
              <a:t>Q</a:t>
            </a:r>
          </a:p>
        </p:txBody>
      </p:sp>
      <p:sp>
        <p:nvSpPr>
          <p:cNvPr id="21" name="Rectangle 20">
            <a:extLst>
              <a:ext uri="{FF2B5EF4-FFF2-40B4-BE49-F238E27FC236}">
                <a16:creationId xmlns:a16="http://schemas.microsoft.com/office/drawing/2014/main" id="{4B28B327-5A3C-4580-B3BB-EDD68F5EEBDB}"/>
              </a:ext>
            </a:extLst>
          </p:cNvPr>
          <p:cNvSpPr>
            <a:spLocks noChangeArrowheads="1"/>
          </p:cNvSpPr>
          <p:nvPr/>
        </p:nvSpPr>
        <p:spPr bwMode="auto">
          <a:xfrm>
            <a:off x="888364" y="1242356"/>
            <a:ext cx="400752"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b="1" dirty="0">
                <a:solidFill>
                  <a:srgbClr val="000000"/>
                </a:solidFill>
                <a:latin typeface="Calibri" panose="020F0502020204030204" pitchFamily="34" charset="0"/>
                <a:cs typeface="Calibri" panose="020F0502020204030204" pitchFamily="34" charset="0"/>
              </a:rPr>
              <a:t>P</a:t>
            </a:r>
          </a:p>
        </p:txBody>
      </p:sp>
      <p:sp>
        <p:nvSpPr>
          <p:cNvPr id="22" name="Rectangle 21">
            <a:extLst>
              <a:ext uri="{FF2B5EF4-FFF2-40B4-BE49-F238E27FC236}">
                <a16:creationId xmlns:a16="http://schemas.microsoft.com/office/drawing/2014/main" id="{347D2C30-5310-488C-81D1-4BBB5804E981}"/>
              </a:ext>
            </a:extLst>
          </p:cNvPr>
          <p:cNvSpPr>
            <a:spLocks noChangeArrowheads="1"/>
          </p:cNvSpPr>
          <p:nvPr/>
        </p:nvSpPr>
        <p:spPr bwMode="auto">
          <a:xfrm>
            <a:off x="743192" y="2941200"/>
            <a:ext cx="546626"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3000" b="1" i="1" dirty="0">
                <a:solidFill>
                  <a:srgbClr val="000000"/>
                </a:solidFill>
                <a:latin typeface="Times New Roman" panose="02020603050405020304" pitchFamily="18" charset="0"/>
              </a:rPr>
              <a:t>P</a:t>
            </a:r>
            <a:r>
              <a:rPr lang="en-US" altLang="en-US" sz="3000" b="1" i="1" baseline="-25000" dirty="0">
                <a:solidFill>
                  <a:srgbClr val="000000"/>
                </a:solidFill>
                <a:latin typeface="Times New Roman" panose="02020603050405020304" pitchFamily="18" charset="0"/>
              </a:rPr>
              <a:t>0</a:t>
            </a:r>
          </a:p>
        </p:txBody>
      </p:sp>
      <p:sp>
        <p:nvSpPr>
          <p:cNvPr id="23" name="Line 22">
            <a:extLst>
              <a:ext uri="{FF2B5EF4-FFF2-40B4-BE49-F238E27FC236}">
                <a16:creationId xmlns:a16="http://schemas.microsoft.com/office/drawing/2014/main" id="{51C95F98-35E1-4646-B13A-44EF5B79FB89}"/>
              </a:ext>
            </a:extLst>
          </p:cNvPr>
          <p:cNvSpPr>
            <a:spLocks noChangeShapeType="1"/>
          </p:cNvSpPr>
          <p:nvPr/>
        </p:nvSpPr>
        <p:spPr bwMode="auto">
          <a:xfrm>
            <a:off x="1297500" y="3294823"/>
            <a:ext cx="2487613"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3">
            <a:extLst>
              <a:ext uri="{FF2B5EF4-FFF2-40B4-BE49-F238E27FC236}">
                <a16:creationId xmlns:a16="http://schemas.microsoft.com/office/drawing/2014/main" id="{4F37B6EC-4625-482A-94C3-5B8153BEFE8B}"/>
              </a:ext>
            </a:extLst>
          </p:cNvPr>
          <p:cNvSpPr>
            <a:spLocks noChangeShapeType="1"/>
          </p:cNvSpPr>
          <p:nvPr/>
        </p:nvSpPr>
        <p:spPr bwMode="auto">
          <a:xfrm>
            <a:off x="3874012" y="3232911"/>
            <a:ext cx="0" cy="2182812"/>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Oval 24">
            <a:extLst>
              <a:ext uri="{FF2B5EF4-FFF2-40B4-BE49-F238E27FC236}">
                <a16:creationId xmlns:a16="http://schemas.microsoft.com/office/drawing/2014/main" id="{C1562F33-817F-4238-80E5-AB34C85AA73B}"/>
              </a:ext>
            </a:extLst>
          </p:cNvPr>
          <p:cNvSpPr>
            <a:spLocks noChangeArrowheads="1"/>
          </p:cNvSpPr>
          <p:nvPr/>
        </p:nvSpPr>
        <p:spPr bwMode="auto">
          <a:xfrm>
            <a:off x="3797812" y="3218623"/>
            <a:ext cx="152400" cy="152400"/>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26" name="Rectangle 25">
            <a:extLst>
              <a:ext uri="{FF2B5EF4-FFF2-40B4-BE49-F238E27FC236}">
                <a16:creationId xmlns:a16="http://schemas.microsoft.com/office/drawing/2014/main" id="{368DD303-227C-48BA-8E3A-FA657D039D82}"/>
              </a:ext>
            </a:extLst>
          </p:cNvPr>
          <p:cNvSpPr>
            <a:spLocks noChangeArrowheads="1"/>
          </p:cNvSpPr>
          <p:nvPr/>
        </p:nvSpPr>
        <p:spPr bwMode="auto">
          <a:xfrm>
            <a:off x="3647000" y="5325237"/>
            <a:ext cx="588304"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3000" b="1" i="1" dirty="0">
                <a:latin typeface="Times New Roman" panose="02020603050405020304" pitchFamily="18" charset="0"/>
              </a:rPr>
              <a:t>Q</a:t>
            </a:r>
            <a:r>
              <a:rPr lang="en-US" altLang="en-US" sz="3000" b="1" i="1" baseline="-25000" dirty="0">
                <a:latin typeface="Times New Roman" panose="02020603050405020304" pitchFamily="18" charset="0"/>
              </a:rPr>
              <a:t>0</a:t>
            </a:r>
          </a:p>
        </p:txBody>
      </p:sp>
      <p:sp>
        <p:nvSpPr>
          <p:cNvPr id="27" name="Line 26">
            <a:extLst>
              <a:ext uri="{FF2B5EF4-FFF2-40B4-BE49-F238E27FC236}">
                <a16:creationId xmlns:a16="http://schemas.microsoft.com/office/drawing/2014/main" id="{82F0DE94-E477-47C8-99CC-885212358360}"/>
              </a:ext>
            </a:extLst>
          </p:cNvPr>
          <p:cNvSpPr>
            <a:spLocks noChangeShapeType="1"/>
          </p:cNvSpPr>
          <p:nvPr/>
        </p:nvSpPr>
        <p:spPr bwMode="auto">
          <a:xfrm>
            <a:off x="1300674" y="5390323"/>
            <a:ext cx="5029200"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28" name="Group 27">
            <a:extLst>
              <a:ext uri="{FF2B5EF4-FFF2-40B4-BE49-F238E27FC236}">
                <a16:creationId xmlns:a16="http://schemas.microsoft.com/office/drawing/2014/main" id="{F82E118A-F2A0-4434-9613-C31F72F838CE}"/>
              </a:ext>
            </a:extLst>
          </p:cNvPr>
          <p:cNvGrpSpPr>
            <a:grpSpLocks/>
          </p:cNvGrpSpPr>
          <p:nvPr/>
        </p:nvGrpSpPr>
        <p:grpSpPr bwMode="auto">
          <a:xfrm>
            <a:off x="81474" y="2420115"/>
            <a:ext cx="3425825" cy="3455992"/>
            <a:chOff x="432" y="1849"/>
            <a:chExt cx="2158" cy="2177"/>
          </a:xfrm>
        </p:grpSpPr>
        <p:sp>
          <p:nvSpPr>
            <p:cNvPr id="29" name="Line 28">
              <a:extLst>
                <a:ext uri="{FF2B5EF4-FFF2-40B4-BE49-F238E27FC236}">
                  <a16:creationId xmlns:a16="http://schemas.microsoft.com/office/drawing/2014/main" id="{914D22AF-35CB-44AE-AD36-6D105156697C}"/>
                </a:ext>
              </a:extLst>
            </p:cNvPr>
            <p:cNvSpPr>
              <a:spLocks noChangeShapeType="1"/>
            </p:cNvSpPr>
            <p:nvPr/>
          </p:nvSpPr>
          <p:spPr bwMode="auto">
            <a:xfrm>
              <a:off x="2341" y="2025"/>
              <a:ext cx="0" cy="1711"/>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Rectangle 29">
              <a:extLst>
                <a:ext uri="{FF2B5EF4-FFF2-40B4-BE49-F238E27FC236}">
                  <a16:creationId xmlns:a16="http://schemas.microsoft.com/office/drawing/2014/main" id="{F1F72B46-0FC9-4555-8AE7-B66680D5A60F}"/>
                </a:ext>
              </a:extLst>
            </p:cNvPr>
            <p:cNvSpPr>
              <a:spLocks noChangeArrowheads="1"/>
            </p:cNvSpPr>
            <p:nvPr/>
          </p:nvSpPr>
          <p:spPr bwMode="auto">
            <a:xfrm>
              <a:off x="2157" y="3679"/>
              <a:ext cx="433"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3000" b="1" i="1" dirty="0">
                  <a:solidFill>
                    <a:srgbClr val="0000CC"/>
                  </a:solidFill>
                  <a:latin typeface="Times New Roman" panose="02020603050405020304" pitchFamily="18" charset="0"/>
                </a:rPr>
                <a:t>Q’</a:t>
              </a:r>
              <a:endParaRPr lang="en-US" altLang="en-US" sz="3000" b="1" i="1" baseline="-25000" dirty="0">
                <a:solidFill>
                  <a:srgbClr val="0000CC"/>
                </a:solidFill>
                <a:latin typeface="Times New Roman" panose="02020603050405020304" pitchFamily="18" charset="0"/>
              </a:endParaRPr>
            </a:p>
          </p:txBody>
        </p:sp>
        <p:sp>
          <p:nvSpPr>
            <p:cNvPr id="31" name="Rectangle 30">
              <a:extLst>
                <a:ext uri="{FF2B5EF4-FFF2-40B4-BE49-F238E27FC236}">
                  <a16:creationId xmlns:a16="http://schemas.microsoft.com/office/drawing/2014/main" id="{6D351F42-4DE3-4FF8-B2D8-0A9819E10BFF}"/>
                </a:ext>
              </a:extLst>
            </p:cNvPr>
            <p:cNvSpPr>
              <a:spLocks noChangeArrowheads="1"/>
            </p:cNvSpPr>
            <p:nvPr/>
          </p:nvSpPr>
          <p:spPr bwMode="auto">
            <a:xfrm>
              <a:off x="848" y="2578"/>
              <a:ext cx="357"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3000" b="1" i="1" dirty="0" err="1">
                  <a:solidFill>
                    <a:srgbClr val="0000CC"/>
                  </a:solidFill>
                  <a:latin typeface="Times New Roman" panose="02020603050405020304" pitchFamily="18" charset="0"/>
                </a:rPr>
                <a:t>Pr</a:t>
              </a:r>
              <a:endParaRPr lang="en-US" altLang="en-US" sz="3000" b="1" i="1" baseline="-25000" dirty="0">
                <a:solidFill>
                  <a:srgbClr val="0000CC"/>
                </a:solidFill>
                <a:latin typeface="Times New Roman" panose="02020603050405020304" pitchFamily="18" charset="0"/>
              </a:endParaRPr>
            </a:p>
          </p:txBody>
        </p:sp>
        <p:sp>
          <p:nvSpPr>
            <p:cNvPr id="32" name="Line 31">
              <a:extLst>
                <a:ext uri="{FF2B5EF4-FFF2-40B4-BE49-F238E27FC236}">
                  <a16:creationId xmlns:a16="http://schemas.microsoft.com/office/drawing/2014/main" id="{B1F75EC0-2787-4726-8B9E-4FB672E84551}"/>
                </a:ext>
              </a:extLst>
            </p:cNvPr>
            <p:cNvSpPr>
              <a:spLocks noChangeShapeType="1"/>
            </p:cNvSpPr>
            <p:nvPr/>
          </p:nvSpPr>
          <p:spPr bwMode="auto">
            <a:xfrm>
              <a:off x="1198" y="2784"/>
              <a:ext cx="1087" cy="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2">
              <a:extLst>
                <a:ext uri="{FF2B5EF4-FFF2-40B4-BE49-F238E27FC236}">
                  <a16:creationId xmlns:a16="http://schemas.microsoft.com/office/drawing/2014/main" id="{8A1F3CB2-6AC7-4C45-9D1F-82880D46044B}"/>
                </a:ext>
              </a:extLst>
            </p:cNvPr>
            <p:cNvSpPr>
              <a:spLocks noChangeShapeType="1"/>
            </p:cNvSpPr>
            <p:nvPr/>
          </p:nvSpPr>
          <p:spPr bwMode="auto">
            <a:xfrm>
              <a:off x="1198" y="2016"/>
              <a:ext cx="1087" cy="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Rectangle 33">
              <a:extLst>
                <a:ext uri="{FF2B5EF4-FFF2-40B4-BE49-F238E27FC236}">
                  <a16:creationId xmlns:a16="http://schemas.microsoft.com/office/drawing/2014/main" id="{98F68C6F-6ADA-4D59-8C5E-5DA81B3F8285}"/>
                </a:ext>
              </a:extLst>
            </p:cNvPr>
            <p:cNvSpPr>
              <a:spLocks noChangeArrowheads="1"/>
            </p:cNvSpPr>
            <p:nvPr/>
          </p:nvSpPr>
          <p:spPr bwMode="auto">
            <a:xfrm>
              <a:off x="839" y="1849"/>
              <a:ext cx="372" cy="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3000" b="1" i="1" dirty="0">
                  <a:solidFill>
                    <a:srgbClr val="0000CC"/>
                  </a:solidFill>
                  <a:latin typeface="Times New Roman" panose="02020603050405020304" pitchFamily="18" charset="0"/>
                </a:rPr>
                <a:t>Pc</a:t>
              </a:r>
              <a:endParaRPr lang="en-US" altLang="en-US" sz="3000" b="1" i="1" baseline="-25000" dirty="0">
                <a:solidFill>
                  <a:srgbClr val="0000CC"/>
                </a:solidFill>
                <a:latin typeface="Times New Roman" panose="02020603050405020304" pitchFamily="18" charset="0"/>
              </a:endParaRPr>
            </a:p>
          </p:txBody>
        </p:sp>
        <p:sp>
          <p:nvSpPr>
            <p:cNvPr id="35" name="Rectangle 34">
              <a:extLst>
                <a:ext uri="{FF2B5EF4-FFF2-40B4-BE49-F238E27FC236}">
                  <a16:creationId xmlns:a16="http://schemas.microsoft.com/office/drawing/2014/main" id="{F12001B1-AB24-42B2-A9CE-A5D9F862C973}"/>
                </a:ext>
              </a:extLst>
            </p:cNvPr>
            <p:cNvSpPr>
              <a:spLocks noChangeArrowheads="1"/>
            </p:cNvSpPr>
            <p:nvPr/>
          </p:nvSpPr>
          <p:spPr bwMode="auto">
            <a:xfrm>
              <a:off x="432" y="2217"/>
              <a:ext cx="201" cy="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b="1" dirty="0">
                  <a:solidFill>
                    <a:srgbClr val="0000CC"/>
                  </a:solidFill>
                  <a:latin typeface="Times New Roman" panose="02020603050405020304" pitchFamily="18" charset="0"/>
                </a:rPr>
                <a:t>t</a:t>
              </a:r>
            </a:p>
          </p:txBody>
        </p:sp>
        <p:sp>
          <p:nvSpPr>
            <p:cNvPr id="36" name="AutoShape 35">
              <a:extLst>
                <a:ext uri="{FF2B5EF4-FFF2-40B4-BE49-F238E27FC236}">
                  <a16:creationId xmlns:a16="http://schemas.microsoft.com/office/drawing/2014/main" id="{66D8B8B0-0660-4306-893F-89248B0E5DF6}"/>
                </a:ext>
              </a:extLst>
            </p:cNvPr>
            <p:cNvSpPr>
              <a:spLocks/>
            </p:cNvSpPr>
            <p:nvPr/>
          </p:nvSpPr>
          <p:spPr bwMode="auto">
            <a:xfrm>
              <a:off x="816" y="2040"/>
              <a:ext cx="48" cy="768"/>
            </a:xfrm>
            <a:prstGeom prst="leftBracket">
              <a:avLst>
                <a:gd name="adj" fmla="val 133333"/>
              </a:avLst>
            </a:prstGeom>
            <a:noFill/>
            <a:ln w="28575">
              <a:solidFill>
                <a:srgbClr val="0000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37" name="Line 36">
              <a:extLst>
                <a:ext uri="{FF2B5EF4-FFF2-40B4-BE49-F238E27FC236}">
                  <a16:creationId xmlns:a16="http://schemas.microsoft.com/office/drawing/2014/main" id="{732E9864-4290-4536-9EEA-F0556064FEC6}"/>
                </a:ext>
              </a:extLst>
            </p:cNvPr>
            <p:cNvSpPr>
              <a:spLocks noChangeShapeType="1"/>
            </p:cNvSpPr>
            <p:nvPr/>
          </p:nvSpPr>
          <p:spPr bwMode="auto">
            <a:xfrm flipH="1">
              <a:off x="624" y="2424"/>
              <a:ext cx="192" cy="0"/>
            </a:xfrm>
            <a:prstGeom prst="line">
              <a:avLst/>
            </a:prstGeom>
            <a:noFill/>
            <a:ln w="9525">
              <a:solidFill>
                <a:srgbClr val="0000CC"/>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8" name="Oval 37">
              <a:extLst>
                <a:ext uri="{FF2B5EF4-FFF2-40B4-BE49-F238E27FC236}">
                  <a16:creationId xmlns:a16="http://schemas.microsoft.com/office/drawing/2014/main" id="{DEA4FE24-2818-48E2-B138-4B8847A54F27}"/>
                </a:ext>
              </a:extLst>
            </p:cNvPr>
            <p:cNvSpPr>
              <a:spLocks noChangeArrowheads="1"/>
            </p:cNvSpPr>
            <p:nvPr/>
          </p:nvSpPr>
          <p:spPr bwMode="auto">
            <a:xfrm>
              <a:off x="2293" y="2736"/>
              <a:ext cx="96" cy="96"/>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39" name="Oval 38">
              <a:extLst>
                <a:ext uri="{FF2B5EF4-FFF2-40B4-BE49-F238E27FC236}">
                  <a16:creationId xmlns:a16="http://schemas.microsoft.com/office/drawing/2014/main" id="{068C4739-271D-4220-AA99-663411B284E3}"/>
                </a:ext>
              </a:extLst>
            </p:cNvPr>
            <p:cNvSpPr>
              <a:spLocks noChangeArrowheads="1"/>
            </p:cNvSpPr>
            <p:nvPr/>
          </p:nvSpPr>
          <p:spPr bwMode="auto">
            <a:xfrm>
              <a:off x="2293" y="1968"/>
              <a:ext cx="96" cy="96"/>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grpSp>
      <p:sp>
        <p:nvSpPr>
          <p:cNvPr id="40" name="Text Box 4">
            <a:extLst>
              <a:ext uri="{FF2B5EF4-FFF2-40B4-BE49-F238E27FC236}">
                <a16:creationId xmlns:a16="http://schemas.microsoft.com/office/drawing/2014/main" id="{A96B203F-C488-4F69-A30C-70FD38BE289E}"/>
              </a:ext>
            </a:extLst>
          </p:cNvPr>
          <p:cNvSpPr txBox="1">
            <a:spLocks noChangeArrowheads="1"/>
          </p:cNvSpPr>
          <p:nvPr/>
        </p:nvSpPr>
        <p:spPr bwMode="auto">
          <a:xfrm>
            <a:off x="7311048" y="987478"/>
            <a:ext cx="2439424" cy="615553"/>
          </a:xfrm>
          <a:prstGeom prst="rect">
            <a:avLst/>
          </a:prstGeom>
          <a:solidFill>
            <a:schemeClr val="bg1">
              <a:lumMod val="95000"/>
            </a:schemeClr>
          </a:solidFill>
          <a:ln w="2857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defRPr/>
            </a:pPr>
            <a:r>
              <a:rPr lang="pt-BR" altLang="en-US" sz="3400" b="1" dirty="0">
                <a:latin typeface="Symbol" panose="05050102010706020507" pitchFamily="18" charset="2"/>
              </a:rPr>
              <a:t>D</a:t>
            </a:r>
            <a:r>
              <a:rPr lang="pt-BR" altLang="en-US" sz="3400" b="1" dirty="0">
                <a:latin typeface="Times New Roman" panose="02020603050405020304" pitchFamily="18" charset="0"/>
              </a:rPr>
              <a:t>EP = -C-D</a:t>
            </a:r>
          </a:p>
        </p:txBody>
      </p:sp>
      <p:sp>
        <p:nvSpPr>
          <p:cNvPr id="41" name="Text Box 5">
            <a:extLst>
              <a:ext uri="{FF2B5EF4-FFF2-40B4-BE49-F238E27FC236}">
                <a16:creationId xmlns:a16="http://schemas.microsoft.com/office/drawing/2014/main" id="{1615A7B5-4861-4341-BACC-00E5F368B7EF}"/>
              </a:ext>
            </a:extLst>
          </p:cNvPr>
          <p:cNvSpPr txBox="1">
            <a:spLocks noChangeArrowheads="1"/>
          </p:cNvSpPr>
          <p:nvPr/>
        </p:nvSpPr>
        <p:spPr bwMode="auto">
          <a:xfrm>
            <a:off x="7331220" y="1655938"/>
            <a:ext cx="2419252" cy="615553"/>
          </a:xfrm>
          <a:prstGeom prst="rect">
            <a:avLst/>
          </a:prstGeom>
          <a:solidFill>
            <a:schemeClr val="bg1">
              <a:lumMod val="95000"/>
            </a:schemeClr>
          </a:solidFill>
          <a:ln w="28575">
            <a:solidFill>
              <a:schemeClr val="tx1"/>
            </a:solidFill>
            <a:miter lim="800000"/>
            <a:headEnd/>
            <a:tailEnd/>
          </a:ln>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defRPr/>
            </a:pPr>
            <a:r>
              <a:rPr lang="pt-BR" altLang="en-US" sz="3400" b="1">
                <a:latin typeface="Symbol" panose="05050102010706020507" pitchFamily="18" charset="2"/>
              </a:rPr>
              <a:t>D</a:t>
            </a:r>
            <a:r>
              <a:rPr lang="pt-BR" altLang="en-US" sz="3400" b="1">
                <a:latin typeface="Times New Roman" panose="02020603050405020304" pitchFamily="18" charset="0"/>
              </a:rPr>
              <a:t>EC = -A-B</a:t>
            </a:r>
          </a:p>
        </p:txBody>
      </p:sp>
      <p:sp>
        <p:nvSpPr>
          <p:cNvPr id="42" name="Text Box 6">
            <a:extLst>
              <a:ext uri="{FF2B5EF4-FFF2-40B4-BE49-F238E27FC236}">
                <a16:creationId xmlns:a16="http://schemas.microsoft.com/office/drawing/2014/main" id="{D7C06C1E-3B93-4165-B484-7660C3046344}"/>
              </a:ext>
            </a:extLst>
          </p:cNvPr>
          <p:cNvSpPr txBox="1">
            <a:spLocks noChangeArrowheads="1"/>
          </p:cNvSpPr>
          <p:nvPr/>
        </p:nvSpPr>
        <p:spPr bwMode="auto">
          <a:xfrm>
            <a:off x="7326924" y="2345255"/>
            <a:ext cx="2423548" cy="615553"/>
          </a:xfrm>
          <a:prstGeom prst="rect">
            <a:avLst/>
          </a:prstGeom>
          <a:solidFill>
            <a:schemeClr val="bg1">
              <a:lumMod val="95000"/>
            </a:schemeClr>
          </a:solidFill>
          <a:ln w="2857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defRPr/>
            </a:pPr>
            <a:r>
              <a:rPr lang="pt-BR" altLang="en-US" sz="3400" b="1" dirty="0">
                <a:latin typeface="Times New Roman" panose="02020603050405020304" pitchFamily="18" charset="0"/>
              </a:rPr>
              <a:t>A.G. = A+C</a:t>
            </a:r>
          </a:p>
        </p:txBody>
      </p:sp>
      <p:sp>
        <p:nvSpPr>
          <p:cNvPr id="43" name="Text Box 7">
            <a:extLst>
              <a:ext uri="{FF2B5EF4-FFF2-40B4-BE49-F238E27FC236}">
                <a16:creationId xmlns:a16="http://schemas.microsoft.com/office/drawing/2014/main" id="{DEDFC4D1-1730-4C99-8F7F-61864F7A9202}"/>
              </a:ext>
            </a:extLst>
          </p:cNvPr>
          <p:cNvSpPr txBox="1">
            <a:spLocks noChangeArrowheads="1"/>
          </p:cNvSpPr>
          <p:nvPr/>
        </p:nvSpPr>
        <p:spPr bwMode="auto">
          <a:xfrm>
            <a:off x="4472152" y="3041603"/>
            <a:ext cx="7677102" cy="584775"/>
          </a:xfrm>
          <a:prstGeom prst="rect">
            <a:avLst/>
          </a:prstGeom>
          <a:solidFill>
            <a:schemeClr val="bg1">
              <a:lumMod val="95000"/>
            </a:schemeClr>
          </a:solidFill>
          <a:ln w="28575">
            <a:solidFill>
              <a:schemeClr val="tx1"/>
            </a:solidFill>
            <a:miter lim="800000"/>
            <a:headEnd/>
            <a:tailEnd/>
          </a:ln>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defRPr/>
            </a:pPr>
            <a:r>
              <a:rPr lang="pt-BR" altLang="en-US" b="1">
                <a:latin typeface="Times New Roman" panose="02020603050405020304" pitchFamily="18" charset="0"/>
              </a:rPr>
              <a:t>G.S. = </a:t>
            </a:r>
            <a:r>
              <a:rPr lang="pt-BR" altLang="en-US" b="1">
                <a:latin typeface="Symbol" panose="05050102010706020507" pitchFamily="18" charset="2"/>
              </a:rPr>
              <a:t>D</a:t>
            </a:r>
            <a:r>
              <a:rPr lang="pt-BR" altLang="en-US" b="1">
                <a:latin typeface="Times New Roman" panose="02020603050405020304" pitchFamily="18" charset="0"/>
              </a:rPr>
              <a:t>EP+</a:t>
            </a:r>
            <a:r>
              <a:rPr lang="pt-BR" altLang="en-US" b="1">
                <a:latin typeface="Symbol" panose="05050102010706020507" pitchFamily="18" charset="2"/>
              </a:rPr>
              <a:t>D</a:t>
            </a:r>
            <a:r>
              <a:rPr lang="pt-BR" altLang="en-US" b="1">
                <a:latin typeface="Times New Roman" panose="02020603050405020304" pitchFamily="18" charset="0"/>
              </a:rPr>
              <a:t>EC+A.G.  =  -C-D-A-B+A+C</a:t>
            </a:r>
          </a:p>
        </p:txBody>
      </p:sp>
      <p:sp>
        <p:nvSpPr>
          <p:cNvPr id="44" name="Text Box 8">
            <a:extLst>
              <a:ext uri="{FF2B5EF4-FFF2-40B4-BE49-F238E27FC236}">
                <a16:creationId xmlns:a16="http://schemas.microsoft.com/office/drawing/2014/main" id="{7BB3A42C-04B7-4A35-8578-3F98D3ABA58C}"/>
              </a:ext>
            </a:extLst>
          </p:cNvPr>
          <p:cNvSpPr txBox="1">
            <a:spLocks noChangeArrowheads="1"/>
          </p:cNvSpPr>
          <p:nvPr/>
        </p:nvSpPr>
        <p:spPr bwMode="auto">
          <a:xfrm>
            <a:off x="9752426" y="3927868"/>
            <a:ext cx="2238113" cy="615553"/>
          </a:xfrm>
          <a:prstGeom prst="rect">
            <a:avLst/>
          </a:prstGeom>
          <a:solidFill>
            <a:schemeClr val="bg1">
              <a:lumMod val="95000"/>
            </a:schemeClr>
          </a:solidFill>
          <a:ln w="28575">
            <a:solidFill>
              <a:schemeClr val="tx1"/>
            </a:solidFill>
            <a:miter lim="800000"/>
            <a:headEnd/>
            <a:tailEnd/>
          </a:ln>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defRPr/>
            </a:pPr>
            <a:r>
              <a:rPr lang="pt-BR" altLang="en-US" sz="3400" b="1" dirty="0">
                <a:latin typeface="Times New Roman" panose="02020603050405020304" pitchFamily="18" charset="0"/>
              </a:rPr>
              <a:t>G.S.= -B-D</a:t>
            </a:r>
          </a:p>
        </p:txBody>
      </p:sp>
      <p:cxnSp>
        <p:nvCxnSpPr>
          <p:cNvPr id="45" name="Conector de Seta Reta 44">
            <a:extLst>
              <a:ext uri="{FF2B5EF4-FFF2-40B4-BE49-F238E27FC236}">
                <a16:creationId xmlns:a16="http://schemas.microsoft.com/office/drawing/2014/main" id="{6D0F8F33-2316-4141-B985-BAB1AF94E556}"/>
              </a:ext>
            </a:extLst>
          </p:cNvPr>
          <p:cNvCxnSpPr/>
          <p:nvPr/>
        </p:nvCxnSpPr>
        <p:spPr bwMode="auto">
          <a:xfrm>
            <a:off x="10592972" y="3577451"/>
            <a:ext cx="0" cy="359061"/>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
        <p:nvSpPr>
          <p:cNvPr id="46" name="Rectangle 4">
            <a:extLst>
              <a:ext uri="{FF2B5EF4-FFF2-40B4-BE49-F238E27FC236}">
                <a16:creationId xmlns:a16="http://schemas.microsoft.com/office/drawing/2014/main" id="{E57FE10C-B23F-4631-BFAE-4A682FD5DB29}"/>
              </a:ext>
            </a:extLst>
          </p:cNvPr>
          <p:cNvSpPr>
            <a:spLocks noChangeArrowheads="1"/>
          </p:cNvSpPr>
          <p:nvPr/>
        </p:nvSpPr>
        <p:spPr bwMode="auto">
          <a:xfrm>
            <a:off x="745587" y="-14233"/>
            <a:ext cx="10494498" cy="1060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pt-BR" altLang="en-US" sz="4000" b="1" dirty="0">
                <a:latin typeface="Calibri" panose="020F0502020204030204" pitchFamily="34" charset="0"/>
                <a:cs typeface="Calibri" panose="020F0502020204030204" pitchFamily="34" charset="0"/>
              </a:rPr>
              <a:t>A Introdução de um Imposto Específico</a:t>
            </a:r>
          </a:p>
        </p:txBody>
      </p:sp>
      <p:sp>
        <p:nvSpPr>
          <p:cNvPr id="47" name="CaixaDeTexto 46">
            <a:extLst>
              <a:ext uri="{FF2B5EF4-FFF2-40B4-BE49-F238E27FC236}">
                <a16:creationId xmlns:a16="http://schemas.microsoft.com/office/drawing/2014/main" id="{58FEDAB2-9EBE-401E-81A8-F582683DF9A1}"/>
              </a:ext>
            </a:extLst>
          </p:cNvPr>
          <p:cNvSpPr txBox="1"/>
          <p:nvPr/>
        </p:nvSpPr>
        <p:spPr>
          <a:xfrm>
            <a:off x="140692" y="6033011"/>
            <a:ext cx="11956904" cy="477054"/>
          </a:xfrm>
          <a:prstGeom prst="rect">
            <a:avLst/>
          </a:prstGeom>
          <a:solidFill>
            <a:schemeClr val="bg1">
              <a:lumMod val="95000"/>
            </a:schemeClr>
          </a:solidFill>
          <a:ln>
            <a:solidFill>
              <a:schemeClr val="tx1"/>
            </a:solidFill>
          </a:ln>
        </p:spPr>
        <p:txBody>
          <a:bodyPr wrap="square">
            <a:spAutoFit/>
          </a:bodyPr>
          <a:lstStyle/>
          <a:p>
            <a:pPr marL="342900" indent="-342900" algn="just">
              <a:buFont typeface="Arial" panose="020B0604020202020204" pitchFamily="34" charset="0"/>
              <a:buChar char="•"/>
              <a:defRPr/>
            </a:pPr>
            <a:r>
              <a:rPr lang="pt-BR" sz="2500" b="1" dirty="0">
                <a:solidFill>
                  <a:schemeClr val="tx1"/>
                </a:solidFill>
                <a:latin typeface="Calibri" panose="020F0502020204030204" pitchFamily="34" charset="0"/>
                <a:cs typeface="Calibri" panose="020F0502020204030204" pitchFamily="34" charset="0"/>
              </a:rPr>
              <a:t>Lição Básica: </a:t>
            </a:r>
            <a:r>
              <a:rPr lang="pt-BR" sz="2500" b="0" dirty="0">
                <a:solidFill>
                  <a:schemeClr val="tx1"/>
                </a:solidFill>
                <a:latin typeface="Calibri" panose="020F0502020204030204" pitchFamily="34" charset="0"/>
                <a:cs typeface="Calibri" panose="020F0502020204030204" pitchFamily="34" charset="0"/>
              </a:rPr>
              <a:t>o ramo mais inelástico do mercado arcará com um ônus tributário maior.</a:t>
            </a:r>
            <a:endParaRPr lang="en-US" sz="25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006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 calcmode="lin" valueType="num">
                                      <p:cBhvr additive="base">
                                        <p:cTn id="22" dur="500" fill="hold"/>
                                        <p:tgtEl>
                                          <p:spTgt spid="40"/>
                                        </p:tgtEl>
                                        <p:attrNameLst>
                                          <p:attrName>ppt_x</p:attrName>
                                        </p:attrNameLst>
                                      </p:cBhvr>
                                      <p:tavLst>
                                        <p:tav tm="0">
                                          <p:val>
                                            <p:strVal val="#ppt_x"/>
                                          </p:val>
                                        </p:tav>
                                        <p:tav tm="100000">
                                          <p:val>
                                            <p:strVal val="#ppt_x"/>
                                          </p:val>
                                        </p:tav>
                                      </p:tavLst>
                                    </p:anim>
                                    <p:anim calcmode="lin" valueType="num">
                                      <p:cBhvr additive="base">
                                        <p:cTn id="23"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ppt_x"/>
                                          </p:val>
                                        </p:tav>
                                        <p:tav tm="100000">
                                          <p:val>
                                            <p:strVal val="#ppt_x"/>
                                          </p:val>
                                        </p:tav>
                                      </p:tavLst>
                                    </p:anim>
                                    <p:anim calcmode="lin" valueType="num">
                                      <p:cBhvr additive="base">
                                        <p:cTn id="29"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500" fill="hold"/>
                                        <p:tgtEl>
                                          <p:spTgt spid="42"/>
                                        </p:tgtEl>
                                        <p:attrNameLst>
                                          <p:attrName>ppt_x</p:attrName>
                                        </p:attrNameLst>
                                      </p:cBhvr>
                                      <p:tavLst>
                                        <p:tav tm="0">
                                          <p:val>
                                            <p:strVal val="#ppt_x"/>
                                          </p:val>
                                        </p:tav>
                                        <p:tav tm="100000">
                                          <p:val>
                                            <p:strVal val="#ppt_x"/>
                                          </p:val>
                                        </p:tav>
                                      </p:tavLst>
                                    </p:anim>
                                    <p:anim calcmode="lin" valueType="num">
                                      <p:cBhvr additive="base">
                                        <p:cTn id="35"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43"/>
                                        </p:tgtEl>
                                        <p:attrNameLst>
                                          <p:attrName>style.visibility</p:attrName>
                                        </p:attrNameLst>
                                      </p:cBhvr>
                                      <p:to>
                                        <p:strVal val="visible"/>
                                      </p:to>
                                    </p:set>
                                    <p:anim calcmode="lin" valueType="num">
                                      <p:cBhvr additive="base">
                                        <p:cTn id="40" dur="500" fill="hold"/>
                                        <p:tgtEl>
                                          <p:spTgt spid="43"/>
                                        </p:tgtEl>
                                        <p:attrNameLst>
                                          <p:attrName>ppt_x</p:attrName>
                                        </p:attrNameLst>
                                      </p:cBhvr>
                                      <p:tavLst>
                                        <p:tav tm="0">
                                          <p:val>
                                            <p:strVal val="#ppt_x"/>
                                          </p:val>
                                        </p:tav>
                                        <p:tav tm="100000">
                                          <p:val>
                                            <p:strVal val="#ppt_x"/>
                                          </p:val>
                                        </p:tav>
                                      </p:tavLst>
                                    </p:anim>
                                    <p:anim calcmode="lin" valueType="num">
                                      <p:cBhvr additive="base">
                                        <p:cTn id="41" dur="500" fill="hold"/>
                                        <p:tgtEl>
                                          <p:spTgt spid="43"/>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45"/>
                                        </p:tgtEl>
                                        <p:attrNameLst>
                                          <p:attrName>style.visibility</p:attrName>
                                        </p:attrNameLst>
                                      </p:cBhvr>
                                      <p:to>
                                        <p:strVal val="visible"/>
                                      </p:to>
                                    </p:set>
                                    <p:anim calcmode="lin" valueType="num">
                                      <p:cBhvr additive="base">
                                        <p:cTn id="44" dur="500" fill="hold"/>
                                        <p:tgtEl>
                                          <p:spTgt spid="45"/>
                                        </p:tgtEl>
                                        <p:attrNameLst>
                                          <p:attrName>ppt_x</p:attrName>
                                        </p:attrNameLst>
                                      </p:cBhvr>
                                      <p:tavLst>
                                        <p:tav tm="0">
                                          <p:val>
                                            <p:strVal val="#ppt_x"/>
                                          </p:val>
                                        </p:tav>
                                        <p:tav tm="100000">
                                          <p:val>
                                            <p:strVal val="#ppt_x"/>
                                          </p:val>
                                        </p:tav>
                                      </p:tavLst>
                                    </p:anim>
                                    <p:anim calcmode="lin" valueType="num">
                                      <p:cBhvr additive="base">
                                        <p:cTn id="4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44"/>
                                        </p:tgtEl>
                                        <p:attrNameLst>
                                          <p:attrName>style.visibility</p:attrName>
                                        </p:attrNameLst>
                                      </p:cBhvr>
                                      <p:to>
                                        <p:strVal val="visible"/>
                                      </p:to>
                                    </p:set>
                                    <p:anim calcmode="lin" valueType="num">
                                      <p:cBhvr additive="base">
                                        <p:cTn id="50" dur="500" fill="hold"/>
                                        <p:tgtEl>
                                          <p:spTgt spid="44"/>
                                        </p:tgtEl>
                                        <p:attrNameLst>
                                          <p:attrName>ppt_x</p:attrName>
                                        </p:attrNameLst>
                                      </p:cBhvr>
                                      <p:tavLst>
                                        <p:tav tm="0">
                                          <p:val>
                                            <p:strVal val="#ppt_x"/>
                                          </p:val>
                                        </p:tav>
                                        <p:tav tm="100000">
                                          <p:val>
                                            <p:strVal val="#ppt_x"/>
                                          </p:val>
                                        </p:tav>
                                      </p:tavLst>
                                    </p:anim>
                                    <p:anim calcmode="lin" valueType="num">
                                      <p:cBhvr additive="base">
                                        <p:cTn id="5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21452CE-BD38-4C3C-8F94-EB7FD2FF09DF}"/>
              </a:ext>
            </a:extLst>
          </p:cNvPr>
          <p:cNvSpPr>
            <a:spLocks noGrp="1"/>
          </p:cNvSpPr>
          <p:nvPr>
            <p:ph type="title"/>
          </p:nvPr>
        </p:nvSpPr>
        <p:spPr>
          <a:xfrm>
            <a:off x="1631504" y="518191"/>
            <a:ext cx="8229600" cy="757237"/>
          </a:xfrm>
        </p:spPr>
        <p:txBody>
          <a:bodyPr>
            <a:normAutofit fontScale="90000"/>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Retângulo 4">
            <a:extLst>
              <a:ext uri="{FF2B5EF4-FFF2-40B4-BE49-F238E27FC236}">
                <a16:creationId xmlns:a16="http://schemas.microsoft.com/office/drawing/2014/main" id="{8F4A0571-3956-4132-862F-80E0567ED6BD}"/>
              </a:ext>
            </a:extLst>
          </p:cNvPr>
          <p:cNvSpPr/>
          <p:nvPr/>
        </p:nvSpPr>
        <p:spPr>
          <a:xfrm>
            <a:off x="79717" y="848208"/>
            <a:ext cx="11992947" cy="5786199"/>
          </a:xfrm>
          <a:prstGeom prst="rect">
            <a:avLst/>
          </a:prstGeom>
        </p:spPr>
        <p:txBody>
          <a:bodyPr wrap="square">
            <a:spAutoFit/>
          </a:bodyPr>
          <a:lstStyle/>
          <a:p>
            <a:pPr marL="571500" indent="-571500" algn="just">
              <a:buClrTx/>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Como não existe um único proprietário da zona de pesca (ou um planejador central), cada agente, olhando da </a:t>
            </a:r>
            <a:r>
              <a:rPr lang="pt-BR" sz="3600" dirty="0">
                <a:solidFill>
                  <a:schemeClr val="tx1"/>
                </a:solidFill>
                <a:latin typeface="Calibri" panose="020F0502020204030204" pitchFamily="34" charset="0"/>
                <a:cs typeface="Calibri" panose="020F0502020204030204" pitchFamily="34" charset="0"/>
              </a:rPr>
              <a:t>própria perspectiva </a:t>
            </a:r>
            <a:r>
              <a:rPr lang="pt-BR" sz="3600" b="0" dirty="0">
                <a:solidFill>
                  <a:schemeClr val="tx1"/>
                </a:solidFill>
                <a:latin typeface="Calibri" panose="020F0502020204030204" pitchFamily="34" charset="0"/>
                <a:cs typeface="Calibri" panose="020F0502020204030204" pitchFamily="34" charset="0"/>
              </a:rPr>
              <a:t>(privada), entrará nesse mercado até que a </a:t>
            </a:r>
            <a:r>
              <a:rPr lang="pt-BR" sz="3600" b="0" dirty="0" err="1">
                <a:solidFill>
                  <a:schemeClr val="tx1"/>
                </a:solidFill>
                <a:latin typeface="Calibri" panose="020F0502020204030204" pitchFamily="34" charset="0"/>
                <a:cs typeface="Calibri" panose="020F0502020204030204" pitchFamily="34" charset="0"/>
              </a:rPr>
              <a:t>Rme</a:t>
            </a:r>
            <a:r>
              <a:rPr lang="pt-BR" sz="3600" b="0" dirty="0">
                <a:solidFill>
                  <a:schemeClr val="tx1"/>
                </a:solidFill>
                <a:latin typeface="Calibri" panose="020F0502020204030204" pitchFamily="34" charset="0"/>
                <a:cs typeface="Calibri" panose="020F0502020204030204" pitchFamily="34" charset="0"/>
              </a:rPr>
              <a:t> se iguale ao </a:t>
            </a:r>
            <a:r>
              <a:rPr lang="pt-BR" sz="3600" b="0" dirty="0" err="1">
                <a:solidFill>
                  <a:schemeClr val="tx1"/>
                </a:solidFill>
                <a:latin typeface="Calibri" panose="020F0502020204030204" pitchFamily="34" charset="0"/>
                <a:cs typeface="Calibri" panose="020F0502020204030204" pitchFamily="34" charset="0"/>
              </a:rPr>
              <a:t>Cme</a:t>
            </a:r>
            <a:r>
              <a:rPr lang="pt-BR" sz="3600" b="0" dirty="0">
                <a:solidFill>
                  <a:schemeClr val="tx1"/>
                </a:solidFill>
                <a:latin typeface="Calibri" panose="020F0502020204030204" pitchFamily="34" charset="0"/>
                <a:cs typeface="Calibri" panose="020F0502020204030204" pitchFamily="34" charset="0"/>
              </a:rPr>
              <a:t>, ou seja, até que tenhamos    LT = 0.</a:t>
            </a:r>
          </a:p>
          <a:p>
            <a:pPr marL="571500" indent="-571500" algn="just">
              <a:buClrTx/>
              <a:buSzPct val="100000"/>
              <a:buFont typeface="Arial" panose="020B0604020202020204" pitchFamily="34" charset="0"/>
              <a:buChar char="•"/>
            </a:pPr>
            <a:endParaRPr lang="pt-BR" sz="400" b="0" dirty="0">
              <a:solidFill>
                <a:schemeClr val="tx1"/>
              </a:solidFill>
              <a:latin typeface="Calibri" panose="020F0502020204030204" pitchFamily="34" charset="0"/>
              <a:cs typeface="Calibri" panose="020F0502020204030204" pitchFamily="34" charset="0"/>
            </a:endParaRPr>
          </a:p>
          <a:p>
            <a:pPr marL="571500" indent="-571500" algn="just">
              <a:buClrTx/>
              <a:buSzPct val="100000"/>
              <a:buFont typeface="Arial" panose="020B0604020202020204" pitchFamily="34" charset="0"/>
              <a:buChar char="•"/>
            </a:pPr>
            <a:endParaRPr lang="pt-BR" sz="600" b="0" dirty="0">
              <a:solidFill>
                <a:schemeClr val="tx1"/>
              </a:solidFill>
              <a:latin typeface="Calibri" panose="020F0502020204030204" pitchFamily="34" charset="0"/>
              <a:cs typeface="Calibri" panose="020F0502020204030204" pitchFamily="34" charset="0"/>
            </a:endParaRPr>
          </a:p>
          <a:p>
            <a:pPr marL="571500" indent="-571500" algn="just">
              <a:buClrTx/>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Dito de outro modo, enquanto a </a:t>
            </a:r>
            <a:r>
              <a:rPr lang="pt-BR" sz="3600" b="0" dirty="0" err="1">
                <a:solidFill>
                  <a:schemeClr val="tx1"/>
                </a:solidFill>
                <a:latin typeface="Calibri" panose="020F0502020204030204" pitchFamily="34" charset="0"/>
                <a:cs typeface="Calibri" panose="020F0502020204030204" pitchFamily="34" charset="0"/>
              </a:rPr>
              <a:t>Rme</a:t>
            </a:r>
            <a:r>
              <a:rPr lang="pt-BR" sz="3600" b="0" dirty="0">
                <a:solidFill>
                  <a:schemeClr val="tx1"/>
                </a:solidFill>
                <a:latin typeface="Calibri" panose="020F0502020204030204" pitchFamily="34" charset="0"/>
                <a:cs typeface="Calibri" panose="020F0502020204030204" pitchFamily="34" charset="0"/>
              </a:rPr>
              <a:t> &gt; </a:t>
            </a:r>
            <a:r>
              <a:rPr lang="pt-BR" sz="3600" b="0" dirty="0" err="1">
                <a:solidFill>
                  <a:schemeClr val="tx1"/>
                </a:solidFill>
                <a:latin typeface="Calibri" panose="020F0502020204030204" pitchFamily="34" charset="0"/>
                <a:cs typeface="Calibri" panose="020F0502020204030204" pitchFamily="34" charset="0"/>
              </a:rPr>
              <a:t>Cme</a:t>
            </a:r>
            <a:r>
              <a:rPr lang="pt-BR" sz="3600" b="0" dirty="0">
                <a:solidFill>
                  <a:schemeClr val="tx1"/>
                </a:solidFill>
                <a:latin typeface="Calibri" panose="020F0502020204030204" pitchFamily="34" charset="0"/>
                <a:cs typeface="Calibri" panose="020F0502020204030204" pitchFamily="34" charset="0"/>
              </a:rPr>
              <a:t>, não havendo limitação para a entrada de novos barcos, teremos novos barcos entrando nesse mercado.</a:t>
            </a:r>
          </a:p>
          <a:p>
            <a:pPr marL="1290638" lvl="1" indent="-571500" algn="just">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Permite ao novo entrante a obtenção de lucros, mas gera uma </a:t>
            </a:r>
            <a:r>
              <a:rPr lang="pt-BR" sz="3600" dirty="0">
                <a:solidFill>
                  <a:schemeClr val="tx1"/>
                </a:solidFill>
                <a:latin typeface="Calibri" panose="020F0502020204030204" pitchFamily="34" charset="0"/>
                <a:cs typeface="Calibri" panose="020F0502020204030204" pitchFamily="34" charset="0"/>
              </a:rPr>
              <a:t>externalidade negativa </a:t>
            </a:r>
            <a:r>
              <a:rPr lang="pt-BR" sz="3600" b="0" dirty="0">
                <a:solidFill>
                  <a:schemeClr val="tx1"/>
                </a:solidFill>
                <a:latin typeface="Calibri" panose="020F0502020204030204" pitchFamily="34" charset="0"/>
                <a:cs typeface="Calibri" panose="020F0502020204030204" pitchFamily="34" charset="0"/>
              </a:rPr>
              <a:t>sobre os outros; redução do LT.</a:t>
            </a:r>
          </a:p>
        </p:txBody>
      </p:sp>
    </p:spTree>
    <p:extLst>
      <p:ext uri="{BB962C8B-B14F-4D97-AF65-F5344CB8AC3E}">
        <p14:creationId xmlns:p14="http://schemas.microsoft.com/office/powerpoint/2010/main" val="292189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02BEBBF-2736-42C6-84A4-3FCC3EB066E2}"/>
              </a:ext>
            </a:extLst>
          </p:cNvPr>
          <p:cNvSpPr>
            <a:spLocks noGrp="1"/>
          </p:cNvSpPr>
          <p:nvPr>
            <p:ph type="title"/>
          </p:nvPr>
        </p:nvSpPr>
        <p:spPr>
          <a:xfrm>
            <a:off x="1631504" y="496218"/>
            <a:ext cx="8229600" cy="757237"/>
          </a:xfrm>
        </p:spPr>
        <p:txBody>
          <a:bodyPr>
            <a:normAutofit fontScale="90000"/>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Retângulo 4">
            <a:extLst>
              <a:ext uri="{FF2B5EF4-FFF2-40B4-BE49-F238E27FC236}">
                <a16:creationId xmlns:a16="http://schemas.microsoft.com/office/drawing/2014/main" id="{EF941755-A59B-4E0E-BCE5-CAA7354A3421}"/>
              </a:ext>
            </a:extLst>
          </p:cNvPr>
          <p:cNvSpPr/>
          <p:nvPr/>
        </p:nvSpPr>
        <p:spPr>
          <a:xfrm>
            <a:off x="191344" y="816502"/>
            <a:ext cx="11737304" cy="1200329"/>
          </a:xfrm>
          <a:prstGeom prst="rect">
            <a:avLst/>
          </a:prstGeom>
        </p:spPr>
        <p:txBody>
          <a:bodyPr wrap="square">
            <a:spAutoFit/>
          </a:bodyPr>
          <a:lstStyle/>
          <a:p>
            <a:pPr marL="571500" indent="-571500" algn="just">
              <a:buClrTx/>
              <a:buSzPct val="100000"/>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Calculando o número de barcos efetivos, no caso de não haver direito de propriedade: </a:t>
            </a:r>
            <a:r>
              <a:rPr lang="pt-BR" sz="3600" b="0" dirty="0" err="1">
                <a:solidFill>
                  <a:schemeClr val="tx1"/>
                </a:solidFill>
                <a:latin typeface="Calibri" panose="020F0502020204030204" pitchFamily="34" charset="0"/>
                <a:cs typeface="Calibri" panose="020F0502020204030204" pitchFamily="34" charset="0"/>
              </a:rPr>
              <a:t>Rme</a:t>
            </a:r>
            <a:r>
              <a:rPr lang="pt-BR" sz="3600" b="0" dirty="0">
                <a:solidFill>
                  <a:schemeClr val="tx1"/>
                </a:solidFill>
                <a:latin typeface="Calibri" panose="020F0502020204030204" pitchFamily="34" charset="0"/>
                <a:cs typeface="Calibri" panose="020F0502020204030204" pitchFamily="34" charset="0"/>
              </a:rPr>
              <a:t> = </a:t>
            </a:r>
            <a:r>
              <a:rPr lang="pt-BR" sz="3600" b="0" dirty="0" err="1">
                <a:solidFill>
                  <a:schemeClr val="tx1"/>
                </a:solidFill>
                <a:latin typeface="Calibri" panose="020F0502020204030204" pitchFamily="34" charset="0"/>
                <a:cs typeface="Calibri" panose="020F0502020204030204" pitchFamily="34" charset="0"/>
              </a:rPr>
              <a:t>Cme</a:t>
            </a:r>
            <a:r>
              <a:rPr lang="pt-BR" sz="3600" b="0" dirty="0">
                <a:solidFill>
                  <a:schemeClr val="tx1"/>
                </a:solidFill>
                <a:latin typeface="Calibri" panose="020F0502020204030204" pitchFamily="34" charset="0"/>
                <a:cs typeface="Calibri" panose="020F0502020204030204" pitchFamily="34" charset="0"/>
              </a:rPr>
              <a:t>. </a:t>
            </a:r>
          </a:p>
        </p:txBody>
      </p:sp>
      <p:sp>
        <p:nvSpPr>
          <p:cNvPr id="6" name="Retângulo 5">
            <a:extLst>
              <a:ext uri="{FF2B5EF4-FFF2-40B4-BE49-F238E27FC236}">
                <a16:creationId xmlns:a16="http://schemas.microsoft.com/office/drawing/2014/main" id="{690ACD53-459E-4304-BF04-FFAEBF5CDBE8}"/>
              </a:ext>
            </a:extLst>
          </p:cNvPr>
          <p:cNvSpPr/>
          <p:nvPr/>
        </p:nvSpPr>
        <p:spPr>
          <a:xfrm>
            <a:off x="5047601" y="3651318"/>
            <a:ext cx="1696471" cy="612478"/>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7" name="Object 16">
            <a:extLst>
              <a:ext uri="{FF2B5EF4-FFF2-40B4-BE49-F238E27FC236}">
                <a16:creationId xmlns:a16="http://schemas.microsoft.com/office/drawing/2014/main" id="{3B1A9CD1-6944-47A1-B7E1-2DF6AFEE1063}"/>
              </a:ext>
            </a:extLst>
          </p:cNvPr>
          <p:cNvGraphicFramePr>
            <a:graphicFrameLocks/>
          </p:cNvGraphicFramePr>
          <p:nvPr>
            <p:extLst>
              <p:ext uri="{D42A27DB-BD31-4B8C-83A1-F6EECF244321}">
                <p14:modId xmlns:p14="http://schemas.microsoft.com/office/powerpoint/2010/main" val="2895745120"/>
              </p:ext>
            </p:extLst>
          </p:nvPr>
        </p:nvGraphicFramePr>
        <p:xfrm>
          <a:off x="839416" y="2015862"/>
          <a:ext cx="7284640" cy="2315815"/>
        </p:xfrm>
        <a:graphic>
          <a:graphicData uri="http://schemas.openxmlformats.org/presentationml/2006/ole">
            <mc:AlternateContent xmlns:mc="http://schemas.openxmlformats.org/markup-compatibility/2006">
              <mc:Choice xmlns:v="urn:schemas-microsoft-com:vml" Requires="v">
                <p:oleObj name="Equation" r:id="rId2" imgW="2374560" imgH="761760" progId="Equation.DSMT4">
                  <p:embed/>
                </p:oleObj>
              </mc:Choice>
              <mc:Fallback>
                <p:oleObj name="Equation" r:id="rId2" imgW="2374560" imgH="761760" progId="Equation.DSMT4">
                  <p:embed/>
                  <p:pic>
                    <p:nvPicPr>
                      <p:cNvPr id="7" name="Object 16">
                        <a:extLst>
                          <a:ext uri="{FF2B5EF4-FFF2-40B4-BE49-F238E27FC236}">
                            <a16:creationId xmlns:a16="http://schemas.microsoft.com/office/drawing/2014/main" id="{3B1A9CD1-6944-47A1-B7E1-2DF6AFEE1063}"/>
                          </a:ext>
                        </a:extLst>
                      </p:cNvPr>
                      <p:cNvPicPr>
                        <a:picLocks noChangeArrowheads="1"/>
                      </p:cNvPicPr>
                      <p:nvPr/>
                    </p:nvPicPr>
                    <p:blipFill>
                      <a:blip r:embed="rId3"/>
                      <a:srcRect/>
                      <a:stretch>
                        <a:fillRect/>
                      </a:stretch>
                    </p:blipFill>
                    <p:spPr bwMode="auto">
                      <a:xfrm>
                        <a:off x="839416" y="2015862"/>
                        <a:ext cx="7284640" cy="2315815"/>
                      </a:xfrm>
                      <a:prstGeom prst="rect">
                        <a:avLst/>
                      </a:prstGeom>
                      <a:noFill/>
                      <a:ln>
                        <a:noFill/>
                      </a:ln>
                      <a:effectLst/>
                    </p:spPr>
                  </p:pic>
                </p:oleObj>
              </mc:Fallback>
            </mc:AlternateContent>
          </a:graphicData>
        </a:graphic>
      </p:graphicFrame>
      <p:sp>
        <p:nvSpPr>
          <p:cNvPr id="8" name="Espaço Reservado para Conteúdo 2">
            <a:extLst>
              <a:ext uri="{FF2B5EF4-FFF2-40B4-BE49-F238E27FC236}">
                <a16:creationId xmlns:a16="http://schemas.microsoft.com/office/drawing/2014/main" id="{22A4F805-7C60-4FDA-AC64-6FBDBF4529B8}"/>
              </a:ext>
            </a:extLst>
          </p:cNvPr>
          <p:cNvSpPr txBox="1">
            <a:spLocks/>
          </p:cNvSpPr>
          <p:nvPr/>
        </p:nvSpPr>
        <p:spPr bwMode="auto">
          <a:xfrm>
            <a:off x="263352" y="4475658"/>
            <a:ext cx="8777746" cy="652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600" b="0" dirty="0">
                <a:latin typeface="Calibri" panose="020F0502020204030204" pitchFamily="34" charset="0"/>
                <a:cs typeface="Calibri" panose="020F0502020204030204" pitchFamily="34" charset="0"/>
              </a:rPr>
              <a:t>Observe que, nesse caso, teremos LT=0.</a:t>
            </a:r>
          </a:p>
        </p:txBody>
      </p:sp>
      <p:graphicFrame>
        <p:nvGraphicFramePr>
          <p:cNvPr id="9" name="Object 16">
            <a:extLst>
              <a:ext uri="{FF2B5EF4-FFF2-40B4-BE49-F238E27FC236}">
                <a16:creationId xmlns:a16="http://schemas.microsoft.com/office/drawing/2014/main" id="{D3938177-4A1A-403A-8DBB-7D6BC0C41342}"/>
              </a:ext>
            </a:extLst>
          </p:cNvPr>
          <p:cNvGraphicFramePr>
            <a:graphicFrameLocks/>
          </p:cNvGraphicFramePr>
          <p:nvPr>
            <p:extLst>
              <p:ext uri="{D42A27DB-BD31-4B8C-83A1-F6EECF244321}">
                <p14:modId xmlns:p14="http://schemas.microsoft.com/office/powerpoint/2010/main" val="1763551487"/>
              </p:ext>
            </p:extLst>
          </p:nvPr>
        </p:nvGraphicFramePr>
        <p:xfrm>
          <a:off x="629567" y="5081041"/>
          <a:ext cx="7482657" cy="1671489"/>
        </p:xfrm>
        <a:graphic>
          <a:graphicData uri="http://schemas.openxmlformats.org/presentationml/2006/ole">
            <mc:AlternateContent xmlns:mc="http://schemas.openxmlformats.org/markup-compatibility/2006">
              <mc:Choice xmlns:v="urn:schemas-microsoft-com:vml" Requires="v">
                <p:oleObj name="Equation" r:id="rId4" imgW="2654280" imgH="583920" progId="Equation.DSMT4">
                  <p:embed/>
                </p:oleObj>
              </mc:Choice>
              <mc:Fallback>
                <p:oleObj name="Equation" r:id="rId4" imgW="2654280" imgH="583920" progId="Equation.DSMT4">
                  <p:embed/>
                  <p:pic>
                    <p:nvPicPr>
                      <p:cNvPr id="9" name="Object 16">
                        <a:extLst>
                          <a:ext uri="{FF2B5EF4-FFF2-40B4-BE49-F238E27FC236}">
                            <a16:creationId xmlns:a16="http://schemas.microsoft.com/office/drawing/2014/main" id="{D3938177-4A1A-403A-8DBB-7D6BC0C41342}"/>
                          </a:ext>
                        </a:extLst>
                      </p:cNvPr>
                      <p:cNvPicPr>
                        <a:picLocks noChangeArrowheads="1"/>
                      </p:cNvPicPr>
                      <p:nvPr/>
                    </p:nvPicPr>
                    <p:blipFill>
                      <a:blip r:embed="rId5"/>
                      <a:srcRect/>
                      <a:stretch>
                        <a:fillRect/>
                      </a:stretch>
                    </p:blipFill>
                    <p:spPr bwMode="auto">
                      <a:xfrm>
                        <a:off x="629567" y="5081041"/>
                        <a:ext cx="7482657" cy="1671489"/>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85839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42F08B18-8DAD-B208-7897-CEAA47A3D8F9}"/>
              </a:ext>
            </a:extLst>
          </p:cNvPr>
          <p:cNvSpPr>
            <a:spLocks noGrp="1" noChangeArrowheads="1"/>
          </p:cNvSpPr>
          <p:nvPr>
            <p:ph idx="1"/>
          </p:nvPr>
        </p:nvSpPr>
        <p:spPr bwMode="auto">
          <a:xfrm>
            <a:off x="393895" y="276966"/>
            <a:ext cx="1149330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b="1" dirty="0">
                <a:latin typeface="inherit"/>
              </a:rPr>
              <a:t>33</a:t>
            </a:r>
            <a:r>
              <a:rPr lang="pt-BR" altLang="pt-BR" sz="2800" b="1" dirty="0">
                <a:solidFill>
                  <a:schemeClr val="tx1"/>
                </a:solidFill>
                <a:latin typeface="inherit"/>
              </a:rPr>
              <a:t>) </a:t>
            </a:r>
            <a:r>
              <a:rPr lang="pt-BR" altLang="pt-BR" sz="2800" b="1" dirty="0">
                <a:solidFill>
                  <a:srgbClr val="333333"/>
                </a:solidFill>
                <a:latin typeface="inherit"/>
              </a:rPr>
              <a:t>FGV - Auditor Substituto (TCE-RJ)/2015</a:t>
            </a:r>
            <a:endParaRPr kumimoji="0" lang="pt-BR" altLang="pt-BR" sz="2800" b="1" i="0" u="none" strike="noStrike" cap="none" normalizeH="0" baseline="0" dirty="0">
              <a:ln>
                <a:noFill/>
              </a:ln>
              <a:solidFill>
                <a:schemeClr val="tx1"/>
              </a:solidFill>
              <a:effectLst/>
              <a:latin typeface="inheri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Em relação aos conceitos de externalidade e bens públicos na economia, é correto afirmar que: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bens públicos são bens rivais alocados de forma igualitária;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caso a atividade de uma empresa privada esteja gerando uma externalidade sobre outras empresas, é fundamental a atuação do governo na negociação de um acordo;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a regulação ótima de uma externalidade consiste em eliminar completamente seus efeitos prejudiciais;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bens públicos só são providos de forma ótima pelo governo, ou por meio de alguma atuação governamental;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bens públicos devem ser providos apenas pelo governo.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037120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68AB598C-AFA6-3F8C-D997-B10F0EC2275A}"/>
              </a:ext>
            </a:extLst>
          </p:cNvPr>
          <p:cNvSpPr>
            <a:spLocks noGrp="1" noChangeArrowheads="1"/>
          </p:cNvSpPr>
          <p:nvPr>
            <p:ph idx="1"/>
          </p:nvPr>
        </p:nvSpPr>
        <p:spPr bwMode="auto">
          <a:xfrm>
            <a:off x="361101" y="224874"/>
            <a:ext cx="11512029"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34</a:t>
            </a:r>
            <a:r>
              <a:rPr kumimoji="0" lang="pt-BR" altLang="pt-BR" sz="2600" b="1" i="0" u="none" strike="noStrike" cap="none" normalizeH="0" baseline="0" dirty="0">
                <a:ln>
                  <a:noFill/>
                </a:ln>
                <a:solidFill>
                  <a:schemeClr val="tx1"/>
                </a:solidFill>
                <a:effectLst/>
                <a:latin typeface="inherit"/>
              </a:rPr>
              <a:t>) </a:t>
            </a:r>
            <a:r>
              <a:rPr lang="pt-BR" altLang="pt-BR" sz="2600" b="1" dirty="0">
                <a:solidFill>
                  <a:srgbClr val="333333"/>
                </a:solidFill>
                <a:latin typeface="inherit"/>
              </a:rPr>
              <a:t>FGV - Agente de Fiscalização (TCM SP)/Economia/2015</a:t>
            </a:r>
            <a:endParaRPr kumimoji="0" lang="pt-BR" altLang="pt-BR" sz="2600" b="1" i="0" u="none" strike="noStrike" cap="none" normalizeH="0" baseline="0" dirty="0">
              <a:ln>
                <a:noFill/>
              </a:ln>
              <a:solidFill>
                <a:schemeClr val="tx1"/>
              </a:solidFill>
              <a:effectLst/>
              <a:latin typeface="inheri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O uso das vias públicas pode produzir diversos problemas para a sociedade em termos de poluição, acidentes causados por velocidade excessiva ou veículos em péssimas condições e perda de tempo devido ao trânsito. Na Teoria Econômica esses são problemas: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 externalidades negativas, e a solução é a intervenção do Estado por meio da imposição de impostos, pedágios urbanos e regulamentação das condições do veículo para desestimular tais externalidades;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 elevado grau de rivalidade, e a solução é a implementação de pedágios urbanos como forma de diminuir o uso de automóveis e estimular o uso de transportes coletivos;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 mercados incompletos, visto que o Estado poderia implementar um mercado de </a:t>
            </a:r>
            <a:r>
              <a:rPr kumimoji="0" lang="pt-BR" altLang="pt-BR" sz="2600" b="0" i="0" u="none" strike="noStrike" cap="none" normalizeH="0" baseline="0" dirty="0" err="1">
                <a:ln>
                  <a:noFill/>
                </a:ln>
                <a:solidFill>
                  <a:schemeClr val="tx1"/>
                </a:solidFill>
                <a:effectLst/>
                <a:latin typeface="Arial" panose="020B0604020202020204" pitchFamily="34" charset="0"/>
              </a:rPr>
              <a:t>Lindhal</a:t>
            </a:r>
            <a:r>
              <a:rPr kumimoji="0" lang="pt-BR" altLang="pt-BR" sz="2600" b="0" i="0" u="none" strike="noStrike" cap="none" normalizeH="0" baseline="0" dirty="0">
                <a:ln>
                  <a:noFill/>
                </a:ln>
                <a:solidFill>
                  <a:schemeClr val="tx1"/>
                </a:solidFill>
                <a:effectLst/>
                <a:latin typeface="Arial" panose="020B0604020202020204" pitchFamily="34" charset="0"/>
              </a:rPr>
              <a:t> para cada um desses “problemas”, ou seja, quem desejar menos poluição, basta pagar uma contribuição, que é repassada pelo Estado para aqueles que optarem por deixar o veículo em suas residências;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452321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DB2EE41-F820-02B2-E811-3701D261BE37}"/>
              </a:ext>
            </a:extLst>
          </p:cNvPr>
          <p:cNvSpPr>
            <a:spLocks noGrp="1" noChangeArrowheads="1"/>
          </p:cNvSpPr>
          <p:nvPr>
            <p:ph idx="1"/>
          </p:nvPr>
        </p:nvSpPr>
        <p:spPr bwMode="auto">
          <a:xfrm>
            <a:off x="332965" y="98656"/>
            <a:ext cx="11512029"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startAt="4"/>
              <a:tabLst/>
            </a:pPr>
            <a:r>
              <a:rPr kumimoji="0" lang="pt-BR" altLang="pt-BR" sz="2600" b="0" i="0" u="none" strike="noStrike" cap="none" normalizeH="0" baseline="0" dirty="0">
                <a:ln>
                  <a:noFill/>
                </a:ln>
                <a:solidFill>
                  <a:schemeClr val="tx1"/>
                </a:solidFill>
                <a:effectLst/>
                <a:latin typeface="Arial" panose="020B0604020202020204" pitchFamily="34" charset="0"/>
              </a:rPr>
              <a:t>de falha de informação, e uma solução possível seria o gasto maior em propagandas públicas advertindo contra o surgimento de tais problemas;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startAt="4"/>
              <a:tabLst/>
            </a:pPr>
            <a:r>
              <a:rPr kumimoji="0" lang="pt-BR" altLang="pt-BR" sz="2600" b="0" i="0" u="none" strike="noStrike" cap="none" normalizeH="0" baseline="0" dirty="0">
                <a:ln>
                  <a:noFill/>
                </a:ln>
                <a:solidFill>
                  <a:schemeClr val="tx1"/>
                </a:solidFill>
                <a:effectLst/>
                <a:latin typeface="Arial" panose="020B0604020202020204" pitchFamily="34" charset="0"/>
              </a:rPr>
              <a:t>de interferência excessiva do governo na economia. Soluções possíveis passam pela privatização de todas as vias públicas, permitindo que o mercado se autorregule, o que minimizaria tais problemas, e maior punição no caso de mortes decorrentes de acidentes de trânsito.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294586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554F3578-F337-571C-3031-5B48CF8BA05E}"/>
              </a:ext>
            </a:extLst>
          </p:cNvPr>
          <p:cNvSpPr>
            <a:spLocks noGrp="1" noChangeArrowheads="1"/>
          </p:cNvSpPr>
          <p:nvPr>
            <p:ph idx="1"/>
          </p:nvPr>
        </p:nvSpPr>
        <p:spPr bwMode="auto">
          <a:xfrm>
            <a:off x="375168" y="281391"/>
            <a:ext cx="114698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lvl="0" indent="0" algn="just">
              <a:spcBef>
                <a:spcPct val="0"/>
              </a:spcBef>
              <a:buClrTx/>
              <a:buSzTx/>
              <a:buNone/>
            </a:pPr>
            <a:r>
              <a:rPr kumimoji="0" lang="pt-BR" altLang="pt-BR" sz="2800" b="1" i="0" u="none" strike="noStrike" cap="none" normalizeH="0" baseline="0" dirty="0">
                <a:ln>
                  <a:noFill/>
                </a:ln>
                <a:solidFill>
                  <a:schemeClr val="tx1"/>
                </a:solidFill>
                <a:effectLst/>
                <a:latin typeface="inherit"/>
              </a:rPr>
              <a:t>35) </a:t>
            </a:r>
            <a:r>
              <a:rPr lang="pt-BR" altLang="pt-BR" sz="2800" b="1" dirty="0">
                <a:solidFill>
                  <a:srgbClr val="333333"/>
                </a:solidFill>
                <a:latin typeface="inherit"/>
              </a:rPr>
              <a:t>FGV - Auditor Fiscal de Tributos Estaduais (SEFIN RO)/2018</a:t>
            </a:r>
            <a:r>
              <a:rPr kumimoji="0" lang="pt-BR" altLang="pt-BR" sz="2800" b="1" i="0" u="none" strike="noStrike" cap="none" normalizeH="0" baseline="0" dirty="0">
                <a:ln>
                  <a:noFill/>
                </a:ln>
                <a:solidFill>
                  <a:schemeClr val="tx1"/>
                </a:solidFill>
                <a:effectLst/>
                <a:latin typeface="inherit"/>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Quando uma rua é inaugurada, ela pode ser considerada um bem público.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Com o trânsito em determinados horários, no entanto, ela deixa de ser um bem público, porque</a:t>
            </a:r>
            <a:endParaRPr kumimoji="0" lang="pt-BR" altLang="pt-BR" sz="28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perde a característica de não excludência.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o uso excessivo a torna um bem rival.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há a presença de transporte público e carros particulares.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gera poluição, incorrendo em externalidade negativa.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a existência de trânsito gera o mesmo efeito da implementação de um pedágio.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272380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507B332-CE16-7AE7-1CCA-4A14C1532FEC}"/>
              </a:ext>
            </a:extLst>
          </p:cNvPr>
          <p:cNvSpPr>
            <a:spLocks noGrp="1" noChangeArrowheads="1"/>
          </p:cNvSpPr>
          <p:nvPr>
            <p:ph idx="1"/>
          </p:nvPr>
        </p:nvSpPr>
        <p:spPr bwMode="auto">
          <a:xfrm>
            <a:off x="403304" y="172280"/>
            <a:ext cx="11483895"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36</a:t>
            </a:r>
            <a:r>
              <a:rPr lang="pt-BR" altLang="pt-BR" sz="2600" b="1" dirty="0">
                <a:solidFill>
                  <a:schemeClr val="tx1"/>
                </a:solidFill>
                <a:latin typeface="inherit"/>
              </a:rPr>
              <a:t>) </a:t>
            </a:r>
            <a:r>
              <a:rPr lang="pt-BR" altLang="pt-BR" sz="2600" b="1" dirty="0">
                <a:solidFill>
                  <a:srgbClr val="333333"/>
                </a:solidFill>
                <a:latin typeface="inherit"/>
              </a:rPr>
              <a:t>FGV - Analista de Políticas Públicas e Gestão Governamental (CGM Niterói)/Gestão Governamental/2018</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Acerca do conceito de bens públicos, analise as afirmativas a seguir.</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1" i="0" u="none" strike="noStrike" cap="none" normalizeH="0" baseline="0" dirty="0">
                <a:ln>
                  <a:noFill/>
                </a:ln>
                <a:solidFill>
                  <a:srgbClr val="333333"/>
                </a:solidFill>
                <a:effectLst/>
                <a:latin typeface="Arial" panose="020B0604020202020204" pitchFamily="34" charset="0"/>
              </a:rPr>
              <a:t>I. </a:t>
            </a:r>
            <a:r>
              <a:rPr kumimoji="0" lang="pt-BR" altLang="pt-BR" sz="2600" b="0" i="0" u="none" strike="noStrike" cap="none" normalizeH="0" baseline="0" dirty="0">
                <a:ln>
                  <a:noFill/>
                </a:ln>
                <a:solidFill>
                  <a:srgbClr val="333333"/>
                </a:solidFill>
                <a:effectLst/>
                <a:latin typeface="Arial" panose="020B0604020202020204" pitchFamily="34" charset="0"/>
              </a:rPr>
              <a:t>O bem público é aquele não rival e não exclusivo, tal como uma praça ou parque.</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a:t>
            </a:r>
            <a:r>
              <a:rPr kumimoji="0" lang="pt-BR" altLang="pt-BR" sz="2600" b="0" i="0" u="none" strike="noStrike" cap="none" normalizeH="0" baseline="0" dirty="0">
                <a:ln>
                  <a:noFill/>
                </a:ln>
                <a:solidFill>
                  <a:srgbClr val="333333"/>
                </a:solidFill>
                <a:effectLst/>
                <a:latin typeface="Arial" panose="020B0604020202020204" pitchFamily="34" charset="0"/>
              </a:rPr>
              <a:t>. A característica de rivalidade dos bens semipúblicos favorece o surgimento dos </a:t>
            </a:r>
            <a:r>
              <a:rPr kumimoji="0" lang="pt-BR" altLang="pt-BR" sz="2600" b="0" i="1" u="none" strike="noStrike" cap="none" normalizeH="0" baseline="0" dirty="0" err="1">
                <a:ln>
                  <a:noFill/>
                </a:ln>
                <a:solidFill>
                  <a:srgbClr val="333333"/>
                </a:solidFill>
                <a:effectLst/>
                <a:latin typeface="Arial" panose="020B0604020202020204" pitchFamily="34" charset="0"/>
              </a:rPr>
              <a:t>free-riders</a:t>
            </a:r>
            <a:r>
              <a:rPr kumimoji="0" lang="pt-BR" altLang="pt-BR" sz="2600" b="0" i="0" u="none" strike="noStrike" cap="none" normalizeH="0" baseline="0" dirty="0">
                <a:ln>
                  <a:noFill/>
                </a:ln>
                <a:solidFill>
                  <a:srgbClr val="333333"/>
                </a:solidFill>
                <a:effectLst/>
                <a:latin typeface="Arial" panose="020B0604020202020204" pitchFamily="34" charset="0"/>
              </a:rPr>
              <a:t> (caronas).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III.</a:t>
            </a:r>
            <a:r>
              <a:rPr kumimoji="0" lang="pt-BR" altLang="pt-BR" sz="2600" b="0" i="0" u="none" strike="noStrike" cap="none" normalizeH="0" baseline="0" dirty="0">
                <a:ln>
                  <a:noFill/>
                </a:ln>
                <a:solidFill>
                  <a:srgbClr val="333333"/>
                </a:solidFill>
                <a:effectLst/>
                <a:latin typeface="Arial" panose="020B0604020202020204" pitchFamily="34" charset="0"/>
              </a:rPr>
              <a:t> Os recursos naturais são exemplos de bens meritórios, já que dependem de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políticas públicas para a sua manutenção.</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Está </a:t>
            </a:r>
            <a:r>
              <a:rPr kumimoji="0" lang="pt-BR" altLang="pt-BR" sz="2600" b="1" i="0" u="none" strike="noStrike" cap="none" normalizeH="0" baseline="0" dirty="0">
                <a:ln>
                  <a:noFill/>
                </a:ln>
                <a:solidFill>
                  <a:srgbClr val="333333"/>
                </a:solidFill>
                <a:effectLst/>
                <a:latin typeface="Arial" panose="020B0604020202020204" pitchFamily="34" charset="0"/>
              </a:rPr>
              <a:t>correto</a:t>
            </a:r>
            <a:r>
              <a:rPr kumimoji="0" lang="pt-BR" altLang="pt-BR" sz="2600" b="0" i="0" u="none" strike="noStrike" cap="none" normalizeH="0" baseline="0" dirty="0">
                <a:ln>
                  <a:noFill/>
                </a:ln>
                <a:solidFill>
                  <a:srgbClr val="333333"/>
                </a:solidFill>
                <a:effectLst/>
                <a:latin typeface="Arial" panose="020B0604020202020204" pitchFamily="34" charset="0"/>
              </a:rPr>
              <a:t> o que se afirma em:</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III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II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 II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III</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935817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741B15AF-AF96-2A5F-14EA-76A7521013EA}"/>
              </a:ext>
            </a:extLst>
          </p:cNvPr>
          <p:cNvSpPr>
            <a:spLocks noGrp="1" noChangeArrowheads="1"/>
          </p:cNvSpPr>
          <p:nvPr>
            <p:ph idx="1"/>
          </p:nvPr>
        </p:nvSpPr>
        <p:spPr bwMode="auto">
          <a:xfrm>
            <a:off x="431440" y="210269"/>
            <a:ext cx="115683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b="1" dirty="0">
                <a:latin typeface="inherit"/>
              </a:rPr>
              <a:t>37</a:t>
            </a:r>
            <a:r>
              <a:rPr lang="pt-BR" altLang="pt-BR" sz="2800" b="1" dirty="0">
                <a:solidFill>
                  <a:schemeClr val="tx1"/>
                </a:solidFill>
                <a:latin typeface="inherit"/>
              </a:rPr>
              <a:t>) </a:t>
            </a:r>
            <a:r>
              <a:rPr lang="pt-BR" altLang="pt-BR" sz="2800" b="1" dirty="0">
                <a:solidFill>
                  <a:srgbClr val="333333"/>
                </a:solidFill>
                <a:latin typeface="inherit"/>
              </a:rPr>
              <a:t>FGV - Analista de Políticas Públicas e Gestão Governamental (CGM Niterói)/Gestão Governamental/2018</a:t>
            </a:r>
            <a:endParaRPr kumimoji="0" lang="pt-BR" altLang="pt-B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O ar que cada cidadão respira é um exemplo de bem</a:t>
            </a:r>
            <a:endParaRPr kumimoji="0" lang="pt-BR" altLang="pt-BR" sz="2800" b="0" i="0" u="none" strike="noStrike" cap="none" normalizeH="0" baseline="0" dirty="0">
              <a:ln>
                <a:noFill/>
              </a:ln>
              <a:solidFill>
                <a:schemeClr val="tx1"/>
              </a:solidFill>
              <a:effectLst/>
              <a:latin typeface="Arial" panose="020B0604020202020204" pitchFamily="34" charset="0"/>
            </a:endParaRP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privado, pois é passível de cobrança.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natural, pois aplica-se o fenômeno da Tragédia dos Comuns.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público, pois não é rival nem excludente.</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semipúblico, pois pode ser fornecido pelo setor privado.</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coletivo, pois pode ser restrito a um grupo.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52967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8B6B87B-AC8F-CD20-0693-8E280904FA65}"/>
              </a:ext>
            </a:extLst>
          </p:cNvPr>
          <p:cNvSpPr>
            <a:spLocks noGrp="1" noChangeArrowheads="1"/>
          </p:cNvSpPr>
          <p:nvPr>
            <p:ph idx="1"/>
          </p:nvPr>
        </p:nvSpPr>
        <p:spPr bwMode="auto">
          <a:xfrm>
            <a:off x="445508" y="200413"/>
            <a:ext cx="11284222"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38) FGV - Técnico de Nível Superior (</a:t>
            </a:r>
            <a:r>
              <a:rPr lang="pt-BR" altLang="pt-BR" sz="2600" b="1" dirty="0" err="1">
                <a:latin typeface="inherit"/>
              </a:rPr>
              <a:t>Pref</a:t>
            </a:r>
            <a:r>
              <a:rPr lang="pt-BR" altLang="pt-BR" sz="2600" b="1" dirty="0">
                <a:latin typeface="inherit"/>
              </a:rPr>
              <a:t> Salvador)/Suporte Administrativo/ Engenharia Ambiental/2017</a:t>
            </a:r>
            <a:endParaRPr kumimoji="0" lang="pt-BR" altLang="pt-BR" sz="2600" b="0" i="0" u="none" strike="noStrike" cap="none" normalizeH="0" baseline="0" dirty="0">
              <a:ln>
                <a:noFill/>
              </a:ln>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effectLst/>
                <a:latin typeface="Arial" panose="020B0604020202020204" pitchFamily="34" charset="0"/>
              </a:rPr>
              <a:t>Dentro da teoria microeconômica falhas de mercado estão presentes e esse não pode atuar livremente quando certos pressupostos sobre formação de preço, condições de custo e barreiras de entrada não são atendidos.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effectLst/>
                <a:latin typeface="Arial" panose="020B0604020202020204" pitchFamily="34" charset="0"/>
              </a:rPr>
              <a:t>A qualidade ambiental é um bem público e por isso gera falha de mercado, uma vez que a derivação convencional da demanda não é mais viável.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effectLst/>
                <a:latin typeface="Arial" panose="020B0604020202020204" pitchFamily="34" charset="0"/>
              </a:rPr>
              <a:t>Com relação ao conceito de bem público no escopo da economia ambiental, analise as afirmativas a seguir.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effectLst/>
                <a:latin typeface="Arial" panose="020B0604020202020204" pitchFamily="34" charset="0"/>
              </a:rPr>
              <a:t>I</a:t>
            </a:r>
            <a:r>
              <a:rPr kumimoji="0" lang="pt-BR" altLang="pt-BR" sz="2600" b="0" i="0" u="none" strike="noStrike" cap="none" normalizeH="0" baseline="0" dirty="0">
                <a:ln>
                  <a:noFill/>
                </a:ln>
                <a:effectLst/>
                <a:latin typeface="Arial" panose="020B0604020202020204" pitchFamily="34" charset="0"/>
              </a:rPr>
              <a:t>. Bem público se distingue do bem privado pelo fato de ser fornecido, respectivamente, por entidades públicas e privadas.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effectLst/>
                <a:latin typeface="Arial" panose="020B0604020202020204" pitchFamily="34" charset="0"/>
              </a:rPr>
              <a:t>II</a:t>
            </a:r>
            <a:r>
              <a:rPr kumimoji="0" lang="pt-BR" altLang="pt-BR" sz="2600" b="0" i="0" u="none" strike="noStrike" cap="none" normalizeH="0" baseline="0" dirty="0">
                <a:ln>
                  <a:noFill/>
                </a:ln>
                <a:effectLst/>
                <a:latin typeface="Arial" panose="020B0604020202020204" pitchFamily="34" charset="0"/>
              </a:rPr>
              <a:t>. Bem público é aquele que possui as características de não rival no consumo e de ser não excludente (ou não exclusivo).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effectLst/>
                <a:latin typeface="Arial" panose="020B0604020202020204" pitchFamily="34" charset="0"/>
              </a:rPr>
              <a:t>III</a:t>
            </a:r>
            <a:r>
              <a:rPr kumimoji="0" lang="pt-BR" altLang="pt-BR" sz="2600" b="0" i="0" u="none" strike="noStrike" cap="none" normalizeH="0" baseline="0" dirty="0">
                <a:ln>
                  <a:noFill/>
                </a:ln>
                <a:effectLst/>
                <a:latin typeface="Arial" panose="020B0604020202020204" pitchFamily="34" charset="0"/>
              </a:rPr>
              <a:t>. A qualidade do ar em uma cidade é um bem público, na medida em que o benefício dessa condição é de todos os indivíduos.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2716129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18905303-CBBE-659D-E247-626D8F1BF8A3}"/>
              </a:ext>
            </a:extLst>
          </p:cNvPr>
          <p:cNvSpPr>
            <a:spLocks noGrp="1" noChangeArrowheads="1"/>
          </p:cNvSpPr>
          <p:nvPr>
            <p:ph idx="1"/>
          </p:nvPr>
        </p:nvSpPr>
        <p:spPr bwMode="auto">
          <a:xfrm>
            <a:off x="445508" y="14248"/>
            <a:ext cx="11284222" cy="3293209"/>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estiver correta.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as afirmativas </a:t>
            </a: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as afirmativas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8257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D254E9-65A2-4920-985E-820316C4E982}"/>
              </a:ext>
            </a:extLst>
          </p:cNvPr>
          <p:cNvSpPr>
            <a:spLocks noGrp="1"/>
          </p:cNvSpPr>
          <p:nvPr>
            <p:ph type="title"/>
          </p:nvPr>
        </p:nvSpPr>
        <p:spPr>
          <a:xfrm>
            <a:off x="573156" y="802444"/>
            <a:ext cx="10515600" cy="1325563"/>
          </a:xfrm>
        </p:spPr>
        <p:txBody>
          <a:bodyPr/>
          <a:lstStyle/>
          <a:p>
            <a:endParaRPr lang="pt-BR"/>
          </a:p>
        </p:txBody>
      </p:sp>
      <p:sp>
        <p:nvSpPr>
          <p:cNvPr id="4" name="Retângulo 3">
            <a:extLst>
              <a:ext uri="{FF2B5EF4-FFF2-40B4-BE49-F238E27FC236}">
                <a16:creationId xmlns:a16="http://schemas.microsoft.com/office/drawing/2014/main" id="{98BC6042-BD4D-4072-A7DE-68C719B3B9C7}"/>
              </a:ext>
            </a:extLst>
          </p:cNvPr>
          <p:cNvSpPr/>
          <p:nvPr/>
        </p:nvSpPr>
        <p:spPr bwMode="auto">
          <a:xfrm>
            <a:off x="438341" y="450574"/>
            <a:ext cx="11211950" cy="4558748"/>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Espaço Reservado para Conteúdo 2">
            <a:extLst>
              <a:ext uri="{FF2B5EF4-FFF2-40B4-BE49-F238E27FC236}">
                <a16:creationId xmlns:a16="http://schemas.microsoft.com/office/drawing/2014/main" id="{4E7C9D6C-98A8-46AB-B962-03F02B16A8BD}"/>
              </a:ext>
            </a:extLst>
          </p:cNvPr>
          <p:cNvSpPr txBox="1">
            <a:spLocks/>
          </p:cNvSpPr>
          <p:nvPr/>
        </p:nvSpPr>
        <p:spPr>
          <a:xfrm>
            <a:off x="182881" y="5161272"/>
            <a:ext cx="11859064" cy="1035050"/>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altLang="en-US" sz="4000" dirty="0">
                <a:latin typeface="Calibri" panose="020F0502020204030204" pitchFamily="34" charset="0"/>
                <a:cs typeface="Calibri" panose="020F0502020204030204" pitchFamily="34" charset="0"/>
              </a:rPr>
              <a:t>Se a demanda for </a:t>
            </a:r>
            <a:r>
              <a:rPr lang="pt-BR" altLang="en-US" sz="4000" dirty="0" err="1">
                <a:latin typeface="Calibri" panose="020F0502020204030204" pitchFamily="34" charset="0"/>
                <a:cs typeface="Calibri" panose="020F0502020204030204" pitchFamily="34" charset="0"/>
              </a:rPr>
              <a:t>anelástica</a:t>
            </a:r>
            <a:r>
              <a:rPr lang="pt-BR" altLang="en-US" sz="4000" dirty="0">
                <a:latin typeface="Calibri" panose="020F0502020204030204" pitchFamily="34" charset="0"/>
                <a:cs typeface="Calibri" panose="020F0502020204030204" pitchFamily="34" charset="0"/>
              </a:rPr>
              <a:t> (bem sem substitutos e essencial) o ônus tributário seria totalmente arcado pelo consumidor.</a:t>
            </a:r>
            <a:endParaRPr lang="en-US" altLang="en-US" sz="4000" dirty="0">
              <a:latin typeface="Calibri" panose="020F0502020204030204" pitchFamily="34" charset="0"/>
              <a:cs typeface="Calibri" panose="020F0502020204030204" pitchFamily="34" charset="0"/>
            </a:endParaRPr>
          </a:p>
        </p:txBody>
      </p:sp>
      <p:cxnSp>
        <p:nvCxnSpPr>
          <p:cNvPr id="6" name="Conector de seta reta 2">
            <a:extLst>
              <a:ext uri="{FF2B5EF4-FFF2-40B4-BE49-F238E27FC236}">
                <a16:creationId xmlns:a16="http://schemas.microsoft.com/office/drawing/2014/main" id="{224E3357-A5C0-45A1-BFEB-FAA120219908}"/>
              </a:ext>
            </a:extLst>
          </p:cNvPr>
          <p:cNvCxnSpPr>
            <a:cxnSpLocks noChangeShapeType="1"/>
          </p:cNvCxnSpPr>
          <p:nvPr/>
        </p:nvCxnSpPr>
        <p:spPr bwMode="auto">
          <a:xfrm flipV="1">
            <a:off x="3219438" y="920286"/>
            <a:ext cx="0" cy="3460498"/>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 name="Conector de seta reta 4">
            <a:extLst>
              <a:ext uri="{FF2B5EF4-FFF2-40B4-BE49-F238E27FC236}">
                <a16:creationId xmlns:a16="http://schemas.microsoft.com/office/drawing/2014/main" id="{5691C66D-B635-427F-9CC7-789C600EF51D}"/>
              </a:ext>
            </a:extLst>
          </p:cNvPr>
          <p:cNvCxnSpPr>
            <a:cxnSpLocks noChangeShapeType="1"/>
          </p:cNvCxnSpPr>
          <p:nvPr/>
        </p:nvCxnSpPr>
        <p:spPr bwMode="auto">
          <a:xfrm>
            <a:off x="3219439" y="4342995"/>
            <a:ext cx="4386028" cy="0"/>
          </a:xfrm>
          <a:prstGeom prst="straightConnector1">
            <a:avLst/>
          </a:prstGeom>
          <a:noFill/>
          <a:ln w="571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 name="CaixaDeTexto 5">
            <a:extLst>
              <a:ext uri="{FF2B5EF4-FFF2-40B4-BE49-F238E27FC236}">
                <a16:creationId xmlns:a16="http://schemas.microsoft.com/office/drawing/2014/main" id="{E48C3728-7C24-4911-9FAA-10F8851A54FB}"/>
              </a:ext>
            </a:extLst>
          </p:cNvPr>
          <p:cNvSpPr txBox="1">
            <a:spLocks noChangeArrowheads="1"/>
          </p:cNvSpPr>
          <p:nvPr/>
        </p:nvSpPr>
        <p:spPr bwMode="auto">
          <a:xfrm>
            <a:off x="2795863" y="639952"/>
            <a:ext cx="45171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400" b="1" dirty="0">
                <a:latin typeface="Calibri" panose="020F0502020204030204" pitchFamily="34" charset="0"/>
                <a:cs typeface="Calibri" panose="020F0502020204030204" pitchFamily="34" charset="0"/>
              </a:rPr>
              <a:t>P</a:t>
            </a:r>
            <a:endParaRPr lang="en-US" altLang="en-US" sz="3400" b="1" dirty="0">
              <a:latin typeface="Calibri" panose="020F0502020204030204" pitchFamily="34" charset="0"/>
              <a:cs typeface="Calibri" panose="020F0502020204030204" pitchFamily="34" charset="0"/>
            </a:endParaRPr>
          </a:p>
        </p:txBody>
      </p:sp>
      <p:sp>
        <p:nvSpPr>
          <p:cNvPr id="9" name="CaixaDeTexto 9">
            <a:extLst>
              <a:ext uri="{FF2B5EF4-FFF2-40B4-BE49-F238E27FC236}">
                <a16:creationId xmlns:a16="http://schemas.microsoft.com/office/drawing/2014/main" id="{7AEAC0DA-82D1-4C27-8AAD-8B51C2B76421}"/>
              </a:ext>
            </a:extLst>
          </p:cNvPr>
          <p:cNvSpPr txBox="1">
            <a:spLocks noChangeArrowheads="1"/>
          </p:cNvSpPr>
          <p:nvPr/>
        </p:nvSpPr>
        <p:spPr bwMode="auto">
          <a:xfrm>
            <a:off x="7456576" y="4267418"/>
            <a:ext cx="45171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400" b="1" dirty="0">
                <a:latin typeface="Calibri" panose="020F0502020204030204" pitchFamily="34" charset="0"/>
                <a:cs typeface="Calibri" panose="020F0502020204030204" pitchFamily="34" charset="0"/>
              </a:rPr>
              <a:t>Q</a:t>
            </a:r>
            <a:endParaRPr lang="en-US" altLang="en-US" sz="3400" b="1" dirty="0">
              <a:latin typeface="Calibri" panose="020F0502020204030204" pitchFamily="34" charset="0"/>
              <a:cs typeface="Calibri" panose="020F0502020204030204" pitchFamily="34" charset="0"/>
            </a:endParaRPr>
          </a:p>
        </p:txBody>
      </p:sp>
      <p:cxnSp>
        <p:nvCxnSpPr>
          <p:cNvPr id="10" name="Conector reto 7">
            <a:extLst>
              <a:ext uri="{FF2B5EF4-FFF2-40B4-BE49-F238E27FC236}">
                <a16:creationId xmlns:a16="http://schemas.microsoft.com/office/drawing/2014/main" id="{461CC20F-5CA8-47B8-9EF0-0E26E86CD018}"/>
              </a:ext>
            </a:extLst>
          </p:cNvPr>
          <p:cNvCxnSpPr>
            <a:cxnSpLocks noChangeShapeType="1"/>
          </p:cNvCxnSpPr>
          <p:nvPr/>
        </p:nvCxnSpPr>
        <p:spPr bwMode="auto">
          <a:xfrm>
            <a:off x="5385228" y="1077599"/>
            <a:ext cx="0" cy="326539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1" name="Conector reto 15">
            <a:extLst>
              <a:ext uri="{FF2B5EF4-FFF2-40B4-BE49-F238E27FC236}">
                <a16:creationId xmlns:a16="http://schemas.microsoft.com/office/drawing/2014/main" id="{7F492FF0-791D-4D4B-A368-B0BFB2F2A1F8}"/>
              </a:ext>
            </a:extLst>
          </p:cNvPr>
          <p:cNvCxnSpPr>
            <a:cxnSpLocks noChangeShapeType="1"/>
          </p:cNvCxnSpPr>
          <p:nvPr/>
        </p:nvCxnSpPr>
        <p:spPr bwMode="auto">
          <a:xfrm flipV="1">
            <a:off x="4050263" y="1658798"/>
            <a:ext cx="3020813" cy="2312476"/>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2" name="CaixaDeTexto 16">
            <a:extLst>
              <a:ext uri="{FF2B5EF4-FFF2-40B4-BE49-F238E27FC236}">
                <a16:creationId xmlns:a16="http://schemas.microsoft.com/office/drawing/2014/main" id="{54C8A9F4-E22F-46CA-B285-D0780EA07FC0}"/>
              </a:ext>
            </a:extLst>
          </p:cNvPr>
          <p:cNvSpPr txBox="1">
            <a:spLocks noChangeArrowheads="1"/>
          </p:cNvSpPr>
          <p:nvPr/>
        </p:nvSpPr>
        <p:spPr bwMode="auto">
          <a:xfrm>
            <a:off x="7014565" y="1348481"/>
            <a:ext cx="6795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S</a:t>
            </a:r>
            <a:r>
              <a:rPr lang="pt-BR" altLang="en-US" sz="2400" b="1" dirty="0"/>
              <a:t>0</a:t>
            </a:r>
            <a:endParaRPr lang="en-US" altLang="en-US" sz="2400" b="1" dirty="0"/>
          </a:p>
        </p:txBody>
      </p:sp>
      <p:cxnSp>
        <p:nvCxnSpPr>
          <p:cNvPr id="13" name="Conector reto 19">
            <a:extLst>
              <a:ext uri="{FF2B5EF4-FFF2-40B4-BE49-F238E27FC236}">
                <a16:creationId xmlns:a16="http://schemas.microsoft.com/office/drawing/2014/main" id="{18B1A02F-1715-462A-8B5F-4AA8C490B092}"/>
              </a:ext>
            </a:extLst>
          </p:cNvPr>
          <p:cNvCxnSpPr>
            <a:cxnSpLocks noChangeShapeType="1"/>
          </p:cNvCxnSpPr>
          <p:nvPr/>
        </p:nvCxnSpPr>
        <p:spPr bwMode="auto">
          <a:xfrm>
            <a:off x="3221455" y="2950580"/>
            <a:ext cx="2167806" cy="0"/>
          </a:xfrm>
          <a:prstGeom prst="line">
            <a:avLst/>
          </a:prstGeom>
          <a:noFill/>
          <a:ln w="12700" algn="ctr">
            <a:solidFill>
              <a:schemeClr val="tx1"/>
            </a:solidFill>
            <a:prstDash val="dash"/>
            <a:round/>
            <a:headEnd/>
            <a:tailEnd/>
          </a:ln>
          <a:extLst>
            <a:ext uri="{909E8E84-426E-40DD-AFC4-6F175D3DCCD1}">
              <a14:hiddenFill xmlns:a14="http://schemas.microsoft.com/office/drawing/2010/main">
                <a:noFill/>
              </a14:hiddenFill>
            </a:ext>
          </a:extLst>
        </p:spPr>
      </p:cxnSp>
      <p:sp>
        <p:nvSpPr>
          <p:cNvPr id="14" name="CaixaDeTexto 14">
            <a:extLst>
              <a:ext uri="{FF2B5EF4-FFF2-40B4-BE49-F238E27FC236}">
                <a16:creationId xmlns:a16="http://schemas.microsoft.com/office/drawing/2014/main" id="{737F9B88-C5FD-4015-9BBC-470C6F44F944}"/>
              </a:ext>
            </a:extLst>
          </p:cNvPr>
          <p:cNvSpPr txBox="1">
            <a:spLocks noChangeArrowheads="1"/>
          </p:cNvSpPr>
          <p:nvPr/>
        </p:nvSpPr>
        <p:spPr bwMode="auto">
          <a:xfrm>
            <a:off x="2634970" y="2700029"/>
            <a:ext cx="6863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P</a:t>
            </a:r>
            <a:r>
              <a:rPr lang="pt-BR" altLang="en-US" sz="2400" b="1" dirty="0"/>
              <a:t>0</a:t>
            </a:r>
            <a:endParaRPr lang="en-US" altLang="en-US" sz="2400" b="1" dirty="0"/>
          </a:p>
        </p:txBody>
      </p:sp>
      <p:sp>
        <p:nvSpPr>
          <p:cNvPr id="15" name="CaixaDeTexto 21">
            <a:extLst>
              <a:ext uri="{FF2B5EF4-FFF2-40B4-BE49-F238E27FC236}">
                <a16:creationId xmlns:a16="http://schemas.microsoft.com/office/drawing/2014/main" id="{9489B4C7-4335-4B85-8F68-5B007973DA95}"/>
              </a:ext>
            </a:extLst>
          </p:cNvPr>
          <p:cNvSpPr txBox="1">
            <a:spLocks noChangeArrowheads="1"/>
          </p:cNvSpPr>
          <p:nvPr/>
        </p:nvSpPr>
        <p:spPr bwMode="auto">
          <a:xfrm>
            <a:off x="5173632" y="614383"/>
            <a:ext cx="5888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D</a:t>
            </a:r>
            <a:endParaRPr lang="en-US" altLang="en-US" b="1" dirty="0"/>
          </a:p>
        </p:txBody>
      </p:sp>
      <p:sp>
        <p:nvSpPr>
          <p:cNvPr id="16" name="CaixaDeTexto 27">
            <a:extLst>
              <a:ext uri="{FF2B5EF4-FFF2-40B4-BE49-F238E27FC236}">
                <a16:creationId xmlns:a16="http://schemas.microsoft.com/office/drawing/2014/main" id="{1BB13242-9CF6-4C1B-BD76-29937221006E}"/>
              </a:ext>
            </a:extLst>
          </p:cNvPr>
          <p:cNvSpPr txBox="1">
            <a:spLocks noChangeArrowheads="1"/>
          </p:cNvSpPr>
          <p:nvPr/>
        </p:nvSpPr>
        <p:spPr bwMode="auto">
          <a:xfrm>
            <a:off x="5179250" y="4293706"/>
            <a:ext cx="5888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Q</a:t>
            </a:r>
            <a:endParaRPr lang="en-US" altLang="en-US" b="1" dirty="0"/>
          </a:p>
        </p:txBody>
      </p:sp>
      <p:grpSp>
        <p:nvGrpSpPr>
          <p:cNvPr id="17" name="Grupo 31">
            <a:extLst>
              <a:ext uri="{FF2B5EF4-FFF2-40B4-BE49-F238E27FC236}">
                <a16:creationId xmlns:a16="http://schemas.microsoft.com/office/drawing/2014/main" id="{E60B31C7-49C3-4630-9139-3E5DE218E859}"/>
              </a:ext>
            </a:extLst>
          </p:cNvPr>
          <p:cNvGrpSpPr>
            <a:grpSpLocks/>
          </p:cNvGrpSpPr>
          <p:nvPr/>
        </p:nvGrpSpPr>
        <p:grpSpPr bwMode="auto">
          <a:xfrm>
            <a:off x="1461675" y="807738"/>
            <a:ext cx="5911733" cy="2672697"/>
            <a:chOff x="1032324" y="857260"/>
            <a:chExt cx="4653359" cy="2065636"/>
          </a:xfrm>
        </p:grpSpPr>
        <p:sp>
          <p:nvSpPr>
            <p:cNvPr id="18" name="CaixaDeTexto 17">
              <a:extLst>
                <a:ext uri="{FF2B5EF4-FFF2-40B4-BE49-F238E27FC236}">
                  <a16:creationId xmlns:a16="http://schemas.microsoft.com/office/drawing/2014/main" id="{7380C4B1-3FE4-498E-A329-E4F4BC25FF62}"/>
                </a:ext>
              </a:extLst>
            </p:cNvPr>
            <p:cNvSpPr txBox="1"/>
            <p:nvPr/>
          </p:nvSpPr>
          <p:spPr>
            <a:xfrm>
              <a:off x="5150757" y="857260"/>
              <a:ext cx="534926" cy="451952"/>
            </a:xfrm>
            <a:prstGeom prst="rect">
              <a:avLst/>
            </a:prstGeom>
            <a:noFill/>
          </p:spPr>
          <p:txBody>
            <a:bodyPr>
              <a:spAutoFit/>
            </a:bodyPr>
            <a:lstStyle/>
            <a:p>
              <a:pPr>
                <a:defRPr/>
              </a:pPr>
              <a:r>
                <a:rPr lang="pt-BR" sz="3200" b="1" dirty="0">
                  <a:solidFill>
                    <a:schemeClr val="accent5">
                      <a:lumMod val="50000"/>
                    </a:schemeClr>
                  </a:solidFill>
                  <a:latin typeface="Arial" panose="020B0604020202020204" pitchFamily="34" charset="0"/>
                </a:rPr>
                <a:t>S</a:t>
              </a:r>
              <a:r>
                <a:rPr lang="pt-BR" sz="2400" b="1" dirty="0">
                  <a:solidFill>
                    <a:schemeClr val="accent5">
                      <a:lumMod val="50000"/>
                    </a:schemeClr>
                  </a:solidFill>
                  <a:latin typeface="Arial" panose="020B0604020202020204" pitchFamily="34" charset="0"/>
                </a:rPr>
                <a:t>1</a:t>
              </a:r>
              <a:endParaRPr lang="en-US" sz="2400" b="1" dirty="0">
                <a:solidFill>
                  <a:schemeClr val="accent5">
                    <a:lumMod val="50000"/>
                  </a:schemeClr>
                </a:solidFill>
                <a:latin typeface="Arial" panose="020B0604020202020204" pitchFamily="34" charset="0"/>
              </a:endParaRPr>
            </a:p>
          </p:txBody>
        </p:sp>
        <p:cxnSp>
          <p:nvCxnSpPr>
            <p:cNvPr id="19" name="Conector reto 18">
              <a:extLst>
                <a:ext uri="{FF2B5EF4-FFF2-40B4-BE49-F238E27FC236}">
                  <a16:creationId xmlns:a16="http://schemas.microsoft.com/office/drawing/2014/main" id="{02D73591-61E4-4548-A875-5BA9D5CE15C1}"/>
                </a:ext>
              </a:extLst>
            </p:cNvPr>
            <p:cNvCxnSpPr/>
            <p:nvPr/>
          </p:nvCxnSpPr>
          <p:spPr bwMode="auto">
            <a:xfrm>
              <a:off x="2415928" y="1951505"/>
              <a:ext cx="1706365" cy="0"/>
            </a:xfrm>
            <a:prstGeom prst="line">
              <a:avLst/>
            </a:prstGeom>
            <a:solidFill>
              <a:schemeClr val="accent1"/>
            </a:solidFill>
            <a:ln w="12700" cap="flat" cmpd="sng" algn="ctr">
              <a:solidFill>
                <a:schemeClr val="accent5">
                  <a:lumMod val="50000"/>
                </a:schemeClr>
              </a:solidFill>
              <a:prstDash val="dash"/>
              <a:round/>
              <a:headEnd type="none" w="med" len="med"/>
              <a:tailEnd type="none" w="med" len="med"/>
            </a:ln>
            <a:effectLst/>
          </p:spPr>
        </p:cxnSp>
        <p:cxnSp>
          <p:nvCxnSpPr>
            <p:cNvPr id="20" name="Conector reto 19">
              <a:extLst>
                <a:ext uri="{FF2B5EF4-FFF2-40B4-BE49-F238E27FC236}">
                  <a16:creationId xmlns:a16="http://schemas.microsoft.com/office/drawing/2014/main" id="{0B1F343F-CDAC-4B86-A1D4-E1006F1FC1F7}"/>
                </a:ext>
              </a:extLst>
            </p:cNvPr>
            <p:cNvCxnSpPr/>
            <p:nvPr/>
          </p:nvCxnSpPr>
          <p:spPr bwMode="auto">
            <a:xfrm flipV="1">
              <a:off x="2814345" y="1135664"/>
              <a:ext cx="2376211" cy="1787232"/>
            </a:xfrm>
            <a:prstGeom prst="line">
              <a:avLst/>
            </a:prstGeom>
            <a:solidFill>
              <a:schemeClr val="accent1"/>
            </a:solidFill>
            <a:ln w="28575" cap="flat" cmpd="sng" algn="ctr">
              <a:solidFill>
                <a:schemeClr val="accent5">
                  <a:lumMod val="50000"/>
                </a:schemeClr>
              </a:solidFill>
              <a:prstDash val="solid"/>
              <a:round/>
              <a:headEnd type="none" w="med" len="med"/>
              <a:tailEnd type="none" w="med" len="med"/>
            </a:ln>
            <a:effectLst/>
          </p:spPr>
        </p:cxnSp>
        <p:sp>
          <p:nvSpPr>
            <p:cNvPr id="21" name="CaixaDeTexto 20">
              <a:extLst>
                <a:ext uri="{FF2B5EF4-FFF2-40B4-BE49-F238E27FC236}">
                  <a16:creationId xmlns:a16="http://schemas.microsoft.com/office/drawing/2014/main" id="{A66F83E6-4FB5-426C-B44E-A3EFD06CB729}"/>
                </a:ext>
              </a:extLst>
            </p:cNvPr>
            <p:cNvSpPr txBox="1"/>
            <p:nvPr/>
          </p:nvSpPr>
          <p:spPr>
            <a:xfrm>
              <a:off x="1391279" y="2283476"/>
              <a:ext cx="772832" cy="451953"/>
            </a:xfrm>
            <a:prstGeom prst="rect">
              <a:avLst/>
            </a:prstGeom>
            <a:noFill/>
          </p:spPr>
          <p:txBody>
            <a:bodyPr wrap="square">
              <a:spAutoFit/>
            </a:bodyPr>
            <a:lstStyle/>
            <a:p>
              <a:pPr>
                <a:defRPr/>
              </a:pPr>
              <a:r>
                <a:rPr lang="pt-BR" sz="3200" b="1" dirty="0">
                  <a:solidFill>
                    <a:schemeClr val="accent5">
                      <a:lumMod val="50000"/>
                    </a:schemeClr>
                  </a:solidFill>
                </a:rPr>
                <a:t>P</a:t>
              </a:r>
              <a:r>
                <a:rPr lang="pt-BR" sz="2400" b="1" dirty="0">
                  <a:solidFill>
                    <a:schemeClr val="accent5">
                      <a:lumMod val="50000"/>
                    </a:schemeClr>
                  </a:solidFill>
                </a:rPr>
                <a:t>P</a:t>
              </a:r>
              <a:r>
                <a:rPr lang="pt-BR" sz="3200" b="1" dirty="0">
                  <a:solidFill>
                    <a:schemeClr val="accent5">
                      <a:lumMod val="50000"/>
                    </a:schemeClr>
                  </a:solidFill>
                </a:rPr>
                <a:t>=</a:t>
              </a:r>
              <a:endParaRPr lang="en-US" sz="3200" b="1" dirty="0">
                <a:solidFill>
                  <a:schemeClr val="accent5">
                    <a:lumMod val="50000"/>
                  </a:schemeClr>
                </a:solidFill>
              </a:endParaRPr>
            </a:p>
          </p:txBody>
        </p:sp>
        <p:sp>
          <p:nvSpPr>
            <p:cNvPr id="22" name="CaixaDeTexto 21">
              <a:extLst>
                <a:ext uri="{FF2B5EF4-FFF2-40B4-BE49-F238E27FC236}">
                  <a16:creationId xmlns:a16="http://schemas.microsoft.com/office/drawing/2014/main" id="{DEAF22A0-271F-4E95-B8D1-B0DF23F8E9C7}"/>
                </a:ext>
              </a:extLst>
            </p:cNvPr>
            <p:cNvSpPr txBox="1"/>
            <p:nvPr/>
          </p:nvSpPr>
          <p:spPr>
            <a:xfrm>
              <a:off x="1908663" y="1671993"/>
              <a:ext cx="652386" cy="475740"/>
            </a:xfrm>
            <a:prstGeom prst="rect">
              <a:avLst/>
            </a:prstGeom>
            <a:noFill/>
          </p:spPr>
          <p:txBody>
            <a:bodyPr>
              <a:spAutoFit/>
            </a:bodyPr>
            <a:lstStyle/>
            <a:p>
              <a:pPr>
                <a:defRPr/>
              </a:pPr>
              <a:r>
                <a:rPr lang="pt-BR" sz="3400" b="1" dirty="0">
                  <a:solidFill>
                    <a:schemeClr val="accent5">
                      <a:lumMod val="50000"/>
                    </a:schemeClr>
                  </a:solidFill>
                </a:rPr>
                <a:t>P</a:t>
              </a:r>
              <a:r>
                <a:rPr lang="pt-BR" sz="2400" b="1" dirty="0">
                  <a:solidFill>
                    <a:schemeClr val="accent5">
                      <a:lumMod val="50000"/>
                    </a:schemeClr>
                  </a:solidFill>
                </a:rPr>
                <a:t>C</a:t>
              </a:r>
              <a:endParaRPr lang="en-US" sz="2400" b="1" dirty="0">
                <a:solidFill>
                  <a:schemeClr val="accent5">
                    <a:lumMod val="50000"/>
                  </a:schemeClr>
                </a:solidFill>
              </a:endParaRPr>
            </a:p>
          </p:txBody>
        </p:sp>
        <p:sp>
          <p:nvSpPr>
            <p:cNvPr id="23" name="Colchete esquerdo 23">
              <a:extLst>
                <a:ext uri="{FF2B5EF4-FFF2-40B4-BE49-F238E27FC236}">
                  <a16:creationId xmlns:a16="http://schemas.microsoft.com/office/drawing/2014/main" id="{F157EB54-BE59-4380-AD53-0C8B304BF0F0}"/>
                </a:ext>
              </a:extLst>
            </p:cNvPr>
            <p:cNvSpPr/>
            <p:nvPr/>
          </p:nvSpPr>
          <p:spPr bwMode="auto">
            <a:xfrm>
              <a:off x="1361083" y="1820241"/>
              <a:ext cx="149053" cy="832956"/>
            </a:xfrm>
            <a:prstGeom prst="leftBracket">
              <a:avLst/>
            </a:prstGeom>
            <a:noFill/>
            <a:ln w="28575" cap="flat" cmpd="sng" algn="ctr">
              <a:solidFill>
                <a:schemeClr val="accent5">
                  <a:lumMod val="50000"/>
                </a:schemeClr>
              </a:solidFill>
              <a:prstDash val="solid"/>
              <a:round/>
              <a:headEnd type="none" w="med" len="med"/>
              <a:tailEnd type="none" w="med" len="med"/>
            </a:ln>
            <a:effectLst/>
          </p:spPr>
          <p:txBody>
            <a:bodyPr wrap="square">
              <a:spAutoFit/>
            </a:bodyPr>
            <a:lstStyle/>
            <a:p>
              <a:pPr eaLnBrk="1" hangingPunct="1">
                <a:defRPr/>
              </a:pPr>
              <a:endParaRPr lang="en-US">
                <a:latin typeface="Arial" charset="0"/>
                <a:cs typeface="Arial" charset="0"/>
              </a:endParaRPr>
            </a:p>
          </p:txBody>
        </p:sp>
        <p:cxnSp>
          <p:nvCxnSpPr>
            <p:cNvPr id="24" name="Conector de seta reta 25">
              <a:extLst>
                <a:ext uri="{FF2B5EF4-FFF2-40B4-BE49-F238E27FC236}">
                  <a16:creationId xmlns:a16="http://schemas.microsoft.com/office/drawing/2014/main" id="{F0492749-1DBC-45A8-A1AA-18B6A80D7FD4}"/>
                </a:ext>
              </a:extLst>
            </p:cNvPr>
            <p:cNvCxnSpPr/>
            <p:nvPr/>
          </p:nvCxnSpPr>
          <p:spPr bwMode="auto">
            <a:xfrm flipH="1">
              <a:off x="1257792" y="2200701"/>
              <a:ext cx="39683" cy="0"/>
            </a:xfrm>
            <a:prstGeom prst="straightConnector1">
              <a:avLst/>
            </a:prstGeom>
            <a:solidFill>
              <a:schemeClr val="accent1"/>
            </a:solidFill>
            <a:ln w="38100" cap="flat" cmpd="sng" algn="ctr">
              <a:solidFill>
                <a:schemeClr val="accent5">
                  <a:lumMod val="50000"/>
                </a:schemeClr>
              </a:solidFill>
              <a:prstDash val="solid"/>
              <a:round/>
              <a:headEnd type="none" w="med" len="med"/>
              <a:tailEnd type="triangle"/>
            </a:ln>
            <a:effectLst/>
          </p:spPr>
        </p:cxnSp>
        <p:sp>
          <p:nvSpPr>
            <p:cNvPr id="25" name="CaixaDeTexto 24">
              <a:extLst>
                <a:ext uri="{FF2B5EF4-FFF2-40B4-BE49-F238E27FC236}">
                  <a16:creationId xmlns:a16="http://schemas.microsoft.com/office/drawing/2014/main" id="{DA71EA57-8541-428B-B22F-8F2A1BDE9A96}"/>
                </a:ext>
              </a:extLst>
            </p:cNvPr>
            <p:cNvSpPr txBox="1"/>
            <p:nvPr/>
          </p:nvSpPr>
          <p:spPr>
            <a:xfrm>
              <a:off x="1032324" y="1934997"/>
              <a:ext cx="300003" cy="475740"/>
            </a:xfrm>
            <a:prstGeom prst="rect">
              <a:avLst/>
            </a:prstGeom>
            <a:noFill/>
          </p:spPr>
          <p:txBody>
            <a:bodyPr>
              <a:spAutoFit/>
            </a:bodyPr>
            <a:lstStyle/>
            <a:p>
              <a:pPr>
                <a:defRPr/>
              </a:pPr>
              <a:r>
                <a:rPr lang="pt-BR" sz="3400" b="1" dirty="0">
                  <a:solidFill>
                    <a:schemeClr val="accent5">
                      <a:lumMod val="50000"/>
                    </a:schemeClr>
                  </a:solidFill>
                </a:rPr>
                <a:t>t</a:t>
              </a:r>
              <a:endParaRPr lang="en-US" sz="3400" b="1" dirty="0">
                <a:solidFill>
                  <a:schemeClr val="accent5">
                    <a:lumMod val="50000"/>
                  </a:schemeClr>
                </a:solidFill>
              </a:endParaRPr>
            </a:p>
          </p:txBody>
        </p:sp>
      </p:grpSp>
    </p:spTree>
    <p:extLst>
      <p:ext uri="{BB962C8B-B14F-4D97-AF65-F5344CB8AC3E}">
        <p14:creationId xmlns:p14="http://schemas.microsoft.com/office/powerpoint/2010/main" val="408146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B16E5E6E-64E3-19DF-F2CF-039DD26EED00}"/>
              </a:ext>
            </a:extLst>
          </p:cNvPr>
          <p:cNvSpPr>
            <a:spLocks noGrp="1" noChangeArrowheads="1"/>
          </p:cNvSpPr>
          <p:nvPr>
            <p:ph idx="1"/>
          </p:nvPr>
        </p:nvSpPr>
        <p:spPr bwMode="auto">
          <a:xfrm>
            <a:off x="318901" y="192562"/>
            <a:ext cx="116105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inherit"/>
              </a:rPr>
              <a:t> 39) </a:t>
            </a:r>
            <a:r>
              <a:rPr lang="pt-BR" altLang="pt-BR" sz="2600" b="1" dirty="0">
                <a:solidFill>
                  <a:schemeClr val="tx1"/>
                </a:solidFill>
                <a:latin typeface="inherit"/>
              </a:rPr>
              <a:t>FGV - Auditor Fiscal Tributário da Receita Municipal (Cuiabá)/2016</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Considere as duas situações a seguir:</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Situação 1: um consumidor vai a um supermercado e compra um refrigerante por um determinado preço. O produto é prontamente substituído por outro do estoque.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Situação 2: um parque público é inaugurado, mas, em pouco tempo, fica sujo devido à falta de limpeza e de fiscalização por parte do ente público.</a:t>
            </a:r>
            <a:br>
              <a:rPr kumimoji="0" lang="pt-BR" altLang="pt-BR" sz="2600" b="0" i="0" u="none" strike="noStrike" cap="none" normalizeH="0" baseline="0" dirty="0">
                <a:ln>
                  <a:noFill/>
                </a:ln>
                <a:solidFill>
                  <a:schemeClr val="tx1"/>
                </a:solidFill>
                <a:effectLst/>
                <a:latin typeface="Arial" panose="020B0604020202020204" pitchFamily="34" charset="0"/>
              </a:rPr>
            </a:br>
            <a:r>
              <a:rPr kumimoji="0" lang="pt-BR" altLang="pt-BR" sz="2600" b="0" i="0" u="none" strike="noStrike" cap="none" normalizeH="0" baseline="0" dirty="0">
                <a:ln>
                  <a:noFill/>
                </a:ln>
                <a:solidFill>
                  <a:schemeClr val="tx1"/>
                </a:solidFill>
                <a:effectLst/>
                <a:latin typeface="Arial" panose="020B0604020202020204" pitchFamily="34" charset="0"/>
              </a:rPr>
              <a:t>As situações 1 e 2 descrevem, respectivamente, casos de bens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excludentes e públicos.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rivais e excludentes.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privados e públicos.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privados e rivais.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privados nos dois casos.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510858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9CC00C16-D8E7-A579-8AC9-111E781B8558}"/>
              </a:ext>
            </a:extLst>
          </p:cNvPr>
          <p:cNvSpPr>
            <a:spLocks noGrp="1" noChangeArrowheads="1"/>
          </p:cNvSpPr>
          <p:nvPr>
            <p:ph idx="1"/>
          </p:nvPr>
        </p:nvSpPr>
        <p:spPr bwMode="auto">
          <a:xfrm>
            <a:off x="417375" y="250390"/>
            <a:ext cx="11413554"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700" b="1" dirty="0">
                <a:latin typeface="inherit"/>
              </a:rPr>
              <a:t>40</a:t>
            </a:r>
            <a:r>
              <a:rPr kumimoji="0" lang="pt-BR" altLang="pt-BR" sz="2700" b="1" i="0" u="none" strike="noStrike" cap="none" normalizeH="0" baseline="0" dirty="0">
                <a:ln>
                  <a:noFill/>
                </a:ln>
                <a:solidFill>
                  <a:schemeClr val="tx1"/>
                </a:solidFill>
                <a:effectLst/>
                <a:latin typeface="inherit"/>
              </a:rPr>
              <a:t>) </a:t>
            </a:r>
            <a:r>
              <a:rPr lang="pt-BR" altLang="pt-BR" sz="2700" b="1" dirty="0">
                <a:solidFill>
                  <a:srgbClr val="333333"/>
                </a:solidFill>
                <a:latin typeface="inherit"/>
              </a:rPr>
              <a:t>FGV - Analista Judiciário (TJ RO)/Economista/2015</a:t>
            </a:r>
            <a:endParaRPr kumimoji="0" lang="pt-BR" altLang="pt-BR" sz="27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rgbClr val="333333"/>
                </a:solidFill>
                <a:effectLst/>
                <a:latin typeface="Arial" panose="020B0604020202020204" pitchFamily="34" charset="0"/>
              </a:rPr>
              <a:t>Serviços de saúde podem ser considerados um exemplo de bens “semipúblicos”, pois: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mesmo atendendo ao princípio da exclusão, geram externalidades positivas para toda a população;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podem acabar sendo exauridos totalmente pelo setor privado, como estipulado pelo Teorema de Coase;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podem ser providos pelo setor público, atendendo ao princípio da </a:t>
            </a:r>
            <a:r>
              <a:rPr kumimoji="0" lang="pt-BR" altLang="pt-BR" sz="2700" b="0" i="0" u="none" strike="noStrike" cap="none" normalizeH="0" baseline="0" dirty="0" err="1">
                <a:ln>
                  <a:noFill/>
                </a:ln>
                <a:solidFill>
                  <a:schemeClr val="tx1"/>
                </a:solidFill>
                <a:effectLst/>
                <a:latin typeface="Arial" panose="020B0604020202020204" pitchFamily="34" charset="0"/>
              </a:rPr>
              <a:t>exclusibilidade</a:t>
            </a:r>
            <a:r>
              <a:rPr kumimoji="0" lang="pt-BR" altLang="pt-BR" sz="27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são bens rivais, o que permite a provisão pelo setor privado;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há a necessidade de regulação pelo setor público, exigindo qualidade na provisão à população.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7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794685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C87C68A1-D4FA-8894-04C7-9DF929A59D57}"/>
              </a:ext>
            </a:extLst>
          </p:cNvPr>
          <p:cNvSpPr>
            <a:spLocks noGrp="1" noChangeArrowheads="1"/>
          </p:cNvSpPr>
          <p:nvPr>
            <p:ph idx="1"/>
          </p:nvPr>
        </p:nvSpPr>
        <p:spPr bwMode="auto">
          <a:xfrm>
            <a:off x="445508" y="283494"/>
            <a:ext cx="11343216"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41</a:t>
            </a:r>
            <a:r>
              <a:rPr lang="pt-BR" altLang="pt-BR" sz="2600" b="1" dirty="0">
                <a:solidFill>
                  <a:schemeClr val="tx1"/>
                </a:solidFill>
                <a:latin typeface="inherit"/>
              </a:rPr>
              <a:t>) </a:t>
            </a:r>
            <a:r>
              <a:rPr lang="pt-BR" altLang="pt-BR" sz="2600" b="1" dirty="0">
                <a:solidFill>
                  <a:srgbClr val="333333"/>
                </a:solidFill>
                <a:latin typeface="inherit"/>
              </a:rPr>
              <a:t>FGV - Economista (SUDENE)/2013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 vias públicas ao serem construídas e antes de serem inauguradas, são consideradas bens públicos. Com o crescente tráfego intenso de veículos, elas passaram a apresentar um grau de rivalidade crescente. Em razão disso, muitas cidades passaram a cobrar pedágio urbano como forma de solucionar tal problema.</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esse respeito, leia o fragmento a seguir.</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1" u="none" strike="noStrike" cap="none" normalizeH="0" baseline="0" dirty="0">
                <a:ln>
                  <a:noFill/>
                </a:ln>
                <a:solidFill>
                  <a:srgbClr val="333333"/>
                </a:solidFill>
                <a:effectLst/>
                <a:latin typeface="Arial" panose="020B0604020202020204" pitchFamily="34" charset="0"/>
              </a:rPr>
              <a:t>Esse problema pode ser denominado de _____ e a solução imposta pelo pedágio urbano, torna a via púbica um bem _____.</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 a alternativa cujos itens completam corretamente as lacunas.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congestionamento – não‐excludente.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congestionamento – 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tragédia dos comuns – 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externalidade – não‐excludente.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externalidade – excludente.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44529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0125BBF-18E1-170C-686C-C5DD12580144}"/>
              </a:ext>
            </a:extLst>
          </p:cNvPr>
          <p:cNvSpPr>
            <a:spLocks noGrp="1" noChangeArrowheads="1"/>
          </p:cNvSpPr>
          <p:nvPr>
            <p:ph idx="1"/>
          </p:nvPr>
        </p:nvSpPr>
        <p:spPr bwMode="auto">
          <a:xfrm>
            <a:off x="445509" y="161322"/>
            <a:ext cx="11497962"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42</a:t>
            </a:r>
            <a:r>
              <a:rPr lang="pt-BR" altLang="pt-BR" sz="2600" b="1" dirty="0">
                <a:solidFill>
                  <a:schemeClr val="tx1"/>
                </a:solidFill>
                <a:latin typeface="inherit"/>
              </a:rPr>
              <a:t>) </a:t>
            </a:r>
            <a:r>
              <a:rPr lang="pt-BR" altLang="pt-BR" sz="2600" b="1" dirty="0">
                <a:solidFill>
                  <a:srgbClr val="333333"/>
                </a:solidFill>
                <a:latin typeface="inherit"/>
              </a:rPr>
              <a:t>FGV - Analista de Processos Administrativos (CONDER)/Admin /</a:t>
            </a:r>
            <a:r>
              <a:rPr lang="pt-BR" altLang="pt-BR" sz="2600" b="1" dirty="0" err="1">
                <a:solidFill>
                  <a:srgbClr val="333333"/>
                </a:solidFill>
                <a:latin typeface="inherit"/>
              </a:rPr>
              <a:t>Econ</a:t>
            </a:r>
            <a:r>
              <a:rPr lang="pt-BR" altLang="pt-BR" sz="2600" b="1" dirty="0">
                <a:solidFill>
                  <a:srgbClr val="333333"/>
                </a:solidFill>
                <a:latin typeface="inherit"/>
              </a:rPr>
              <a:t>/2013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Leia o fragmento a seguir:</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t>
            </a:r>
            <a:r>
              <a:rPr kumimoji="0" lang="pt-BR" altLang="pt-BR" sz="2600" b="0" i="1" u="none" strike="noStrike" cap="none" normalizeH="0" baseline="0" dirty="0">
                <a:ln>
                  <a:noFill/>
                </a:ln>
                <a:solidFill>
                  <a:srgbClr val="333333"/>
                </a:solidFill>
                <a:effectLst/>
                <a:latin typeface="Arial" panose="020B0604020202020204" pitchFamily="34" charset="0"/>
              </a:rPr>
              <a:t>Os bens meritórios apresentam algum grau de _____. Por isso podem ser providos pelo setor privado. Um exemplo é o da _____, que gera externalidades positivas para toda a sociedade. Este motivo faz com que o setor público também oferte este tipo de bem ou serviço, sendo financiado via </a:t>
            </a:r>
            <a:r>
              <a:rPr kumimoji="0" lang="pt-BR" altLang="pt-BR" sz="2600" b="0" i="0" u="none" strike="noStrike" cap="none" normalizeH="0" baseline="0" dirty="0">
                <a:ln>
                  <a:noFill/>
                </a:ln>
                <a:solidFill>
                  <a:srgbClr val="333333"/>
                </a:solidFill>
                <a:effectLst/>
                <a:latin typeface="Arial" panose="020B0604020202020204" pitchFamily="34" charset="0"/>
              </a:rPr>
              <a:t>_____”</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 a alternativa que preenche corretamente as lacunas do fragmento acima.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exclusão – iluminação nas ruas – tributação.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i="0" u="none" strike="noStrike" cap="none" normalizeH="0" baseline="0" dirty="0">
                <a:ln>
                  <a:noFill/>
                </a:ln>
                <a:solidFill>
                  <a:schemeClr val="tx1"/>
                </a:solidFill>
                <a:effectLst/>
                <a:latin typeface="Arial" panose="020B0604020202020204" pitchFamily="34" charset="0"/>
              </a:rPr>
              <a:t>exclusão – educação – tributação.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inclusão – saúde – subsídio cruzado.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rivalidade – educação – subsídio cruzado.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rivalidade – saúde – subsídio cruzado.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49645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1DEDC7C1-DAB9-4D35-1EB2-D69059565080}"/>
              </a:ext>
            </a:extLst>
          </p:cNvPr>
          <p:cNvSpPr>
            <a:spLocks noGrp="1" noChangeArrowheads="1"/>
          </p:cNvSpPr>
          <p:nvPr>
            <p:ph idx="1"/>
          </p:nvPr>
        </p:nvSpPr>
        <p:spPr bwMode="auto">
          <a:xfrm>
            <a:off x="445507" y="273854"/>
            <a:ext cx="11469827"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43</a:t>
            </a:r>
            <a:r>
              <a:rPr lang="pt-BR" altLang="pt-BR" sz="2600" b="1" dirty="0">
                <a:solidFill>
                  <a:schemeClr val="tx1"/>
                </a:solidFill>
                <a:latin typeface="inherit"/>
              </a:rPr>
              <a:t>) </a:t>
            </a:r>
            <a:r>
              <a:rPr lang="pt-BR" altLang="pt-BR" sz="2600" b="1" dirty="0">
                <a:solidFill>
                  <a:srgbClr val="333333"/>
                </a:solidFill>
                <a:latin typeface="inherit"/>
              </a:rPr>
              <a:t>FGV - Analista (MPE MS)/Economia/2013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 a alternativa que apresenta a razão pela qual a provisão privada de bens públicos é ineficiente em termos de produzir a quantidade socialmente ótima.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não‐exclusão, ou seja, que é difícil ou impossível impedir o seu consumo.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não‐rivalidade, ou seja, o consumo de uma unidade não reduz a quantidade disponível para outras pessoas.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às características de não‐exclusão e não- rivalidade, visto que somente bens privados podem ser providos de forma privada.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mercado competitivo inerente a tal tipo de bem, que exclui qualquer possibilidade de lucro das empresas.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mercado monopolista controlado pelo governo, que é responsável pela provisão.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0572144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E03E011-7752-92DD-D79A-0033BC537FC5}"/>
              </a:ext>
            </a:extLst>
          </p:cNvPr>
          <p:cNvSpPr>
            <a:spLocks noGrp="1" noChangeArrowheads="1"/>
          </p:cNvSpPr>
          <p:nvPr>
            <p:ph idx="1"/>
          </p:nvPr>
        </p:nvSpPr>
        <p:spPr bwMode="auto">
          <a:xfrm>
            <a:off x="424392" y="127650"/>
            <a:ext cx="11448060"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44</a:t>
            </a:r>
            <a:r>
              <a:rPr lang="pt-BR" altLang="pt-BR" sz="2600" b="1" dirty="0">
                <a:solidFill>
                  <a:schemeClr val="tx1"/>
                </a:solidFill>
                <a:latin typeface="inherit"/>
              </a:rPr>
              <a:t>) </a:t>
            </a:r>
            <a:r>
              <a:rPr lang="pt-BR" altLang="pt-BR" sz="2600" b="1" dirty="0">
                <a:solidFill>
                  <a:srgbClr val="333333"/>
                </a:solidFill>
                <a:latin typeface="inherit"/>
              </a:rPr>
              <a:t>FGV - Analista de Políticas Públicas e Gestão Governamental (CGM Niterói)/Gestão Governamental/2018</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Administração Municipal, ao notar o aumento da poluição nos rios próximos às zonas industriais, causado pelo tratamento inadequado dos resíduos resultantes dos processos produtivos das fábricas, optou por utilizar a política de internalização para lidar com essa externalidade.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Essa decisão significa que o governo irá</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subsidiar as companhias poluidoras para que tenham meios para adotar práticas com responsabilidade social.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reconhecer a consequência como inevitável e instituir tributos para financiar ações corretivas.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assumir que o próprio mercado vai se autorregular no momento adequado.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aplicar impostos às companhias poluidoras para compensar os custos com a reparação dos danos.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interditar as indústrias responsáveis pela poluição e encerrar suas operações.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323966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2E08A4A-9D89-B1B4-A633-66D8DE8AF58B}"/>
              </a:ext>
            </a:extLst>
          </p:cNvPr>
          <p:cNvSpPr>
            <a:spLocks noGrp="1" noChangeArrowheads="1"/>
          </p:cNvSpPr>
          <p:nvPr>
            <p:ph idx="1"/>
          </p:nvPr>
        </p:nvSpPr>
        <p:spPr bwMode="auto">
          <a:xfrm>
            <a:off x="403304" y="161834"/>
            <a:ext cx="11582369"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45</a:t>
            </a:r>
            <a:r>
              <a:rPr lang="pt-BR" altLang="pt-BR" sz="2600" b="1" dirty="0">
                <a:solidFill>
                  <a:schemeClr val="tx1"/>
                </a:solidFill>
                <a:latin typeface="inherit"/>
              </a:rPr>
              <a:t>) </a:t>
            </a:r>
            <a:r>
              <a:rPr lang="pt-BR" altLang="pt-BR" sz="2600" b="1" dirty="0">
                <a:solidFill>
                  <a:srgbClr val="333333"/>
                </a:solidFill>
                <a:latin typeface="inherit"/>
              </a:rPr>
              <a:t>FGV - Analista de Políticas Públicas e Gestão Governamental (CGM Niterói)/Gestão Governamental/2018</a:t>
            </a:r>
            <a:r>
              <a:rPr kumimoji="0" lang="pt-BR" altLang="pt-BR" sz="2600" b="0" i="0" u="none" strike="noStrike" cap="none" normalizeH="0" baseline="0" dirty="0">
                <a:ln>
                  <a:noFill/>
                </a:ln>
                <a:solidFill>
                  <a:schemeClr val="tx1"/>
                </a:solidFill>
                <a:effectLst/>
              </a:rPr>
              <a:t> </a:t>
            </a:r>
            <a:r>
              <a:rPr kumimoji="0" lang="pt-BR" altLang="pt-BR" sz="2600" b="0" i="0" u="none" strike="noStrike" cap="none" normalizeH="0" baseline="0" dirty="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 externalidades são definidas por ações de agentes que afetam o bem estar de outros agentes não diretamente relacionados a essa ação.</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As opções a seguir estão corretamente relacionadas ao conceito de externalidades e suas implicações, à exceção de uma. Assinale-a.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As externalidades são entendidas como falhas de mercado.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resultado de mercado afeta o bem estar de pessoas não envolvidas no mercado.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governo pode intervir afim de solucionar os possíveis efeitos negativos da externalidade.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Na presença de externalidades negativas, o custo social é menor do que o custo privado.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externalidade pode ser internalizada se for passível de negociação entre as partes envolvidas.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243681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BAC9D0D2-367D-0D48-BD9C-AE014DFFD8BA}"/>
              </a:ext>
            </a:extLst>
          </p:cNvPr>
          <p:cNvSpPr>
            <a:spLocks noGrp="1" noChangeArrowheads="1"/>
          </p:cNvSpPr>
          <p:nvPr>
            <p:ph idx="1"/>
          </p:nvPr>
        </p:nvSpPr>
        <p:spPr bwMode="auto">
          <a:xfrm>
            <a:off x="309719" y="113751"/>
            <a:ext cx="11606979"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46</a:t>
            </a:r>
            <a:r>
              <a:rPr lang="pt-BR" altLang="pt-BR" sz="2600" b="1" dirty="0">
                <a:solidFill>
                  <a:schemeClr val="tx1"/>
                </a:solidFill>
                <a:latin typeface="inherit"/>
              </a:rPr>
              <a:t>) FGV - Especialista em Políticas Públicas e Gestão Governamental (SEPOG RO)/2017</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Em relação ao tópico </a:t>
            </a:r>
            <a:r>
              <a:rPr kumimoji="0" lang="pt-BR" altLang="pt-BR" sz="2600" b="0" i="1" u="none" strike="noStrike" cap="none" normalizeH="0" baseline="0" dirty="0">
                <a:ln>
                  <a:noFill/>
                </a:ln>
                <a:solidFill>
                  <a:schemeClr val="tx1"/>
                </a:solidFill>
                <a:effectLst/>
                <a:latin typeface="Arial" panose="020B0604020202020204" pitchFamily="34" charset="0"/>
              </a:rPr>
              <a:t>Externalidades</a:t>
            </a:r>
            <a:r>
              <a:rPr kumimoji="0" lang="pt-BR" altLang="pt-BR" sz="2600" b="0" i="0" u="none" strike="noStrike" cap="none" normalizeH="0" baseline="0" dirty="0">
                <a:ln>
                  <a:noFill/>
                </a:ln>
                <a:solidFill>
                  <a:schemeClr val="tx1"/>
                </a:solidFill>
                <a:effectLst/>
                <a:latin typeface="Arial" panose="020B0604020202020204" pitchFamily="34" charset="0"/>
              </a:rPr>
              <a:t>,  assinale (V) para a afirmativa correta e (F) para a falsa.</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Arial" panose="020B0604020202020204" pitchFamily="34" charset="0"/>
              </a:rPr>
              <a:t>(  )</a:t>
            </a:r>
            <a:r>
              <a:rPr kumimoji="0" lang="pt-BR" altLang="pt-BR" sz="2600" b="0" i="0" u="none" strike="noStrike" cap="none" normalizeH="0" baseline="0" dirty="0">
                <a:ln>
                  <a:noFill/>
                </a:ln>
                <a:solidFill>
                  <a:schemeClr val="tx1"/>
                </a:solidFill>
                <a:effectLst/>
                <a:latin typeface="Arial" panose="020B0604020202020204" pitchFamily="34" charset="0"/>
              </a:rPr>
              <a:t> O teorema de Coase mostra que a solução de mercado eficiente levará a mesma quantidade de externalidade, para qualquer distribuição dos direitos de propriedade.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Arial" panose="020B0604020202020204" pitchFamily="34" charset="0"/>
              </a:rPr>
              <a:t>(  )</a:t>
            </a:r>
            <a:r>
              <a:rPr kumimoji="0" lang="pt-BR" altLang="pt-BR" sz="2600" b="0" i="0" u="none" strike="noStrike" cap="none" normalizeH="0" baseline="0" dirty="0">
                <a:ln>
                  <a:noFill/>
                </a:ln>
                <a:solidFill>
                  <a:schemeClr val="tx1"/>
                </a:solidFill>
                <a:effectLst/>
                <a:latin typeface="Arial" panose="020B0604020202020204" pitchFamily="34" charset="0"/>
              </a:rPr>
              <a:t> A existência de custos de transação sobre os direitos de propriedade pode afetar o resultado do Teorema de Coase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Arial" panose="020B0604020202020204" pitchFamily="34" charset="0"/>
              </a:rPr>
              <a:t>(  )</a:t>
            </a:r>
            <a:r>
              <a:rPr kumimoji="0" lang="pt-BR" altLang="pt-BR" sz="2600" b="0" i="0" u="none" strike="noStrike" cap="none" normalizeH="0" baseline="0" dirty="0">
                <a:ln>
                  <a:noFill/>
                </a:ln>
                <a:solidFill>
                  <a:schemeClr val="tx1"/>
                </a:solidFill>
                <a:effectLst/>
                <a:latin typeface="Arial" panose="020B0604020202020204" pitchFamily="34" charset="0"/>
              </a:rPr>
              <a:t> O preço da externalidade na negociação entre as partes é sempre positivo.</a:t>
            </a:r>
            <a:br>
              <a:rPr kumimoji="0" lang="pt-BR" altLang="pt-BR" sz="2600" b="0" i="0" u="none" strike="noStrike" cap="none" normalizeH="0" baseline="0" dirty="0">
                <a:ln>
                  <a:noFill/>
                </a:ln>
                <a:solidFill>
                  <a:schemeClr val="tx1"/>
                </a:solidFill>
                <a:effectLst/>
                <a:latin typeface="Arial" panose="020B0604020202020204" pitchFamily="34" charset="0"/>
              </a:rPr>
            </a:br>
            <a:r>
              <a:rPr kumimoji="0" lang="pt-BR" altLang="pt-BR" sz="2600" b="0" i="0" u="none" strike="noStrike" cap="none" normalizeH="0" baseline="0" dirty="0">
                <a:ln>
                  <a:noFill/>
                </a:ln>
                <a:solidFill>
                  <a:schemeClr val="tx1"/>
                </a:solidFill>
                <a:effectLst/>
                <a:latin typeface="Arial" panose="020B0604020202020204" pitchFamily="34" charset="0"/>
              </a:rPr>
              <a:t>As afirmativas são, respectivamente,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F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444492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F4767F0-17D8-3209-C4FA-79B7505CCD80}"/>
              </a:ext>
            </a:extLst>
          </p:cNvPr>
          <p:cNvSpPr>
            <a:spLocks noGrp="1" noChangeArrowheads="1"/>
          </p:cNvSpPr>
          <p:nvPr>
            <p:ph idx="1"/>
          </p:nvPr>
        </p:nvSpPr>
        <p:spPr bwMode="auto">
          <a:xfrm>
            <a:off x="361101" y="126966"/>
            <a:ext cx="11554234"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47</a:t>
            </a:r>
            <a:r>
              <a:rPr lang="pt-BR" altLang="pt-BR" sz="2600" b="1" dirty="0">
                <a:solidFill>
                  <a:schemeClr val="tx1"/>
                </a:solidFill>
                <a:latin typeface="inherit"/>
              </a:rPr>
              <a:t>) </a:t>
            </a:r>
            <a:r>
              <a:rPr lang="pt-BR" altLang="pt-BR" sz="2600" b="1" dirty="0">
                <a:solidFill>
                  <a:srgbClr val="333333"/>
                </a:solidFill>
                <a:latin typeface="inherit"/>
              </a:rPr>
              <a:t>FGV - Técnico de Nível Superior (</a:t>
            </a:r>
            <a:r>
              <a:rPr lang="pt-BR" altLang="pt-BR" sz="2600" b="1" dirty="0" err="1">
                <a:solidFill>
                  <a:srgbClr val="333333"/>
                </a:solidFill>
                <a:latin typeface="inherit"/>
              </a:rPr>
              <a:t>Pref</a:t>
            </a:r>
            <a:r>
              <a:rPr lang="pt-BR" altLang="pt-BR" sz="2600" b="1" dirty="0">
                <a:solidFill>
                  <a:srgbClr val="333333"/>
                </a:solidFill>
                <a:latin typeface="inherit"/>
              </a:rPr>
              <a:t> Salvador)/Suporte Administrativo/ Engenharia Ambiental/2017</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Em um mercado privado de petróleo refinado, as curvas de oferta e demanda (preço x quantidade diária de barris) para os produtos de refino de petróleo, que são respectivamente iguais ao custo marginal privado e ao benefício marginal privado, são dadas por:</a:t>
            </a:r>
          </a:p>
          <a:p>
            <a:pPr marR="0" lvl="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pt-BR" altLang="pt-BR" sz="2600" b="0" i="0" u="none" strike="noStrike" cap="none" normalizeH="0" baseline="0" dirty="0">
                <a:ln>
                  <a:noFill/>
                </a:ln>
                <a:solidFill>
                  <a:srgbClr val="333333"/>
                </a:solidFill>
                <a:effectLst/>
                <a:latin typeface="Arial" panose="020B0604020202020204" pitchFamily="34" charset="0"/>
              </a:rPr>
              <a:t>Oferta: CMP = P = 10,0 + 0,08Q</a:t>
            </a:r>
          </a:p>
          <a:p>
            <a:pPr marR="0" lvl="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pt-BR" altLang="pt-BR" sz="2600" b="0" i="0" u="none" strike="noStrike" cap="none" normalizeH="0" baseline="0" dirty="0">
                <a:ln>
                  <a:noFill/>
                </a:ln>
                <a:solidFill>
                  <a:srgbClr val="333333"/>
                </a:solidFill>
                <a:effectLst/>
                <a:latin typeface="Arial" panose="020B0604020202020204" pitchFamily="34" charset="0"/>
              </a:rPr>
              <a:t>Demanda: BMP = P = 50,0 – 0,15Q</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Onde: P é o preço por barril e Q é a quantidade em milhares de barris por dia.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Entretanto, no processo de refino de petróleo há uma contaminação da água (bem público), que é uma externalidade negativa para a sociedade. O custo marginal externo relacionado a esse fato é dado por: CME = 0,06Q</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Assim, traçando um gráfico que relacione o custo marginal social e o benefício marginal social (nesse caso igual ao benefício marginal privado), o preço do barril, que conduz a um ótimo de dano para a sociedade (no sentido de Pareto), será de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792607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A20493E6-A314-2C63-FAE0-64E85EB882D5}"/>
              </a:ext>
            </a:extLst>
          </p:cNvPr>
          <p:cNvSpPr>
            <a:spLocks noGrp="1" noChangeArrowheads="1"/>
          </p:cNvSpPr>
          <p:nvPr>
            <p:ph idx="1"/>
          </p:nvPr>
        </p:nvSpPr>
        <p:spPr bwMode="auto">
          <a:xfrm>
            <a:off x="389237" y="217415"/>
            <a:ext cx="1155423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10,00</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16,56</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29,31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42,28</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50,00</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5289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a:extLst>
              <a:ext uri="{FF2B5EF4-FFF2-40B4-BE49-F238E27FC236}">
                <a16:creationId xmlns:a16="http://schemas.microsoft.com/office/drawing/2014/main" id="{6AD74980-A2B3-4B87-B5D5-2E3AD73CCF76}"/>
              </a:ext>
            </a:extLst>
          </p:cNvPr>
          <p:cNvSpPr txBox="1">
            <a:spLocks noChangeArrowheads="1"/>
          </p:cNvSpPr>
          <p:nvPr/>
        </p:nvSpPr>
        <p:spPr bwMode="auto">
          <a:xfrm>
            <a:off x="0" y="1258416"/>
            <a:ext cx="1264872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Falhas de Mercado</a:t>
            </a:r>
          </a:p>
          <a:p>
            <a:pPr algn="just" eaLnBrk="1" hangingPunct="1">
              <a:buClrTx/>
              <a:buFont typeface="Arial" panose="020B0604020202020204" pitchFamily="34" charset="0"/>
              <a:buChar char="•"/>
            </a:pPr>
            <a:endParaRPr lang="pt-BR" altLang="en-US" sz="300" b="1" kern="0" dirty="0">
              <a:latin typeface="Calibri" panose="020F0502020204030204" pitchFamily="34" charset="0"/>
              <a:cs typeface="Calibri" panose="020F0502020204030204" pitchFamily="34" charset="0"/>
            </a:endParaRPr>
          </a:p>
          <a:p>
            <a:pPr marL="1200150" lvl="1" indent="-742950" algn="just" eaLnBrk="1" hangingPunct="1">
              <a:spcBef>
                <a:spcPts val="0"/>
              </a:spcBef>
              <a:buClrTx/>
              <a:buFont typeface="+mj-lt"/>
              <a:buAutoNum type="alphaLcParenR"/>
            </a:pPr>
            <a:r>
              <a:rPr lang="pt-BR" altLang="en-US" sz="3600" b="0" kern="0" dirty="0">
                <a:latin typeface="Calibri" panose="020F0502020204030204" pitchFamily="34" charset="0"/>
                <a:cs typeface="Calibri" panose="020F0502020204030204" pitchFamily="34" charset="0"/>
              </a:rPr>
              <a:t>Falta de Competição</a:t>
            </a:r>
          </a:p>
          <a:p>
            <a:pPr lvl="3" algn="just" eaLnBrk="1" hangingPunct="1">
              <a:spcBef>
                <a:spcPts val="0"/>
              </a:spcBef>
              <a:buClrTx/>
              <a:buFont typeface="Wingdings" panose="05000000000000000000" pitchFamily="2" charset="2"/>
              <a:buChar char="§"/>
            </a:pPr>
            <a:r>
              <a:rPr lang="pt-BR" altLang="en-US" sz="2800" b="0" kern="0" dirty="0">
                <a:latin typeface="Calibri" panose="020F0502020204030204" pitchFamily="34" charset="0"/>
                <a:cs typeface="Calibri" panose="020F0502020204030204" pitchFamily="34" charset="0"/>
              </a:rPr>
              <a:t>A concentração de mercado (monopólio) permite que P &gt; </a:t>
            </a:r>
            <a:r>
              <a:rPr lang="pt-BR" altLang="en-US" sz="2800" b="0" kern="0" dirty="0" err="1">
                <a:latin typeface="Calibri" panose="020F0502020204030204" pitchFamily="34" charset="0"/>
                <a:cs typeface="Calibri" panose="020F0502020204030204" pitchFamily="34" charset="0"/>
              </a:rPr>
              <a:t>CMg</a:t>
            </a:r>
            <a:r>
              <a:rPr lang="pt-BR" altLang="en-US" sz="2800" b="0" kern="0" dirty="0">
                <a:latin typeface="Calibri" panose="020F0502020204030204" pitchFamily="34" charset="0"/>
                <a:cs typeface="Calibri" panose="020F0502020204030204" pitchFamily="34" charset="0"/>
              </a:rPr>
              <a:t>.</a:t>
            </a:r>
          </a:p>
          <a:p>
            <a:pPr marL="1200150" lvl="1" indent="-742950" algn="just" eaLnBrk="1" hangingPunct="1">
              <a:spcBef>
                <a:spcPts val="0"/>
              </a:spcBef>
              <a:buClrTx/>
              <a:buFont typeface="+mj-lt"/>
              <a:buAutoNum type="alphaLcParenR"/>
            </a:pPr>
            <a:r>
              <a:rPr lang="pt-BR" altLang="en-US" sz="3600" b="0" kern="0" dirty="0">
                <a:latin typeface="Calibri" panose="020F0502020204030204" pitchFamily="34" charset="0"/>
                <a:cs typeface="Calibri" panose="020F0502020204030204" pitchFamily="34" charset="0"/>
              </a:rPr>
              <a:t>Provisão de Bens Públicos </a:t>
            </a:r>
          </a:p>
          <a:p>
            <a:pPr marL="1200150" lvl="1" indent="-742950" algn="just" eaLnBrk="1" hangingPunct="1">
              <a:spcBef>
                <a:spcPts val="0"/>
              </a:spcBef>
              <a:buClrTx/>
              <a:buFont typeface="+mj-lt"/>
              <a:buAutoNum type="alphaLcParenR"/>
            </a:pPr>
            <a:r>
              <a:rPr lang="pt-BR" altLang="en-US" sz="3600" b="0" kern="0" dirty="0">
                <a:latin typeface="Calibri" panose="020F0502020204030204" pitchFamily="34" charset="0"/>
                <a:cs typeface="Calibri" panose="020F0502020204030204" pitchFamily="34" charset="0"/>
              </a:rPr>
              <a:t>Externalidades</a:t>
            </a:r>
          </a:p>
          <a:p>
            <a:pPr marL="1200150" lvl="1" indent="-742950" algn="just" eaLnBrk="1" hangingPunct="1">
              <a:spcBef>
                <a:spcPts val="0"/>
              </a:spcBef>
              <a:buClrTx/>
              <a:buFont typeface="+mj-lt"/>
              <a:buAutoNum type="alphaLcParenR"/>
            </a:pPr>
            <a:r>
              <a:rPr lang="pt-BR" altLang="en-US" sz="3600" b="0" kern="0" dirty="0">
                <a:latin typeface="Calibri" panose="020F0502020204030204" pitchFamily="34" charset="0"/>
                <a:cs typeface="Calibri" panose="020F0502020204030204" pitchFamily="34" charset="0"/>
              </a:rPr>
              <a:t>Falhas Informacionais</a:t>
            </a:r>
          </a:p>
          <a:p>
            <a:pPr marL="1200150" lvl="1" indent="-742950" algn="just" eaLnBrk="1" hangingPunct="1">
              <a:spcBef>
                <a:spcPts val="0"/>
              </a:spcBef>
              <a:buClrTx/>
              <a:buFont typeface="+mj-lt"/>
              <a:buAutoNum type="alphaLcParenR"/>
            </a:pPr>
            <a:r>
              <a:rPr lang="pt-BR" altLang="en-US" sz="3600" b="0" kern="0" dirty="0">
                <a:latin typeface="Calibri" panose="020F0502020204030204" pitchFamily="34" charset="0"/>
                <a:cs typeface="Calibri" panose="020F0502020204030204" pitchFamily="34" charset="0"/>
              </a:rPr>
              <a:t>Mercados Incompletos</a:t>
            </a:r>
          </a:p>
          <a:p>
            <a:pPr lvl="3" algn="just" eaLnBrk="1" hangingPunct="1">
              <a:spcBef>
                <a:spcPts val="0"/>
              </a:spcBef>
              <a:buClrTx/>
              <a:buFont typeface="Wingdings" panose="05000000000000000000" pitchFamily="2" charset="2"/>
              <a:buChar char="§"/>
            </a:pPr>
            <a:r>
              <a:rPr lang="pt-BR" altLang="en-US" sz="2800" b="0" kern="0" dirty="0">
                <a:latin typeface="Calibri" panose="020F0502020204030204" pitchFamily="34" charset="0"/>
                <a:cs typeface="Calibri" panose="020F0502020204030204" pitchFamily="34" charset="0"/>
              </a:rPr>
              <a:t>A oferta não atende a demanda.</a:t>
            </a:r>
          </a:p>
          <a:p>
            <a:pPr marL="1200150" lvl="1" indent="-742950" algn="just" eaLnBrk="1" hangingPunct="1">
              <a:spcBef>
                <a:spcPts val="0"/>
              </a:spcBef>
              <a:buClrTx/>
              <a:buFont typeface="+mj-lt"/>
              <a:buAutoNum type="alphaLcParenR"/>
            </a:pPr>
            <a:r>
              <a:rPr lang="pt-BR" altLang="en-US" sz="3600" b="0" kern="0" dirty="0">
                <a:latin typeface="Calibri" panose="020F0502020204030204" pitchFamily="34" charset="0"/>
                <a:cs typeface="Calibri" panose="020F0502020204030204" pitchFamily="34" charset="0"/>
              </a:rPr>
              <a:t>Inflação, Desemprego, etc. (Problemas Macroeconômicos) </a:t>
            </a:r>
          </a:p>
          <a:p>
            <a:pPr algn="just" eaLnBrk="1" hangingPunct="1">
              <a:buClrTx/>
              <a:buFont typeface="Arial" panose="020B0604020202020204" pitchFamily="34" charset="0"/>
              <a:buChar char="•"/>
            </a:pPr>
            <a:endParaRPr lang="pt-BR" altLang="en-US" sz="3800" b="1" kern="0" dirty="0">
              <a:latin typeface="Calibri" panose="020F0502020204030204" pitchFamily="34" charset="0"/>
              <a:cs typeface="Calibri" panose="020F0502020204030204" pitchFamily="34" charset="0"/>
            </a:endParaRPr>
          </a:p>
        </p:txBody>
      </p:sp>
      <p:sp>
        <p:nvSpPr>
          <p:cNvPr id="10" name="Rectangle 4">
            <a:extLst>
              <a:ext uri="{FF2B5EF4-FFF2-40B4-BE49-F238E27FC236}">
                <a16:creationId xmlns:a16="http://schemas.microsoft.com/office/drawing/2014/main" id="{78D6A1EF-D028-4B68-9DD3-417D9957A495}"/>
              </a:ext>
            </a:extLst>
          </p:cNvPr>
          <p:cNvSpPr>
            <a:spLocks noGrp="1" noChangeArrowheads="1"/>
          </p:cNvSpPr>
          <p:nvPr>
            <p:ph type="title"/>
          </p:nvPr>
        </p:nvSpPr>
        <p:spPr>
          <a:xfrm>
            <a:off x="72008" y="116632"/>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
        <p:nvSpPr>
          <p:cNvPr id="11" name="Chave Direita 10">
            <a:extLst>
              <a:ext uri="{FF2B5EF4-FFF2-40B4-BE49-F238E27FC236}">
                <a16:creationId xmlns:a16="http://schemas.microsoft.com/office/drawing/2014/main" id="{4768E3E3-AFB6-4B38-A041-118CAE7E1F19}"/>
              </a:ext>
            </a:extLst>
          </p:cNvPr>
          <p:cNvSpPr/>
          <p:nvPr/>
        </p:nvSpPr>
        <p:spPr bwMode="auto">
          <a:xfrm>
            <a:off x="6168008" y="3068961"/>
            <a:ext cx="360040" cy="1559310"/>
          </a:xfrm>
          <a:prstGeom prst="rightBrace">
            <a:avLst/>
          </a:prstGeom>
          <a:noFill/>
          <a:ln w="285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cxnSp>
        <p:nvCxnSpPr>
          <p:cNvPr id="12" name="Conector de Seta Reta 11">
            <a:extLst>
              <a:ext uri="{FF2B5EF4-FFF2-40B4-BE49-F238E27FC236}">
                <a16:creationId xmlns:a16="http://schemas.microsoft.com/office/drawing/2014/main" id="{D65F7894-F294-48F3-93CF-C008143FA0B2}"/>
              </a:ext>
            </a:extLst>
          </p:cNvPr>
          <p:cNvCxnSpPr>
            <a:cxnSpLocks/>
          </p:cNvCxnSpPr>
          <p:nvPr/>
        </p:nvCxnSpPr>
        <p:spPr bwMode="auto">
          <a:xfrm>
            <a:off x="6528048" y="3861049"/>
            <a:ext cx="5112568" cy="0"/>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48737037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C5D33B33-F167-82E0-30CC-DC3617EEC83B}"/>
              </a:ext>
            </a:extLst>
          </p:cNvPr>
          <p:cNvSpPr>
            <a:spLocks noGrp="1" noChangeArrowheads="1"/>
          </p:cNvSpPr>
          <p:nvPr>
            <p:ph idx="1"/>
          </p:nvPr>
        </p:nvSpPr>
        <p:spPr bwMode="auto">
          <a:xfrm>
            <a:off x="375170" y="197384"/>
            <a:ext cx="11554233"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700" b="1" dirty="0">
                <a:latin typeface="inherit"/>
              </a:rPr>
              <a:t>48</a:t>
            </a:r>
            <a:r>
              <a:rPr lang="pt-BR" altLang="pt-BR" sz="2700" b="1" dirty="0">
                <a:solidFill>
                  <a:schemeClr val="tx1"/>
                </a:solidFill>
                <a:latin typeface="inherit"/>
              </a:rPr>
              <a:t>) FGV - Analista Judiciário (TJ RO)/Economista/2015</a:t>
            </a:r>
            <a:endParaRPr kumimoji="0" lang="pt-BR" altLang="pt-BR" sz="27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Estudos científicos evidenciam que os benefícios e os custos marginais sociais, medidos em dólares por tonelada, das emissões de dióxido de enxofre são dados por:</a:t>
            </a:r>
            <a:endParaRPr lang="pt-BR" altLang="pt-BR" sz="27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Benefícios marginais de reduzir as emissões: </a:t>
            </a:r>
            <a:r>
              <a:rPr kumimoji="0" lang="pt-BR" altLang="pt-BR" sz="2700" b="0" i="0" u="none" strike="noStrike" cap="none" normalizeH="0" baseline="0" dirty="0" err="1">
                <a:ln>
                  <a:noFill/>
                </a:ln>
                <a:solidFill>
                  <a:schemeClr val="tx1"/>
                </a:solidFill>
                <a:effectLst/>
                <a:latin typeface="Arial" panose="020B0604020202020204" pitchFamily="34" charset="0"/>
              </a:rPr>
              <a:t>BMg</a:t>
            </a:r>
            <a:r>
              <a:rPr kumimoji="0" lang="pt-BR" altLang="pt-BR" sz="2700" b="0" i="0" u="none" strike="noStrike" cap="none" normalizeH="0" baseline="0" dirty="0">
                <a:ln>
                  <a:noFill/>
                </a:ln>
                <a:solidFill>
                  <a:schemeClr val="tx1"/>
                </a:solidFill>
                <a:effectLst/>
                <a:latin typeface="Arial" panose="020B0604020202020204" pitchFamily="34" charset="0"/>
              </a:rPr>
              <a:t> = 600-25A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Custos marginais de reduzir as emissões: </a:t>
            </a:r>
            <a:r>
              <a:rPr kumimoji="0" lang="pt-BR" altLang="pt-BR" sz="2700" b="0" i="0" u="none" strike="noStrike" cap="none" normalizeH="0" baseline="0" dirty="0" err="1">
                <a:ln>
                  <a:noFill/>
                </a:ln>
                <a:solidFill>
                  <a:schemeClr val="tx1"/>
                </a:solidFill>
                <a:effectLst/>
                <a:latin typeface="Arial" panose="020B0604020202020204" pitchFamily="34" charset="0"/>
              </a:rPr>
              <a:t>CMg</a:t>
            </a:r>
            <a:r>
              <a:rPr kumimoji="0" lang="pt-BR" altLang="pt-BR" sz="2700" b="0" i="0" u="none" strike="noStrike" cap="none" normalizeH="0" baseline="0" dirty="0">
                <a:ln>
                  <a:noFill/>
                </a:ln>
                <a:solidFill>
                  <a:schemeClr val="tx1"/>
                </a:solidFill>
                <a:effectLst/>
                <a:latin typeface="Arial" panose="020B0604020202020204" pitchFamily="34" charset="0"/>
              </a:rPr>
              <a:t> = 250+10A, onde A é a quantidade reduzida em milhões de toneladas.</a:t>
            </a:r>
            <a:endParaRPr lang="pt-BR" altLang="pt-BR" sz="27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O nível de redução de emissões socialmente eficiente é:</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10;</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25;</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30;</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45;</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65.</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7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2471218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95225EEE-BEC6-878D-EE18-84A6040E936D}"/>
              </a:ext>
            </a:extLst>
          </p:cNvPr>
          <p:cNvSpPr>
            <a:spLocks noGrp="1" noChangeArrowheads="1"/>
          </p:cNvSpPr>
          <p:nvPr>
            <p:ph idx="1"/>
          </p:nvPr>
        </p:nvSpPr>
        <p:spPr bwMode="auto">
          <a:xfrm>
            <a:off x="431439" y="240980"/>
            <a:ext cx="11497963"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49</a:t>
            </a:r>
            <a:r>
              <a:rPr lang="pt-BR" altLang="pt-BR" sz="2600" b="1" dirty="0">
                <a:solidFill>
                  <a:schemeClr val="tx1"/>
                </a:solidFill>
                <a:latin typeface="inherit"/>
              </a:rPr>
              <a:t>) </a:t>
            </a:r>
            <a:r>
              <a:rPr lang="pt-BR" altLang="pt-BR" sz="2600" b="1" dirty="0">
                <a:solidFill>
                  <a:srgbClr val="333333"/>
                </a:solidFill>
                <a:latin typeface="inherit"/>
              </a:rPr>
              <a:t>FGV - Técnico Superior Especializado (DPE RJ)/Economia/2014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Suponha que o governo deseje reduzir a quantidade consumida de cerveja em função das potenciais externalidades negativas que podem ser geradas.</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Uma política que NÃO deve ser adotada pelo governo para alcançar esse objetivo é</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elevar a tributação sobre a venda.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colocar anúncios públicos sobre os malefícios do consumo.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proibir que motoristas alcoolizados dirijam.</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impor cotas de importação para bebidas substitutas.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aumentar a idade mínima legal para que um individuo possa comprar ou consumir.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240328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EB2F347-F2A2-DA38-C265-93B42A88ED72}"/>
              </a:ext>
            </a:extLst>
          </p:cNvPr>
          <p:cNvSpPr>
            <a:spLocks noGrp="1" noChangeArrowheads="1"/>
          </p:cNvSpPr>
          <p:nvPr>
            <p:ph idx="1"/>
          </p:nvPr>
        </p:nvSpPr>
        <p:spPr bwMode="auto">
          <a:xfrm>
            <a:off x="403303" y="159308"/>
            <a:ext cx="11441693" cy="66325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50</a:t>
            </a:r>
            <a:r>
              <a:rPr lang="pt-BR" altLang="pt-BR" sz="2600" b="1" dirty="0">
                <a:solidFill>
                  <a:schemeClr val="tx1"/>
                </a:solidFill>
                <a:latin typeface="inherit"/>
              </a:rPr>
              <a:t>) FGV - Analista Administrativo (PROCEMPA)/Analista Financeiro Contábil/2014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Em relação à existência de externalidades que justifiquem a interferência do Estado no funcionamento do mercado, assinale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para a afirmativa verdadeira e</a:t>
            </a:r>
            <a:r>
              <a:rPr kumimoji="0" lang="pt-BR" altLang="pt-BR" sz="2600" b="1" i="0" u="none" strike="noStrike" cap="none" normalizeH="0" baseline="0" dirty="0">
                <a:ln>
                  <a:noFill/>
                </a:ln>
                <a:solidFill>
                  <a:schemeClr val="tx1"/>
                </a:solidFill>
                <a:effectLst/>
                <a:latin typeface="Arial" panose="020B0604020202020204" pitchFamily="34" charset="0"/>
              </a:rPr>
              <a:t> F </a:t>
            </a:r>
            <a:r>
              <a:rPr kumimoji="0" lang="pt-BR" altLang="pt-BR" sz="2600" b="0" i="0" u="none" strike="noStrike" cap="none" normalizeH="0" baseline="0" dirty="0">
                <a:ln>
                  <a:noFill/>
                </a:ln>
                <a:solidFill>
                  <a:schemeClr val="tx1"/>
                </a:solidFill>
                <a:effectLst/>
                <a:latin typeface="Arial" panose="020B0604020202020204" pitchFamily="34" charset="0"/>
              </a:rPr>
              <a:t>para a falsa.</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Os elevados Investimentos em determinado serviço de utilidade pública, que gera benefícios sociais para uma comunidade, mas cuja rentabilidade é baixa, deve ser assumido pelo governo e, depois de concluído, concedido ao setor privado.</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O provimento de serviços de ensino pelo setor público gera benefícios para toda a sociedade, mesmo que o setor privado seja seu concorrente.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A existência de bancos públicos é justificada quando o mercado de crédito é pouco desenvolvido, como em países pouco desenvolvidos.</a:t>
            </a: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35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As afirmativas são, respectivamente,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088122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5EEFFA6-FF3F-F718-D09C-5EF7063430FE}"/>
              </a:ext>
            </a:extLst>
          </p:cNvPr>
          <p:cNvSpPr>
            <a:spLocks noGrp="1" noChangeArrowheads="1"/>
          </p:cNvSpPr>
          <p:nvPr>
            <p:ph idx="1"/>
          </p:nvPr>
        </p:nvSpPr>
        <p:spPr bwMode="auto">
          <a:xfrm>
            <a:off x="403303" y="-38910"/>
            <a:ext cx="11441693" cy="2893100"/>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a:t>
            </a:r>
            <a:r>
              <a:rPr kumimoji="0" lang="pt-BR" altLang="pt-BR" sz="2600" b="1" i="0" u="none" strike="noStrike" cap="none" normalizeH="0" baseline="0" dirty="0">
                <a:ln>
                  <a:noFill/>
                </a:ln>
                <a:solidFill>
                  <a:schemeClr val="tx1"/>
                </a:solidFill>
                <a:effectLst/>
                <a:latin typeface="Arial" panose="020B0604020202020204" pitchFamily="34" charset="0"/>
              </a:rPr>
              <a:t> 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F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r>
              <a:rPr kumimoji="0" lang="pt-BR" altLang="pt-BR" sz="2600" b="1" i="0" u="none" strike="noStrike" cap="none" normalizeH="0" baseline="0" dirty="0">
                <a:ln>
                  <a:noFill/>
                </a:ln>
                <a:solidFill>
                  <a:schemeClr val="tx1"/>
                </a:solidFill>
                <a:effectLst/>
                <a:latin typeface="Arial" panose="020B0604020202020204" pitchFamily="34" charset="0"/>
              </a:rPr>
              <a:t> 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48955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AE66358C-E20E-5C7A-0FA8-E853308D4393}"/>
              </a:ext>
            </a:extLst>
          </p:cNvPr>
          <p:cNvSpPr>
            <a:spLocks noGrp="1" noChangeArrowheads="1"/>
          </p:cNvSpPr>
          <p:nvPr>
            <p:ph idx="1"/>
          </p:nvPr>
        </p:nvSpPr>
        <p:spPr bwMode="auto">
          <a:xfrm>
            <a:off x="403307" y="200410"/>
            <a:ext cx="11483894"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51</a:t>
            </a:r>
            <a:r>
              <a:rPr lang="pt-BR" altLang="pt-BR" sz="2600" b="1" dirty="0">
                <a:solidFill>
                  <a:schemeClr val="tx1"/>
                </a:solidFill>
                <a:latin typeface="inherit"/>
              </a:rPr>
              <a:t>) FGV - Economista (SUDENE)/2013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Um tipo de falha de mercado, com a qual as economias se deparam, são as externalidades. A intervenção do Estado pode ser justificada nesse caso, por meio das seguintes possibilidades:</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Concessão de subsídios para gerar externalidades positivas.</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Imposição de penalidades para reduzir a geração de externalidades negativas.</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Assumir a responsabilidade de um investimento cujo prazo de maturação é longo e pouco rentável.</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Assinale: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 possibilidade </a:t>
            </a: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 possibilidade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as possibilidades </a:t>
            </a:r>
            <a:r>
              <a:rPr kumimoji="0" lang="pt-BR" altLang="pt-BR" sz="2600" b="1" i="0" u="none" strike="noStrike" cap="none" normalizeH="0" baseline="0" dirty="0">
                <a:ln>
                  <a:noFill/>
                </a:ln>
                <a:solidFill>
                  <a:schemeClr val="tx1"/>
                </a:solidFill>
                <a:effectLst/>
                <a:latin typeface="Arial" panose="020B0604020202020204" pitchFamily="34" charset="0"/>
              </a:rPr>
              <a:t>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as possibilidades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todas as possibilidades estiverem corretas.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9456795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A9AD6D7-FE86-D863-2AD4-99F7A3678F31}"/>
              </a:ext>
            </a:extLst>
          </p:cNvPr>
          <p:cNvSpPr>
            <a:spLocks noGrp="1" noChangeArrowheads="1"/>
          </p:cNvSpPr>
          <p:nvPr>
            <p:ph idx="1"/>
          </p:nvPr>
        </p:nvSpPr>
        <p:spPr bwMode="auto">
          <a:xfrm>
            <a:off x="375170" y="135748"/>
            <a:ext cx="11483894" cy="7017306"/>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52</a:t>
            </a:r>
            <a:r>
              <a:rPr lang="pt-BR" altLang="pt-BR" sz="2600" b="1" dirty="0">
                <a:solidFill>
                  <a:schemeClr val="tx1"/>
                </a:solidFill>
                <a:latin typeface="inherit"/>
              </a:rPr>
              <a:t>) </a:t>
            </a:r>
            <a:r>
              <a:rPr lang="pt-BR" altLang="pt-BR" sz="2600" b="1" dirty="0">
                <a:solidFill>
                  <a:srgbClr val="333333"/>
                </a:solidFill>
                <a:latin typeface="inherit"/>
              </a:rPr>
              <a:t>FGV - Analista (MPE MS)/Economia/2013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respeito da tragédia do uso comum, assinale a afirmativa</a:t>
            </a:r>
            <a:r>
              <a:rPr kumimoji="0" lang="pt-BR" altLang="pt-BR" sz="2600" b="1" i="0" u="none" strike="noStrike" cap="none" normalizeH="0" baseline="0" dirty="0">
                <a:ln>
                  <a:noFill/>
                </a:ln>
                <a:solidFill>
                  <a:srgbClr val="333333"/>
                </a:solidFill>
                <a:effectLst/>
                <a:latin typeface="Arial" panose="020B0604020202020204" pitchFamily="34" charset="0"/>
              </a:rPr>
              <a:t> correta.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à alocação ineficiente de recursos sem direitos de propriedade bem definidos, como no caso de reservas de petróleo compartilhadas por empresas distintas, sem regras bem definidas.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endParaRPr kumimoji="0" lang="pt-BR" altLang="pt-BR" sz="34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à externalidade gerada por determinados agentes, como no caso de fumantes que moram com pessoas que não gostam da fumaça gerada.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ao uso de bens ou serviços como “carona”, como no caso de alguns moradores que não pagam por vigias de rua, pois os mesmos passarão na frente de suas casas se algum vizinho estiver pagando por tal serviço.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ao uso excessivo de um bem público que se torna rival, como no caso de congestionamentos de carros das vias públicas.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à possibilidade de se impedir o uso ou consumo de um determinado bem, como no caso de pedágios em estradas.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235669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A6599298-6352-18CB-50FC-AC183B2553DB}"/>
              </a:ext>
            </a:extLst>
          </p:cNvPr>
          <p:cNvSpPr>
            <a:spLocks noGrp="1" noChangeArrowheads="1"/>
          </p:cNvSpPr>
          <p:nvPr>
            <p:ph idx="1"/>
          </p:nvPr>
        </p:nvSpPr>
        <p:spPr bwMode="auto">
          <a:xfrm>
            <a:off x="361100" y="298883"/>
            <a:ext cx="11497963"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53</a:t>
            </a:r>
            <a:r>
              <a:rPr lang="pt-BR" altLang="pt-BR" sz="2600" b="1" dirty="0">
                <a:solidFill>
                  <a:schemeClr val="tx1"/>
                </a:solidFill>
                <a:latin typeface="inherit"/>
              </a:rPr>
              <a:t>) </a:t>
            </a:r>
            <a:r>
              <a:rPr lang="pt-BR" altLang="pt-BR" sz="2600" b="1" dirty="0">
                <a:solidFill>
                  <a:srgbClr val="333333"/>
                </a:solidFill>
                <a:latin typeface="inherit"/>
              </a:rPr>
              <a:t>FGV - Analista Econômico-Financeiro (BANESTES)/Gestão Financeira/2018</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Considere uma empresa que resolve oferecer dois produtos no mercado: um de alta qualidade e outro de baixa qualidade. O produto de alta qualidade é avaliado em 10 reais pelos consumidores e o de baixa qualidade em 6 reais. Suponha que o bem de alta qualidade custa 8,50 reais por unidade para ser produzido e o de baixa qualidade 8 reais. Suponha ainda que o consumidor não consegue observar a qualidade do bem antes de comprá-lo.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Nessa hipótese, é correto afirmar que no equilíbrio:</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ambos os bens serão produzidos, com o bem de alta qualidade em maior proporção;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ambos os bens serão produzidos, com o bem de baixa qualidade em maior proporção;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apenas o bem de baixa qualidade será produzido;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apenas o bem de alta qualidade será produzido;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nenhum dos bens será produzido.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172125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792EE368-05F9-6A7C-D7C1-6FDC7582D97B}"/>
              </a:ext>
            </a:extLst>
          </p:cNvPr>
          <p:cNvSpPr>
            <a:spLocks noGrp="1" noChangeArrowheads="1"/>
          </p:cNvSpPr>
          <p:nvPr>
            <p:ph idx="1"/>
          </p:nvPr>
        </p:nvSpPr>
        <p:spPr bwMode="auto">
          <a:xfrm>
            <a:off x="375170" y="214479"/>
            <a:ext cx="11512030"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latin typeface="inherit"/>
              </a:rPr>
              <a:t>54</a:t>
            </a:r>
            <a:r>
              <a:rPr lang="pt-BR" altLang="pt-BR" sz="2600" b="1" dirty="0">
                <a:solidFill>
                  <a:schemeClr val="tx1"/>
                </a:solidFill>
                <a:latin typeface="inherit"/>
              </a:rPr>
              <a:t>) </a:t>
            </a:r>
            <a:r>
              <a:rPr lang="pt-BR" altLang="pt-BR" sz="2600" b="1" dirty="0">
                <a:solidFill>
                  <a:srgbClr val="333333"/>
                </a:solidFill>
                <a:latin typeface="inherit"/>
              </a:rPr>
              <a:t>FGV - Analista de Processos Administrativos (CONDER)/Administrativa/ Economista/2013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Um empregador, após contratar diversos trabalhadores, avalia o custo de monitorar o esforço de cada um e verifica que tal custo é muito elevado. Assim, ele decide pagar um salário maior que o salário de mercado.</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O problema que o empregador se depara se refere</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à seleção adversa de trabalhadores de baixa qualidade, que tendem a se esforçar pouco.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à ação oculta dos trabalhadores, os quais podem se esforçar pouco em suas tarefas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à externalidade negativa gerada pelo fato do salário de mercado ser menor do que o salário dos trabalhadores que já atuam na empresa.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ao risco moral dos trabalhadores desejarem sair devido à possibilidade de monitoramento de seu esforço.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ao boicote que trabalhadores </a:t>
            </a:r>
            <a:r>
              <a:rPr kumimoji="0" lang="pt-BR" altLang="pt-BR" sz="2600" b="0" i="1" u="none" strike="noStrike" cap="none" normalizeH="0" baseline="0" dirty="0" err="1">
                <a:ln>
                  <a:noFill/>
                </a:ln>
                <a:solidFill>
                  <a:schemeClr val="tx1"/>
                </a:solidFill>
                <a:effectLst/>
                <a:latin typeface="Arial" panose="020B0604020202020204" pitchFamily="34" charset="0"/>
              </a:rPr>
              <a:t>insiders</a:t>
            </a:r>
            <a:r>
              <a:rPr kumimoji="0" lang="pt-BR" altLang="pt-BR" sz="2600" b="0" i="0" u="none" strike="noStrike" cap="none" normalizeH="0" baseline="0" dirty="0">
                <a:ln>
                  <a:noFill/>
                </a:ln>
                <a:solidFill>
                  <a:schemeClr val="tx1"/>
                </a:solidFill>
                <a:effectLst/>
                <a:latin typeface="Arial" panose="020B0604020202020204" pitchFamily="34" charset="0"/>
              </a:rPr>
              <a:t> fazem contra os novos entrantes.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8132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A56F321F-DB65-4255-8F55-B578D1B0805E}"/>
              </a:ext>
            </a:extLst>
          </p:cNvPr>
          <p:cNvSpPr txBox="1">
            <a:spLocks noChangeArrowheads="1"/>
          </p:cNvSpPr>
          <p:nvPr/>
        </p:nvSpPr>
        <p:spPr bwMode="auto">
          <a:xfrm>
            <a:off x="119336" y="1196752"/>
            <a:ext cx="11809312" cy="2458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Font typeface="Arial" panose="020B0604020202020204" pitchFamily="34" charset="0"/>
              <a:buChar char="•"/>
            </a:pPr>
            <a:r>
              <a:rPr lang="pt-BR" altLang="en-US" sz="4000" b="0" kern="0" dirty="0">
                <a:latin typeface="Calibri" panose="020F0502020204030204" pitchFamily="34" charset="0"/>
                <a:cs typeface="Calibri" panose="020F0502020204030204" pitchFamily="34" charset="0"/>
              </a:rPr>
              <a:t>Mesmo se todos os mercados fosses competitivos e não houvesse nenhuma outra falha de mercado:</a:t>
            </a:r>
          </a:p>
          <a:p>
            <a:pPr algn="just" eaLnBrk="1" hangingPunct="1">
              <a:buClrTx/>
              <a:buFont typeface="Arial" panose="020B0604020202020204" pitchFamily="34" charset="0"/>
              <a:buChar char="•"/>
            </a:pPr>
            <a:endParaRPr lang="pt-BR" altLang="en-US" sz="1200" b="1" kern="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Bens Meritórios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Os indivíduos são obrigados a utilizá-los.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Cuidado com a definição  do que é “meritório”.</a:t>
            </a:r>
          </a:p>
          <a:p>
            <a:pPr algn="just" eaLnBrk="1" hangingPunct="1">
              <a:buClrTx/>
              <a:buFont typeface="Arial" panose="020B0604020202020204" pitchFamily="34" charset="0"/>
              <a:buChar char="•"/>
            </a:pPr>
            <a:endParaRPr lang="pt-BR" altLang="en-US" sz="600" b="1" kern="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Distribuição de Renda</a:t>
            </a:r>
          </a:p>
        </p:txBody>
      </p:sp>
      <p:sp>
        <p:nvSpPr>
          <p:cNvPr id="5" name="Rectangle 4">
            <a:extLst>
              <a:ext uri="{FF2B5EF4-FFF2-40B4-BE49-F238E27FC236}">
                <a16:creationId xmlns:a16="http://schemas.microsoft.com/office/drawing/2014/main" id="{29AE301D-E144-4045-B6D9-1C0801012112}"/>
              </a:ext>
            </a:extLst>
          </p:cNvPr>
          <p:cNvSpPr>
            <a:spLocks noGrp="1" noChangeArrowheads="1"/>
          </p:cNvSpPr>
          <p:nvPr>
            <p:ph type="title"/>
          </p:nvPr>
        </p:nvSpPr>
        <p:spPr>
          <a:xfrm>
            <a:off x="72008" y="116632"/>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
        <p:nvSpPr>
          <p:cNvPr id="6" name="CaixaDeTexto 5">
            <a:extLst>
              <a:ext uri="{FF2B5EF4-FFF2-40B4-BE49-F238E27FC236}">
                <a16:creationId xmlns:a16="http://schemas.microsoft.com/office/drawing/2014/main" id="{9BE81D84-7FD4-4427-8C6C-65B3D1B551F6}"/>
              </a:ext>
            </a:extLst>
          </p:cNvPr>
          <p:cNvSpPr txBox="1"/>
          <p:nvPr/>
        </p:nvSpPr>
        <p:spPr>
          <a:xfrm>
            <a:off x="623392" y="5858688"/>
            <a:ext cx="10225136" cy="738664"/>
          </a:xfrm>
          <a:prstGeom prst="rect">
            <a:avLst/>
          </a:prstGeom>
          <a:solidFill>
            <a:schemeClr val="bg1">
              <a:lumMod val="95000"/>
            </a:schemeClr>
          </a:solidFill>
          <a:ln>
            <a:solidFill>
              <a:schemeClr val="tx1"/>
            </a:solidFill>
          </a:ln>
        </p:spPr>
        <p:txBody>
          <a:bodyPr wrap="square" rtlCol="0">
            <a:spAutoFit/>
          </a:bodyPr>
          <a:lstStyle/>
          <a:p>
            <a:pPr marL="285750" indent="-285750">
              <a:buFont typeface="Arial" panose="020B0604020202020204" pitchFamily="34" charset="0"/>
              <a:buChar char="•"/>
            </a:pPr>
            <a:r>
              <a:rPr lang="pt-BR" sz="4200" dirty="0">
                <a:solidFill>
                  <a:schemeClr val="tx1"/>
                </a:solidFill>
                <a:latin typeface="Calibri" panose="020F0502020204030204" pitchFamily="34" charset="0"/>
                <a:cs typeface="Calibri" panose="020F0502020204030204" pitchFamily="34" charset="0"/>
              </a:rPr>
              <a:t>Trataremos agora das falhas de mercado  →</a:t>
            </a:r>
          </a:p>
        </p:txBody>
      </p:sp>
    </p:spTree>
    <p:extLst>
      <p:ext uri="{BB962C8B-B14F-4D97-AF65-F5344CB8AC3E}">
        <p14:creationId xmlns:p14="http://schemas.microsoft.com/office/powerpoint/2010/main" val="288825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8FF7022-87B0-6B9C-51B5-45EC799FA2EF}"/>
              </a:ext>
            </a:extLst>
          </p:cNvPr>
          <p:cNvSpPr>
            <a:spLocks noGrp="1"/>
          </p:cNvSpPr>
          <p:nvPr>
            <p:ph type="title"/>
          </p:nvPr>
        </p:nvSpPr>
        <p:spPr>
          <a:xfrm>
            <a:off x="913953" y="394931"/>
            <a:ext cx="10364095" cy="1143202"/>
          </a:xfrm>
        </p:spPr>
        <p:txBody>
          <a:bodyPr>
            <a:normAutofit fontScale="90000"/>
          </a:bodyPr>
          <a:lstStyle/>
          <a:p>
            <a:pPr algn="ctr"/>
            <a:r>
              <a:rPr lang="pt-BR" altLang="en-US" sz="4800" b="1" dirty="0">
                <a:solidFill>
                  <a:schemeClr val="tx1"/>
                </a:solidFill>
                <a:latin typeface="Calibri" panose="020F0502020204030204" pitchFamily="34" charset="0"/>
                <a:cs typeface="Calibri" panose="020F0502020204030204" pitchFamily="34" charset="0"/>
              </a:rPr>
              <a:t>A Maximização de Lucros</a:t>
            </a:r>
            <a:br>
              <a:rPr lang="pt-BR"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37B58FD3-EDB7-0E98-52AE-10139994B1E8}"/>
              </a:ext>
            </a:extLst>
          </p:cNvPr>
          <p:cNvSpPr>
            <a:spLocks noGrp="1"/>
          </p:cNvSpPr>
          <p:nvPr>
            <p:ph idx="1"/>
          </p:nvPr>
        </p:nvSpPr>
        <p:spPr>
          <a:xfrm>
            <a:off x="263352" y="1291279"/>
            <a:ext cx="11665296" cy="864096"/>
          </a:xfrm>
        </p:spPr>
        <p:txBody>
          <a:bodyPr/>
          <a:lstStyle/>
          <a:p>
            <a:pPr algn="just">
              <a:buClrTx/>
              <a:buFont typeface="Arial" panose="020B0604020202020204" pitchFamily="34" charset="0"/>
              <a:buChar char="•"/>
            </a:pPr>
            <a:r>
              <a:rPr lang="pt-BR" altLang="en-US" sz="4000" dirty="0" err="1">
                <a:latin typeface="Calibri" panose="020F0502020204030204" pitchFamily="34" charset="0"/>
                <a:cs typeface="Calibri" panose="020F0502020204030204" pitchFamily="34" charset="0"/>
              </a:rPr>
              <a:t>RMg</a:t>
            </a:r>
            <a:r>
              <a:rPr lang="pt-BR" altLang="en-US" sz="4000" dirty="0">
                <a:latin typeface="Calibri" panose="020F0502020204030204" pitchFamily="34" charset="0"/>
                <a:cs typeface="Calibri" panose="020F0502020204030204" pitchFamily="34" charset="0"/>
              </a:rPr>
              <a:t> = </a:t>
            </a:r>
            <a:r>
              <a:rPr lang="pt-BR" altLang="en-US" sz="4000" dirty="0" err="1">
                <a:latin typeface="Calibri" panose="020F0502020204030204" pitchFamily="34" charset="0"/>
                <a:cs typeface="Calibri" panose="020F0502020204030204" pitchFamily="34" charset="0"/>
              </a:rPr>
              <a:t>CMg</a:t>
            </a:r>
            <a:r>
              <a:rPr lang="pt-BR" altLang="en-US" sz="4000" dirty="0">
                <a:latin typeface="Calibri" panose="020F0502020204030204" pitchFamily="34" charset="0"/>
                <a:cs typeface="Calibri" panose="020F0502020204030204" pitchFamily="34" charset="0"/>
              </a:rPr>
              <a:t> </a:t>
            </a:r>
            <a:r>
              <a:rPr lang="pt-BR" altLang="en-US" sz="4000" dirty="0">
                <a:latin typeface="Calibri" panose="020F0502020204030204" pitchFamily="34" charset="0"/>
                <a:cs typeface="Calibri" panose="020F0502020204030204" pitchFamily="34" charset="0"/>
                <a:sym typeface="Symbol" panose="05050102010706020507" pitchFamily="18" charset="2"/>
              </a:rPr>
              <a:t> </a:t>
            </a:r>
            <a:endParaRPr lang="pt-BR" altLang="en-US" sz="4000" dirty="0">
              <a:latin typeface="Calibri" panose="020F0502020204030204" pitchFamily="34" charset="0"/>
              <a:cs typeface="Calibri" panose="020F0502020204030204" pitchFamily="34" charset="0"/>
            </a:endParaRPr>
          </a:p>
        </p:txBody>
      </p:sp>
      <p:sp>
        <p:nvSpPr>
          <p:cNvPr id="6" name="Espaço Reservado para Conteúdo 2">
            <a:extLst>
              <a:ext uri="{FF2B5EF4-FFF2-40B4-BE49-F238E27FC236}">
                <a16:creationId xmlns:a16="http://schemas.microsoft.com/office/drawing/2014/main" id="{6AD9EBE4-646B-9844-6DB6-42DD193CF1B1}"/>
              </a:ext>
            </a:extLst>
          </p:cNvPr>
          <p:cNvSpPr txBox="1">
            <a:spLocks/>
          </p:cNvSpPr>
          <p:nvPr/>
        </p:nvSpPr>
        <p:spPr bwMode="auto">
          <a:xfrm>
            <a:off x="263352" y="3019471"/>
            <a:ext cx="11665296"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pPr>
            <a:r>
              <a:rPr lang="pt-BR" altLang="en-US" sz="3200" kern="0" dirty="0">
                <a:latin typeface="Calibri" panose="020F0502020204030204" pitchFamily="34" charset="0"/>
                <a:cs typeface="Calibri" panose="020F0502020204030204" pitchFamily="34" charset="0"/>
                <a:sym typeface="Symbol" panose="05050102010706020507" pitchFamily="18" charset="2"/>
              </a:rPr>
              <a:t>Observe que:</a:t>
            </a:r>
          </a:p>
          <a:p>
            <a:pPr lvl="1" algn="just">
              <a:buFont typeface="Arial" panose="020B0604020202020204" pitchFamily="34" charset="0"/>
              <a:buChar char="•"/>
            </a:pPr>
            <a:r>
              <a:rPr lang="pt-BR" altLang="en-US" sz="3200" b="0" kern="0" dirty="0">
                <a:latin typeface="Calibri" panose="020F0502020204030204" pitchFamily="34" charset="0"/>
                <a:cs typeface="Calibri" panose="020F0502020204030204" pitchFamily="34" charset="0"/>
                <a:sym typeface="Symbol" panose="05050102010706020507" pitchFamily="18" charset="2"/>
              </a:rPr>
              <a:t>Quanto maior o </a:t>
            </a:r>
            <a:r>
              <a:rPr lang="pt-BR" altLang="en-US" sz="3200" b="0" kern="0" dirty="0" err="1">
                <a:latin typeface="Calibri" panose="020F0502020204030204" pitchFamily="34" charset="0"/>
                <a:cs typeface="Calibri" panose="020F0502020204030204" pitchFamily="34" charset="0"/>
                <a:sym typeface="Symbol" panose="05050102010706020507" pitchFamily="18" charset="2"/>
              </a:rPr>
              <a:t>CMg</a:t>
            </a:r>
            <a:r>
              <a:rPr lang="pt-BR" altLang="en-US" sz="3200" b="0" kern="0" dirty="0">
                <a:latin typeface="Calibri" panose="020F0502020204030204" pitchFamily="34" charset="0"/>
                <a:cs typeface="Calibri" panose="020F0502020204030204" pitchFamily="34" charset="0"/>
                <a:sym typeface="Symbol" panose="05050102010706020507" pitchFamily="18" charset="2"/>
              </a:rPr>
              <a:t> maior o preço.</a:t>
            </a:r>
          </a:p>
          <a:p>
            <a:pPr lvl="1" algn="just">
              <a:buFont typeface="Arial" panose="020B0604020202020204" pitchFamily="34" charset="0"/>
              <a:buChar char="•"/>
            </a:pPr>
            <a:r>
              <a:rPr lang="pt-BR" altLang="en-US" sz="3200" b="0" kern="0" dirty="0">
                <a:latin typeface="Calibri" panose="020F0502020204030204" pitchFamily="34" charset="0"/>
                <a:cs typeface="Calibri" panose="020F0502020204030204" pitchFamily="34" charset="0"/>
                <a:sym typeface="Symbol" panose="05050102010706020507" pitchFamily="18" charset="2"/>
              </a:rPr>
              <a:t>Quanto menor a elasticidade preço da demanda maior o preço.</a:t>
            </a:r>
          </a:p>
          <a:p>
            <a:pPr lvl="1" algn="just">
              <a:buFont typeface="Arial" panose="020B0604020202020204" pitchFamily="34" charset="0"/>
              <a:buChar char="•"/>
            </a:pPr>
            <a:r>
              <a:rPr lang="pt-BR" altLang="en-US" sz="3200" b="0" kern="0" dirty="0">
                <a:latin typeface="Calibri" panose="020F0502020204030204" pitchFamily="34" charset="0"/>
                <a:cs typeface="Calibri" panose="020F0502020204030204" pitchFamily="34" charset="0"/>
                <a:sym typeface="Symbol" panose="05050102010706020507" pitchFamily="18" charset="2"/>
              </a:rPr>
              <a:t>Em concorrência perfeita a elasticidade preço da demanda é infinita → </a:t>
            </a:r>
            <a:r>
              <a:rPr lang="pt-BR" altLang="en-US" sz="3200" b="0" i="1" kern="0" dirty="0">
                <a:latin typeface="Calibri" panose="020F0502020204030204" pitchFamily="34" charset="0"/>
                <a:cs typeface="Calibri" panose="020F0502020204030204" pitchFamily="34" charset="0"/>
                <a:sym typeface="Symbol" panose="05050102010706020507" pitchFamily="18" charset="2"/>
              </a:rPr>
              <a:t>P* = </a:t>
            </a:r>
            <a:r>
              <a:rPr lang="pt-BR" altLang="en-US" sz="3200" b="0" i="1" kern="0" dirty="0" err="1">
                <a:latin typeface="Calibri" panose="020F0502020204030204" pitchFamily="34" charset="0"/>
                <a:cs typeface="Calibri" panose="020F0502020204030204" pitchFamily="34" charset="0"/>
                <a:sym typeface="Symbol" panose="05050102010706020507" pitchFamily="18" charset="2"/>
              </a:rPr>
              <a:t>CMg</a:t>
            </a:r>
            <a:r>
              <a:rPr lang="pt-BR" altLang="en-US" sz="3200" b="0" i="1" kern="0" dirty="0">
                <a:latin typeface="Calibri" panose="020F0502020204030204" pitchFamily="34" charset="0"/>
                <a:cs typeface="Calibri" panose="020F0502020204030204" pitchFamily="34" charset="0"/>
                <a:sym typeface="Symbol" panose="05050102010706020507" pitchFamily="18" charset="2"/>
              </a:rPr>
              <a:t> .</a:t>
            </a:r>
            <a:endParaRPr lang="pt-BR" altLang="en-US" sz="3200" b="0" i="1" kern="0" dirty="0">
              <a:latin typeface="Calibri" panose="020F0502020204030204" pitchFamily="34" charset="0"/>
              <a:cs typeface="Calibri" panose="020F0502020204030204" pitchFamily="34" charset="0"/>
            </a:endParaRPr>
          </a:p>
        </p:txBody>
      </p:sp>
      <p:graphicFrame>
        <p:nvGraphicFramePr>
          <p:cNvPr id="7" name="Object 2">
            <a:extLst>
              <a:ext uri="{FF2B5EF4-FFF2-40B4-BE49-F238E27FC236}">
                <a16:creationId xmlns:a16="http://schemas.microsoft.com/office/drawing/2014/main" id="{3D1E9DCA-ABC9-1931-4AAE-4AB43C0C1B9D}"/>
              </a:ext>
            </a:extLst>
          </p:cNvPr>
          <p:cNvGraphicFramePr>
            <a:graphicFrameLocks noChangeAspect="1"/>
          </p:cNvGraphicFramePr>
          <p:nvPr>
            <p:extLst>
              <p:ext uri="{D42A27DB-BD31-4B8C-83A1-F6EECF244321}">
                <p14:modId xmlns:p14="http://schemas.microsoft.com/office/powerpoint/2010/main" val="4146593173"/>
              </p:ext>
            </p:extLst>
          </p:nvPr>
        </p:nvGraphicFramePr>
        <p:xfrm>
          <a:off x="3791744" y="1075255"/>
          <a:ext cx="2664296" cy="1862823"/>
        </p:xfrm>
        <a:graphic>
          <a:graphicData uri="http://schemas.openxmlformats.org/presentationml/2006/ole">
            <mc:AlternateContent xmlns:mc="http://schemas.openxmlformats.org/markup-compatibility/2006">
              <mc:Choice xmlns:v="urn:schemas-microsoft-com:vml" Requires="v">
                <p:oleObj name="Equation" r:id="rId2" imgW="774360" imgH="622080" progId="Equation.DSMT4">
                  <p:embed/>
                </p:oleObj>
              </mc:Choice>
              <mc:Fallback>
                <p:oleObj name="Equation" r:id="rId2" imgW="774360" imgH="622080" progId="Equation.DSMT4">
                  <p:embed/>
                  <p:pic>
                    <p:nvPicPr>
                      <p:cNvPr id="7" name="Object 2">
                        <a:extLst>
                          <a:ext uri="{FF2B5EF4-FFF2-40B4-BE49-F238E27FC236}">
                            <a16:creationId xmlns:a16="http://schemas.microsoft.com/office/drawing/2014/main" id="{3D1E9DCA-ABC9-1931-4AAE-4AB43C0C1B9D}"/>
                          </a:ext>
                        </a:extLst>
                      </p:cNvPr>
                      <p:cNvPicPr>
                        <a:picLocks noChangeAspect="1" noChangeArrowheads="1"/>
                      </p:cNvPicPr>
                      <p:nvPr/>
                    </p:nvPicPr>
                    <p:blipFill>
                      <a:blip r:embed="rId3"/>
                      <a:srcRect/>
                      <a:stretch>
                        <a:fillRect/>
                      </a:stretch>
                    </p:blipFill>
                    <p:spPr bwMode="auto">
                      <a:xfrm>
                        <a:off x="3791744" y="1075255"/>
                        <a:ext cx="2664296" cy="1862823"/>
                      </a:xfrm>
                      <a:prstGeom prst="rect">
                        <a:avLst/>
                      </a:prstGeom>
                      <a:solidFill>
                        <a:schemeClr val="bg1">
                          <a:lumMod val="95000"/>
                        </a:schemeClr>
                      </a:solidFill>
                      <a:ln>
                        <a:solidFill>
                          <a:schemeClr val="tx1"/>
                        </a:solidFill>
                      </a:ln>
                      <a:effectLst/>
                    </p:spPr>
                  </p:pic>
                </p:oleObj>
              </mc:Fallback>
            </mc:AlternateContent>
          </a:graphicData>
        </a:graphic>
      </p:graphicFrame>
      <p:sp>
        <p:nvSpPr>
          <p:cNvPr id="8" name="CaixaDeTexto 7">
            <a:extLst>
              <a:ext uri="{FF2B5EF4-FFF2-40B4-BE49-F238E27FC236}">
                <a16:creationId xmlns:a16="http://schemas.microsoft.com/office/drawing/2014/main" id="{01F66B5A-8274-1A80-6D71-90D8514DF576}"/>
              </a:ext>
            </a:extLst>
          </p:cNvPr>
          <p:cNvSpPr txBox="1"/>
          <p:nvPr/>
        </p:nvSpPr>
        <p:spPr>
          <a:xfrm>
            <a:off x="6732106" y="1092499"/>
            <a:ext cx="5194852" cy="1815882"/>
          </a:xfrm>
          <a:prstGeom prst="rect">
            <a:avLst/>
          </a:prstGeom>
          <a:noFill/>
          <a:ln>
            <a:solidFill>
              <a:schemeClr val="tx1"/>
            </a:solidFill>
          </a:ln>
        </p:spPr>
        <p:txBody>
          <a:bodyPr wrap="square" rtlCol="0">
            <a:spAutoFit/>
          </a:bodyPr>
          <a:lstStyle/>
          <a:p>
            <a:pPr algn="just"/>
            <a:r>
              <a:rPr lang="pt-BR" sz="2800" dirty="0"/>
              <a:t>Quanto menor a elasticidade-preço da demanda, maior o poder de monopólio e, com isso, maior a diferença entre P e o </a:t>
            </a:r>
            <a:r>
              <a:rPr lang="pt-BR" sz="2800" dirty="0" err="1"/>
              <a:t>CMg</a:t>
            </a:r>
            <a:r>
              <a:rPr lang="pt-BR" sz="2800" dirty="0"/>
              <a:t>.</a:t>
            </a:r>
          </a:p>
        </p:txBody>
      </p:sp>
      <p:cxnSp>
        <p:nvCxnSpPr>
          <p:cNvPr id="10" name="Conector de Seta Reta 9">
            <a:extLst>
              <a:ext uri="{FF2B5EF4-FFF2-40B4-BE49-F238E27FC236}">
                <a16:creationId xmlns:a16="http://schemas.microsoft.com/office/drawing/2014/main" id="{22A6AD0E-AA89-B5BE-C15E-5EF13BF4180E}"/>
              </a:ext>
            </a:extLst>
          </p:cNvPr>
          <p:cNvCxnSpPr/>
          <p:nvPr/>
        </p:nvCxnSpPr>
        <p:spPr>
          <a:xfrm>
            <a:off x="6456040" y="1673291"/>
            <a:ext cx="27606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78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E7214172-F903-02D1-973F-5D55A376ECF8}"/>
              </a:ext>
            </a:extLst>
          </p:cNvPr>
          <p:cNvSpPr/>
          <p:nvPr/>
        </p:nvSpPr>
        <p:spPr bwMode="auto">
          <a:xfrm>
            <a:off x="263352" y="897500"/>
            <a:ext cx="11679826" cy="5863139"/>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grpSp>
        <p:nvGrpSpPr>
          <p:cNvPr id="5" name="Group 4">
            <a:extLst>
              <a:ext uri="{FF2B5EF4-FFF2-40B4-BE49-F238E27FC236}">
                <a16:creationId xmlns:a16="http://schemas.microsoft.com/office/drawing/2014/main" id="{16A7949D-86FD-18F8-DF96-1BCC820D1BA6}"/>
              </a:ext>
            </a:extLst>
          </p:cNvPr>
          <p:cNvGrpSpPr>
            <a:grpSpLocks/>
          </p:cNvGrpSpPr>
          <p:nvPr/>
        </p:nvGrpSpPr>
        <p:grpSpPr bwMode="auto">
          <a:xfrm>
            <a:off x="2091136" y="3719553"/>
            <a:ext cx="682625" cy="690562"/>
            <a:chOff x="1490" y="2304"/>
            <a:chExt cx="430" cy="435"/>
          </a:xfrm>
        </p:grpSpPr>
        <p:sp>
          <p:nvSpPr>
            <p:cNvPr id="6" name="Freeform 5">
              <a:extLst>
                <a:ext uri="{FF2B5EF4-FFF2-40B4-BE49-F238E27FC236}">
                  <a16:creationId xmlns:a16="http://schemas.microsoft.com/office/drawing/2014/main" id="{AE14DA23-DFD0-38FC-7627-B83C30024C5B}"/>
                </a:ext>
              </a:extLst>
            </p:cNvPr>
            <p:cNvSpPr>
              <a:spLocks/>
            </p:cNvSpPr>
            <p:nvPr/>
          </p:nvSpPr>
          <p:spPr bwMode="auto">
            <a:xfrm>
              <a:off x="1490" y="2304"/>
              <a:ext cx="430" cy="435"/>
            </a:xfrm>
            <a:custGeom>
              <a:avLst/>
              <a:gdLst>
                <a:gd name="T0" fmla="*/ 94 w 430"/>
                <a:gd name="T1" fmla="*/ 39 h 435"/>
                <a:gd name="T2" fmla="*/ 194 w 430"/>
                <a:gd name="T3" fmla="*/ 372 h 435"/>
                <a:gd name="T4" fmla="*/ 249 w 430"/>
                <a:gd name="T5" fmla="*/ 316 h 435"/>
                <a:gd name="T6" fmla="*/ 271 w 430"/>
                <a:gd name="T7" fmla="*/ 283 h 435"/>
                <a:gd name="T8" fmla="*/ 327 w 430"/>
                <a:gd name="T9" fmla="*/ 239 h 435"/>
                <a:gd name="T10" fmla="*/ 426 w 430"/>
                <a:gd name="T11" fmla="*/ 117 h 435"/>
                <a:gd name="T12" fmla="*/ 415 w 430"/>
                <a:gd name="T13" fmla="*/ 50 h 435"/>
                <a:gd name="T14" fmla="*/ 360 w 430"/>
                <a:gd name="T15" fmla="*/ 39 h 435"/>
                <a:gd name="T16" fmla="*/ 160 w 430"/>
                <a:gd name="T17" fmla="*/ 28 h 435"/>
                <a:gd name="T18" fmla="*/ 94 w 430"/>
                <a:gd name="T19" fmla="*/ 39 h 4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0"/>
                <a:gd name="T31" fmla="*/ 0 h 435"/>
                <a:gd name="T32" fmla="*/ 430 w 430"/>
                <a:gd name="T33" fmla="*/ 435 h 43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0" h="435">
                  <a:moveTo>
                    <a:pt x="94" y="39"/>
                  </a:moveTo>
                  <a:cubicBezTo>
                    <a:pt x="104" y="374"/>
                    <a:pt x="0" y="435"/>
                    <a:pt x="194" y="372"/>
                  </a:cubicBezTo>
                  <a:cubicBezTo>
                    <a:pt x="251" y="284"/>
                    <a:pt x="178" y="387"/>
                    <a:pt x="249" y="316"/>
                  </a:cubicBezTo>
                  <a:cubicBezTo>
                    <a:pt x="258" y="307"/>
                    <a:pt x="262" y="292"/>
                    <a:pt x="271" y="283"/>
                  </a:cubicBezTo>
                  <a:cubicBezTo>
                    <a:pt x="327" y="227"/>
                    <a:pt x="283" y="293"/>
                    <a:pt x="327" y="239"/>
                  </a:cubicBezTo>
                  <a:cubicBezTo>
                    <a:pt x="361" y="198"/>
                    <a:pt x="388" y="155"/>
                    <a:pt x="426" y="117"/>
                  </a:cubicBezTo>
                  <a:cubicBezTo>
                    <a:pt x="422" y="95"/>
                    <a:pt x="430" y="67"/>
                    <a:pt x="415" y="50"/>
                  </a:cubicBezTo>
                  <a:cubicBezTo>
                    <a:pt x="403" y="36"/>
                    <a:pt x="379" y="41"/>
                    <a:pt x="360" y="39"/>
                  </a:cubicBezTo>
                  <a:cubicBezTo>
                    <a:pt x="293" y="33"/>
                    <a:pt x="227" y="32"/>
                    <a:pt x="160" y="28"/>
                  </a:cubicBezTo>
                  <a:cubicBezTo>
                    <a:pt x="97" y="15"/>
                    <a:pt x="113" y="0"/>
                    <a:pt x="94" y="39"/>
                  </a:cubicBezTo>
                  <a:close/>
                </a:path>
              </a:pathLst>
            </a:custGeom>
            <a:solidFill>
              <a:srgbClr val="FFDCB4"/>
            </a:solidFill>
            <a:ln>
              <a:noFill/>
            </a:ln>
            <a:extLst>
              <a:ext uri="{91240B29-F687-4F45-9708-019B960494DF}">
                <a14:hiddenLine xmlns:a14="http://schemas.microsoft.com/office/drawing/2010/main" w="9525">
                  <a:solidFill>
                    <a:srgbClr val="000000"/>
                  </a:solidFill>
                  <a:round/>
                  <a:headEnd/>
                  <a:tailEnd/>
                </a14:hiddenLine>
              </a:ext>
            </a:extLst>
          </p:spPr>
          <p:txBody>
            <a:bodyPr wrap="none"/>
            <a:lstStyle/>
            <a:p>
              <a:endParaRPr lang="en-US"/>
            </a:p>
          </p:txBody>
        </p:sp>
        <p:sp>
          <p:nvSpPr>
            <p:cNvPr id="7" name="Text Box 6">
              <a:extLst>
                <a:ext uri="{FF2B5EF4-FFF2-40B4-BE49-F238E27FC236}">
                  <a16:creationId xmlns:a16="http://schemas.microsoft.com/office/drawing/2014/main" id="{6AC09957-8A96-BA5D-AA36-43E9C5AEAF61}"/>
                </a:ext>
              </a:extLst>
            </p:cNvPr>
            <p:cNvSpPr txBox="1">
              <a:spLocks noChangeArrowheads="1"/>
            </p:cNvSpPr>
            <p:nvPr/>
          </p:nvSpPr>
          <p:spPr bwMode="auto">
            <a:xfrm>
              <a:off x="1563" y="2352"/>
              <a:ext cx="24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200" dirty="0"/>
                <a:t>C</a:t>
              </a:r>
              <a:endParaRPr lang="en-US" altLang="en-US" sz="2200" dirty="0"/>
            </a:p>
          </p:txBody>
        </p:sp>
      </p:grpSp>
      <p:grpSp>
        <p:nvGrpSpPr>
          <p:cNvPr id="8" name="Group 7">
            <a:extLst>
              <a:ext uri="{FF2B5EF4-FFF2-40B4-BE49-F238E27FC236}">
                <a16:creationId xmlns:a16="http://schemas.microsoft.com/office/drawing/2014/main" id="{4D805BFA-5285-C679-8844-9889F8AC83D1}"/>
              </a:ext>
            </a:extLst>
          </p:cNvPr>
          <p:cNvGrpSpPr>
            <a:grpSpLocks/>
          </p:cNvGrpSpPr>
          <p:nvPr/>
        </p:nvGrpSpPr>
        <p:grpSpPr bwMode="auto">
          <a:xfrm>
            <a:off x="868760" y="3338561"/>
            <a:ext cx="1981200" cy="511176"/>
            <a:chOff x="720" y="2064"/>
            <a:chExt cx="1248" cy="322"/>
          </a:xfrm>
        </p:grpSpPr>
        <p:sp>
          <p:nvSpPr>
            <p:cNvPr id="9" name="AutoShape 8">
              <a:extLst>
                <a:ext uri="{FF2B5EF4-FFF2-40B4-BE49-F238E27FC236}">
                  <a16:creationId xmlns:a16="http://schemas.microsoft.com/office/drawing/2014/main" id="{F890F0AD-DDCE-2702-761F-CE1BC54DFC07}"/>
                </a:ext>
              </a:extLst>
            </p:cNvPr>
            <p:cNvSpPr>
              <a:spLocks noChangeArrowheads="1"/>
            </p:cNvSpPr>
            <p:nvPr/>
          </p:nvSpPr>
          <p:spPr bwMode="auto">
            <a:xfrm>
              <a:off x="1584" y="2064"/>
              <a:ext cx="384" cy="288"/>
            </a:xfrm>
            <a:prstGeom prst="rtTriangle">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0" name="Rectangle 9">
              <a:extLst>
                <a:ext uri="{FF2B5EF4-FFF2-40B4-BE49-F238E27FC236}">
                  <a16:creationId xmlns:a16="http://schemas.microsoft.com/office/drawing/2014/main" id="{7AF5D760-85D5-83EB-33DF-D4E1D9D1EB14}"/>
                </a:ext>
              </a:extLst>
            </p:cNvPr>
            <p:cNvSpPr>
              <a:spLocks noChangeArrowheads="1"/>
            </p:cNvSpPr>
            <p:nvPr/>
          </p:nvSpPr>
          <p:spPr bwMode="auto">
            <a:xfrm>
              <a:off x="720" y="2064"/>
              <a:ext cx="864" cy="288"/>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1" name="Text Box 10">
              <a:extLst>
                <a:ext uri="{FF2B5EF4-FFF2-40B4-BE49-F238E27FC236}">
                  <a16:creationId xmlns:a16="http://schemas.microsoft.com/office/drawing/2014/main" id="{96791E2C-F331-D524-F56F-AD7E6201B82F}"/>
                </a:ext>
              </a:extLst>
            </p:cNvPr>
            <p:cNvSpPr txBox="1">
              <a:spLocks noChangeArrowheads="1"/>
            </p:cNvSpPr>
            <p:nvPr/>
          </p:nvSpPr>
          <p:spPr bwMode="auto">
            <a:xfrm>
              <a:off x="1563" y="2114"/>
              <a:ext cx="24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200" dirty="0"/>
                <a:t>B</a:t>
              </a:r>
              <a:endParaRPr lang="en-US" altLang="en-US" sz="2200" dirty="0"/>
            </a:p>
          </p:txBody>
        </p:sp>
        <p:sp>
          <p:nvSpPr>
            <p:cNvPr id="12" name="Text Box 11">
              <a:extLst>
                <a:ext uri="{FF2B5EF4-FFF2-40B4-BE49-F238E27FC236}">
                  <a16:creationId xmlns:a16="http://schemas.microsoft.com/office/drawing/2014/main" id="{A8CBD46F-8FBC-1C01-6E47-42BA59C72742}"/>
                </a:ext>
              </a:extLst>
            </p:cNvPr>
            <p:cNvSpPr txBox="1">
              <a:spLocks noChangeArrowheads="1"/>
            </p:cNvSpPr>
            <p:nvPr/>
          </p:nvSpPr>
          <p:spPr bwMode="auto">
            <a:xfrm>
              <a:off x="768" y="2095"/>
              <a:ext cx="49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t>   A</a:t>
              </a:r>
              <a:endParaRPr lang="en-US" altLang="en-US" sz="2400" dirty="0"/>
            </a:p>
          </p:txBody>
        </p:sp>
      </p:grpSp>
      <p:sp>
        <p:nvSpPr>
          <p:cNvPr id="13" name="Text Box 12">
            <a:extLst>
              <a:ext uri="{FF2B5EF4-FFF2-40B4-BE49-F238E27FC236}">
                <a16:creationId xmlns:a16="http://schemas.microsoft.com/office/drawing/2014/main" id="{FC72B4D1-D97C-B6DA-2E34-B08780BB5FAA}"/>
              </a:ext>
            </a:extLst>
          </p:cNvPr>
          <p:cNvSpPr txBox="1">
            <a:spLocks noChangeArrowheads="1"/>
          </p:cNvSpPr>
          <p:nvPr/>
        </p:nvSpPr>
        <p:spPr bwMode="auto">
          <a:xfrm>
            <a:off x="1703512" y="46724"/>
            <a:ext cx="870947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pt-BR" altLang="en-US" sz="4800" dirty="0">
                <a:latin typeface="Calibri" panose="020F0502020204030204" pitchFamily="34" charset="0"/>
                <a:cs typeface="Calibri" panose="020F0502020204030204" pitchFamily="34" charset="0"/>
              </a:rPr>
              <a:t>Custos do Poder de Monopólio</a:t>
            </a:r>
            <a:endParaRPr lang="en-US" altLang="en-US" sz="4800" dirty="0">
              <a:latin typeface="Calibri" panose="020F0502020204030204" pitchFamily="34" charset="0"/>
              <a:cs typeface="Calibri" panose="020F0502020204030204" pitchFamily="34" charset="0"/>
            </a:endParaRPr>
          </a:p>
        </p:txBody>
      </p:sp>
      <p:sp>
        <p:nvSpPr>
          <p:cNvPr id="14" name="Text Box 13">
            <a:extLst>
              <a:ext uri="{FF2B5EF4-FFF2-40B4-BE49-F238E27FC236}">
                <a16:creationId xmlns:a16="http://schemas.microsoft.com/office/drawing/2014/main" id="{8F197402-C738-C4CD-1B3E-43066CDF1274}"/>
              </a:ext>
            </a:extLst>
          </p:cNvPr>
          <p:cNvSpPr txBox="1">
            <a:spLocks noChangeArrowheads="1"/>
          </p:cNvSpPr>
          <p:nvPr/>
        </p:nvSpPr>
        <p:spPr bwMode="auto">
          <a:xfrm>
            <a:off x="4458099" y="218126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15" name="Line 14">
            <a:extLst>
              <a:ext uri="{FF2B5EF4-FFF2-40B4-BE49-F238E27FC236}">
                <a16:creationId xmlns:a16="http://schemas.microsoft.com/office/drawing/2014/main" id="{CE94BABF-06EF-076F-CFD7-05B787D5288E}"/>
              </a:ext>
            </a:extLst>
          </p:cNvPr>
          <p:cNvSpPr>
            <a:spLocks noChangeShapeType="1"/>
          </p:cNvSpPr>
          <p:nvPr/>
        </p:nvSpPr>
        <p:spPr bwMode="auto">
          <a:xfrm flipV="1">
            <a:off x="841773" y="1989179"/>
            <a:ext cx="0" cy="36290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 name="Line 15">
            <a:extLst>
              <a:ext uri="{FF2B5EF4-FFF2-40B4-BE49-F238E27FC236}">
                <a16:creationId xmlns:a16="http://schemas.microsoft.com/office/drawing/2014/main" id="{B46624D8-99A3-E37A-9CE6-7144363CCF92}"/>
              </a:ext>
            </a:extLst>
          </p:cNvPr>
          <p:cNvSpPr>
            <a:spLocks noChangeShapeType="1"/>
          </p:cNvSpPr>
          <p:nvPr/>
        </p:nvSpPr>
        <p:spPr bwMode="auto">
          <a:xfrm>
            <a:off x="744936" y="5515015"/>
            <a:ext cx="5243513"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Line 16">
            <a:extLst>
              <a:ext uri="{FF2B5EF4-FFF2-40B4-BE49-F238E27FC236}">
                <a16:creationId xmlns:a16="http://schemas.microsoft.com/office/drawing/2014/main" id="{132C9E8B-EBD5-73F1-782E-01ACF6A51033}"/>
              </a:ext>
            </a:extLst>
          </p:cNvPr>
          <p:cNvSpPr>
            <a:spLocks noChangeShapeType="1"/>
          </p:cNvSpPr>
          <p:nvPr/>
        </p:nvSpPr>
        <p:spPr bwMode="auto">
          <a:xfrm>
            <a:off x="841773" y="2300329"/>
            <a:ext cx="4368800" cy="321468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7">
            <a:extLst>
              <a:ext uri="{FF2B5EF4-FFF2-40B4-BE49-F238E27FC236}">
                <a16:creationId xmlns:a16="http://schemas.microsoft.com/office/drawing/2014/main" id="{D7CA18C9-D282-BBE2-ED3C-4ACFDB3E4AE2}"/>
              </a:ext>
            </a:extLst>
          </p:cNvPr>
          <p:cNvSpPr>
            <a:spLocks noChangeShapeType="1"/>
          </p:cNvSpPr>
          <p:nvPr/>
        </p:nvSpPr>
        <p:spPr bwMode="auto">
          <a:xfrm>
            <a:off x="841774" y="2352716"/>
            <a:ext cx="2693987" cy="39338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Arc 18">
            <a:extLst>
              <a:ext uri="{FF2B5EF4-FFF2-40B4-BE49-F238E27FC236}">
                <a16:creationId xmlns:a16="http://schemas.microsoft.com/office/drawing/2014/main" id="{2865371A-0F59-48EF-D813-F2B9F8C59B7A}"/>
              </a:ext>
            </a:extLst>
          </p:cNvPr>
          <p:cNvSpPr>
            <a:spLocks/>
          </p:cNvSpPr>
          <p:nvPr/>
        </p:nvSpPr>
        <p:spPr bwMode="auto">
          <a:xfrm flipV="1">
            <a:off x="1035449" y="2714665"/>
            <a:ext cx="2136775" cy="2071688"/>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99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 name="Line 19">
            <a:extLst>
              <a:ext uri="{FF2B5EF4-FFF2-40B4-BE49-F238E27FC236}">
                <a16:creationId xmlns:a16="http://schemas.microsoft.com/office/drawing/2014/main" id="{AC14E6E0-5BA1-638D-A174-FD85A76A40D8}"/>
              </a:ext>
            </a:extLst>
          </p:cNvPr>
          <p:cNvSpPr>
            <a:spLocks noChangeShapeType="1"/>
          </p:cNvSpPr>
          <p:nvPr/>
        </p:nvSpPr>
        <p:spPr bwMode="auto">
          <a:xfrm>
            <a:off x="2849960" y="3856079"/>
            <a:ext cx="0" cy="165893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20">
            <a:extLst>
              <a:ext uri="{FF2B5EF4-FFF2-40B4-BE49-F238E27FC236}">
                <a16:creationId xmlns:a16="http://schemas.microsoft.com/office/drawing/2014/main" id="{67317A0D-9D4A-8A43-AA94-72E96DEA7F13}"/>
              </a:ext>
            </a:extLst>
          </p:cNvPr>
          <p:cNvSpPr>
            <a:spLocks noChangeShapeType="1"/>
          </p:cNvSpPr>
          <p:nvPr/>
        </p:nvSpPr>
        <p:spPr bwMode="auto">
          <a:xfrm>
            <a:off x="2240360" y="4373603"/>
            <a:ext cx="0" cy="114141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21">
            <a:extLst>
              <a:ext uri="{FF2B5EF4-FFF2-40B4-BE49-F238E27FC236}">
                <a16:creationId xmlns:a16="http://schemas.microsoft.com/office/drawing/2014/main" id="{FE8671D1-3931-1800-1D45-CFFF13A664D9}"/>
              </a:ext>
            </a:extLst>
          </p:cNvPr>
          <p:cNvSpPr>
            <a:spLocks noChangeShapeType="1"/>
          </p:cNvSpPr>
          <p:nvPr/>
        </p:nvSpPr>
        <p:spPr bwMode="auto">
          <a:xfrm flipH="1">
            <a:off x="841773" y="3795753"/>
            <a:ext cx="194151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2">
            <a:extLst>
              <a:ext uri="{FF2B5EF4-FFF2-40B4-BE49-F238E27FC236}">
                <a16:creationId xmlns:a16="http://schemas.microsoft.com/office/drawing/2014/main" id="{9259658C-CB31-3329-FEDB-0C6D0D96BF1E}"/>
              </a:ext>
            </a:extLst>
          </p:cNvPr>
          <p:cNvSpPr>
            <a:spLocks noChangeShapeType="1"/>
          </p:cNvSpPr>
          <p:nvPr/>
        </p:nvSpPr>
        <p:spPr bwMode="auto">
          <a:xfrm flipV="1">
            <a:off x="2240360" y="3336965"/>
            <a:ext cx="0" cy="9334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3">
            <a:extLst>
              <a:ext uri="{FF2B5EF4-FFF2-40B4-BE49-F238E27FC236}">
                <a16:creationId xmlns:a16="http://schemas.microsoft.com/office/drawing/2014/main" id="{3309C56F-9C3A-AF6B-D4AD-BC1B94691A1C}"/>
              </a:ext>
            </a:extLst>
          </p:cNvPr>
          <p:cNvSpPr>
            <a:spLocks noChangeShapeType="1"/>
          </p:cNvSpPr>
          <p:nvPr/>
        </p:nvSpPr>
        <p:spPr bwMode="auto">
          <a:xfrm flipH="1">
            <a:off x="841774" y="3336965"/>
            <a:ext cx="14557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Oval 24">
            <a:extLst>
              <a:ext uri="{FF2B5EF4-FFF2-40B4-BE49-F238E27FC236}">
                <a16:creationId xmlns:a16="http://schemas.microsoft.com/office/drawing/2014/main" id="{A2F774D0-2851-CA77-F60E-4FDBCF3A4E8E}"/>
              </a:ext>
            </a:extLst>
          </p:cNvPr>
          <p:cNvSpPr>
            <a:spLocks noChangeArrowheads="1"/>
          </p:cNvSpPr>
          <p:nvPr/>
        </p:nvSpPr>
        <p:spPr bwMode="auto">
          <a:xfrm>
            <a:off x="2164160" y="3233779"/>
            <a:ext cx="152400" cy="180975"/>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26" name="Text Box 25">
            <a:extLst>
              <a:ext uri="{FF2B5EF4-FFF2-40B4-BE49-F238E27FC236}">
                <a16:creationId xmlns:a16="http://schemas.microsoft.com/office/drawing/2014/main" id="{B674EE2B-670C-2BCA-FF6C-8B728025E0BD}"/>
              </a:ext>
            </a:extLst>
          </p:cNvPr>
          <p:cNvSpPr txBox="1">
            <a:spLocks noChangeArrowheads="1"/>
          </p:cNvSpPr>
          <p:nvPr/>
        </p:nvSpPr>
        <p:spPr bwMode="auto">
          <a:xfrm>
            <a:off x="3500836" y="6045241"/>
            <a:ext cx="9572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t>RMg</a:t>
            </a:r>
            <a:endParaRPr lang="en-US" altLang="en-US" sz="2800" dirty="0"/>
          </a:p>
        </p:txBody>
      </p:sp>
      <p:sp>
        <p:nvSpPr>
          <p:cNvPr id="27" name="Text Box 26">
            <a:extLst>
              <a:ext uri="{FF2B5EF4-FFF2-40B4-BE49-F238E27FC236}">
                <a16:creationId xmlns:a16="http://schemas.microsoft.com/office/drawing/2014/main" id="{9D930844-CE07-E599-7CD3-0AEA9536C37D}"/>
              </a:ext>
            </a:extLst>
          </p:cNvPr>
          <p:cNvSpPr txBox="1">
            <a:spLocks noChangeArrowheads="1"/>
          </p:cNvSpPr>
          <p:nvPr/>
        </p:nvSpPr>
        <p:spPr bwMode="auto">
          <a:xfrm>
            <a:off x="2711624" y="2246488"/>
            <a:ext cx="95670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solidFill>
                  <a:srgbClr val="993300"/>
                </a:solidFill>
              </a:rPr>
              <a:t>CMg</a:t>
            </a:r>
            <a:endParaRPr lang="en-US" altLang="en-US" sz="2800" dirty="0">
              <a:solidFill>
                <a:srgbClr val="993300"/>
              </a:solidFill>
            </a:endParaRPr>
          </a:p>
        </p:txBody>
      </p:sp>
      <p:sp>
        <p:nvSpPr>
          <p:cNvPr id="28" name="Text Box 27">
            <a:extLst>
              <a:ext uri="{FF2B5EF4-FFF2-40B4-BE49-F238E27FC236}">
                <a16:creationId xmlns:a16="http://schemas.microsoft.com/office/drawing/2014/main" id="{AA2779B6-2639-06E4-9CDB-73111B3DAF7D}"/>
              </a:ext>
            </a:extLst>
          </p:cNvPr>
          <p:cNvSpPr txBox="1">
            <a:spLocks noChangeArrowheads="1"/>
          </p:cNvSpPr>
          <p:nvPr/>
        </p:nvSpPr>
        <p:spPr bwMode="auto">
          <a:xfrm>
            <a:off x="407368" y="1761596"/>
            <a:ext cx="3889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endParaRPr lang="en-US" altLang="en-US" dirty="0"/>
          </a:p>
        </p:txBody>
      </p:sp>
      <p:sp>
        <p:nvSpPr>
          <p:cNvPr id="29" name="Text Box 28">
            <a:extLst>
              <a:ext uri="{FF2B5EF4-FFF2-40B4-BE49-F238E27FC236}">
                <a16:creationId xmlns:a16="http://schemas.microsoft.com/office/drawing/2014/main" id="{9F44983D-F67E-D493-C48C-32B9C1EEBEFB}"/>
              </a:ext>
            </a:extLst>
          </p:cNvPr>
          <p:cNvSpPr txBox="1">
            <a:spLocks noChangeArrowheads="1"/>
          </p:cNvSpPr>
          <p:nvPr/>
        </p:nvSpPr>
        <p:spPr bwMode="auto">
          <a:xfrm>
            <a:off x="5663952" y="5517625"/>
            <a:ext cx="4857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endParaRPr lang="en-US" altLang="en-US" dirty="0"/>
          </a:p>
        </p:txBody>
      </p:sp>
      <p:sp>
        <p:nvSpPr>
          <p:cNvPr id="30" name="Text Box 29">
            <a:extLst>
              <a:ext uri="{FF2B5EF4-FFF2-40B4-BE49-F238E27FC236}">
                <a16:creationId xmlns:a16="http://schemas.microsoft.com/office/drawing/2014/main" id="{7C7CD17E-FE6C-E14F-C3AF-BFDD45C69AE4}"/>
              </a:ext>
            </a:extLst>
          </p:cNvPr>
          <p:cNvSpPr txBox="1">
            <a:spLocks noChangeArrowheads="1"/>
          </p:cNvSpPr>
          <p:nvPr/>
        </p:nvSpPr>
        <p:spPr bwMode="auto">
          <a:xfrm>
            <a:off x="1903511" y="5486848"/>
            <a:ext cx="16002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 Q*  </a:t>
            </a:r>
            <a:r>
              <a:rPr lang="pt-BR" altLang="en-US" sz="2800" dirty="0" err="1"/>
              <a:t>Q</a:t>
            </a:r>
            <a:r>
              <a:rPr lang="pt-BR" altLang="en-US" sz="2000" dirty="0" err="1"/>
              <a:t>c</a:t>
            </a:r>
            <a:endParaRPr lang="en-US" altLang="en-US" sz="2000" dirty="0"/>
          </a:p>
        </p:txBody>
      </p:sp>
      <p:sp>
        <p:nvSpPr>
          <p:cNvPr id="31" name="Text Box 30">
            <a:extLst>
              <a:ext uri="{FF2B5EF4-FFF2-40B4-BE49-F238E27FC236}">
                <a16:creationId xmlns:a16="http://schemas.microsoft.com/office/drawing/2014/main" id="{CA028489-2D25-71B3-D0D1-BDAC3948FDA7}"/>
              </a:ext>
            </a:extLst>
          </p:cNvPr>
          <p:cNvSpPr txBox="1">
            <a:spLocks noChangeArrowheads="1"/>
          </p:cNvSpPr>
          <p:nvPr/>
        </p:nvSpPr>
        <p:spPr bwMode="auto">
          <a:xfrm>
            <a:off x="263352" y="3100131"/>
            <a:ext cx="776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 P*</a:t>
            </a:r>
            <a:endParaRPr lang="en-US" altLang="en-US" sz="2800" dirty="0"/>
          </a:p>
        </p:txBody>
      </p:sp>
      <p:sp>
        <p:nvSpPr>
          <p:cNvPr id="32" name="Text Box 31">
            <a:extLst>
              <a:ext uri="{FF2B5EF4-FFF2-40B4-BE49-F238E27FC236}">
                <a16:creationId xmlns:a16="http://schemas.microsoft.com/office/drawing/2014/main" id="{D51D55B5-39DD-AA6C-4503-73C394DC4CEA}"/>
              </a:ext>
            </a:extLst>
          </p:cNvPr>
          <p:cNvSpPr txBox="1">
            <a:spLocks noChangeArrowheads="1"/>
          </p:cNvSpPr>
          <p:nvPr/>
        </p:nvSpPr>
        <p:spPr bwMode="auto">
          <a:xfrm>
            <a:off x="4434286" y="2403515"/>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3" name="Oval 32">
            <a:extLst>
              <a:ext uri="{FF2B5EF4-FFF2-40B4-BE49-F238E27FC236}">
                <a16:creationId xmlns:a16="http://schemas.microsoft.com/office/drawing/2014/main" id="{D77DC483-242C-8240-1E28-B3E36BE7EC8F}"/>
              </a:ext>
            </a:extLst>
          </p:cNvPr>
          <p:cNvSpPr>
            <a:spLocks noChangeArrowheads="1"/>
          </p:cNvSpPr>
          <p:nvPr/>
        </p:nvSpPr>
        <p:spPr bwMode="auto">
          <a:xfrm>
            <a:off x="2164160" y="4300579"/>
            <a:ext cx="152400" cy="180975"/>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4" name="Oval 33">
            <a:extLst>
              <a:ext uri="{FF2B5EF4-FFF2-40B4-BE49-F238E27FC236}">
                <a16:creationId xmlns:a16="http://schemas.microsoft.com/office/drawing/2014/main" id="{E8498F26-527C-500C-6403-AF97B551EAD4}"/>
              </a:ext>
            </a:extLst>
          </p:cNvPr>
          <p:cNvSpPr>
            <a:spLocks noChangeArrowheads="1"/>
          </p:cNvSpPr>
          <p:nvPr/>
        </p:nvSpPr>
        <p:spPr bwMode="auto">
          <a:xfrm>
            <a:off x="2773760" y="3690979"/>
            <a:ext cx="152400" cy="180975"/>
          </a:xfrm>
          <a:prstGeom prst="ellipse">
            <a:avLst/>
          </a:prstGeom>
          <a:solidFill>
            <a:schemeClr val="accent2"/>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5" name="Text Box 34">
            <a:extLst>
              <a:ext uri="{FF2B5EF4-FFF2-40B4-BE49-F238E27FC236}">
                <a16:creationId xmlns:a16="http://schemas.microsoft.com/office/drawing/2014/main" id="{CDC8FDC2-CF1F-BDD0-A3BB-563E31EB365D}"/>
              </a:ext>
            </a:extLst>
          </p:cNvPr>
          <p:cNvSpPr txBox="1">
            <a:spLocks noChangeArrowheads="1"/>
          </p:cNvSpPr>
          <p:nvPr/>
        </p:nvSpPr>
        <p:spPr bwMode="auto">
          <a:xfrm>
            <a:off x="263352" y="3489788"/>
            <a:ext cx="7706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 </a:t>
            </a:r>
            <a:r>
              <a:rPr lang="pt-BR" altLang="en-US" sz="2800" dirty="0" err="1"/>
              <a:t>P</a:t>
            </a:r>
            <a:r>
              <a:rPr lang="pt-BR" altLang="en-US" sz="2000" dirty="0" err="1"/>
              <a:t>c</a:t>
            </a:r>
            <a:endParaRPr lang="en-US" altLang="en-US" sz="2000" dirty="0"/>
          </a:p>
        </p:txBody>
      </p:sp>
      <p:grpSp>
        <p:nvGrpSpPr>
          <p:cNvPr id="36" name="Group 35">
            <a:extLst>
              <a:ext uri="{FF2B5EF4-FFF2-40B4-BE49-F238E27FC236}">
                <a16:creationId xmlns:a16="http://schemas.microsoft.com/office/drawing/2014/main" id="{B59FB2F8-FBA6-F22A-2081-4A9C7473F61D}"/>
              </a:ext>
            </a:extLst>
          </p:cNvPr>
          <p:cNvGrpSpPr>
            <a:grpSpLocks/>
          </p:cNvGrpSpPr>
          <p:nvPr/>
        </p:nvGrpSpPr>
        <p:grpSpPr bwMode="auto">
          <a:xfrm>
            <a:off x="2711852" y="1185903"/>
            <a:ext cx="9231326" cy="3236913"/>
            <a:chOff x="1881" y="708"/>
            <a:chExt cx="5815" cy="2039"/>
          </a:xfrm>
        </p:grpSpPr>
        <p:sp>
          <p:nvSpPr>
            <p:cNvPr id="37" name="Rectangle 36">
              <a:extLst>
                <a:ext uri="{FF2B5EF4-FFF2-40B4-BE49-F238E27FC236}">
                  <a16:creationId xmlns:a16="http://schemas.microsoft.com/office/drawing/2014/main" id="{05041A29-CE87-B432-0ABA-975AE24103C2}"/>
                </a:ext>
              </a:extLst>
            </p:cNvPr>
            <p:cNvSpPr>
              <a:spLocks noChangeArrowheads="1"/>
            </p:cNvSpPr>
            <p:nvPr/>
          </p:nvSpPr>
          <p:spPr bwMode="auto">
            <a:xfrm>
              <a:off x="2614" y="708"/>
              <a:ext cx="4982" cy="1269"/>
            </a:xfrm>
            <a:prstGeom prst="rect">
              <a:avLst/>
            </a:prstGeom>
            <a:solidFill>
              <a:schemeClr val="accent1">
                <a:lumMod val="20000"/>
                <a:lumOff val="80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8" name="Text Box 37">
              <a:extLst>
                <a:ext uri="{FF2B5EF4-FFF2-40B4-BE49-F238E27FC236}">
                  <a16:creationId xmlns:a16="http://schemas.microsoft.com/office/drawing/2014/main" id="{BED1FF98-3185-6FC3-AC62-6655ACD7930D}"/>
                </a:ext>
              </a:extLst>
            </p:cNvPr>
            <p:cNvSpPr txBox="1">
              <a:spLocks noChangeArrowheads="1"/>
            </p:cNvSpPr>
            <p:nvPr/>
          </p:nvSpPr>
          <p:spPr bwMode="auto">
            <a:xfrm>
              <a:off x="2607" y="1622"/>
              <a:ext cx="2641"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t>B+C = Perda Bruta</a:t>
              </a:r>
              <a:endParaRPr lang="en-US" altLang="en-US" sz="3000" dirty="0"/>
            </a:p>
          </p:txBody>
        </p:sp>
        <p:sp>
          <p:nvSpPr>
            <p:cNvPr id="39" name="Text Box 38">
              <a:extLst>
                <a:ext uri="{FF2B5EF4-FFF2-40B4-BE49-F238E27FC236}">
                  <a16:creationId xmlns:a16="http://schemas.microsoft.com/office/drawing/2014/main" id="{EB999CFF-6CD2-2325-EB43-FD76F119BB81}"/>
                </a:ext>
              </a:extLst>
            </p:cNvPr>
            <p:cNvSpPr txBox="1">
              <a:spLocks noChangeArrowheads="1"/>
            </p:cNvSpPr>
            <p:nvPr/>
          </p:nvSpPr>
          <p:spPr bwMode="auto">
            <a:xfrm>
              <a:off x="2607" y="806"/>
              <a:ext cx="5089"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dirty="0"/>
                <a:t>A+B = Perda de Excedente do Consumidor</a:t>
              </a:r>
              <a:endParaRPr lang="en-US" altLang="en-US" sz="3000" dirty="0"/>
            </a:p>
          </p:txBody>
        </p:sp>
        <p:sp>
          <p:nvSpPr>
            <p:cNvPr id="40" name="Text Box 39">
              <a:extLst>
                <a:ext uri="{FF2B5EF4-FFF2-40B4-BE49-F238E27FC236}">
                  <a16:creationId xmlns:a16="http://schemas.microsoft.com/office/drawing/2014/main" id="{5A6C7112-3CD1-C18B-72B1-95C2154FBBF0}"/>
                </a:ext>
              </a:extLst>
            </p:cNvPr>
            <p:cNvSpPr txBox="1">
              <a:spLocks noChangeArrowheads="1"/>
            </p:cNvSpPr>
            <p:nvPr/>
          </p:nvSpPr>
          <p:spPr bwMode="auto">
            <a:xfrm>
              <a:off x="1881" y="1214"/>
              <a:ext cx="391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pt-BR" altLang="en-US" sz="3000" dirty="0"/>
                <a:t>           A- C = Ganho do Produtor</a:t>
              </a:r>
              <a:endParaRPr lang="en-US" altLang="en-US" sz="3000" dirty="0"/>
            </a:p>
          </p:txBody>
        </p:sp>
        <p:sp>
          <p:nvSpPr>
            <p:cNvPr id="41" name="Line 40">
              <a:extLst>
                <a:ext uri="{FF2B5EF4-FFF2-40B4-BE49-F238E27FC236}">
                  <a16:creationId xmlns:a16="http://schemas.microsoft.com/office/drawing/2014/main" id="{81F9C04A-EA35-C577-FE4D-56D56B943B27}"/>
                </a:ext>
              </a:extLst>
            </p:cNvPr>
            <p:cNvSpPr>
              <a:spLocks noChangeShapeType="1"/>
            </p:cNvSpPr>
            <p:nvPr/>
          </p:nvSpPr>
          <p:spPr bwMode="auto">
            <a:xfrm>
              <a:off x="3922" y="1977"/>
              <a:ext cx="0" cy="13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 name="Text Box 41">
              <a:extLst>
                <a:ext uri="{FF2B5EF4-FFF2-40B4-BE49-F238E27FC236}">
                  <a16:creationId xmlns:a16="http://schemas.microsoft.com/office/drawing/2014/main" id="{691A75B3-3641-A9B6-AEE4-407F785BB2B3}"/>
                </a:ext>
              </a:extLst>
            </p:cNvPr>
            <p:cNvSpPr txBox="1">
              <a:spLocks noChangeArrowheads="1"/>
            </p:cNvSpPr>
            <p:nvPr/>
          </p:nvSpPr>
          <p:spPr bwMode="auto">
            <a:xfrm>
              <a:off x="2618" y="2107"/>
              <a:ext cx="3753" cy="640"/>
            </a:xfrm>
            <a:prstGeom prst="rect">
              <a:avLst/>
            </a:prstGeom>
            <a:solidFill>
              <a:schemeClr val="accent1">
                <a:lumMod val="20000"/>
                <a:lumOff val="80000"/>
              </a:schemeClr>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spcBef>
                  <a:spcPct val="50000"/>
                </a:spcBef>
                <a:buClrTx/>
                <a:buSzTx/>
                <a:buFontTx/>
                <a:buNone/>
              </a:pPr>
              <a:r>
                <a:rPr lang="pt-BR" altLang="en-US" sz="3000" dirty="0"/>
                <a:t>Consequência  do  preço mais alto e da quantidade reduzida</a:t>
              </a:r>
              <a:endParaRPr lang="en-US" altLang="en-US" sz="3000" dirty="0"/>
            </a:p>
          </p:txBody>
        </p:sp>
      </p:grpSp>
      <p:sp>
        <p:nvSpPr>
          <p:cNvPr id="43" name="Text Box 43">
            <a:extLst>
              <a:ext uri="{FF2B5EF4-FFF2-40B4-BE49-F238E27FC236}">
                <a16:creationId xmlns:a16="http://schemas.microsoft.com/office/drawing/2014/main" id="{A22D97F3-F695-BD0F-BFA1-E5CECB023CBC}"/>
              </a:ext>
            </a:extLst>
          </p:cNvPr>
          <p:cNvSpPr txBox="1">
            <a:spLocks noChangeArrowheads="1"/>
          </p:cNvSpPr>
          <p:nvPr/>
        </p:nvSpPr>
        <p:spPr bwMode="auto">
          <a:xfrm>
            <a:off x="6211888" y="4557421"/>
            <a:ext cx="5572540" cy="1169551"/>
          </a:xfrm>
          <a:prstGeom prst="rect">
            <a:avLst/>
          </a:prstGeom>
          <a:solidFill>
            <a:schemeClr val="accent1">
              <a:lumMod val="20000"/>
              <a:lumOff val="80000"/>
            </a:schemeClr>
          </a:solidFill>
          <a:ln w="2857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err="1"/>
              <a:t>Pc</a:t>
            </a:r>
            <a:r>
              <a:rPr lang="pt-BR" altLang="en-US" sz="2800" dirty="0"/>
              <a:t> = preço concorrencial</a:t>
            </a:r>
          </a:p>
          <a:p>
            <a:pPr eaLnBrk="1" hangingPunct="1">
              <a:spcBef>
                <a:spcPct val="50000"/>
              </a:spcBef>
              <a:buClrTx/>
              <a:buSzTx/>
              <a:buFontTx/>
              <a:buNone/>
            </a:pPr>
            <a:r>
              <a:rPr lang="pt-BR" altLang="en-US" sz="2800" dirty="0" err="1"/>
              <a:t>Qc</a:t>
            </a:r>
            <a:r>
              <a:rPr lang="pt-BR" altLang="en-US" sz="2800" dirty="0"/>
              <a:t> = Quantidade concorrencial</a:t>
            </a:r>
          </a:p>
        </p:txBody>
      </p:sp>
    </p:spTree>
    <p:extLst>
      <p:ext uri="{BB962C8B-B14F-4D97-AF65-F5344CB8AC3E}">
        <p14:creationId xmlns:p14="http://schemas.microsoft.com/office/powerpoint/2010/main" val="2772551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dissolve">
                                      <p:cBhvr>
                                        <p:cTn id="1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F75AB0C-F56E-4F76-89C0-C04EF26CE508}"/>
              </a:ext>
            </a:extLst>
          </p:cNvPr>
          <p:cNvSpPr>
            <a:spLocks noGrp="1"/>
          </p:cNvSpPr>
          <p:nvPr>
            <p:ph type="title"/>
          </p:nvPr>
        </p:nvSpPr>
        <p:spPr>
          <a:xfrm>
            <a:off x="1826840" y="-56790"/>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Bens Públicos</a:t>
            </a:r>
          </a:p>
        </p:txBody>
      </p:sp>
      <p:sp>
        <p:nvSpPr>
          <p:cNvPr id="5" name="Espaço Reservado para Conteúdo 2">
            <a:extLst>
              <a:ext uri="{FF2B5EF4-FFF2-40B4-BE49-F238E27FC236}">
                <a16:creationId xmlns:a16="http://schemas.microsoft.com/office/drawing/2014/main" id="{33BB49FA-5D86-4DD8-A95B-F9DB85C38D90}"/>
              </a:ext>
            </a:extLst>
          </p:cNvPr>
          <p:cNvSpPr>
            <a:spLocks noGrp="1"/>
          </p:cNvSpPr>
          <p:nvPr>
            <p:ph idx="1"/>
          </p:nvPr>
        </p:nvSpPr>
        <p:spPr>
          <a:xfrm>
            <a:off x="-96688" y="1124743"/>
            <a:ext cx="11953328" cy="5382073"/>
          </a:xfrm>
        </p:spPr>
        <p:txBody>
          <a:bodyPr>
            <a:normAutofit/>
          </a:bodyPr>
          <a:lstStyle/>
          <a:p>
            <a:pPr lvl="1" algn="just">
              <a:buClrTx/>
              <a:buFont typeface="Arial" panose="020B0604020202020204" pitchFamily="34" charset="0"/>
              <a:buChar char="•"/>
            </a:pPr>
            <a:r>
              <a:rPr lang="en-US" altLang="en-US" sz="3200" dirty="0">
                <a:latin typeface="Calibri" panose="020F0502020204030204" pitchFamily="34" charset="0"/>
                <a:cs typeface="Calibri" panose="020F0502020204030204" pitchFamily="34" charset="0"/>
              </a:rPr>
              <a:t>A </a:t>
            </a:r>
            <a:r>
              <a:rPr lang="en-US" altLang="en-US" sz="3200" dirty="0" err="1">
                <a:latin typeface="Calibri" panose="020F0502020204030204" pitchFamily="34" charset="0"/>
                <a:cs typeface="Calibri" panose="020F0502020204030204" pitchFamily="34" charset="0"/>
              </a:rPr>
              <a:t>maioria</a:t>
            </a:r>
            <a:r>
              <a:rPr lang="en-US" altLang="en-US" sz="3200" dirty="0">
                <a:latin typeface="Calibri" panose="020F0502020204030204" pitchFamily="34" charset="0"/>
                <a:cs typeface="Calibri" panose="020F0502020204030204" pitchFamily="34" charset="0"/>
              </a:rPr>
              <a:t> dos bens é </a:t>
            </a:r>
            <a:r>
              <a:rPr lang="en-US" altLang="en-US" sz="3200" dirty="0" err="1">
                <a:latin typeface="Calibri" panose="020F0502020204030204" pitchFamily="34" charset="0"/>
                <a:cs typeface="Calibri" panose="020F0502020204030204" pitchFamily="34" charset="0"/>
              </a:rPr>
              <a:t>alocada</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em</a:t>
            </a:r>
            <a:r>
              <a:rPr lang="en-US" altLang="en-US" sz="3200" dirty="0">
                <a:latin typeface="Calibri" panose="020F0502020204030204" pitchFamily="34" charset="0"/>
                <a:cs typeface="Calibri" panose="020F0502020204030204" pitchFamily="34" charset="0"/>
              </a:rPr>
              <a:t> mercados </a:t>
            </a:r>
            <a:r>
              <a:rPr lang="en-US" altLang="en-US" sz="3200" dirty="0" err="1">
                <a:latin typeface="Calibri" panose="020F0502020204030204" pitchFamily="34" charset="0"/>
                <a:cs typeface="Calibri" panose="020F0502020204030204" pitchFamily="34" charset="0"/>
              </a:rPr>
              <a:t>nos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quais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os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compradores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pagam</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pelo</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bem</a:t>
            </a:r>
            <a:r>
              <a:rPr lang="en-US" altLang="en-US" sz="3200" dirty="0">
                <a:latin typeface="Calibri" panose="020F0502020204030204" pitchFamily="34" charset="0"/>
                <a:cs typeface="Calibri" panose="020F0502020204030204" pitchFamily="34" charset="0"/>
              </a:rPr>
              <a:t> e </a:t>
            </a:r>
            <a:r>
              <a:rPr lang="en-US" altLang="en-US" sz="3200" dirty="0" err="1">
                <a:latin typeface="Calibri" panose="020F0502020204030204" pitchFamily="34" charset="0"/>
                <a:cs typeface="Calibri" panose="020F0502020204030204" pitchFamily="34" charset="0"/>
              </a:rPr>
              <a:t>os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vendedores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são</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pagos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pelo</a:t>
            </a:r>
            <a:r>
              <a:rPr lang="en-US" altLang="en-US" sz="3200" dirty="0">
                <a:latin typeface="Calibri" panose="020F0502020204030204" pitchFamily="34" charset="0"/>
                <a:cs typeface="Calibri" panose="020F0502020204030204" pitchFamily="34" charset="0"/>
              </a:rPr>
              <a:t> que </a:t>
            </a:r>
            <a:r>
              <a:rPr lang="en-US" altLang="en-US" sz="3200" dirty="0" err="1">
                <a:latin typeface="Calibri" panose="020F0502020204030204" pitchFamily="34" charset="0"/>
                <a:cs typeface="Calibri" panose="020F0502020204030204" pitchFamily="34" charset="0"/>
              </a:rPr>
              <a:t>fornecem</a:t>
            </a:r>
            <a:r>
              <a:rPr lang="en-US" altLang="en-US" sz="3200" dirty="0">
                <a:latin typeface="Calibri" panose="020F0502020204030204" pitchFamily="34" charset="0"/>
                <a:cs typeface="Calibri" panose="020F0502020204030204" pitchFamily="34" charset="0"/>
              </a:rPr>
              <a:t> </a:t>
            </a:r>
            <a:r>
              <a:rPr lang="en-US" altLang="en-US" sz="3200" b="1" dirty="0">
                <a:latin typeface="Calibri" panose="020F0502020204030204" pitchFamily="34" charset="0"/>
                <a:cs typeface="Calibri" panose="020F0502020204030204" pitchFamily="34" charset="0"/>
              </a:rPr>
              <a:t>(Bens Privados).</a:t>
            </a:r>
          </a:p>
          <a:p>
            <a:pPr lvl="1" algn="just">
              <a:buClrTx/>
              <a:buFont typeface="Arial" panose="020B0604020202020204" pitchFamily="34" charset="0"/>
              <a:buChar char="•"/>
            </a:pPr>
            <a:r>
              <a:rPr lang="en-US" altLang="en-US" sz="3200" dirty="0" err="1">
                <a:latin typeface="Calibri" panose="020F0502020204030204" pitchFamily="34" charset="0"/>
                <a:cs typeface="Calibri" panose="020F0502020204030204" pitchFamily="34" charset="0"/>
              </a:rPr>
              <a:t>Quando</a:t>
            </a:r>
            <a:r>
              <a:rPr lang="en-US" altLang="en-US" sz="3200" dirty="0">
                <a:latin typeface="Calibri" panose="020F0502020204030204" pitchFamily="34" charset="0"/>
                <a:cs typeface="Calibri" panose="020F0502020204030204" pitchFamily="34" charset="0"/>
              </a:rPr>
              <a:t> um </a:t>
            </a:r>
            <a:r>
              <a:rPr lang="en-US" altLang="en-US" sz="3200" dirty="0" err="1">
                <a:latin typeface="Calibri" panose="020F0502020204030204" pitchFamily="34" charset="0"/>
                <a:cs typeface="Calibri" panose="020F0502020204030204" pitchFamily="34" charset="0"/>
              </a:rPr>
              <a:t>bem</a:t>
            </a:r>
            <a:r>
              <a:rPr lang="en-US" altLang="en-US" sz="3200" dirty="0">
                <a:latin typeface="Calibri" panose="020F0502020204030204" pitchFamily="34" charset="0"/>
                <a:cs typeface="Calibri" panose="020F0502020204030204" pitchFamily="34" charset="0"/>
              </a:rPr>
              <a:t> é </a:t>
            </a:r>
            <a:r>
              <a:rPr lang="en-US" altLang="en-US" sz="3200" b="1" dirty="0">
                <a:latin typeface="Calibri" panose="020F0502020204030204" pitchFamily="34" charset="0"/>
                <a:cs typeface="Calibri" panose="020F0502020204030204" pitchFamily="34" charset="0"/>
              </a:rPr>
              <a:t>“</a:t>
            </a:r>
            <a:r>
              <a:rPr lang="en-US" altLang="en-US" sz="3200" b="1" dirty="0" err="1">
                <a:latin typeface="Calibri" panose="020F0502020204030204" pitchFamily="34" charset="0"/>
                <a:cs typeface="Calibri" panose="020F0502020204030204" pitchFamily="34" charset="0"/>
              </a:rPr>
              <a:t>gratuito</a:t>
            </a:r>
            <a:r>
              <a:rPr lang="en-US" altLang="en-US" sz="3200" b="1" dirty="0">
                <a:latin typeface="Calibri" panose="020F0502020204030204" pitchFamily="34" charset="0"/>
                <a:cs typeface="Calibri" panose="020F0502020204030204" pitchFamily="34" charset="0"/>
              </a:rPr>
              <a:t>” (</a:t>
            </a:r>
            <a:r>
              <a:rPr lang="en-US" altLang="en-US" sz="3200" b="1" dirty="0" err="1">
                <a:latin typeface="Calibri" panose="020F0502020204030204" pitchFamily="34" charset="0"/>
                <a:cs typeface="Calibri" panose="020F0502020204030204" pitchFamily="34" charset="0"/>
              </a:rPr>
              <a:t>não</a:t>
            </a:r>
            <a:r>
              <a:rPr lang="en-US" altLang="en-US" sz="3200" b="1" dirty="0">
                <a:latin typeface="Calibri" panose="020F0502020204030204" pitchFamily="34" charset="0"/>
                <a:cs typeface="Calibri" panose="020F0502020204030204" pitchFamily="34" charset="0"/>
              </a:rPr>
              <a:t> </a:t>
            </a:r>
            <a:r>
              <a:rPr lang="en-US" altLang="en-US" sz="3200" b="1" dirty="0" err="1">
                <a:latin typeface="Calibri" panose="020F0502020204030204" pitchFamily="34" charset="0"/>
                <a:cs typeface="Calibri" panose="020F0502020204030204" pitchFamily="34" charset="0"/>
              </a:rPr>
              <a:t>possui</a:t>
            </a:r>
            <a:r>
              <a:rPr lang="en-US" altLang="en-US" sz="3200" b="1" dirty="0">
                <a:latin typeface="Calibri" panose="020F0502020204030204" pitchFamily="34" charset="0"/>
                <a:cs typeface="Calibri" panose="020F0502020204030204" pitchFamily="34" charset="0"/>
              </a:rPr>
              <a:t> </a:t>
            </a:r>
            <a:r>
              <a:rPr lang="en-US" altLang="en-US" sz="3200" b="1" dirty="0" err="1">
                <a:latin typeface="Calibri" panose="020F0502020204030204" pitchFamily="34" charset="0"/>
                <a:cs typeface="Calibri" panose="020F0502020204030204" pitchFamily="34" charset="0"/>
              </a:rPr>
              <a:t>preço</a:t>
            </a:r>
            <a:r>
              <a:rPr lang="en-US" altLang="en-US" sz="3200" b="1" dirty="0">
                <a:latin typeface="Calibri" panose="020F0502020204030204" pitchFamily="34" charset="0"/>
                <a:cs typeface="Calibri" panose="020F0502020204030204" pitchFamily="34" charset="0"/>
              </a:rPr>
              <a:t> de mercado)</a:t>
            </a:r>
            <a:r>
              <a:rPr lang="en-US" altLang="en-US" sz="3200" dirty="0">
                <a:latin typeface="Calibri" panose="020F0502020204030204" pitchFamily="34" charset="0"/>
                <a:cs typeface="Calibri" panose="020F0502020204030204" pitchFamily="34" charset="0"/>
              </a:rPr>
              <a:t>,</a:t>
            </a:r>
            <a:r>
              <a:rPr lang="en-US" altLang="en-US" sz="3200" b="1" dirty="0">
                <a:latin typeface="Calibri" panose="020F0502020204030204" pitchFamily="34" charset="0"/>
                <a:cs typeface="Calibri" panose="020F0502020204030204" pitchFamily="34" charset="0"/>
              </a:rPr>
              <a:t> </a:t>
            </a:r>
            <a:r>
              <a:rPr lang="en-US" altLang="en-US" sz="3200" dirty="0">
                <a:latin typeface="Calibri" panose="020F0502020204030204" pitchFamily="34" charset="0"/>
                <a:cs typeface="Calibri" panose="020F0502020204030204" pitchFamily="34" charset="0"/>
              </a:rPr>
              <a:t>as </a:t>
            </a:r>
            <a:r>
              <a:rPr lang="en-US" altLang="en-US" sz="3200" dirty="0" err="1">
                <a:latin typeface="Calibri" panose="020F0502020204030204" pitchFamily="34" charset="0"/>
                <a:cs typeface="Calibri" panose="020F0502020204030204" pitchFamily="34" charset="0"/>
              </a:rPr>
              <a:t>forças</a:t>
            </a:r>
            <a:r>
              <a:rPr lang="en-US" altLang="en-US" sz="3200" dirty="0">
                <a:latin typeface="Calibri" panose="020F0502020204030204" pitchFamily="34" charset="0"/>
                <a:cs typeface="Calibri" panose="020F0502020204030204" pitchFamily="34" charset="0"/>
              </a:rPr>
              <a:t> de mercado que </a:t>
            </a:r>
            <a:r>
              <a:rPr lang="en-US" altLang="en-US" sz="3200" dirty="0" err="1">
                <a:latin typeface="Calibri" panose="020F0502020204030204" pitchFamily="34" charset="0"/>
                <a:cs typeface="Calibri" panose="020F0502020204030204" pitchFamily="34" charset="0"/>
              </a:rPr>
              <a:t>alocam</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os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recursos</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inexistem</a:t>
            </a:r>
            <a:r>
              <a:rPr lang="en-US" altLang="en-US" sz="3200" dirty="0">
                <a:latin typeface="Calibri" panose="020F0502020204030204" pitchFamily="34" charset="0"/>
                <a:cs typeface="Calibri" panose="020F0502020204030204" pitchFamily="34" charset="0"/>
              </a:rPr>
              <a:t>.</a:t>
            </a:r>
          </a:p>
          <a:p>
            <a:pPr lvl="2" algn="just"/>
            <a:r>
              <a:rPr lang="en-US" altLang="en-US" sz="2800" b="1" dirty="0">
                <a:latin typeface="Calibri" panose="020F0502020204030204" pitchFamily="34" charset="0"/>
                <a:cs typeface="Calibri" panose="020F0502020204030204" pitchFamily="34" charset="0"/>
              </a:rPr>
              <a:t>Bens </a:t>
            </a:r>
            <a:r>
              <a:rPr lang="en-US" altLang="en-US" sz="2800" b="1" dirty="0" err="1">
                <a:latin typeface="Calibri" panose="020F0502020204030204" pitchFamily="34" charset="0"/>
                <a:cs typeface="Calibri" panose="020F0502020204030204" pitchFamily="34" charset="0"/>
              </a:rPr>
              <a:t>Rivais</a:t>
            </a:r>
            <a:r>
              <a:rPr lang="en-US" altLang="en-US" sz="2800" b="1" dirty="0">
                <a:latin typeface="Calibri" panose="020F0502020204030204" pitchFamily="34" charset="0"/>
                <a:cs typeface="Calibri" panose="020F0502020204030204" pitchFamily="34" charset="0"/>
              </a:rPr>
              <a:t> (</a:t>
            </a:r>
            <a:r>
              <a:rPr lang="en-US" altLang="en-US" sz="2800" b="1" dirty="0" err="1">
                <a:latin typeface="Calibri" panose="020F0502020204030204" pitchFamily="34" charset="0"/>
                <a:cs typeface="Calibri" panose="020F0502020204030204" pitchFamily="34" charset="0"/>
              </a:rPr>
              <a:t>disputáveis</a:t>
            </a:r>
            <a:r>
              <a:rPr lang="en-US" altLang="en-US" sz="2800" b="1"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o </a:t>
            </a:r>
            <a:r>
              <a:rPr lang="en-US" altLang="en-US" sz="2800" dirty="0" err="1">
                <a:latin typeface="Calibri" panose="020F0502020204030204" pitchFamily="34" charset="0"/>
                <a:cs typeface="Calibri" panose="020F0502020204030204" pitchFamily="34" charset="0"/>
              </a:rPr>
              <a:t>fato</a:t>
            </a:r>
            <a:r>
              <a:rPr lang="en-US" altLang="en-US" sz="2800" dirty="0">
                <a:latin typeface="Calibri" panose="020F0502020204030204" pitchFamily="34" charset="0"/>
                <a:cs typeface="Calibri" panose="020F0502020204030204" pitchFamily="34" charset="0"/>
              </a:rPr>
              <a:t> de </a:t>
            </a:r>
            <a:r>
              <a:rPr lang="en-US" altLang="en-US" sz="2800" dirty="0" err="1">
                <a:latin typeface="Calibri" panose="020F0502020204030204" pitchFamily="34" charset="0"/>
                <a:cs typeface="Calibri" panose="020F0502020204030204" pitchFamily="34" charset="0"/>
              </a:rPr>
              <a:t>uma</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pessoa</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consumir</a:t>
            </a:r>
            <a:r>
              <a:rPr lang="en-US" altLang="en-US" sz="2800" dirty="0">
                <a:latin typeface="Calibri" panose="020F0502020204030204" pitchFamily="34" charset="0"/>
                <a:cs typeface="Calibri" panose="020F0502020204030204" pitchFamily="34" charset="0"/>
              </a:rPr>
              <a:t> o </a:t>
            </a:r>
            <a:r>
              <a:rPr lang="en-US" altLang="en-US" sz="2800" dirty="0" err="1">
                <a:latin typeface="Calibri" panose="020F0502020204030204" pitchFamily="34" charset="0"/>
                <a:cs typeface="Calibri" panose="020F0502020204030204" pitchFamily="34" charset="0"/>
              </a:rPr>
              <a:t>bem</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reduz</a:t>
            </a:r>
            <a:r>
              <a:rPr lang="en-US" altLang="en-US" sz="2800" dirty="0">
                <a:latin typeface="Calibri" panose="020F0502020204030204" pitchFamily="34" charset="0"/>
                <a:cs typeface="Calibri" panose="020F0502020204030204" pitchFamily="34" charset="0"/>
              </a:rPr>
              <a:t> a </a:t>
            </a:r>
            <a:r>
              <a:rPr lang="en-US" altLang="en-US" sz="2800" dirty="0" err="1">
                <a:latin typeface="Calibri" panose="020F0502020204030204" pitchFamily="34" charset="0"/>
                <a:cs typeface="Calibri" panose="020F0502020204030204" pitchFamily="34" charset="0"/>
              </a:rPr>
              <a:t>possibilidade</a:t>
            </a:r>
            <a:r>
              <a:rPr lang="en-US" altLang="en-US" sz="2800" dirty="0">
                <a:latin typeface="Calibri" panose="020F0502020204030204" pitchFamily="34" charset="0"/>
                <a:cs typeface="Calibri" panose="020F0502020204030204" pitchFamily="34" charset="0"/>
              </a:rPr>
              <a:t> de </a:t>
            </a:r>
            <a:r>
              <a:rPr lang="en-US" altLang="en-US" sz="2800" dirty="0" err="1">
                <a:latin typeface="Calibri" panose="020F0502020204030204" pitchFamily="34" charset="0"/>
                <a:cs typeface="Calibri" panose="020F0502020204030204" pitchFamily="34" charset="0"/>
              </a:rPr>
              <a:t>consumo</a:t>
            </a:r>
            <a:r>
              <a:rPr lang="en-US" altLang="en-US" sz="2800" dirty="0">
                <a:latin typeface="Calibri" panose="020F0502020204030204" pitchFamily="34" charset="0"/>
                <a:cs typeface="Calibri" panose="020F0502020204030204" pitchFamily="34" charset="0"/>
              </a:rPr>
              <a:t> para </a:t>
            </a:r>
            <a:r>
              <a:rPr lang="en-US" altLang="en-US" sz="2800" dirty="0" err="1">
                <a:latin typeface="Calibri" panose="020F0502020204030204" pitchFamily="34" charset="0"/>
                <a:cs typeface="Calibri" panose="020F0502020204030204" pitchFamily="34" charset="0"/>
              </a:rPr>
              <a:t>qualquer</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outra</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pessoa</a:t>
            </a:r>
            <a:r>
              <a:rPr lang="en-US" altLang="en-US" sz="2800" dirty="0">
                <a:latin typeface="Calibri" panose="020F0502020204030204" pitchFamily="34" charset="0"/>
                <a:cs typeface="Calibri" panose="020F0502020204030204" pitchFamily="34" charset="0"/>
              </a:rPr>
              <a:t>. </a:t>
            </a:r>
            <a:endParaRPr lang="en-US" altLang="en-US" sz="1050" b="1" dirty="0">
              <a:latin typeface="Calibri" panose="020F0502020204030204" pitchFamily="34" charset="0"/>
              <a:cs typeface="Calibri" panose="020F0502020204030204" pitchFamily="34" charset="0"/>
            </a:endParaRPr>
          </a:p>
          <a:p>
            <a:pPr lvl="2" algn="just"/>
            <a:r>
              <a:rPr lang="en-US" altLang="en-US" sz="2800" b="1" dirty="0">
                <a:latin typeface="Calibri" panose="020F0502020204030204" pitchFamily="34" charset="0"/>
                <a:cs typeface="Calibri" panose="020F0502020204030204" pitchFamily="34" charset="0"/>
              </a:rPr>
              <a:t>Bens </a:t>
            </a:r>
            <a:r>
              <a:rPr lang="en-US" altLang="en-US" sz="2800" b="1" dirty="0" err="1">
                <a:latin typeface="Calibri" panose="020F0502020204030204" pitchFamily="34" charset="0"/>
                <a:cs typeface="Calibri" panose="020F0502020204030204" pitchFamily="34" charset="0"/>
              </a:rPr>
              <a:t>Excludentes</a:t>
            </a:r>
            <a:r>
              <a:rPr lang="en-US" altLang="en-US" sz="2800" b="1" dirty="0">
                <a:latin typeface="Calibri" panose="020F0502020204030204" pitchFamily="34" charset="0"/>
                <a:cs typeface="Calibri" panose="020F0502020204030204" pitchFamily="34" charset="0"/>
              </a:rPr>
              <a:t> (</a:t>
            </a:r>
            <a:r>
              <a:rPr lang="en-US" altLang="en-US" sz="2800" b="1" dirty="0" err="1">
                <a:latin typeface="Calibri" panose="020F0502020204030204" pitchFamily="34" charset="0"/>
                <a:cs typeface="Calibri" panose="020F0502020204030204" pitchFamily="34" charset="0"/>
              </a:rPr>
              <a:t>exclusivos</a:t>
            </a:r>
            <a:r>
              <a:rPr lang="en-US" altLang="en-US" sz="2800" b="1"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as </a:t>
            </a:r>
            <a:r>
              <a:rPr lang="en-US" altLang="en-US" sz="2800" dirty="0" err="1">
                <a:latin typeface="Calibri" panose="020F0502020204030204" pitchFamily="34" charset="0"/>
                <a:cs typeface="Calibri" panose="020F0502020204030204" pitchFamily="34" charset="0"/>
              </a:rPr>
              <a:t>pessoas</a:t>
            </a:r>
            <a:r>
              <a:rPr lang="en-US" altLang="en-US" sz="2800" dirty="0">
                <a:latin typeface="Calibri" panose="020F0502020204030204" pitchFamily="34" charset="0"/>
                <a:cs typeface="Calibri" panose="020F0502020204030204" pitchFamily="34" charset="0"/>
              </a:rPr>
              <a:t> </a:t>
            </a:r>
            <a:r>
              <a:rPr lang="en-US" altLang="en-US" sz="2800" dirty="0" err="1">
                <a:latin typeface="Calibri" panose="020F0502020204030204" pitchFamily="34" charset="0"/>
                <a:cs typeface="Calibri" panose="020F0502020204030204" pitchFamily="34" charset="0"/>
              </a:rPr>
              <a:t>podem</a:t>
            </a:r>
            <a:r>
              <a:rPr lang="en-US" altLang="en-US" sz="2800" dirty="0">
                <a:latin typeface="Calibri" panose="020F0502020204030204" pitchFamily="34" charset="0"/>
                <a:cs typeface="Calibri" panose="020F0502020204030204" pitchFamily="34" charset="0"/>
              </a:rPr>
              <a:t> ser </a:t>
            </a:r>
            <a:r>
              <a:rPr lang="en-US" altLang="en-US" sz="2800" dirty="0" err="1">
                <a:latin typeface="Calibri" panose="020F0502020204030204" pitchFamily="34" charset="0"/>
                <a:cs typeface="Calibri" panose="020F0502020204030204" pitchFamily="34" charset="0"/>
              </a:rPr>
              <a:t>impedidas</a:t>
            </a:r>
            <a:r>
              <a:rPr lang="en-US" altLang="en-US" sz="2800" dirty="0">
                <a:latin typeface="Calibri" panose="020F0502020204030204" pitchFamily="34" charset="0"/>
                <a:cs typeface="Calibri" panose="020F0502020204030204" pitchFamily="34" charset="0"/>
              </a:rPr>
              <a:t> de </a:t>
            </a:r>
            <a:r>
              <a:rPr lang="en-US" altLang="en-US" sz="2800" dirty="0" err="1">
                <a:latin typeface="Calibri" panose="020F0502020204030204" pitchFamily="34" charset="0"/>
                <a:cs typeface="Calibri" panose="020F0502020204030204" pitchFamily="34" charset="0"/>
              </a:rPr>
              <a:t>consumi</a:t>
            </a:r>
            <a:r>
              <a:rPr lang="en-US" altLang="en-US" sz="2800" dirty="0">
                <a:latin typeface="Calibri" panose="020F0502020204030204" pitchFamily="34" charset="0"/>
                <a:cs typeface="Calibri" panose="020F0502020204030204" pitchFamily="34" charset="0"/>
              </a:rPr>
              <a:t>-los.</a:t>
            </a:r>
          </a:p>
          <a:p>
            <a:pPr lvl="1" algn="just"/>
            <a:r>
              <a:rPr lang="en-US" altLang="en-US" sz="3200" b="1" dirty="0" err="1">
                <a:latin typeface="Calibri" panose="020F0502020204030204" pitchFamily="34" charset="0"/>
                <a:cs typeface="Calibri" panose="020F0502020204030204" pitchFamily="34" charset="0"/>
              </a:rPr>
              <a:t>Carona</a:t>
            </a:r>
            <a:r>
              <a:rPr lang="en-US" altLang="en-US" sz="3200" b="1" dirty="0">
                <a:latin typeface="Calibri" panose="020F0502020204030204" pitchFamily="34" charset="0"/>
                <a:cs typeface="Calibri" panose="020F0502020204030204" pitchFamily="34" charset="0"/>
              </a:rPr>
              <a:t> (</a:t>
            </a:r>
            <a:r>
              <a:rPr lang="en-US" altLang="en-US" sz="3200" b="1" i="1" dirty="0">
                <a:latin typeface="Calibri" panose="020F0502020204030204" pitchFamily="34" charset="0"/>
                <a:cs typeface="Calibri" panose="020F0502020204030204" pitchFamily="34" charset="0"/>
              </a:rPr>
              <a:t>free-rider</a:t>
            </a:r>
            <a:r>
              <a:rPr lang="en-US" altLang="en-US" sz="3200" b="1"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alguém</a:t>
            </a:r>
            <a:r>
              <a:rPr lang="en-US" altLang="en-US" sz="3200" dirty="0">
                <a:latin typeface="Calibri" panose="020F0502020204030204" pitchFamily="34" charset="0"/>
                <a:cs typeface="Calibri" panose="020F0502020204030204" pitchFamily="34" charset="0"/>
              </a:rPr>
              <a:t> que </a:t>
            </a:r>
            <a:r>
              <a:rPr lang="en-US" altLang="en-US" sz="3200" dirty="0" err="1">
                <a:latin typeface="Calibri" panose="020F0502020204030204" pitchFamily="34" charset="0"/>
                <a:cs typeface="Calibri" panose="020F0502020204030204" pitchFamily="34" charset="0"/>
              </a:rPr>
              <a:t>recebe</a:t>
            </a:r>
            <a:r>
              <a:rPr lang="en-US" altLang="en-US" sz="3200" dirty="0">
                <a:latin typeface="Calibri" panose="020F0502020204030204" pitchFamily="34" charset="0"/>
                <a:cs typeface="Calibri" panose="020F0502020204030204" pitchFamily="34" charset="0"/>
              </a:rPr>
              <a:t> o </a:t>
            </a:r>
            <a:r>
              <a:rPr lang="en-US" altLang="en-US" sz="3200" dirty="0" err="1">
                <a:latin typeface="Calibri" panose="020F0502020204030204" pitchFamily="34" charset="0"/>
                <a:cs typeface="Calibri" panose="020F0502020204030204" pitchFamily="34" charset="0"/>
              </a:rPr>
              <a:t>benefício</a:t>
            </a:r>
            <a:r>
              <a:rPr lang="en-US" altLang="en-US" sz="3200" dirty="0">
                <a:latin typeface="Calibri" panose="020F0502020204030204" pitchFamily="34" charset="0"/>
                <a:cs typeface="Calibri" panose="020F0502020204030204" pitchFamily="34" charset="0"/>
              </a:rPr>
              <a:t> de um </a:t>
            </a:r>
            <a:r>
              <a:rPr lang="en-US" altLang="en-US" sz="3200" dirty="0" err="1">
                <a:latin typeface="Calibri" panose="020F0502020204030204" pitchFamily="34" charset="0"/>
                <a:cs typeface="Calibri" panose="020F0502020204030204" pitchFamily="34" charset="0"/>
              </a:rPr>
              <a:t>bem</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ou</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serviço</a:t>
            </a:r>
            <a:r>
              <a:rPr lang="en-US" altLang="en-US" sz="3200" dirty="0">
                <a:latin typeface="Calibri" panose="020F0502020204030204" pitchFamily="34" charset="0"/>
                <a:cs typeface="Calibri" panose="020F0502020204030204" pitchFamily="34" charset="0"/>
              </a:rPr>
              <a:t>, mas </a:t>
            </a:r>
            <a:r>
              <a:rPr lang="en-US" altLang="en-US" sz="3200" dirty="0" err="1">
                <a:latin typeface="Calibri" panose="020F0502020204030204" pitchFamily="34" charset="0"/>
                <a:cs typeface="Calibri" panose="020F0502020204030204" pitchFamily="34" charset="0"/>
              </a:rPr>
              <a:t>evita</a:t>
            </a:r>
            <a:r>
              <a:rPr lang="en-US" altLang="en-US" sz="3200" dirty="0">
                <a:latin typeface="Calibri" panose="020F0502020204030204" pitchFamily="34" charset="0"/>
                <a:cs typeface="Calibri" panose="020F0502020204030204" pitchFamily="34" charset="0"/>
              </a:rPr>
              <a:t> </a:t>
            </a:r>
            <a:r>
              <a:rPr lang="en-US" altLang="en-US" sz="3200" dirty="0" err="1">
                <a:latin typeface="Calibri" panose="020F0502020204030204" pitchFamily="34" charset="0"/>
                <a:cs typeface="Calibri" panose="020F0502020204030204" pitchFamily="34" charset="0"/>
              </a:rPr>
              <a:t>pagar</a:t>
            </a:r>
            <a:r>
              <a:rPr lang="en-US" altLang="en-US" sz="3200" dirty="0">
                <a:latin typeface="Calibri" panose="020F0502020204030204" pitchFamily="34" charset="0"/>
                <a:cs typeface="Calibri" panose="020F0502020204030204" pitchFamily="34" charset="0"/>
              </a:rPr>
              <a:t> por </a:t>
            </a:r>
            <a:r>
              <a:rPr lang="en-US" altLang="en-US" sz="3200" dirty="0" err="1">
                <a:latin typeface="Calibri" panose="020F0502020204030204" pitchFamily="34" charset="0"/>
                <a:cs typeface="Calibri" panose="020F0502020204030204" pitchFamily="34" charset="0"/>
              </a:rPr>
              <a:t>ele</a:t>
            </a:r>
            <a:r>
              <a:rPr lang="en-US" altLang="en-US" sz="3200" dirty="0">
                <a:latin typeface="Calibri" panose="020F0502020204030204" pitchFamily="34" charset="0"/>
                <a:cs typeface="Calibri" panose="020F0502020204030204" pitchFamily="34" charset="0"/>
              </a:rPr>
              <a:t>.</a:t>
            </a:r>
          </a:p>
          <a:p>
            <a:pPr lvl="1" algn="just"/>
            <a:endParaRPr lang="pt-BR" altLang="en-US" sz="3200"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endParaRPr lang="en-US" altLang="en-US" sz="3200" dirty="0">
              <a:latin typeface="Calibri" panose="020F0502020204030204" pitchFamily="34" charset="0"/>
              <a:cs typeface="Calibri" panose="020F0502020204030204" pitchFamily="34" charset="0"/>
            </a:endParaRPr>
          </a:p>
          <a:p>
            <a:pPr marL="457200" lvl="1" indent="0" algn="just">
              <a:buClrTx/>
              <a:buNone/>
            </a:pPr>
            <a:endParaRPr lang="en-US" altLang="en-US" sz="32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endParaRPr lang="pt-BR"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360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3">
            <a:extLst>
              <a:ext uri="{FF2B5EF4-FFF2-40B4-BE49-F238E27FC236}">
                <a16:creationId xmlns:a16="http://schemas.microsoft.com/office/drawing/2014/main" id="{DCEFFBEB-87F1-4D91-9954-0C4710CEEA88}"/>
              </a:ext>
            </a:extLst>
          </p:cNvPr>
          <p:cNvSpPr txBox="1">
            <a:spLocks noChangeArrowheads="1"/>
          </p:cNvSpPr>
          <p:nvPr/>
        </p:nvSpPr>
        <p:spPr bwMode="auto">
          <a:xfrm>
            <a:off x="-384720" y="1449982"/>
            <a:ext cx="12576720" cy="4572000"/>
          </a:xfrm>
          <a:prstGeom prst="rect">
            <a:avLst/>
          </a:prstGeom>
          <a:noFill/>
          <a:ln w="9525">
            <a:noFill/>
            <a:miter lim="800000"/>
            <a:headEnd/>
            <a:tailEnd/>
          </a:ln>
        </p:spPr>
        <p:txBody>
          <a:bodyPr/>
          <a:lstStyle/>
          <a:p>
            <a:pPr marL="571500" indent="-571500">
              <a:lnSpc>
                <a:spcPct val="55000"/>
              </a:lnSpc>
              <a:spcBef>
                <a:spcPct val="20000"/>
              </a:spcBef>
              <a:buSzPct val="90000"/>
              <a:buFont typeface="Arial" panose="020B0604020202020204" pitchFamily="34" charset="0"/>
              <a:buChar char="•"/>
              <a:defRPr/>
            </a:pPr>
            <a:endParaRPr lang="en-US" sz="4000" b="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4000" kern="0" dirty="0" err="1">
                <a:solidFill>
                  <a:schemeClr val="tx1"/>
                </a:solidFill>
                <a:latin typeface="Calibri" panose="020F0502020204030204" pitchFamily="34" charset="0"/>
                <a:cs typeface="Calibri" panose="020F0502020204030204" pitchFamily="34" charset="0"/>
              </a:rPr>
              <a:t>Portanto</a:t>
            </a:r>
            <a:r>
              <a:rPr lang="en-US" sz="4000" kern="0" dirty="0">
                <a:solidFill>
                  <a:schemeClr val="tx1"/>
                </a:solidFill>
                <a:latin typeface="Calibri" panose="020F0502020204030204" pitchFamily="34" charset="0"/>
                <a:cs typeface="Calibri" panose="020F0502020204030204" pitchFamily="34" charset="0"/>
              </a:rPr>
              <a:t>:</a:t>
            </a:r>
          </a:p>
          <a:p>
            <a:pPr marL="1028700" lvl="1" indent="-571500">
              <a:spcBef>
                <a:spcPct val="20000"/>
              </a:spcBef>
              <a:buSzPct val="90000"/>
              <a:buFont typeface="Arial" panose="020B0604020202020204" pitchFamily="34" charset="0"/>
              <a:buChar char="•"/>
              <a:defRPr/>
            </a:pPr>
            <a:endParaRPr lang="en-US" sz="12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a:solidFill>
                  <a:schemeClr val="tx1"/>
                </a:solidFill>
                <a:latin typeface="Calibri" panose="020F0502020204030204" pitchFamily="34" charset="0"/>
                <a:cs typeface="Calibri" panose="020F0502020204030204" pitchFamily="34" charset="0"/>
              </a:rPr>
              <a:t>Bens </a:t>
            </a:r>
            <a:r>
              <a:rPr lang="en-US" sz="3800" kern="0" dirty="0" err="1">
                <a:solidFill>
                  <a:schemeClr val="tx1"/>
                </a:solidFill>
                <a:latin typeface="Calibri" panose="020F0502020204030204" pitchFamily="34" charset="0"/>
                <a:cs typeface="Calibri" panose="020F0502020204030204" pitchFamily="34" charset="0"/>
              </a:rPr>
              <a:t>Privados</a:t>
            </a:r>
            <a:r>
              <a:rPr lang="en-US" sz="3800" kern="0" dirty="0">
                <a:solidFill>
                  <a:schemeClr val="tx1"/>
                </a:solidFill>
                <a:latin typeface="Calibri" panose="020F0502020204030204" pitchFamily="34" charset="0"/>
                <a:cs typeface="Calibri" panose="020F0502020204030204" pitchFamily="34" charset="0"/>
              </a:rPr>
              <a:t>: _____________ e ______________</a:t>
            </a:r>
          </a:p>
          <a:p>
            <a:pPr marL="1028700" lvl="1" indent="-571500">
              <a:spcBef>
                <a:spcPct val="20000"/>
              </a:spcBef>
              <a:buSzPct val="9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a:solidFill>
                  <a:schemeClr val="tx1"/>
                </a:solidFill>
                <a:latin typeface="Calibri" panose="020F0502020204030204" pitchFamily="34" charset="0"/>
                <a:cs typeface="Calibri" panose="020F0502020204030204" pitchFamily="34" charset="0"/>
              </a:rPr>
              <a:t>Bens </a:t>
            </a:r>
            <a:r>
              <a:rPr lang="en-US" sz="3800" kern="0" dirty="0" err="1">
                <a:solidFill>
                  <a:schemeClr val="tx1"/>
                </a:solidFill>
                <a:latin typeface="Calibri" panose="020F0502020204030204" pitchFamily="34" charset="0"/>
                <a:cs typeface="Calibri" panose="020F0502020204030204" pitchFamily="34" charset="0"/>
              </a:rPr>
              <a:t>Públicos</a:t>
            </a:r>
            <a:r>
              <a:rPr lang="en-US" sz="3800" kern="0" dirty="0">
                <a:solidFill>
                  <a:schemeClr val="tx1"/>
                </a:solidFill>
                <a:latin typeface="Calibri" panose="020F0502020204030204" pitchFamily="34" charset="0"/>
                <a:cs typeface="Calibri" panose="020F0502020204030204" pitchFamily="34" charset="0"/>
              </a:rPr>
              <a:t>: _____________ e ______________</a:t>
            </a:r>
          </a:p>
          <a:p>
            <a:pPr marL="1028700" lvl="1" indent="-571500">
              <a:spcBef>
                <a:spcPct val="20000"/>
              </a:spcBef>
              <a:buSzPct val="9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Recursos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Comuns</a:t>
            </a:r>
            <a:r>
              <a:rPr lang="en-US" sz="3800" kern="0" dirty="0">
                <a:solidFill>
                  <a:schemeClr val="tx1"/>
                </a:solidFill>
                <a:latin typeface="Calibri" panose="020F0502020204030204" pitchFamily="34" charset="0"/>
                <a:cs typeface="Calibri" panose="020F0502020204030204" pitchFamily="34" charset="0"/>
              </a:rPr>
              <a:t>: _____________ e ______________</a:t>
            </a:r>
          </a:p>
          <a:p>
            <a:pPr marL="1028700" lvl="1" indent="-571500">
              <a:spcBef>
                <a:spcPct val="20000"/>
              </a:spcBef>
              <a:buSzPct val="9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spcBef>
                <a:spcPct val="20000"/>
              </a:spcBef>
              <a:buSzPct val="9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Monopólios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Naturais</a:t>
            </a:r>
            <a:r>
              <a:rPr lang="en-US" sz="3800" b="0" kern="0" dirty="0">
                <a:solidFill>
                  <a:schemeClr val="tx1"/>
                </a:solidFill>
                <a:latin typeface="Calibri" panose="020F0502020204030204" pitchFamily="34" charset="0"/>
                <a:cs typeface="Calibri" panose="020F0502020204030204" pitchFamily="34" charset="0"/>
              </a:rPr>
              <a:t>: </a:t>
            </a:r>
            <a:r>
              <a:rPr lang="en-US" sz="3800" kern="0" dirty="0">
                <a:solidFill>
                  <a:schemeClr val="tx1"/>
                </a:solidFill>
                <a:latin typeface="Calibri" panose="020F0502020204030204" pitchFamily="34" charset="0"/>
                <a:cs typeface="Calibri" panose="020F0502020204030204" pitchFamily="34" charset="0"/>
              </a:rPr>
              <a:t>____________ e ______________</a:t>
            </a:r>
          </a:p>
          <a:p>
            <a:pPr marL="609600" indent="-609600">
              <a:lnSpc>
                <a:spcPct val="60000"/>
              </a:lnSpc>
              <a:spcBef>
                <a:spcPct val="20000"/>
              </a:spcBef>
              <a:buSzPct val="75000"/>
              <a:buFont typeface="Arial" panose="020B0604020202020204" pitchFamily="34" charset="0"/>
              <a:buChar char="•"/>
              <a:defRPr/>
            </a:pPr>
            <a:endParaRPr lang="en-US" sz="4000" b="0" kern="0" dirty="0">
              <a:solidFill>
                <a:schemeClr val="tx1"/>
              </a:solidFill>
              <a:latin typeface="Calibri" panose="020F0502020204030204" pitchFamily="34" charset="0"/>
              <a:cs typeface="Calibri" panose="020F0502020204030204" pitchFamily="34" charset="0"/>
            </a:endParaRPr>
          </a:p>
        </p:txBody>
      </p:sp>
      <p:grpSp>
        <p:nvGrpSpPr>
          <p:cNvPr id="18" name="Group 18">
            <a:extLst>
              <a:ext uri="{FF2B5EF4-FFF2-40B4-BE49-F238E27FC236}">
                <a16:creationId xmlns:a16="http://schemas.microsoft.com/office/drawing/2014/main" id="{37B8ABCF-66DB-4093-8138-FDE1ED66E3D1}"/>
              </a:ext>
            </a:extLst>
          </p:cNvPr>
          <p:cNvGrpSpPr>
            <a:grpSpLocks/>
          </p:cNvGrpSpPr>
          <p:nvPr/>
        </p:nvGrpSpPr>
        <p:grpSpPr bwMode="auto">
          <a:xfrm>
            <a:off x="4871864" y="2917749"/>
            <a:ext cx="5112568" cy="1015998"/>
            <a:chOff x="2496" y="1872"/>
            <a:chExt cx="2352" cy="640"/>
          </a:xfrm>
        </p:grpSpPr>
        <p:sp>
          <p:nvSpPr>
            <p:cNvPr id="19" name="Text Box 11">
              <a:extLst>
                <a:ext uri="{FF2B5EF4-FFF2-40B4-BE49-F238E27FC236}">
                  <a16:creationId xmlns:a16="http://schemas.microsoft.com/office/drawing/2014/main" id="{FD02F4D3-CFDC-432D-9F38-8526CCCDE29E}"/>
                </a:ext>
              </a:extLst>
            </p:cNvPr>
            <p:cNvSpPr txBox="1">
              <a:spLocks noChangeArrowheads="1"/>
            </p:cNvSpPr>
            <p:nvPr/>
          </p:nvSpPr>
          <p:spPr bwMode="auto">
            <a:xfrm>
              <a:off x="2496" y="1872"/>
              <a:ext cx="105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Rivais</a:t>
              </a:r>
            </a:p>
          </p:txBody>
        </p:sp>
        <p:sp>
          <p:nvSpPr>
            <p:cNvPr id="20" name="Text Box 12">
              <a:extLst>
                <a:ext uri="{FF2B5EF4-FFF2-40B4-BE49-F238E27FC236}">
                  <a16:creationId xmlns:a16="http://schemas.microsoft.com/office/drawing/2014/main" id="{E6C4FDEF-0788-4A9C-A6F6-9D06CB39FF86}"/>
                </a:ext>
              </a:extLst>
            </p:cNvPr>
            <p:cNvSpPr txBox="1">
              <a:spLocks noChangeArrowheads="1"/>
            </p:cNvSpPr>
            <p:nvPr/>
          </p:nvSpPr>
          <p:spPr bwMode="auto">
            <a:xfrm>
              <a:off x="3792" y="1872"/>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a:t>Excludentes</a:t>
              </a:r>
            </a:p>
          </p:txBody>
        </p:sp>
      </p:grpSp>
      <p:grpSp>
        <p:nvGrpSpPr>
          <p:cNvPr id="21" name="Group 19">
            <a:extLst>
              <a:ext uri="{FF2B5EF4-FFF2-40B4-BE49-F238E27FC236}">
                <a16:creationId xmlns:a16="http://schemas.microsoft.com/office/drawing/2014/main" id="{D9158C92-2DC3-4D34-9D77-F43D24EAC753}"/>
              </a:ext>
            </a:extLst>
          </p:cNvPr>
          <p:cNvGrpSpPr>
            <a:grpSpLocks/>
          </p:cNvGrpSpPr>
          <p:nvPr/>
        </p:nvGrpSpPr>
        <p:grpSpPr bwMode="auto">
          <a:xfrm>
            <a:off x="4510950" y="3710537"/>
            <a:ext cx="6192587" cy="1016000"/>
            <a:chOff x="2192" y="2212"/>
            <a:chExt cx="2966" cy="640"/>
          </a:xfrm>
        </p:grpSpPr>
        <p:sp>
          <p:nvSpPr>
            <p:cNvPr id="22" name="Text Box 10">
              <a:extLst>
                <a:ext uri="{FF2B5EF4-FFF2-40B4-BE49-F238E27FC236}">
                  <a16:creationId xmlns:a16="http://schemas.microsoft.com/office/drawing/2014/main" id="{54096E5B-0DBF-4DCF-98D8-E4660BFDE7E4}"/>
                </a:ext>
              </a:extLst>
            </p:cNvPr>
            <p:cNvSpPr txBox="1">
              <a:spLocks noChangeArrowheads="1"/>
            </p:cNvSpPr>
            <p:nvPr/>
          </p:nvSpPr>
          <p:spPr bwMode="auto">
            <a:xfrm>
              <a:off x="2192" y="2212"/>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Rivais</a:t>
              </a:r>
            </a:p>
          </p:txBody>
        </p:sp>
        <p:sp>
          <p:nvSpPr>
            <p:cNvPr id="23" name="Text Box 13">
              <a:extLst>
                <a:ext uri="{FF2B5EF4-FFF2-40B4-BE49-F238E27FC236}">
                  <a16:creationId xmlns:a16="http://schemas.microsoft.com/office/drawing/2014/main" id="{228E40A4-5472-49CD-8FBF-5F2508F4B357}"/>
                </a:ext>
              </a:extLst>
            </p:cNvPr>
            <p:cNvSpPr txBox="1">
              <a:spLocks noChangeArrowheads="1"/>
            </p:cNvSpPr>
            <p:nvPr/>
          </p:nvSpPr>
          <p:spPr bwMode="auto">
            <a:xfrm>
              <a:off x="3622" y="2212"/>
              <a:ext cx="153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Excludentes</a:t>
              </a:r>
            </a:p>
          </p:txBody>
        </p:sp>
      </p:grpSp>
      <p:grpSp>
        <p:nvGrpSpPr>
          <p:cNvPr id="24" name="Group 21">
            <a:extLst>
              <a:ext uri="{FF2B5EF4-FFF2-40B4-BE49-F238E27FC236}">
                <a16:creationId xmlns:a16="http://schemas.microsoft.com/office/drawing/2014/main" id="{65E5109A-7001-4F16-A83F-A71D358BBEF8}"/>
              </a:ext>
            </a:extLst>
          </p:cNvPr>
          <p:cNvGrpSpPr>
            <a:grpSpLocks/>
          </p:cNvGrpSpPr>
          <p:nvPr/>
        </p:nvGrpSpPr>
        <p:grpSpPr bwMode="auto">
          <a:xfrm>
            <a:off x="5591948" y="5365327"/>
            <a:ext cx="5616289" cy="1016001"/>
            <a:chOff x="2784" y="2907"/>
            <a:chExt cx="2564" cy="640"/>
          </a:xfrm>
        </p:grpSpPr>
        <p:sp>
          <p:nvSpPr>
            <p:cNvPr id="25" name="Text Box 14">
              <a:extLst>
                <a:ext uri="{FF2B5EF4-FFF2-40B4-BE49-F238E27FC236}">
                  <a16:creationId xmlns:a16="http://schemas.microsoft.com/office/drawing/2014/main" id="{9C4460C0-D7F1-4547-A24F-2258D00EA76C}"/>
                </a:ext>
              </a:extLst>
            </p:cNvPr>
            <p:cNvSpPr txBox="1">
              <a:spLocks noChangeArrowheads="1"/>
            </p:cNvSpPr>
            <p:nvPr/>
          </p:nvSpPr>
          <p:spPr bwMode="auto">
            <a:xfrm>
              <a:off x="2784" y="2907"/>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Rivais</a:t>
              </a:r>
            </a:p>
          </p:txBody>
        </p:sp>
        <p:sp>
          <p:nvSpPr>
            <p:cNvPr id="26" name="Text Box 15">
              <a:extLst>
                <a:ext uri="{FF2B5EF4-FFF2-40B4-BE49-F238E27FC236}">
                  <a16:creationId xmlns:a16="http://schemas.microsoft.com/office/drawing/2014/main" id="{4EFEBE5E-FABE-420F-96D9-9F523143AAE9}"/>
                </a:ext>
              </a:extLst>
            </p:cNvPr>
            <p:cNvSpPr txBox="1">
              <a:spLocks noChangeArrowheads="1"/>
            </p:cNvSpPr>
            <p:nvPr/>
          </p:nvSpPr>
          <p:spPr bwMode="auto">
            <a:xfrm>
              <a:off x="4292" y="2907"/>
              <a:ext cx="1056"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Excludentes</a:t>
              </a:r>
            </a:p>
          </p:txBody>
        </p:sp>
      </p:grpSp>
      <p:grpSp>
        <p:nvGrpSpPr>
          <p:cNvPr id="27" name="Group 20">
            <a:extLst>
              <a:ext uri="{FF2B5EF4-FFF2-40B4-BE49-F238E27FC236}">
                <a16:creationId xmlns:a16="http://schemas.microsoft.com/office/drawing/2014/main" id="{8FF815F0-E1B1-4171-9052-C39B3FD82B21}"/>
              </a:ext>
            </a:extLst>
          </p:cNvPr>
          <p:cNvGrpSpPr>
            <a:grpSpLocks/>
          </p:cNvGrpSpPr>
          <p:nvPr/>
        </p:nvGrpSpPr>
        <p:grpSpPr bwMode="auto">
          <a:xfrm>
            <a:off x="5520856" y="4532581"/>
            <a:ext cx="5832564" cy="554038"/>
            <a:chOff x="2705" y="2563"/>
            <a:chExt cx="2824" cy="349"/>
          </a:xfrm>
        </p:grpSpPr>
        <p:sp>
          <p:nvSpPr>
            <p:cNvPr id="28" name="Text Box 16">
              <a:extLst>
                <a:ext uri="{FF2B5EF4-FFF2-40B4-BE49-F238E27FC236}">
                  <a16:creationId xmlns:a16="http://schemas.microsoft.com/office/drawing/2014/main" id="{1E6FF96C-9458-4C6A-BD3F-FA6B470B15FE}"/>
                </a:ext>
              </a:extLst>
            </p:cNvPr>
            <p:cNvSpPr txBox="1">
              <a:spLocks noChangeArrowheads="1"/>
            </p:cNvSpPr>
            <p:nvPr/>
          </p:nvSpPr>
          <p:spPr bwMode="auto">
            <a:xfrm>
              <a:off x="4011" y="2563"/>
              <a:ext cx="1518"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Não Excludentes</a:t>
              </a:r>
            </a:p>
          </p:txBody>
        </p:sp>
        <p:sp>
          <p:nvSpPr>
            <p:cNvPr id="29" name="Text Box 17">
              <a:extLst>
                <a:ext uri="{FF2B5EF4-FFF2-40B4-BE49-F238E27FC236}">
                  <a16:creationId xmlns:a16="http://schemas.microsoft.com/office/drawing/2014/main" id="{12EACA9B-0CB3-40C3-99A6-8F25388C0D51}"/>
                </a:ext>
              </a:extLst>
            </p:cNvPr>
            <p:cNvSpPr txBox="1">
              <a:spLocks noChangeArrowheads="1"/>
            </p:cNvSpPr>
            <p:nvPr/>
          </p:nvSpPr>
          <p:spPr bwMode="auto">
            <a:xfrm>
              <a:off x="2705" y="2563"/>
              <a:ext cx="105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3000" b="0" dirty="0"/>
                <a:t>Rivais</a:t>
              </a:r>
            </a:p>
          </p:txBody>
        </p:sp>
      </p:grpSp>
      <p:sp>
        <p:nvSpPr>
          <p:cNvPr id="30" name="Rectangle 7">
            <a:extLst>
              <a:ext uri="{FF2B5EF4-FFF2-40B4-BE49-F238E27FC236}">
                <a16:creationId xmlns:a16="http://schemas.microsoft.com/office/drawing/2014/main" id="{ACEAE967-5726-4199-8107-94B7AE4BAC3E}"/>
              </a:ext>
            </a:extLst>
          </p:cNvPr>
          <p:cNvSpPr>
            <a:spLocks noGrp="1" noChangeArrowheads="1"/>
          </p:cNvSpPr>
          <p:nvPr>
            <p:ph type="title"/>
          </p:nvPr>
        </p:nvSpPr>
        <p:spPr>
          <a:xfrm>
            <a:off x="623392" y="438175"/>
            <a:ext cx="11017224" cy="1190625"/>
          </a:xfrm>
          <a:noFill/>
        </p:spPr>
        <p:txBody>
          <a:bodyPr>
            <a:normAutofit fontScale="90000"/>
          </a:bodyPr>
          <a:lstStyle/>
          <a:p>
            <a:pPr algn="ctr"/>
            <a:r>
              <a:rPr lang="en-US" altLang="en-US" sz="4800" b="1" dirty="0">
                <a:solidFill>
                  <a:schemeClr val="tx1"/>
                </a:solidFill>
                <a:latin typeface="Calibri" panose="020F0502020204030204" pitchFamily="34" charset="0"/>
                <a:cs typeface="Calibri" panose="020F0502020204030204" pitchFamily="34" charset="0"/>
              </a:rPr>
              <a:t>Bens </a:t>
            </a:r>
            <a:r>
              <a:rPr lang="en-US" altLang="en-US" sz="4800" b="1" dirty="0" err="1">
                <a:solidFill>
                  <a:schemeClr val="tx1"/>
                </a:solidFill>
                <a:latin typeface="Calibri" panose="020F0502020204030204" pitchFamily="34" charset="0"/>
                <a:cs typeface="Calibri" panose="020F0502020204030204" pitchFamily="34" charset="0"/>
              </a:rPr>
              <a:t>Públicos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r>
              <a:rPr lang="en-US" altLang="en-US" sz="4800" b="1" dirty="0">
                <a:solidFill>
                  <a:schemeClr val="tx1"/>
                </a:solidFill>
                <a:latin typeface="Calibri" panose="020F0502020204030204" pitchFamily="34" charset="0"/>
                <a:cs typeface="Calibri" panose="020F0502020204030204" pitchFamily="34" charset="0"/>
              </a:rPr>
              <a:t> e </a:t>
            </a:r>
            <a:r>
              <a:rPr lang="en-US" altLang="en-US" sz="4800" b="1" dirty="0" err="1">
                <a:solidFill>
                  <a:schemeClr val="tx1"/>
                </a:solidFill>
                <a:latin typeface="Calibri" panose="020F0502020204030204" pitchFamily="34" charset="0"/>
                <a:cs typeface="Calibri" panose="020F0502020204030204" pitchFamily="34" charset="0"/>
              </a:rPr>
              <a:t>Monopólios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Naturais</a:t>
            </a:r>
            <a:endParaRPr lang="en-US" altLang="en-US" sz="48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94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blinds(horizontal)">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blinds(horizontal)">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78399C48-6AA1-47AB-8ABB-BCF53B32B4EC}"/>
              </a:ext>
            </a:extLst>
          </p:cNvPr>
          <p:cNvSpPr>
            <a:spLocks noGrp="1"/>
          </p:cNvSpPr>
          <p:nvPr>
            <p:ph idx="1"/>
          </p:nvPr>
        </p:nvSpPr>
        <p:spPr>
          <a:xfrm>
            <a:off x="427384" y="1056998"/>
            <a:ext cx="11605590" cy="640092"/>
          </a:xfrm>
        </p:spPr>
        <p:txBody>
          <a:bodyPr>
            <a:normAutofit/>
          </a:bodyPr>
          <a:lstStyle/>
          <a:p>
            <a:r>
              <a:rPr lang="pt-BR" sz="3800" b="1" dirty="0"/>
              <a:t>Provisionar quando</a:t>
            </a:r>
          </a:p>
        </p:txBody>
      </p:sp>
      <p:sp>
        <p:nvSpPr>
          <p:cNvPr id="6" name="Rectangle 7">
            <a:extLst>
              <a:ext uri="{FF2B5EF4-FFF2-40B4-BE49-F238E27FC236}">
                <a16:creationId xmlns:a16="http://schemas.microsoft.com/office/drawing/2014/main" id="{08AA662A-6D4B-4664-8108-1C6DA983321C}"/>
              </a:ext>
            </a:extLst>
          </p:cNvPr>
          <p:cNvSpPr>
            <a:spLocks noGrp="1" noChangeArrowheads="1"/>
          </p:cNvSpPr>
          <p:nvPr>
            <p:ph type="title"/>
          </p:nvPr>
        </p:nvSpPr>
        <p:spPr>
          <a:xfrm>
            <a:off x="623392" y="39670"/>
            <a:ext cx="11017224" cy="1190625"/>
          </a:xfrm>
          <a:noFill/>
        </p:spPr>
        <p:txBody>
          <a:bodyPr>
            <a:normAutofit/>
          </a:bodyPr>
          <a:lstStyle/>
          <a:p>
            <a:pPr algn="ctr"/>
            <a:r>
              <a:rPr lang="en-US" altLang="en-US" sz="4800" b="1" dirty="0" err="1">
                <a:latin typeface="Calibri" panose="020F0502020204030204" pitchFamily="34" charset="0"/>
                <a:cs typeface="Calibri" panose="020F0502020204030204" pitchFamily="34" charset="0"/>
              </a:rPr>
              <a:t>Quando</a:t>
            </a:r>
            <a:r>
              <a:rPr lang="en-US" altLang="en-US" sz="4800" b="1" dirty="0">
                <a:latin typeface="Calibri" panose="020F0502020204030204" pitchFamily="34" charset="0"/>
                <a:cs typeface="Calibri" panose="020F0502020204030204" pitchFamily="34" charset="0"/>
              </a:rPr>
              <a:t> </a:t>
            </a:r>
            <a:r>
              <a:rPr lang="en-US" altLang="en-US" sz="4800" b="1" dirty="0" err="1">
                <a:latin typeface="Calibri" panose="020F0502020204030204" pitchFamily="34" charset="0"/>
                <a:cs typeface="Calibri" panose="020F0502020204030204" pitchFamily="34" charset="0"/>
              </a:rPr>
              <a:t>Provisionar</a:t>
            </a:r>
            <a:r>
              <a:rPr lang="en-US" altLang="en-US" sz="4800" b="1" dirty="0">
                <a:latin typeface="Calibri" panose="020F0502020204030204" pitchFamily="34" charset="0"/>
                <a:cs typeface="Calibri" panose="020F0502020204030204" pitchFamily="34" charset="0"/>
              </a:rPr>
              <a:t> Um </a:t>
            </a:r>
            <a:r>
              <a:rPr lang="en-US" altLang="en-US" sz="4800" b="1" dirty="0" err="1">
                <a:latin typeface="Calibri" panose="020F0502020204030204" pitchFamily="34" charset="0"/>
                <a:cs typeface="Calibri" panose="020F0502020204030204" pitchFamily="34" charset="0"/>
              </a:rPr>
              <a:t>Bem</a:t>
            </a:r>
            <a:r>
              <a:rPr lang="en-US" altLang="en-US" sz="4800" b="1" dirty="0">
                <a:latin typeface="Calibri" panose="020F0502020204030204" pitchFamily="34" charset="0"/>
                <a:cs typeface="Calibri" panose="020F0502020204030204" pitchFamily="34" charset="0"/>
              </a:rPr>
              <a:t> </a:t>
            </a:r>
            <a:r>
              <a:rPr lang="en-US" altLang="en-US" sz="4800" b="1" dirty="0" err="1">
                <a:latin typeface="Calibri" panose="020F0502020204030204" pitchFamily="34" charset="0"/>
                <a:cs typeface="Calibri" panose="020F0502020204030204" pitchFamily="34" charset="0"/>
              </a:rPr>
              <a:t>Público</a:t>
            </a:r>
            <a:endParaRPr lang="en-US" altLang="en-US" sz="4800" b="1" dirty="0">
              <a:solidFill>
                <a:schemeClr val="tx1"/>
              </a:solidFill>
              <a:latin typeface="Calibri" panose="020F0502020204030204" pitchFamily="34" charset="0"/>
              <a:cs typeface="Calibri" panose="020F0502020204030204" pitchFamily="34" charset="0"/>
            </a:endParaRPr>
          </a:p>
        </p:txBody>
      </p:sp>
      <p:graphicFrame>
        <p:nvGraphicFramePr>
          <p:cNvPr id="7" name="Object 6">
            <a:extLst>
              <a:ext uri="{FF2B5EF4-FFF2-40B4-BE49-F238E27FC236}">
                <a16:creationId xmlns:a16="http://schemas.microsoft.com/office/drawing/2014/main" id="{B2F96300-09DF-4B69-A574-CADC246275E6}"/>
              </a:ext>
            </a:extLst>
          </p:cNvPr>
          <p:cNvGraphicFramePr>
            <a:graphicFrameLocks noChangeAspect="1"/>
          </p:cNvGraphicFramePr>
          <p:nvPr>
            <p:extLst>
              <p:ext uri="{D42A27DB-BD31-4B8C-83A1-F6EECF244321}">
                <p14:modId xmlns:p14="http://schemas.microsoft.com/office/powerpoint/2010/main" val="3694079879"/>
              </p:ext>
            </p:extLst>
          </p:nvPr>
        </p:nvGraphicFramePr>
        <p:xfrm>
          <a:off x="4663660" y="1000125"/>
          <a:ext cx="3162300" cy="754063"/>
        </p:xfrm>
        <a:graphic>
          <a:graphicData uri="http://schemas.openxmlformats.org/presentationml/2006/ole">
            <mc:AlternateContent xmlns:mc="http://schemas.openxmlformats.org/markup-compatibility/2006">
              <mc:Choice xmlns:v="urn:schemas-microsoft-com:vml" Requires="v">
                <p:oleObj name="Equation" r:id="rId2" imgW="1028520" imgH="253800" progId="Equation.DSMT4">
                  <p:embed/>
                </p:oleObj>
              </mc:Choice>
              <mc:Fallback>
                <p:oleObj name="Equation" r:id="rId2" imgW="1028520" imgH="253800" progId="Equation.DSMT4">
                  <p:embed/>
                  <p:pic>
                    <p:nvPicPr>
                      <p:cNvPr id="7" name="Object 6">
                        <a:extLst>
                          <a:ext uri="{FF2B5EF4-FFF2-40B4-BE49-F238E27FC236}">
                            <a16:creationId xmlns:a16="http://schemas.microsoft.com/office/drawing/2014/main" id="{B2F96300-09DF-4B69-A574-CADC246275E6}"/>
                          </a:ext>
                        </a:extLst>
                      </p:cNvPr>
                      <p:cNvPicPr>
                        <a:picLocks noChangeAspect="1" noChangeArrowheads="1"/>
                      </p:cNvPicPr>
                      <p:nvPr/>
                    </p:nvPicPr>
                    <p:blipFill>
                      <a:blip r:embed="rId3"/>
                      <a:srcRect/>
                      <a:stretch>
                        <a:fillRect/>
                      </a:stretch>
                    </p:blipFill>
                    <p:spPr bwMode="auto">
                      <a:xfrm>
                        <a:off x="4663660" y="1000125"/>
                        <a:ext cx="3162300" cy="754063"/>
                      </a:xfrm>
                      <a:prstGeom prst="rect">
                        <a:avLst/>
                      </a:prstGeom>
                      <a:noFill/>
                      <a:ln>
                        <a:noFill/>
                      </a:ln>
                      <a:effectLst/>
                    </p:spPr>
                  </p:pic>
                </p:oleObj>
              </mc:Fallback>
            </mc:AlternateContent>
          </a:graphicData>
        </a:graphic>
      </p:graphicFrame>
      <p:sp>
        <p:nvSpPr>
          <p:cNvPr id="8" name="Espaço Reservado para Conteúdo 2">
            <a:extLst>
              <a:ext uri="{FF2B5EF4-FFF2-40B4-BE49-F238E27FC236}">
                <a16:creationId xmlns:a16="http://schemas.microsoft.com/office/drawing/2014/main" id="{B61ECCC5-7A62-4548-88E9-169EB86B9EB2}"/>
              </a:ext>
            </a:extLst>
          </p:cNvPr>
          <p:cNvSpPr txBox="1">
            <a:spLocks/>
          </p:cNvSpPr>
          <p:nvPr/>
        </p:nvSpPr>
        <p:spPr>
          <a:xfrm>
            <a:off x="159026" y="1434686"/>
            <a:ext cx="11880576"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pt-BR" sz="3200" dirty="0"/>
          </a:p>
          <a:p>
            <a:r>
              <a:rPr lang="pt-BR" sz="3200" b="1" dirty="0"/>
              <a:t>Como cobrar ?</a:t>
            </a:r>
          </a:p>
          <a:p>
            <a:endParaRPr lang="pt-BR" sz="600" b="1" dirty="0"/>
          </a:p>
          <a:p>
            <a:pPr lvl="1"/>
            <a:r>
              <a:rPr lang="pt-BR" sz="3200" b="1" dirty="0"/>
              <a:t>Taxa de </a:t>
            </a:r>
            <a:r>
              <a:rPr lang="pt-BR" sz="3200" b="1" dirty="0" err="1"/>
              <a:t>Lindahl</a:t>
            </a:r>
            <a:r>
              <a:rPr lang="pt-BR" sz="3200" b="1" dirty="0"/>
              <a:t> </a:t>
            </a:r>
            <a:r>
              <a:rPr lang="pt-BR" sz="3200" dirty="0">
                <a:latin typeface="Calibri" panose="020F0502020204030204" pitchFamily="34" charset="0"/>
                <a:cs typeface="Calibri" panose="020F0502020204030204" pitchFamily="34" charset="0"/>
              </a:rPr>
              <a:t>→ </a:t>
            </a:r>
            <a:r>
              <a:rPr lang="pt-BR" sz="3000" dirty="0">
                <a:latin typeface="Calibri" panose="020F0502020204030204" pitchFamily="34" charset="0"/>
                <a:cs typeface="Calibri" panose="020F0502020204030204" pitchFamily="34" charset="0"/>
              </a:rPr>
              <a:t>cada um paga de acordo com o </a:t>
            </a:r>
            <a:r>
              <a:rPr lang="pt-BR" sz="3000" dirty="0" err="1">
                <a:latin typeface="Calibri" panose="020F0502020204030204" pitchFamily="34" charset="0"/>
                <a:cs typeface="Calibri" panose="020F0502020204030204" pitchFamily="34" charset="0"/>
              </a:rPr>
              <a:t>BMg</a:t>
            </a:r>
            <a:r>
              <a:rPr lang="pt-BR" sz="3000" dirty="0">
                <a:latin typeface="Calibri" panose="020F0502020204030204" pitchFamily="34" charset="0"/>
                <a:cs typeface="Calibri" panose="020F0502020204030204" pitchFamily="34" charset="0"/>
              </a:rPr>
              <a:t> que recebe.</a:t>
            </a:r>
          </a:p>
          <a:p>
            <a:pPr lvl="2"/>
            <a:r>
              <a:rPr lang="pt-BR" sz="3200" dirty="0">
                <a:latin typeface="Calibri" panose="020F0502020204030204" pitchFamily="34" charset="0"/>
                <a:cs typeface="Calibri" panose="020F0502020204030204" pitchFamily="34" charset="0"/>
              </a:rPr>
              <a:t>Difícil saber qual o </a:t>
            </a:r>
            <a:r>
              <a:rPr lang="pt-BR" sz="3200" dirty="0" err="1">
                <a:latin typeface="Calibri" panose="020F0502020204030204" pitchFamily="34" charset="0"/>
                <a:cs typeface="Calibri" panose="020F0502020204030204" pitchFamily="34" charset="0"/>
              </a:rPr>
              <a:t>BMg</a:t>
            </a:r>
            <a:r>
              <a:rPr lang="pt-BR" sz="1800" dirty="0" err="1">
                <a:latin typeface="Calibri" panose="020F0502020204030204" pitchFamily="34" charset="0"/>
                <a:cs typeface="Calibri" panose="020F0502020204030204" pitchFamily="34" charset="0"/>
              </a:rPr>
              <a:t>i</a:t>
            </a:r>
            <a:r>
              <a:rPr lang="pt-BR" sz="3200" dirty="0">
                <a:latin typeface="Calibri" panose="020F0502020204030204" pitchFamily="34" charset="0"/>
                <a:cs typeface="Calibri" panose="020F0502020204030204" pitchFamily="34" charset="0"/>
              </a:rPr>
              <a:t>.</a:t>
            </a:r>
          </a:p>
          <a:p>
            <a:pPr lvl="2"/>
            <a:endParaRPr lang="pt-BR" sz="400" dirty="0">
              <a:latin typeface="Calibri" panose="020F0502020204030204" pitchFamily="34" charset="0"/>
              <a:cs typeface="Calibri" panose="020F0502020204030204" pitchFamily="34" charset="0"/>
            </a:endParaRPr>
          </a:p>
          <a:p>
            <a:pPr lvl="1"/>
            <a:r>
              <a:rPr lang="pt-BR" sz="3200" b="1" dirty="0">
                <a:latin typeface="Calibri" panose="020F0502020204030204" pitchFamily="34" charset="0"/>
                <a:cs typeface="Calibri" panose="020F0502020204030204" pitchFamily="34" charset="0"/>
              </a:rPr>
              <a:t>Cobrar o mesmo valor de todos</a:t>
            </a:r>
            <a:r>
              <a:rPr lang="pt-BR" sz="3200" dirty="0">
                <a:latin typeface="Calibri" panose="020F0502020204030204" pitchFamily="34" charset="0"/>
                <a:cs typeface="Calibri" panose="020F0502020204030204" pitchFamily="34" charset="0"/>
              </a:rPr>
              <a:t>.</a:t>
            </a:r>
          </a:p>
          <a:p>
            <a:pPr lvl="2"/>
            <a:r>
              <a:rPr lang="pt-BR" sz="3200" dirty="0">
                <a:latin typeface="Calibri" panose="020F0502020204030204" pitchFamily="34" charset="0"/>
                <a:cs typeface="Calibri" panose="020F0502020204030204" pitchFamily="34" charset="0"/>
              </a:rPr>
              <a:t>Caso o </a:t>
            </a:r>
            <a:r>
              <a:rPr lang="pt-BR" sz="3200" dirty="0" err="1">
                <a:latin typeface="Calibri" panose="020F0502020204030204" pitchFamily="34" charset="0"/>
                <a:cs typeface="Calibri" panose="020F0502020204030204" pitchFamily="34" charset="0"/>
              </a:rPr>
              <a:t>BMg</a:t>
            </a:r>
            <a:r>
              <a:rPr lang="pt-BR" sz="3200" dirty="0">
                <a:latin typeface="Calibri" panose="020F0502020204030204" pitchFamily="34" charset="0"/>
                <a:cs typeface="Calibri" panose="020F0502020204030204" pitchFamily="34" charset="0"/>
              </a:rPr>
              <a:t> &gt; </a:t>
            </a:r>
            <a:r>
              <a:rPr lang="pt-BR" sz="3200" dirty="0" err="1">
                <a:latin typeface="Calibri" panose="020F0502020204030204" pitchFamily="34" charset="0"/>
                <a:cs typeface="Calibri" panose="020F0502020204030204" pitchFamily="34" charset="0"/>
              </a:rPr>
              <a:t>CMg</a:t>
            </a:r>
            <a:r>
              <a:rPr lang="pt-BR" sz="3200" dirty="0">
                <a:latin typeface="Calibri" panose="020F0502020204030204" pitchFamily="34" charset="0"/>
                <a:cs typeface="Calibri" panose="020F0502020204030204" pitchFamily="34" charset="0"/>
              </a:rPr>
              <a:t> o bem público será ofertado, com todos os indivíduos pagando o mesmo valor por ele.</a:t>
            </a:r>
          </a:p>
          <a:p>
            <a:pPr lvl="2"/>
            <a:r>
              <a:rPr lang="pt-BR" sz="3200" dirty="0">
                <a:latin typeface="Calibri" panose="020F0502020204030204" pitchFamily="34" charset="0"/>
                <a:cs typeface="Calibri" panose="020F0502020204030204" pitchFamily="34" charset="0"/>
              </a:rPr>
              <a:t>Mas um indivíduo pode exagerar na sua avaliação sobre o bem público para que ele seja ofertado (mentir).</a:t>
            </a:r>
            <a:endParaRPr lang="pt-BR" sz="3200" dirty="0"/>
          </a:p>
        </p:txBody>
      </p:sp>
    </p:spTree>
    <p:extLst>
      <p:ext uri="{BB962C8B-B14F-4D97-AF65-F5344CB8AC3E}">
        <p14:creationId xmlns:p14="http://schemas.microsoft.com/office/powerpoint/2010/main" val="298756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 calcmode="lin" valueType="num">
                                      <p:cBhvr additive="base">
                                        <p:cTn id="1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 calcmode="lin" valueType="num">
                                      <p:cBhvr additive="base">
                                        <p:cTn id="2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xEl>
                                              <p:pRg st="7" end="7"/>
                                            </p:txEl>
                                          </p:spTgt>
                                        </p:tgtEl>
                                        <p:attrNameLst>
                                          <p:attrName>style.visibility</p:attrName>
                                        </p:attrNameLst>
                                      </p:cBhvr>
                                      <p:to>
                                        <p:strVal val="visible"/>
                                      </p:to>
                                    </p:set>
                                    <p:anim calcmode="lin" valueType="num">
                                      <p:cBhvr additive="base">
                                        <p:cTn id="27"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63C2327F-4575-4E6E-A812-8EB7D84FB078}"/>
              </a:ext>
            </a:extLst>
          </p:cNvPr>
          <p:cNvSpPr txBox="1">
            <a:spLocks/>
          </p:cNvSpPr>
          <p:nvPr/>
        </p:nvSpPr>
        <p:spPr>
          <a:xfrm>
            <a:off x="164840" y="893705"/>
            <a:ext cx="11722758" cy="8640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SzPct val="99000"/>
            </a:pPr>
            <a:r>
              <a:rPr lang="pt-BR" sz="3600" b="0" dirty="0">
                <a:latin typeface="Calibri" panose="020F0502020204030204" pitchFamily="34" charset="0"/>
                <a:cs typeface="Calibri" panose="020F0502020204030204" pitchFamily="34" charset="0"/>
              </a:rPr>
              <a:t>Existe algum mecanismo que incentive o agente econômico a declarar verdadeiramente o valor que ele atribui ao bem público ?</a:t>
            </a:r>
          </a:p>
          <a:p>
            <a:pPr algn="just">
              <a:buSzPct val="99000"/>
            </a:pPr>
            <a:endParaRPr lang="pt-BR" sz="100" b="0" dirty="0">
              <a:latin typeface="Calibri" panose="020F0502020204030204" pitchFamily="34" charset="0"/>
              <a:cs typeface="Calibri" panose="020F0502020204030204" pitchFamily="34" charset="0"/>
            </a:endParaRPr>
          </a:p>
          <a:p>
            <a:pPr algn="just">
              <a:buSzPct val="99000"/>
            </a:pPr>
            <a:r>
              <a:rPr lang="pt-BR" sz="3600" b="1" dirty="0">
                <a:latin typeface="Calibri" panose="020F0502020204030204" pitchFamily="34" charset="0"/>
                <a:cs typeface="Calibri" panose="020F0502020204030204" pitchFamily="34" charset="0"/>
              </a:rPr>
              <a:t>O Mecanismo de </a:t>
            </a:r>
            <a:r>
              <a:rPr lang="pt-BR" sz="3600" b="1" dirty="0" err="1">
                <a:latin typeface="Calibri" panose="020F0502020204030204" pitchFamily="34" charset="0"/>
                <a:cs typeface="Calibri" panose="020F0502020204030204" pitchFamily="34" charset="0"/>
              </a:rPr>
              <a:t>Groves</a:t>
            </a:r>
            <a:r>
              <a:rPr lang="pt-BR" sz="3600" b="1" dirty="0">
                <a:latin typeface="Calibri" panose="020F0502020204030204" pitchFamily="34" charset="0"/>
                <a:cs typeface="Calibri" panose="020F0502020204030204" pitchFamily="34" charset="0"/>
              </a:rPr>
              <a:t>-Clarke (Imposto de Clarke)</a:t>
            </a:r>
          </a:p>
          <a:p>
            <a:pPr algn="just">
              <a:buSzPct val="99000"/>
            </a:pPr>
            <a:r>
              <a:rPr lang="pt-BR" sz="3400" b="0" dirty="0">
                <a:latin typeface="Calibri" panose="020F0502020204030204" pitchFamily="34" charset="0"/>
                <a:cs typeface="Calibri" panose="020F0502020204030204" pitchFamily="34" charset="0"/>
              </a:rPr>
              <a:t>Se um agente é capaz de alterar a decisão social (chamaremos ele de agente pivô), por exemplo, exagerando no seu “lance” para que o bem público seja ofertado, ele deve pagar um imposto correspondente ao prejuízo que causa aos outros com a sua escolha; o imposto de Clarke.</a:t>
            </a:r>
          </a:p>
          <a:p>
            <a:pPr lvl="1" algn="just">
              <a:buSzPct val="99000"/>
            </a:pPr>
            <a:r>
              <a:rPr lang="pt-BR" sz="3200" b="0" dirty="0">
                <a:latin typeface="Calibri" panose="020F0502020204030204" pitchFamily="34" charset="0"/>
                <a:cs typeface="Calibri" panose="020F0502020204030204" pitchFamily="34" charset="0"/>
              </a:rPr>
              <a:t>Dessa forma ele não seria tentado a “exagerar” no seu lance (valor declarado, ou valor bruto).</a:t>
            </a:r>
          </a:p>
        </p:txBody>
      </p:sp>
      <p:sp>
        <p:nvSpPr>
          <p:cNvPr id="5" name="Título 1">
            <a:extLst>
              <a:ext uri="{FF2B5EF4-FFF2-40B4-BE49-F238E27FC236}">
                <a16:creationId xmlns:a16="http://schemas.microsoft.com/office/drawing/2014/main" id="{FE0DFB44-99AC-44ED-AC97-ACE144754BB9}"/>
              </a:ext>
            </a:extLst>
          </p:cNvPr>
          <p:cNvSpPr txBox="1">
            <a:spLocks/>
          </p:cNvSpPr>
          <p:nvPr/>
        </p:nvSpPr>
        <p:spPr>
          <a:xfrm>
            <a:off x="407368" y="-120148"/>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O Imposto de </a:t>
            </a:r>
            <a:r>
              <a:rPr lang="pt-BR" altLang="en-US" sz="4200" b="1" dirty="0" err="1">
                <a:latin typeface="Arial" panose="020B0604020202020204" pitchFamily="34" charset="0"/>
                <a:cs typeface="Arial" panose="020B0604020202020204" pitchFamily="34" charset="0"/>
              </a:rPr>
              <a:t>Groves</a:t>
            </a:r>
            <a:r>
              <a:rPr lang="pt-BR" altLang="en-US" sz="4200" b="1" dirty="0">
                <a:latin typeface="Arial" panose="020B0604020202020204" pitchFamily="34" charset="0"/>
                <a:cs typeface="Arial" panose="020B0604020202020204" pitchFamily="34" charset="0"/>
              </a:rPr>
              <a:t>-Clarke</a:t>
            </a:r>
          </a:p>
        </p:txBody>
      </p:sp>
    </p:spTree>
    <p:extLst>
      <p:ext uri="{BB962C8B-B14F-4D97-AF65-F5344CB8AC3E}">
        <p14:creationId xmlns:p14="http://schemas.microsoft.com/office/powerpoint/2010/main" val="199239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50F4FF97-0523-4B80-B7ED-FBDB0EA621D5}"/>
              </a:ext>
            </a:extLst>
          </p:cNvPr>
          <p:cNvSpPr>
            <a:spLocks noGrp="1"/>
          </p:cNvSpPr>
          <p:nvPr>
            <p:ph idx="1"/>
          </p:nvPr>
        </p:nvSpPr>
        <p:spPr>
          <a:xfrm>
            <a:off x="225287" y="553418"/>
            <a:ext cx="11754678" cy="5595592"/>
          </a:xfrm>
        </p:spPr>
        <p:txBody>
          <a:bodyPr>
            <a:normAutofit/>
          </a:bodyPr>
          <a:lstStyle/>
          <a:p>
            <a:pPr algn="just"/>
            <a:r>
              <a:rPr lang="pt-BR" sz="3600" b="1" dirty="0"/>
              <a:t>Tópicos</a:t>
            </a:r>
          </a:p>
          <a:p>
            <a:pPr algn="just">
              <a:buFont typeface="Wingdings" panose="05000000000000000000" pitchFamily="2" charset="2"/>
              <a:buChar char="§"/>
            </a:pPr>
            <a:r>
              <a:rPr lang="pt-BR" dirty="0"/>
              <a:t>6 FINANÇAS PÚBLICAS</a:t>
            </a:r>
          </a:p>
          <a:p>
            <a:pPr algn="just">
              <a:buFont typeface="Wingdings" panose="05000000000000000000" pitchFamily="2" charset="2"/>
              <a:buChar char="§"/>
            </a:pPr>
            <a:r>
              <a:rPr lang="pt-BR" dirty="0"/>
              <a:t>Adicional – Eficiência econômica e Falhas de Mercado                                                                                                                                                                                 </a:t>
            </a:r>
          </a:p>
          <a:p>
            <a:pPr algn="just">
              <a:buFont typeface="Wingdings" panose="05000000000000000000" pitchFamily="2" charset="2"/>
              <a:buChar char="§"/>
            </a:pPr>
            <a:r>
              <a:rPr lang="pt-BR" dirty="0"/>
              <a:t>6.1 Atribuições econômicas do Estado. </a:t>
            </a:r>
          </a:p>
          <a:p>
            <a:pPr algn="just">
              <a:buFont typeface="Wingdings" panose="05000000000000000000" pitchFamily="2" charset="2"/>
              <a:buChar char="§"/>
            </a:pPr>
            <a:r>
              <a:rPr lang="pt-BR" dirty="0"/>
              <a:t>6.2 Fundamentos das finanças públicas, tributação e orçamento. </a:t>
            </a:r>
          </a:p>
          <a:p>
            <a:pPr algn="just">
              <a:buFont typeface="Wingdings" panose="05000000000000000000" pitchFamily="2" charset="2"/>
              <a:buChar char="§"/>
            </a:pPr>
            <a:r>
              <a:rPr lang="pt-BR" dirty="0"/>
              <a:t>6.3 Financiamento das Políticas Públicas: estrutura de receitas e despesas do Estado brasileiro. </a:t>
            </a:r>
          </a:p>
          <a:p>
            <a:pPr algn="just">
              <a:buFont typeface="Wingdings" panose="05000000000000000000" pitchFamily="2" charset="2"/>
              <a:buChar char="§"/>
            </a:pPr>
            <a:r>
              <a:rPr lang="pt-BR" dirty="0"/>
              <a:t>6.4 Noções de orçamento público: Plano Plurianual (PPA), Lei de Diretrizes Orçamentárias (LDO) e Lei Orçamentária Anual (LOA). </a:t>
            </a:r>
          </a:p>
          <a:p>
            <a:pPr algn="just">
              <a:buFont typeface="Wingdings" panose="05000000000000000000" pitchFamily="2" charset="2"/>
              <a:buChar char="§"/>
            </a:pPr>
            <a:r>
              <a:rPr lang="pt-BR" dirty="0"/>
              <a:t>6.5 Federalismo fiscal no Brasil; Lei de Responsabilidade Fiscal (Lei Complementar nº 101/2000).</a:t>
            </a:r>
          </a:p>
        </p:txBody>
      </p:sp>
    </p:spTree>
    <p:extLst>
      <p:ext uri="{BB962C8B-B14F-4D97-AF65-F5344CB8AC3E}">
        <p14:creationId xmlns:p14="http://schemas.microsoft.com/office/powerpoint/2010/main" val="3473036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8DE64842-A7AE-43AD-AE09-D407621B491B}"/>
              </a:ext>
            </a:extLst>
          </p:cNvPr>
          <p:cNvSpPr/>
          <p:nvPr/>
        </p:nvSpPr>
        <p:spPr>
          <a:xfrm>
            <a:off x="227856" y="816159"/>
            <a:ext cx="8504700" cy="658835"/>
          </a:xfrm>
          <a:prstGeom prst="rect">
            <a:avLst/>
          </a:prstGeom>
        </p:spPr>
        <p:txBody>
          <a:bodyPr wrap="none">
            <a:spAutoFit/>
          </a:bodyPr>
          <a:lstStyle/>
          <a:p>
            <a:pPr marL="571500" indent="-571500">
              <a:lnSpc>
                <a:spcPct val="107000"/>
              </a:lnSpc>
              <a:spcAft>
                <a:spcPts val="800"/>
              </a:spcAft>
              <a:buFont typeface="Arial" panose="020B0604020202020204" pitchFamily="34" charset="0"/>
              <a:buChar char="•"/>
            </a:pPr>
            <a:r>
              <a:rPr lang="pt-BR" sz="3600" dirty="0">
                <a:latin typeface="Calibri" panose="020F0502020204030204" pitchFamily="34" charset="0"/>
                <a:ea typeface="Calibri" panose="020F0502020204030204" pitchFamily="34" charset="0"/>
                <a:cs typeface="Calibri" panose="020F0502020204030204" pitchFamily="34" charset="0"/>
              </a:rPr>
              <a:t>Suponha um bem público que custe $150</a:t>
            </a:r>
            <a:endParaRPr lang="pt-BR" sz="36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grpSp>
        <p:nvGrpSpPr>
          <p:cNvPr id="5" name="Agrupar 4">
            <a:extLst>
              <a:ext uri="{FF2B5EF4-FFF2-40B4-BE49-F238E27FC236}">
                <a16:creationId xmlns:a16="http://schemas.microsoft.com/office/drawing/2014/main" id="{0E175A40-44FE-434B-85C0-FDE3B9883D1A}"/>
              </a:ext>
            </a:extLst>
          </p:cNvPr>
          <p:cNvGrpSpPr/>
          <p:nvPr/>
        </p:nvGrpSpPr>
        <p:grpSpPr>
          <a:xfrm>
            <a:off x="227856" y="1474994"/>
            <a:ext cx="11771784" cy="2631198"/>
            <a:chOff x="179512" y="483518"/>
            <a:chExt cx="8784976" cy="1800200"/>
          </a:xfrm>
        </p:grpSpPr>
        <p:sp>
          <p:nvSpPr>
            <p:cNvPr id="6" name="Retângulo 5">
              <a:extLst>
                <a:ext uri="{FF2B5EF4-FFF2-40B4-BE49-F238E27FC236}">
                  <a16:creationId xmlns:a16="http://schemas.microsoft.com/office/drawing/2014/main" id="{C606EFDB-476E-4440-AE22-7843D56B1F5F}"/>
                </a:ext>
              </a:extLst>
            </p:cNvPr>
            <p:cNvSpPr/>
            <p:nvPr/>
          </p:nvSpPr>
          <p:spPr>
            <a:xfrm>
              <a:off x="179512" y="510250"/>
              <a:ext cx="8784976" cy="1773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8DBA1D4E-02BB-43D5-81CD-0E078D760891}"/>
                </a:ext>
              </a:extLst>
            </p:cNvPr>
            <p:cNvPicPr>
              <a:picLocks noChangeAspect="1"/>
            </p:cNvPicPr>
            <p:nvPr/>
          </p:nvPicPr>
          <p:blipFill>
            <a:blip r:embed="rId2"/>
            <a:stretch>
              <a:fillRect/>
            </a:stretch>
          </p:blipFill>
          <p:spPr>
            <a:xfrm>
              <a:off x="179512" y="483518"/>
              <a:ext cx="8784976" cy="1800200"/>
            </a:xfrm>
            <a:prstGeom prst="rect">
              <a:avLst/>
            </a:prstGeom>
          </p:spPr>
        </p:pic>
      </p:grpSp>
      <p:sp>
        <p:nvSpPr>
          <p:cNvPr id="8" name="CaixaDeTexto 7">
            <a:extLst>
              <a:ext uri="{FF2B5EF4-FFF2-40B4-BE49-F238E27FC236}">
                <a16:creationId xmlns:a16="http://schemas.microsoft.com/office/drawing/2014/main" id="{79414EC9-4A90-45FB-8EC5-07F8AAE660BF}"/>
              </a:ext>
            </a:extLst>
          </p:cNvPr>
          <p:cNvSpPr txBox="1"/>
          <p:nvPr/>
        </p:nvSpPr>
        <p:spPr>
          <a:xfrm>
            <a:off x="119336" y="4162538"/>
            <a:ext cx="11880304" cy="2708434"/>
          </a:xfrm>
          <a:prstGeom prst="rect">
            <a:avLst/>
          </a:prstGeom>
          <a:noFill/>
        </p:spPr>
        <p:txBody>
          <a:bodyPr wrap="square" rtlCol="0">
            <a:spAutoFit/>
          </a:bodyPr>
          <a:lstStyle/>
          <a:p>
            <a:pPr marL="571500" indent="-571500" algn="just">
              <a:buFont typeface="Arial" panose="020B0604020202020204" pitchFamily="34" charset="0"/>
              <a:buChar char="•"/>
            </a:pPr>
            <a:r>
              <a:rPr lang="pt-BR" sz="3400" b="0" dirty="0">
                <a:solidFill>
                  <a:schemeClr val="tx1"/>
                </a:solidFill>
                <a:latin typeface="Calibri" panose="020F0502020204030204" pitchFamily="34" charset="0"/>
                <a:cs typeface="Calibri" panose="020F0502020204030204" pitchFamily="34" charset="0"/>
              </a:rPr>
              <a:t>Eficiência na provisão de um bem público </a:t>
            </a:r>
            <a:r>
              <a:rPr lang="pt-BR" sz="3400" b="0" dirty="0">
                <a:solidFill>
                  <a:schemeClr val="tx1"/>
                </a:solidFill>
                <a:latin typeface="Calibri" panose="020F0502020204030204" pitchFamily="34" charset="0"/>
                <a:cs typeface="Calibri" panose="020F0502020204030204" pitchFamily="34" charset="0"/>
                <a:sym typeface="Symbol" panose="05050102010706020507" pitchFamily="18" charset="2"/>
              </a:rPr>
              <a:t> </a:t>
            </a:r>
            <a:r>
              <a:rPr lang="pt-BR" sz="3400" b="0" dirty="0" err="1">
                <a:solidFill>
                  <a:schemeClr val="tx1"/>
                </a:solidFill>
                <a:latin typeface="Calibri" panose="020F0502020204030204" pitchFamily="34" charset="0"/>
                <a:cs typeface="Calibri" panose="020F0502020204030204" pitchFamily="34" charset="0"/>
                <a:sym typeface="Symbol" panose="05050102010706020507" pitchFamily="18" charset="2"/>
              </a:rPr>
              <a:t>BMg</a:t>
            </a:r>
            <a:r>
              <a:rPr lang="pt-BR" sz="3400" b="0" dirty="0">
                <a:solidFill>
                  <a:schemeClr val="tx1"/>
                </a:solidFill>
                <a:latin typeface="Calibri" panose="020F0502020204030204" pitchFamily="34" charset="0"/>
                <a:cs typeface="Calibri" panose="020F0502020204030204" pitchFamily="34" charset="0"/>
                <a:sym typeface="Symbol" panose="05050102010706020507" pitchFamily="18" charset="2"/>
              </a:rPr>
              <a:t> &gt; </a:t>
            </a:r>
            <a:r>
              <a:rPr lang="pt-BR" sz="3400" b="0" dirty="0" err="1">
                <a:solidFill>
                  <a:schemeClr val="tx1"/>
                </a:solidFill>
                <a:latin typeface="Calibri" panose="020F0502020204030204" pitchFamily="34" charset="0"/>
                <a:cs typeface="Calibri" panose="020F0502020204030204" pitchFamily="34" charset="0"/>
                <a:sym typeface="Symbol" panose="05050102010706020507" pitchFamily="18" charset="2"/>
              </a:rPr>
              <a:t>CMg</a:t>
            </a:r>
            <a:r>
              <a:rPr lang="pt-BR" sz="3400" b="0" dirty="0">
                <a:solidFill>
                  <a:schemeClr val="tx1"/>
                </a:solidFill>
                <a:latin typeface="Calibri" panose="020F0502020204030204" pitchFamily="34" charset="0"/>
                <a:cs typeface="Calibri" panose="020F0502020204030204" pitchFamily="34" charset="0"/>
                <a:sym typeface="Symbol" panose="05050102010706020507" pitchFamily="18" charset="2"/>
              </a:rPr>
              <a:t>.</a:t>
            </a:r>
            <a:endParaRPr lang="pt-BR" sz="34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400" b="0" dirty="0">
                <a:solidFill>
                  <a:schemeClr val="tx1"/>
                </a:solidFill>
                <a:latin typeface="Calibri" panose="020F0502020204030204" pitchFamily="34" charset="0"/>
                <a:cs typeface="Calibri" panose="020F0502020204030204" pitchFamily="34" charset="0"/>
              </a:rPr>
              <a:t>Note então que é eficiente prover o bem público pois a soma dos valores brutos excede o custo do bem público (180 &gt; 150). Entretanto, no caso de uma votação, o bem público não seria ofertado, pois os valores líquidos de A e B são negativos.</a:t>
            </a:r>
          </a:p>
        </p:txBody>
      </p:sp>
      <p:sp>
        <p:nvSpPr>
          <p:cNvPr id="9" name="Título 1">
            <a:extLst>
              <a:ext uri="{FF2B5EF4-FFF2-40B4-BE49-F238E27FC236}">
                <a16:creationId xmlns:a16="http://schemas.microsoft.com/office/drawing/2014/main" id="{74846A18-7B02-45F0-8226-ED919B725D85}"/>
              </a:ext>
            </a:extLst>
          </p:cNvPr>
          <p:cNvSpPr txBox="1">
            <a:spLocks/>
          </p:cNvSpPr>
          <p:nvPr/>
        </p:nvSpPr>
        <p:spPr>
          <a:xfrm>
            <a:off x="407368" y="-87688"/>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O Imposto de </a:t>
            </a:r>
            <a:r>
              <a:rPr lang="pt-BR" altLang="en-US" sz="4200" b="1" dirty="0" err="1">
                <a:latin typeface="Arial" panose="020B0604020202020204" pitchFamily="34" charset="0"/>
                <a:cs typeface="Arial" panose="020B0604020202020204" pitchFamily="34" charset="0"/>
              </a:rPr>
              <a:t>Groves</a:t>
            </a:r>
            <a:r>
              <a:rPr lang="pt-BR" altLang="en-US" sz="4200" b="1" dirty="0">
                <a:latin typeface="Arial" panose="020B0604020202020204" pitchFamily="34" charset="0"/>
                <a:cs typeface="Arial" panose="020B0604020202020204" pitchFamily="34" charset="0"/>
              </a:rPr>
              <a:t>-Clarke</a:t>
            </a:r>
          </a:p>
        </p:txBody>
      </p:sp>
      <p:sp>
        <p:nvSpPr>
          <p:cNvPr id="10" name="Retângulo 9">
            <a:extLst>
              <a:ext uri="{FF2B5EF4-FFF2-40B4-BE49-F238E27FC236}">
                <a16:creationId xmlns:a16="http://schemas.microsoft.com/office/drawing/2014/main" id="{5EB97961-7EF1-41DC-9CF0-E82A5CDC1641}"/>
              </a:ext>
            </a:extLst>
          </p:cNvPr>
          <p:cNvSpPr/>
          <p:nvPr/>
        </p:nvSpPr>
        <p:spPr>
          <a:xfrm>
            <a:off x="3021496" y="2258824"/>
            <a:ext cx="715617" cy="17126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8EA950C0-D012-44D0-96B1-4CB7EC9E9206}"/>
              </a:ext>
            </a:extLst>
          </p:cNvPr>
          <p:cNvSpPr/>
          <p:nvPr/>
        </p:nvSpPr>
        <p:spPr>
          <a:xfrm>
            <a:off x="5320748" y="2265451"/>
            <a:ext cx="3411808" cy="4704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a:extLst>
              <a:ext uri="{FF2B5EF4-FFF2-40B4-BE49-F238E27FC236}">
                <a16:creationId xmlns:a16="http://schemas.microsoft.com/office/drawing/2014/main" id="{7B43E11F-E2F8-4BBC-A787-8574156EA8F4}"/>
              </a:ext>
            </a:extLst>
          </p:cNvPr>
          <p:cNvSpPr/>
          <p:nvPr/>
        </p:nvSpPr>
        <p:spPr>
          <a:xfrm>
            <a:off x="5327376" y="2868423"/>
            <a:ext cx="3411808" cy="4704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Retângulo 12">
            <a:extLst>
              <a:ext uri="{FF2B5EF4-FFF2-40B4-BE49-F238E27FC236}">
                <a16:creationId xmlns:a16="http://schemas.microsoft.com/office/drawing/2014/main" id="{83CA9894-06FE-4330-92A6-8194134CB6FF}"/>
              </a:ext>
            </a:extLst>
          </p:cNvPr>
          <p:cNvSpPr/>
          <p:nvPr/>
        </p:nvSpPr>
        <p:spPr>
          <a:xfrm>
            <a:off x="5320752" y="3497902"/>
            <a:ext cx="3411808" cy="47045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have Direita 13">
            <a:extLst>
              <a:ext uri="{FF2B5EF4-FFF2-40B4-BE49-F238E27FC236}">
                <a16:creationId xmlns:a16="http://schemas.microsoft.com/office/drawing/2014/main" id="{006C074F-3454-47A3-89AC-9068C7C6585D}"/>
              </a:ext>
            </a:extLst>
          </p:cNvPr>
          <p:cNvSpPr/>
          <p:nvPr/>
        </p:nvSpPr>
        <p:spPr>
          <a:xfrm>
            <a:off x="8886246" y="2258824"/>
            <a:ext cx="191493" cy="1080050"/>
          </a:xfrm>
          <a:prstGeom prst="rightBrac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6" name="Conector de Seta Reta 15">
            <a:extLst>
              <a:ext uri="{FF2B5EF4-FFF2-40B4-BE49-F238E27FC236}">
                <a16:creationId xmlns:a16="http://schemas.microsoft.com/office/drawing/2014/main" id="{BCB1EFE9-D37D-4129-96AF-DFE77CEB64E7}"/>
              </a:ext>
            </a:extLst>
          </p:cNvPr>
          <p:cNvCxnSpPr>
            <a:stCxn id="14" idx="1"/>
          </p:cNvCxnSpPr>
          <p:nvPr/>
        </p:nvCxnSpPr>
        <p:spPr>
          <a:xfrm>
            <a:off x="9077739" y="2798849"/>
            <a:ext cx="1351722" cy="851453"/>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Retângulo 16">
            <a:extLst>
              <a:ext uri="{FF2B5EF4-FFF2-40B4-BE49-F238E27FC236}">
                <a16:creationId xmlns:a16="http://schemas.microsoft.com/office/drawing/2014/main" id="{BE4A93A7-904E-4698-BE3A-4A57BA219EFA}"/>
              </a:ext>
            </a:extLst>
          </p:cNvPr>
          <p:cNvSpPr/>
          <p:nvPr/>
        </p:nvSpPr>
        <p:spPr>
          <a:xfrm>
            <a:off x="10429460" y="3540972"/>
            <a:ext cx="675861" cy="427381"/>
          </a:xfrm>
          <a:prstGeom prst="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60282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 calcmode="lin" valueType="num">
                                      <p:cBhvr additive="base">
                                        <p:cTn id="3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24F176ED-DBE7-4AB9-832F-AEA98359DAE9}"/>
              </a:ext>
            </a:extLst>
          </p:cNvPr>
          <p:cNvSpPr txBox="1"/>
          <p:nvPr/>
        </p:nvSpPr>
        <p:spPr>
          <a:xfrm>
            <a:off x="119336" y="980728"/>
            <a:ext cx="11880304" cy="5524589"/>
          </a:xfrm>
          <a:prstGeom prst="rect">
            <a:avLst/>
          </a:prstGeom>
          <a:noFill/>
        </p:spPr>
        <p:txBody>
          <a:bodyPr wrap="square" rtlCol="0">
            <a:spAutoFit/>
          </a:bodyPr>
          <a:lstStyle/>
          <a:p>
            <a:pPr marL="571500" indent="-5715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O Agente C é único pivô, pois sua decisão altera a soma dos valores líquidos para mais ou menos do que o custo do bem público. Por conta disso C deveria pagar o imposto de Clarke na medida do prejuízo que causa aos outros com a sua escolha; dessa forma ele não seria tentado a “exagerar” no seu lance (valor declarado, ou valor bruto).</a:t>
            </a:r>
          </a:p>
          <a:p>
            <a:pPr marL="1028700" lvl="1" indent="-5715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Ele possui esse incentivo, para fazer com que o bem público seja ofertado. Como evitar isso ?</a:t>
            </a:r>
          </a:p>
          <a:p>
            <a:pPr marL="1028700" lvl="1" indent="-571500" algn="just">
              <a:buFont typeface="Arial" panose="020B0604020202020204" pitchFamily="34" charset="0"/>
              <a:buChar char="•"/>
            </a:pPr>
            <a:endParaRPr lang="pt-BR" sz="3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Nesse caso, ele (o pivô) pagaria um imposto de Clarke de 40, mas ainda teria um ganho líquido de 30.</a:t>
            </a:r>
          </a:p>
        </p:txBody>
      </p:sp>
      <p:sp>
        <p:nvSpPr>
          <p:cNvPr id="6" name="Título 1">
            <a:extLst>
              <a:ext uri="{FF2B5EF4-FFF2-40B4-BE49-F238E27FC236}">
                <a16:creationId xmlns:a16="http://schemas.microsoft.com/office/drawing/2014/main" id="{4BCEE442-BEE3-4730-8A54-B59453259535}"/>
              </a:ext>
            </a:extLst>
          </p:cNvPr>
          <p:cNvSpPr txBox="1">
            <a:spLocks/>
          </p:cNvSpPr>
          <p:nvPr/>
        </p:nvSpPr>
        <p:spPr>
          <a:xfrm>
            <a:off x="407368" y="-120148"/>
            <a:ext cx="11449272"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pt-BR" altLang="en-US" sz="4200" b="1" dirty="0">
                <a:latin typeface="Arial" panose="020B0604020202020204" pitchFamily="34" charset="0"/>
                <a:cs typeface="Arial" panose="020B0604020202020204" pitchFamily="34" charset="0"/>
              </a:rPr>
              <a:t>O Imposto de </a:t>
            </a:r>
            <a:r>
              <a:rPr lang="pt-BR" altLang="en-US" sz="4200" b="1" dirty="0" err="1">
                <a:latin typeface="Arial" panose="020B0604020202020204" pitchFamily="34" charset="0"/>
                <a:cs typeface="Arial" panose="020B0604020202020204" pitchFamily="34" charset="0"/>
              </a:rPr>
              <a:t>Groves</a:t>
            </a:r>
            <a:r>
              <a:rPr lang="pt-BR" altLang="en-US" sz="4200" b="1" dirty="0">
                <a:latin typeface="Arial" panose="020B0604020202020204" pitchFamily="34" charset="0"/>
                <a:cs typeface="Arial" panose="020B0604020202020204" pitchFamily="34" charset="0"/>
              </a:rPr>
              <a:t>-Clarke</a:t>
            </a:r>
          </a:p>
        </p:txBody>
      </p:sp>
    </p:spTree>
    <p:extLst>
      <p:ext uri="{BB962C8B-B14F-4D97-AF65-F5344CB8AC3E}">
        <p14:creationId xmlns:p14="http://schemas.microsoft.com/office/powerpoint/2010/main" val="206879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13CEDC4-D1E2-4F23-A9D8-77006CCC3217}"/>
              </a:ext>
            </a:extLst>
          </p:cNvPr>
          <p:cNvSpPr>
            <a:spLocks noGrp="1"/>
          </p:cNvSpPr>
          <p:nvPr>
            <p:ph type="title"/>
          </p:nvPr>
        </p:nvSpPr>
        <p:spPr>
          <a:xfrm>
            <a:off x="667816" y="-30832"/>
            <a:ext cx="109728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Observação: Os Bens Semipúblicos</a:t>
            </a:r>
          </a:p>
        </p:txBody>
      </p:sp>
      <p:sp>
        <p:nvSpPr>
          <p:cNvPr id="5" name="Espaço Reservado para Conteúdo 2">
            <a:extLst>
              <a:ext uri="{FF2B5EF4-FFF2-40B4-BE49-F238E27FC236}">
                <a16:creationId xmlns:a16="http://schemas.microsoft.com/office/drawing/2014/main" id="{500CE06D-D9A1-495B-889C-CD3346677748}"/>
              </a:ext>
            </a:extLst>
          </p:cNvPr>
          <p:cNvSpPr>
            <a:spLocks noGrp="1"/>
          </p:cNvSpPr>
          <p:nvPr>
            <p:ph idx="1"/>
          </p:nvPr>
        </p:nvSpPr>
        <p:spPr>
          <a:xfrm>
            <a:off x="263352" y="1126976"/>
            <a:ext cx="11737304" cy="3886200"/>
          </a:xfrm>
        </p:spPr>
        <p:txBody>
          <a:bodyPr>
            <a:normAutofit fontScale="92500"/>
          </a:bodyPr>
          <a:lstStyle/>
          <a:p>
            <a:pPr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São bens oferecidos tanto pelo governo quanto pelo setor privado, tendo em vista limites na produção privada ou limites na renda da população para alcançar estes bens.</a:t>
            </a:r>
          </a:p>
          <a:p>
            <a:pPr algn="just">
              <a:buClrTx/>
              <a:buFont typeface="Arial" panose="020B0604020202020204" pitchFamily="34" charset="0"/>
              <a:buChar char="•"/>
            </a:pPr>
            <a:endParaRPr lang="pt-BR" altLang="en-US" sz="6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Note então, que estão sujeitos ao princípio da exclusão, quando ofertados pelo setor privado.</a:t>
            </a:r>
          </a:p>
          <a:p>
            <a:pPr algn="just">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Exemplo: saúde, educação,...</a:t>
            </a:r>
          </a:p>
        </p:txBody>
      </p:sp>
    </p:spTree>
    <p:extLst>
      <p:ext uri="{BB962C8B-B14F-4D97-AF65-F5344CB8AC3E}">
        <p14:creationId xmlns:p14="http://schemas.microsoft.com/office/powerpoint/2010/main" val="197084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0637421-4ED9-4445-8F2E-851362BA716B}"/>
              </a:ext>
            </a:extLst>
          </p:cNvPr>
          <p:cNvSpPr>
            <a:spLocks noGrp="1"/>
          </p:cNvSpPr>
          <p:nvPr>
            <p:ph type="title"/>
          </p:nvPr>
        </p:nvSpPr>
        <p:spPr>
          <a:xfrm>
            <a:off x="1631504" y="620688"/>
            <a:ext cx="8229600" cy="757237"/>
          </a:xfrm>
        </p:spPr>
        <p:txBody>
          <a:bodyPr>
            <a:normAutofit fontScale="90000"/>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84A0C1F8-052A-43D7-82FC-91D18CF1644A}"/>
              </a:ext>
            </a:extLst>
          </p:cNvPr>
          <p:cNvSpPr>
            <a:spLocks noGrp="1"/>
          </p:cNvSpPr>
          <p:nvPr>
            <p:ph idx="1"/>
          </p:nvPr>
        </p:nvSpPr>
        <p:spPr>
          <a:xfrm>
            <a:off x="119336" y="766936"/>
            <a:ext cx="11953328" cy="3886200"/>
          </a:xfrm>
        </p:spPr>
        <p:txBody>
          <a:bodyPr>
            <a:normAutofit fontScale="92500" lnSpcReduction="20000"/>
          </a:bodyPr>
          <a:lstStyle/>
          <a:p>
            <a:pPr>
              <a:lnSpc>
                <a:spcPct val="90000"/>
              </a:lnSpc>
              <a:buClrTx/>
              <a:buSzPct val="90000"/>
              <a:buFont typeface="Arial" panose="020B0604020202020204" pitchFamily="34" charset="0"/>
              <a:buChar char="•"/>
            </a:pPr>
            <a:endParaRPr lang="en-US" altLang="en-US" sz="4000" b="1" dirty="0">
              <a:latin typeface="Calibri" panose="020F0502020204030204" pitchFamily="34" charset="0"/>
              <a:cs typeface="Calibri" panose="020F0502020204030204" pitchFamily="34" charset="0"/>
            </a:endParaRPr>
          </a:p>
          <a:p>
            <a:pPr>
              <a:lnSpc>
                <a:spcPct val="55000"/>
              </a:lnSpc>
              <a:buSzPct val="90000"/>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São </a:t>
            </a:r>
            <a:r>
              <a:rPr lang="en-US" altLang="en-US" sz="4000" b="1" dirty="0" err="1">
                <a:latin typeface="Calibri" panose="020F0502020204030204" pitchFamily="34" charset="0"/>
                <a:cs typeface="Calibri" panose="020F0502020204030204" pitchFamily="34" charset="0"/>
              </a:rPr>
              <a:t>não</a:t>
            </a:r>
            <a:r>
              <a:rPr lang="en-US" altLang="en-US" sz="4000" b="1"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excludentes</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porém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são</a:t>
            </a:r>
            <a:r>
              <a:rPr lang="en-US" altLang="en-US" sz="4000" dirty="0">
                <a:latin typeface="Calibri" panose="020F0502020204030204" pitchFamily="34" charset="0"/>
                <a:cs typeface="Calibri" panose="020F0502020204030204" pitchFamily="34" charset="0"/>
              </a:rPr>
              <a:t> </a:t>
            </a:r>
            <a:r>
              <a:rPr lang="en-US" altLang="en-US" sz="4000" b="1" dirty="0" err="1">
                <a:latin typeface="Calibri" panose="020F0502020204030204" pitchFamily="34" charset="0"/>
                <a:cs typeface="Calibri" panose="020F0502020204030204" pitchFamily="34" charset="0"/>
              </a:rPr>
              <a:t>rivais</a:t>
            </a:r>
            <a:r>
              <a:rPr lang="en-US" altLang="en-US" sz="4000" dirty="0">
                <a:latin typeface="Calibri" panose="020F0502020204030204" pitchFamily="34" charset="0"/>
                <a:cs typeface="Calibri" panose="020F0502020204030204" pitchFamily="34" charset="0"/>
              </a:rPr>
              <a:t>.</a:t>
            </a:r>
          </a:p>
          <a:p>
            <a:pPr lvl="1">
              <a:lnSpc>
                <a:spcPct val="55000"/>
              </a:lnSpc>
              <a:buClrTx/>
              <a:buSzPct val="90000"/>
              <a:buFont typeface="Arial" panose="020B0604020202020204" pitchFamily="34" charset="0"/>
              <a:buChar char="•"/>
            </a:pPr>
            <a:endParaRPr lang="en-US" altLang="en-US" sz="800" dirty="0">
              <a:latin typeface="Calibri" panose="020F0502020204030204" pitchFamily="34" charset="0"/>
              <a:cs typeface="Calibri" panose="020F0502020204030204" pitchFamily="34" charset="0"/>
            </a:endParaRPr>
          </a:p>
          <a:p>
            <a:pPr>
              <a:buSzPct val="90000"/>
              <a:buFont typeface="Arial" panose="020B0604020202020204" pitchFamily="34" charset="0"/>
              <a:buChar char="•"/>
            </a:pPr>
            <a:r>
              <a:rPr lang="en-US" altLang="en-US" sz="4000" dirty="0">
                <a:latin typeface="Calibri" panose="020F0502020204030204" pitchFamily="34" charset="0"/>
                <a:cs typeface="Calibri" panose="020F0502020204030204" pitchFamily="34" charset="0"/>
              </a:rPr>
              <a:t>A “</a:t>
            </a:r>
            <a:r>
              <a:rPr lang="en-US" altLang="en-US" sz="4000" b="1" dirty="0" err="1">
                <a:latin typeface="Calibri" panose="020F0502020204030204" pitchFamily="34" charset="0"/>
                <a:cs typeface="Calibri" panose="020F0502020204030204" pitchFamily="34" charset="0"/>
              </a:rPr>
              <a:t>Tragédia</a:t>
            </a:r>
            <a:r>
              <a:rPr lang="en-US" altLang="en-US" sz="4000" b="1" dirty="0">
                <a:latin typeface="Calibri" panose="020F0502020204030204" pitchFamily="34" charset="0"/>
                <a:cs typeface="Calibri" panose="020F0502020204030204" pitchFamily="34" charset="0"/>
              </a:rPr>
              <a:t> dos </a:t>
            </a:r>
            <a:r>
              <a:rPr lang="en-US" altLang="en-US" sz="4000" b="1" dirty="0" err="1">
                <a:latin typeface="Calibri" panose="020F0502020204030204" pitchFamily="34" charset="0"/>
                <a:cs typeface="Calibri" panose="020F0502020204030204" pitchFamily="34" charset="0"/>
              </a:rPr>
              <a:t>Comuns</a:t>
            </a:r>
            <a:r>
              <a:rPr lang="en-US" altLang="en-US" sz="4000" dirty="0">
                <a:latin typeface="Calibri" panose="020F0502020204030204" pitchFamily="34" charset="0"/>
                <a:cs typeface="Calibri" panose="020F0502020204030204" pitchFamily="34" charset="0"/>
              </a:rPr>
              <a:t>” → </a:t>
            </a:r>
            <a:r>
              <a:rPr lang="en-US" altLang="en-US" sz="4000" dirty="0" err="1">
                <a:latin typeface="Calibri" panose="020F0502020204030204" pitchFamily="34" charset="0"/>
                <a:cs typeface="Calibri" panose="020F0502020204030204" pitchFamily="34" charset="0"/>
              </a:rPr>
              <a:t>utilização</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em</a:t>
            </a:r>
            <a:r>
              <a:rPr lang="en-US" altLang="en-US" sz="4000" dirty="0">
                <a:latin typeface="Calibri" panose="020F0502020204030204" pitchFamily="34" charset="0"/>
                <a:cs typeface="Calibri" panose="020F0502020204030204" pitchFamily="34" charset="0"/>
              </a:rPr>
              <a:t> </a:t>
            </a:r>
            <a:r>
              <a:rPr lang="en-US" altLang="en-US" sz="4000" dirty="0" err="1">
                <a:latin typeface="Calibri" panose="020F0502020204030204" pitchFamily="34" charset="0"/>
                <a:cs typeface="Calibri" panose="020F0502020204030204" pitchFamily="34" charset="0"/>
              </a:rPr>
              <a:t>excesso</a:t>
            </a:r>
            <a:r>
              <a:rPr lang="en-US" altLang="en-US" sz="4000" dirty="0">
                <a:latin typeface="Calibri" panose="020F0502020204030204" pitchFamily="34" charset="0"/>
                <a:cs typeface="Calibri" panose="020F0502020204030204" pitchFamily="34" charset="0"/>
              </a:rPr>
              <a:t>.</a:t>
            </a:r>
            <a:r>
              <a:rPr lang="pt-BR" dirty="0">
                <a:latin typeface="Calibri" panose="020F0502020204030204" pitchFamily="34" charset="0"/>
                <a:cs typeface="Calibri" panose="020F0502020204030204" pitchFamily="34" charset="0"/>
              </a:rPr>
              <a:t> </a:t>
            </a:r>
          </a:p>
          <a:p>
            <a:pPr lvl="1">
              <a:buSzPct val="90000"/>
              <a:buFont typeface="Arial" panose="020B0604020202020204" pitchFamily="34" charset="0"/>
              <a:buChar char="•"/>
            </a:pPr>
            <a:r>
              <a:rPr lang="pt-BR" dirty="0">
                <a:latin typeface="Calibri" panose="020F0502020204030204" pitchFamily="34" charset="0"/>
                <a:cs typeface="Calibri" panose="020F0502020204030204" pitchFamily="34" charset="0"/>
              </a:rPr>
              <a:t>Garrett </a:t>
            </a:r>
            <a:r>
              <a:rPr lang="pt-BR" dirty="0" err="1">
                <a:latin typeface="Calibri" panose="020F0502020204030204" pitchFamily="34" charset="0"/>
                <a:cs typeface="Calibri" panose="020F0502020204030204" pitchFamily="34" charset="0"/>
              </a:rPr>
              <a:t>Hardin</a:t>
            </a:r>
            <a:r>
              <a:rPr lang="pt-BR" sz="3624" dirty="0">
                <a:latin typeface="Calibri" panose="020F0502020204030204" pitchFamily="34" charset="0"/>
                <a:cs typeface="Calibri" panose="020F0502020204030204" pitchFamily="34" charset="0"/>
              </a:rPr>
              <a:t> (1968).</a:t>
            </a:r>
            <a:endParaRPr lang="pt-BR" sz="3624" dirty="0">
              <a:cs typeface="Calibri" panose="020F0502020204030204" pitchFamily="34" charset="0"/>
            </a:endParaRPr>
          </a:p>
          <a:p>
            <a:pPr lvl="1">
              <a:buSzPct val="90000"/>
              <a:buFont typeface="Arial" panose="020B0604020202020204" pitchFamily="34" charset="0"/>
              <a:buChar char="•"/>
            </a:pPr>
            <a:endParaRPr lang="en-US" altLang="en-US" sz="1900" dirty="0">
              <a:latin typeface="Calibri" panose="020F0502020204030204" pitchFamily="34" charset="0"/>
              <a:cs typeface="Calibri" panose="020F0502020204030204" pitchFamily="34" charset="0"/>
            </a:endParaRPr>
          </a:p>
          <a:p>
            <a:pPr marL="959212" lvl="1" indent="-571500">
              <a:lnSpc>
                <a:spcPct val="55000"/>
              </a:lnSpc>
              <a:buSzPct val="90000"/>
              <a:buFont typeface="Arial" panose="020B0604020202020204" pitchFamily="34" charset="0"/>
              <a:buChar char="•"/>
            </a:pPr>
            <a:r>
              <a:rPr lang="en-US" altLang="en-US" sz="3800" b="1" dirty="0" err="1">
                <a:latin typeface="Calibri" panose="020F0502020204030204" pitchFamily="34" charset="0"/>
                <a:cs typeface="Calibri" panose="020F0502020204030204" pitchFamily="34" charset="0"/>
              </a:rPr>
              <a:t>Conclusão</a:t>
            </a:r>
            <a:r>
              <a:rPr lang="en-US" altLang="en-US" sz="3800" b="1" dirty="0">
                <a:latin typeface="Calibri" panose="020F0502020204030204" pitchFamily="34" charset="0"/>
                <a:cs typeface="Calibri" panose="020F0502020204030204" pitchFamily="34" charset="0"/>
              </a:rPr>
              <a:t>:</a:t>
            </a:r>
            <a:r>
              <a:rPr lang="en-US" altLang="en-US" sz="3800" dirty="0">
                <a:latin typeface="Calibri" panose="020F0502020204030204" pitchFamily="34" charset="0"/>
                <a:cs typeface="Calibri" panose="020F0502020204030204" pitchFamily="34" charset="0"/>
              </a:rPr>
              <a:t> a </a:t>
            </a:r>
            <a:r>
              <a:rPr lang="en-US" altLang="en-US" sz="3800" dirty="0" err="1">
                <a:latin typeface="Calibri" panose="020F0502020204030204" pitchFamily="34" charset="0"/>
                <a:cs typeface="Calibri" panose="020F0502020204030204" pitchFamily="34" charset="0"/>
              </a:rPr>
              <a:t>importância</a:t>
            </a:r>
            <a:r>
              <a:rPr lang="en-US" altLang="en-US" sz="3800" dirty="0">
                <a:latin typeface="Calibri" panose="020F0502020204030204" pitchFamily="34" charset="0"/>
                <a:cs typeface="Calibri" panose="020F0502020204030204" pitchFamily="34" charset="0"/>
              </a:rPr>
              <a:t> dos </a:t>
            </a:r>
            <a:r>
              <a:rPr lang="en-US" altLang="en-US" sz="3800" dirty="0" err="1">
                <a:latin typeface="Calibri" panose="020F0502020204030204" pitchFamily="34" charset="0"/>
                <a:cs typeface="Calibri" panose="020F0502020204030204" pitchFamily="34" charset="0"/>
              </a:rPr>
              <a:t>direitos</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propriedade</a:t>
            </a:r>
            <a:r>
              <a:rPr lang="en-US" altLang="en-US" sz="3800" dirty="0">
                <a:latin typeface="Calibri" panose="020F0502020204030204" pitchFamily="34" charset="0"/>
                <a:cs typeface="Calibri" panose="020F0502020204030204" pitchFamily="34" charset="0"/>
              </a:rPr>
              <a:t>.</a:t>
            </a:r>
          </a:p>
          <a:p>
            <a:pPr marL="959212" lvl="1" indent="-571500">
              <a:lnSpc>
                <a:spcPct val="55000"/>
              </a:lnSpc>
              <a:buSzPct val="90000"/>
              <a:buFont typeface="Arial" panose="020B0604020202020204" pitchFamily="34" charset="0"/>
              <a:buChar char="•"/>
            </a:pPr>
            <a:endParaRPr lang="en-US" altLang="en-US" sz="200" dirty="0">
              <a:latin typeface="Calibri" panose="020F0502020204030204" pitchFamily="34" charset="0"/>
              <a:cs typeface="Calibri" panose="020F0502020204030204" pitchFamily="34" charset="0"/>
            </a:endParaRPr>
          </a:p>
          <a:p>
            <a:pPr marL="1348312" lvl="2" indent="-571500" algn="just">
              <a:buSzPct val="90000"/>
              <a:buFont typeface="Arial" panose="020B0604020202020204" pitchFamily="34" charset="0"/>
              <a:buChar char="•"/>
            </a:pPr>
            <a:r>
              <a:rPr lang="en-US" altLang="en-US" sz="3400" dirty="0">
                <a:latin typeface="Calibri" panose="020F0502020204030204" pitchFamily="34" charset="0"/>
                <a:cs typeface="Calibri" panose="020F0502020204030204" pitchFamily="34" charset="0"/>
              </a:rPr>
              <a:t>O </a:t>
            </a:r>
            <a:r>
              <a:rPr lang="en-US" altLang="en-US" sz="3400" dirty="0" err="1">
                <a:latin typeface="Calibri" panose="020F0502020204030204" pitchFamily="34" charset="0"/>
                <a:cs typeface="Calibri" panose="020F0502020204030204" pitchFamily="34" charset="0"/>
              </a:rPr>
              <a:t>mercado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falha</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na</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alocação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eficiente</a:t>
            </a:r>
            <a:r>
              <a:rPr lang="en-US" altLang="en-US" sz="3400" dirty="0">
                <a:latin typeface="Calibri" panose="020F0502020204030204" pitchFamily="34" charset="0"/>
                <a:cs typeface="Calibri" panose="020F0502020204030204" pitchFamily="34" charset="0"/>
              </a:rPr>
              <a:t> dos </a:t>
            </a:r>
            <a:r>
              <a:rPr lang="en-US" altLang="en-US" sz="3400" dirty="0" err="1">
                <a:latin typeface="Calibri" panose="020F0502020204030204" pitchFamily="34" charset="0"/>
                <a:cs typeface="Calibri" panose="020F0502020204030204" pitchFamily="34" charset="0"/>
              </a:rPr>
              <a:t>recursos</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quando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os</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direitos</a:t>
            </a:r>
            <a:r>
              <a:rPr lang="en-US" altLang="en-US" sz="3400" dirty="0">
                <a:latin typeface="Calibri" panose="020F0502020204030204" pitchFamily="34" charset="0"/>
                <a:cs typeface="Calibri" panose="020F0502020204030204" pitchFamily="34" charset="0"/>
              </a:rPr>
              <a:t> de </a:t>
            </a:r>
            <a:r>
              <a:rPr lang="en-US" altLang="en-US" sz="3400" dirty="0" err="1">
                <a:latin typeface="Calibri" panose="020F0502020204030204" pitchFamily="34" charset="0"/>
                <a:cs typeface="Calibri" panose="020F0502020204030204" pitchFamily="34" charset="0"/>
              </a:rPr>
              <a:t>propriedade</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não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estão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bem</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definidos</a:t>
            </a:r>
            <a:r>
              <a:rPr lang="en-US" altLang="en-US" sz="3400" dirty="0">
                <a:latin typeface="Calibri" panose="020F0502020204030204" pitchFamily="34" charset="0"/>
                <a:cs typeface="Calibri" panose="020F0502020204030204" pitchFamily="34" charset="0"/>
              </a:rPr>
              <a:t>.</a:t>
            </a:r>
          </a:p>
          <a:p>
            <a:pPr marL="1348312" lvl="2" indent="-571500" algn="just">
              <a:buSzPct val="90000"/>
              <a:buFont typeface="Arial" panose="020B0604020202020204" pitchFamily="34" charset="0"/>
              <a:buChar char="•"/>
            </a:pPr>
            <a:r>
              <a:rPr lang="en-US" altLang="en-US" sz="3400" dirty="0" err="1">
                <a:latin typeface="Calibri" panose="020F0502020204030204" pitchFamily="34" charset="0"/>
                <a:cs typeface="Calibri" panose="020F0502020204030204" pitchFamily="34" charset="0"/>
              </a:rPr>
              <a:t>Oportunidade</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neste</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caso</a:t>
            </a:r>
            <a:r>
              <a:rPr lang="en-US" altLang="en-US" sz="3400" dirty="0">
                <a:latin typeface="Calibri" panose="020F0502020204030204" pitchFamily="34" charset="0"/>
                <a:cs typeface="Calibri" panose="020F0502020204030204" pitchFamily="34" charset="0"/>
              </a:rPr>
              <a:t>, para a </a:t>
            </a:r>
            <a:r>
              <a:rPr lang="en-US" altLang="en-US" sz="3400" dirty="0" err="1">
                <a:latin typeface="Calibri" panose="020F0502020204030204" pitchFamily="34" charset="0"/>
                <a:cs typeface="Calibri" panose="020F0502020204030204" pitchFamily="34" charset="0"/>
              </a:rPr>
              <a:t>intervenção</a:t>
            </a:r>
            <a:r>
              <a:rPr lang="en-US" altLang="en-US" sz="3400" dirty="0">
                <a:latin typeface="Calibri" panose="020F0502020204030204" pitchFamily="34" charset="0"/>
                <a:cs typeface="Calibri" panose="020F0502020204030204" pitchFamily="34" charset="0"/>
              </a:rPr>
              <a:t> </a:t>
            </a:r>
            <a:r>
              <a:rPr lang="en-US" altLang="en-US" sz="3400" dirty="0" err="1">
                <a:latin typeface="Calibri" panose="020F0502020204030204" pitchFamily="34" charset="0"/>
                <a:cs typeface="Calibri" panose="020F0502020204030204" pitchFamily="34" charset="0"/>
              </a:rPr>
              <a:t>governamental</a:t>
            </a:r>
            <a:r>
              <a:rPr lang="en-US" altLang="en-US" sz="3400" dirty="0">
                <a:latin typeface="Calibri" panose="020F0502020204030204" pitchFamily="34" charset="0"/>
                <a:cs typeface="Calibri" panose="020F0502020204030204" pitchFamily="34" charset="0"/>
              </a:rPr>
              <a:t>.</a:t>
            </a:r>
          </a:p>
          <a:p>
            <a:pPr lvl="1">
              <a:lnSpc>
                <a:spcPct val="55000"/>
              </a:lnSpc>
              <a:buClrTx/>
              <a:buSzPct val="90000"/>
              <a:buFont typeface="Arial" panose="020B0604020202020204" pitchFamily="34" charset="0"/>
              <a:buChar char="•"/>
            </a:pPr>
            <a:endParaRPr lang="en-US" alt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500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 calcmode="lin" valueType="num">
                                      <p:cBhvr additive="base">
                                        <p:cTn id="2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anim calcmode="lin" valueType="num">
                                      <p:cBhvr additive="base">
                                        <p:cTn id="2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CF5BB224-CF62-4466-B24A-316594233A59}"/>
              </a:ext>
            </a:extLst>
          </p:cNvPr>
          <p:cNvSpPr>
            <a:spLocks noGrp="1" noChangeArrowheads="1"/>
          </p:cNvSpPr>
          <p:nvPr>
            <p:ph type="title"/>
          </p:nvPr>
        </p:nvSpPr>
        <p:spPr>
          <a:xfrm>
            <a:off x="1754832" y="-102840"/>
            <a:ext cx="8229600" cy="13716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Externalidades </a:t>
            </a:r>
          </a:p>
        </p:txBody>
      </p:sp>
      <p:sp>
        <p:nvSpPr>
          <p:cNvPr id="5" name="Espaço Reservado para Conteúdo 2">
            <a:extLst>
              <a:ext uri="{FF2B5EF4-FFF2-40B4-BE49-F238E27FC236}">
                <a16:creationId xmlns:a16="http://schemas.microsoft.com/office/drawing/2014/main" id="{CBA325EF-FA3F-42EF-8EBF-973A84328B12}"/>
              </a:ext>
            </a:extLst>
          </p:cNvPr>
          <p:cNvSpPr>
            <a:spLocks noGrp="1"/>
          </p:cNvSpPr>
          <p:nvPr>
            <p:ph idx="1"/>
          </p:nvPr>
        </p:nvSpPr>
        <p:spPr>
          <a:xfrm>
            <a:off x="191344" y="902972"/>
            <a:ext cx="11665296" cy="4643437"/>
          </a:xfrm>
        </p:spPr>
        <p:txBody>
          <a:bodyPr>
            <a:noAutofit/>
          </a:bodyPr>
          <a:lstStyle/>
          <a:p>
            <a:pPr algn="just">
              <a:spcBef>
                <a:spcPts val="0"/>
              </a:spcBef>
              <a:buClrTx/>
              <a:buSzPct val="100000"/>
              <a:buFont typeface="Arial" panose="020B0604020202020204" pitchFamily="34" charset="0"/>
              <a:buChar char="•"/>
              <a:defRPr/>
            </a:pPr>
            <a:r>
              <a:rPr lang="en-US" sz="3400" b="1" dirty="0">
                <a:latin typeface="Calibri" panose="020F0502020204030204" pitchFamily="34" charset="0"/>
                <a:cs typeface="Calibri" panose="020F0502020204030204" pitchFamily="34" charset="0"/>
              </a:rPr>
              <a:t>As </a:t>
            </a:r>
            <a:r>
              <a:rPr lang="en-US" sz="3400" b="1" dirty="0" err="1">
                <a:latin typeface="Calibri" panose="020F0502020204030204" pitchFamily="34" charset="0"/>
                <a:cs typeface="Calibri" panose="020F0502020204030204" pitchFamily="34" charset="0"/>
              </a:rPr>
              <a:t>externalidades</a:t>
            </a:r>
            <a:r>
              <a:rPr lang="en-US" sz="3400" b="1"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ocorrem</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quando</a:t>
            </a:r>
            <a:r>
              <a:rPr lang="en-US" sz="3400" dirty="0">
                <a:latin typeface="Calibri" panose="020F0502020204030204" pitchFamily="34" charset="0"/>
                <a:cs typeface="Calibri" panose="020F0502020204030204" pitchFamily="34" charset="0"/>
              </a:rPr>
              <a:t> as </a:t>
            </a:r>
            <a:r>
              <a:rPr lang="en-US" sz="3400" dirty="0" err="1">
                <a:latin typeface="Calibri" panose="020F0502020204030204" pitchFamily="34" charset="0"/>
                <a:cs typeface="Calibri" panose="020F0502020204030204" pitchFamily="34" charset="0"/>
              </a:rPr>
              <a:t>ações</a:t>
            </a:r>
            <a:r>
              <a:rPr lang="en-US" sz="3400" dirty="0">
                <a:latin typeface="Calibri" panose="020F0502020204030204" pitchFamily="34" charset="0"/>
                <a:cs typeface="Calibri" panose="020F0502020204030204" pitchFamily="34" charset="0"/>
              </a:rPr>
              <a:t> de um </a:t>
            </a:r>
            <a:r>
              <a:rPr lang="en-US" sz="3400" dirty="0" err="1">
                <a:latin typeface="Calibri" panose="020F0502020204030204" pitchFamily="34" charset="0"/>
                <a:cs typeface="Calibri" panose="020F0502020204030204" pitchFamily="34" charset="0"/>
              </a:rPr>
              <a:t>agente</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econômico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impactam</a:t>
            </a:r>
            <a:r>
              <a:rPr lang="en-US" sz="3400" dirty="0">
                <a:latin typeface="Calibri" panose="020F0502020204030204" pitchFamily="34" charset="0"/>
                <a:cs typeface="Calibri" panose="020F0502020204030204" pitchFamily="34" charset="0"/>
              </a:rPr>
              <a:t> outro(s) </a:t>
            </a:r>
            <a:r>
              <a:rPr lang="en-US" sz="3400" dirty="0" err="1">
                <a:latin typeface="Calibri" panose="020F0502020204030204" pitchFamily="34" charset="0"/>
                <a:cs typeface="Calibri" panose="020F0502020204030204" pitchFamily="34" charset="0"/>
              </a:rPr>
              <a:t>agente</a:t>
            </a:r>
            <a:r>
              <a:rPr lang="en-US" sz="3400" dirty="0">
                <a:latin typeface="Calibri" panose="020F0502020204030204" pitchFamily="34" charset="0"/>
                <a:cs typeface="Calibri" panose="020F0502020204030204" pitchFamily="34" charset="0"/>
              </a:rPr>
              <a:t>(s) </a:t>
            </a:r>
            <a:r>
              <a:rPr lang="en-US" sz="3400" dirty="0" err="1">
                <a:latin typeface="Calibri" panose="020F0502020204030204" pitchFamily="34" charset="0"/>
                <a:cs typeface="Calibri" panose="020F0502020204030204" pitchFamily="34" charset="0"/>
              </a:rPr>
              <a:t>econômico</a:t>
            </a:r>
            <a:r>
              <a:rPr lang="en-US" sz="3400" dirty="0">
                <a:latin typeface="Calibri" panose="020F0502020204030204" pitchFamily="34" charset="0"/>
                <a:cs typeface="Calibri" panose="020F0502020204030204" pitchFamily="34" charset="0"/>
              </a:rPr>
              <a:t>(s) de forma </a:t>
            </a:r>
            <a:r>
              <a:rPr lang="en-US" sz="3400" dirty="0" err="1">
                <a:latin typeface="Calibri" panose="020F0502020204030204" pitchFamily="34" charset="0"/>
                <a:cs typeface="Calibri" panose="020F0502020204030204" pitchFamily="34" charset="0"/>
              </a:rPr>
              <a:t>não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refletida</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nas</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transações</a:t>
            </a:r>
            <a:r>
              <a:rPr lang="en-US" sz="3400" dirty="0">
                <a:latin typeface="Calibri" panose="020F0502020204030204" pitchFamily="34" charset="0"/>
                <a:cs typeface="Calibri" panose="020F0502020204030204" pitchFamily="34" charset="0"/>
              </a:rPr>
              <a:t> de </a:t>
            </a:r>
            <a:r>
              <a:rPr lang="en-US" sz="3400" dirty="0" err="1">
                <a:latin typeface="Calibri" panose="020F0502020204030204" pitchFamily="34" charset="0"/>
                <a:cs typeface="Calibri" panose="020F0502020204030204" pitchFamily="34" charset="0"/>
              </a:rPr>
              <a:t>mercado</a:t>
            </a:r>
            <a:r>
              <a:rPr lang="en-US" sz="3400" dirty="0">
                <a:latin typeface="Calibri" panose="020F0502020204030204" pitchFamily="34" charset="0"/>
                <a:cs typeface="Calibri" panose="020F0502020204030204" pitchFamily="34" charset="0"/>
              </a:rPr>
              <a:t>. </a:t>
            </a:r>
          </a:p>
          <a:p>
            <a:pPr algn="just">
              <a:spcBef>
                <a:spcPts val="0"/>
              </a:spcBef>
              <a:buClrTx/>
              <a:buSzPct val="100000"/>
              <a:buFont typeface="Arial" panose="020B0604020202020204" pitchFamily="34" charset="0"/>
              <a:buChar char="•"/>
              <a:defRPr/>
            </a:pPr>
            <a:endParaRPr lang="en-US" sz="400" b="1" dirty="0">
              <a:latin typeface="Calibri" panose="020F0502020204030204" pitchFamily="34" charset="0"/>
              <a:cs typeface="Calibri" panose="020F0502020204030204" pitchFamily="34" charset="0"/>
            </a:endParaRPr>
          </a:p>
          <a:p>
            <a:pPr algn="just">
              <a:lnSpc>
                <a:spcPct val="80000"/>
              </a:lnSpc>
              <a:buClrTx/>
              <a:buSzPct val="100000"/>
              <a:buFont typeface="Arial" panose="020B0604020202020204" pitchFamily="34" charset="0"/>
              <a:buChar char="•"/>
              <a:defRPr/>
            </a:pPr>
            <a:r>
              <a:rPr lang="en-US" sz="3400" b="1" dirty="0">
                <a:latin typeface="Calibri" panose="020F0502020204030204" pitchFamily="34" charset="0"/>
                <a:cs typeface="Calibri" panose="020F0502020204030204" pitchFamily="34" charset="0"/>
              </a:rPr>
              <a:t>A </a:t>
            </a:r>
            <a:r>
              <a:rPr lang="en-US" sz="3400" b="1" dirty="0" err="1">
                <a:latin typeface="Calibri" panose="020F0502020204030204" pitchFamily="34" charset="0"/>
                <a:cs typeface="Calibri" panose="020F0502020204030204" pitchFamily="34" charset="0"/>
              </a:rPr>
              <a:t>externalidade</a:t>
            </a:r>
            <a:r>
              <a:rPr lang="en-US" sz="3400" b="1" dirty="0">
                <a:latin typeface="Calibri" panose="020F0502020204030204" pitchFamily="34" charset="0"/>
                <a:cs typeface="Calibri" panose="020F0502020204030204" pitchFamily="34" charset="0"/>
              </a:rPr>
              <a:t> </a:t>
            </a:r>
            <a:r>
              <a:rPr lang="en-US" sz="3400" dirty="0">
                <a:latin typeface="Calibri" panose="020F0502020204030204" pitchFamily="34" charset="0"/>
                <a:cs typeface="Calibri" panose="020F0502020204030204" pitchFamily="34" charset="0"/>
              </a:rPr>
              <a:t>é </a:t>
            </a:r>
            <a:r>
              <a:rPr lang="en-US" sz="3400" dirty="0" err="1">
                <a:latin typeface="Calibri" panose="020F0502020204030204" pitchFamily="34" charset="0"/>
                <a:cs typeface="Calibri" panose="020F0502020204030204" pitchFamily="34" charset="0"/>
              </a:rPr>
              <a:t>considerada</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uma</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falha</a:t>
            </a:r>
            <a:r>
              <a:rPr lang="en-US" sz="3400" dirty="0">
                <a:latin typeface="Calibri" panose="020F0502020204030204" pitchFamily="34" charset="0"/>
                <a:cs typeface="Calibri" panose="020F0502020204030204" pitchFamily="34" charset="0"/>
              </a:rPr>
              <a:t> de mercado (</a:t>
            </a:r>
            <a:r>
              <a:rPr lang="en-US" sz="3400" dirty="0" err="1">
                <a:latin typeface="Calibri" panose="020F0502020204030204" pitchFamily="34" charset="0"/>
                <a:cs typeface="Calibri" panose="020F0502020204030204" pitchFamily="34" charset="0"/>
              </a:rPr>
              <a:t>portanto</a:t>
            </a:r>
            <a:r>
              <a:rPr lang="en-US" sz="3400" dirty="0">
                <a:latin typeface="Calibri" panose="020F0502020204030204" pitchFamily="34" charset="0"/>
                <a:cs typeface="Calibri" panose="020F0502020204030204" pitchFamily="34" charset="0"/>
              </a:rPr>
              <a:t> o </a:t>
            </a:r>
            <a:r>
              <a:rPr lang="en-US" sz="3400" dirty="0" err="1">
                <a:latin typeface="Calibri" panose="020F0502020204030204" pitchFamily="34" charset="0"/>
                <a:cs typeface="Calibri" panose="020F0502020204030204" pitchFamily="34" charset="0"/>
              </a:rPr>
              <a:t>excedente</a:t>
            </a:r>
            <a:r>
              <a:rPr lang="en-US" sz="3400" dirty="0">
                <a:latin typeface="Calibri" panose="020F0502020204030204" pitchFamily="34" charset="0"/>
                <a:cs typeface="Calibri" panose="020F0502020204030204" pitchFamily="34" charset="0"/>
              </a:rPr>
              <a:t> total </a:t>
            </a:r>
            <a:r>
              <a:rPr lang="en-US" sz="3400" dirty="0" err="1">
                <a:latin typeface="Calibri" panose="020F0502020204030204" pitchFamily="34" charset="0"/>
                <a:cs typeface="Calibri" panose="020F0502020204030204" pitchFamily="34" charset="0"/>
              </a:rPr>
              <a:t>não</a:t>
            </a:r>
            <a:r>
              <a:rPr lang="en-US" sz="3400" dirty="0">
                <a:latin typeface="Calibri" panose="020F0502020204030204" pitchFamily="34" charset="0"/>
                <a:cs typeface="Calibri" panose="020F0502020204030204" pitchFamily="34" charset="0"/>
              </a:rPr>
              <a:t> é </a:t>
            </a:r>
            <a:r>
              <a:rPr lang="en-US" sz="3400" dirty="0" err="1">
                <a:latin typeface="Calibri" panose="020F0502020204030204" pitchFamily="34" charset="0"/>
                <a:cs typeface="Calibri" panose="020F0502020204030204" pitchFamily="34" charset="0"/>
              </a:rPr>
              <a:t>maximizado</a:t>
            </a:r>
            <a:r>
              <a:rPr lang="en-US" sz="3400" dirty="0">
                <a:latin typeface="Calibri" panose="020F0502020204030204" pitchFamily="34" charset="0"/>
                <a:cs typeface="Calibri" panose="020F0502020204030204" pitchFamily="34" charset="0"/>
              </a:rPr>
              <a:t>).</a:t>
            </a:r>
          </a:p>
          <a:p>
            <a:pPr lvl="1" algn="just">
              <a:lnSpc>
                <a:spcPct val="80000"/>
              </a:lnSpc>
              <a:buClrTx/>
              <a:buSzPct val="100000"/>
              <a:buFont typeface="Arial" panose="020B0604020202020204" pitchFamily="34" charset="0"/>
              <a:buChar char="•"/>
              <a:defRPr/>
            </a:pPr>
            <a:r>
              <a:rPr lang="en-US" sz="3400" dirty="0" err="1">
                <a:latin typeface="Calibri" panose="020F0502020204030204" pitchFamily="34" charset="0"/>
                <a:cs typeface="Calibri" panose="020F0502020204030204" pitchFamily="34" charset="0"/>
              </a:rPr>
              <a:t>Impacto</a:t>
            </a:r>
            <a:r>
              <a:rPr lang="en-US" sz="3400" dirty="0">
                <a:latin typeface="Calibri" panose="020F0502020204030204" pitchFamily="34" charset="0"/>
                <a:cs typeface="Calibri" panose="020F0502020204030204" pitchFamily="34" charset="0"/>
              </a:rPr>
              <a:t> das </a:t>
            </a:r>
            <a:r>
              <a:rPr lang="en-US" sz="3400" dirty="0" err="1">
                <a:latin typeface="Calibri" panose="020F0502020204030204" pitchFamily="34" charset="0"/>
                <a:cs typeface="Calibri" panose="020F0502020204030204" pitchFamily="34" charset="0"/>
              </a:rPr>
              <a:t>ações</a:t>
            </a:r>
            <a:r>
              <a:rPr lang="en-US" sz="3400" dirty="0">
                <a:latin typeface="Calibri" panose="020F0502020204030204" pitchFamily="34" charset="0"/>
                <a:cs typeface="Calibri" panose="020F0502020204030204" pitchFamily="34" charset="0"/>
              </a:rPr>
              <a:t> de um </a:t>
            </a:r>
            <a:r>
              <a:rPr lang="en-US" sz="3400" dirty="0" err="1">
                <a:latin typeface="Calibri" panose="020F0502020204030204" pitchFamily="34" charset="0"/>
                <a:cs typeface="Calibri" panose="020F0502020204030204" pitchFamily="34" charset="0"/>
              </a:rPr>
              <a:t>agente</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sobre</a:t>
            </a:r>
            <a:r>
              <a:rPr lang="en-US" sz="3400" dirty="0">
                <a:latin typeface="Calibri" panose="020F0502020204030204" pitchFamily="34" charset="0"/>
                <a:cs typeface="Calibri" panose="020F0502020204030204" pitchFamily="34" charset="0"/>
              </a:rPr>
              <a:t> o </a:t>
            </a:r>
            <a:r>
              <a:rPr lang="en-US" sz="3400" dirty="0" err="1">
                <a:latin typeface="Calibri" panose="020F0502020204030204" pitchFamily="34" charset="0"/>
                <a:cs typeface="Calibri" panose="020F0502020204030204" pitchFamily="34" charset="0"/>
              </a:rPr>
              <a:t>bem</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estar</a:t>
            </a:r>
            <a:r>
              <a:rPr lang="en-US" sz="3400" dirty="0">
                <a:latin typeface="Calibri" panose="020F0502020204030204" pitchFamily="34" charset="0"/>
                <a:cs typeface="Calibri" panose="020F0502020204030204" pitchFamily="34" charset="0"/>
              </a:rPr>
              <a:t> de outro(s) </a:t>
            </a:r>
            <a:r>
              <a:rPr lang="en-US" sz="3400" dirty="0" err="1">
                <a:latin typeface="Calibri" panose="020F0502020204030204" pitchFamily="34" charset="0"/>
                <a:cs typeface="Calibri" panose="020F0502020204030204" pitchFamily="34" charset="0"/>
              </a:rPr>
              <a:t>agente</a:t>
            </a:r>
            <a:r>
              <a:rPr lang="en-US" sz="3400" dirty="0">
                <a:latin typeface="Calibri" panose="020F0502020204030204" pitchFamily="34" charset="0"/>
                <a:cs typeface="Calibri" panose="020F0502020204030204" pitchFamily="34" charset="0"/>
              </a:rPr>
              <a:t>(s), que </a:t>
            </a:r>
            <a:r>
              <a:rPr lang="en-US" sz="3400" dirty="0" err="1">
                <a:latin typeface="Calibri" panose="020F0502020204030204" pitchFamily="34" charset="0"/>
                <a:cs typeface="Calibri" panose="020F0502020204030204" pitchFamily="34" charset="0"/>
              </a:rPr>
              <a:t>não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toma</a:t>
            </a:r>
            <a:r>
              <a:rPr lang="en-US" sz="3400" dirty="0">
                <a:latin typeface="Calibri" panose="020F0502020204030204" pitchFamily="34" charset="0"/>
                <a:cs typeface="Calibri" panose="020F0502020204030204" pitchFamily="34" charset="0"/>
              </a:rPr>
              <a:t>(m) parte da </a:t>
            </a:r>
            <a:r>
              <a:rPr lang="en-US" sz="3400" dirty="0" err="1">
                <a:latin typeface="Calibri" panose="020F0502020204030204" pitchFamily="34" charset="0"/>
                <a:cs typeface="Calibri" panose="020F0502020204030204" pitchFamily="34" charset="0"/>
              </a:rPr>
              <a:t>ação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Inexiste</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pagamento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ou</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recebimento</a:t>
            </a:r>
            <a:r>
              <a:rPr lang="en-US" sz="3400" dirty="0">
                <a:latin typeface="Calibri" panose="020F0502020204030204" pitchFamily="34" charset="0"/>
                <a:cs typeface="Calibri" panose="020F0502020204030204" pitchFamily="34" charset="0"/>
              </a:rPr>
              <a:t> de </a:t>
            </a:r>
            <a:r>
              <a:rPr lang="en-US" sz="3400" dirty="0" err="1">
                <a:latin typeface="Calibri" panose="020F0502020204030204" pitchFamily="34" charset="0"/>
                <a:cs typeface="Calibri" panose="020F0502020204030204" pitchFamily="34" charset="0"/>
              </a:rPr>
              <a:t>compensação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pelo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impacto</a:t>
            </a:r>
            <a:r>
              <a:rPr lang="en-US" sz="3400" dirty="0">
                <a:latin typeface="Calibri" panose="020F0502020204030204" pitchFamily="34" charset="0"/>
                <a:cs typeface="Calibri" panose="020F0502020204030204" pitchFamily="34" charset="0"/>
              </a:rPr>
              <a:t> </a:t>
            </a:r>
            <a:r>
              <a:rPr lang="en-US" sz="3400" dirty="0" err="1">
                <a:latin typeface="Calibri" panose="020F0502020204030204" pitchFamily="34" charset="0"/>
                <a:cs typeface="Calibri" panose="020F0502020204030204" pitchFamily="34" charset="0"/>
              </a:rPr>
              <a:t>sofrido</a:t>
            </a:r>
            <a:r>
              <a:rPr lang="en-US" sz="3400" dirty="0">
                <a:latin typeface="Calibri" panose="020F0502020204030204" pitchFamily="34" charset="0"/>
                <a:cs typeface="Calibri" panose="020F0502020204030204" pitchFamily="34" charset="0"/>
              </a:rPr>
              <a:t>.</a:t>
            </a:r>
          </a:p>
          <a:p>
            <a:pPr algn="just">
              <a:lnSpc>
                <a:spcPct val="80000"/>
              </a:lnSpc>
              <a:buSzPct val="100000"/>
              <a:defRPr/>
            </a:pPr>
            <a:r>
              <a:rPr lang="en-US" sz="3800" dirty="0">
                <a:latin typeface="Calibri" panose="020F0502020204030204" pitchFamily="34" charset="0"/>
                <a:cs typeface="Calibri" panose="020F0502020204030204" pitchFamily="34" charset="0"/>
              </a:rPr>
              <a:t>As </a:t>
            </a:r>
            <a:r>
              <a:rPr lang="en-US" sz="3800" dirty="0" err="1">
                <a:latin typeface="Calibri" panose="020F0502020204030204" pitchFamily="34" charset="0"/>
                <a:cs typeface="Calibri" panose="020F0502020204030204" pitchFamily="34" charset="0"/>
              </a:rPr>
              <a:t>externalidades</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podem</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ocorrer</a:t>
            </a:r>
            <a:r>
              <a:rPr lang="en-US" sz="3800" dirty="0">
                <a:latin typeface="Calibri" panose="020F0502020204030204" pitchFamily="34" charset="0"/>
                <a:cs typeface="Calibri" panose="020F0502020204030204" pitchFamily="34" charset="0"/>
              </a:rPr>
              <a:t> por </a:t>
            </a:r>
            <a:r>
              <a:rPr lang="en-US" sz="3800" dirty="0" err="1">
                <a:latin typeface="Calibri" panose="020F0502020204030204" pitchFamily="34" charset="0"/>
                <a:cs typeface="Calibri" panose="020F0502020204030204" pitchFamily="34" charset="0"/>
              </a:rPr>
              <a:t>meio</a:t>
            </a:r>
            <a:r>
              <a:rPr lang="en-US" sz="3800" dirty="0">
                <a:latin typeface="Calibri" panose="020F0502020204030204" pitchFamily="34" charset="0"/>
                <a:cs typeface="Calibri" panose="020F0502020204030204" pitchFamily="34" charset="0"/>
              </a:rPr>
              <a:t> da </a:t>
            </a:r>
            <a:r>
              <a:rPr lang="en-US" sz="3800" dirty="0" err="1">
                <a:latin typeface="Calibri" panose="020F0502020204030204" pitchFamily="34" charset="0"/>
                <a:cs typeface="Calibri" panose="020F0502020204030204" pitchFamily="34" charset="0"/>
              </a:rPr>
              <a:t>produção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ou</a:t>
            </a:r>
            <a:r>
              <a:rPr lang="en-US" sz="3800" dirty="0">
                <a:latin typeface="Calibri" panose="020F0502020204030204" pitchFamily="34" charset="0"/>
                <a:cs typeface="Calibri" panose="020F0502020204030204" pitchFamily="34" charset="0"/>
              </a:rPr>
              <a:t> do </a:t>
            </a:r>
            <a:r>
              <a:rPr lang="en-US" sz="3800" dirty="0" err="1">
                <a:latin typeface="Calibri" panose="020F0502020204030204" pitchFamily="34" charset="0"/>
                <a:cs typeface="Calibri" panose="020F0502020204030204" pitchFamily="34" charset="0"/>
              </a:rPr>
              <a:t>consumo</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podem</a:t>
            </a:r>
            <a:r>
              <a:rPr lang="en-US" sz="3800" dirty="0">
                <a:latin typeface="Calibri" panose="020F0502020204030204" pitchFamily="34" charset="0"/>
                <a:cs typeface="Calibri" panose="020F0502020204030204" pitchFamily="34" charset="0"/>
              </a:rPr>
              <a:t> ser </a:t>
            </a:r>
            <a:r>
              <a:rPr lang="en-US" sz="3800" dirty="0" err="1">
                <a:latin typeface="Calibri" panose="020F0502020204030204" pitchFamily="34" charset="0"/>
                <a:cs typeface="Calibri" panose="020F0502020204030204" pitchFamily="34" charset="0"/>
              </a:rPr>
              <a:t>positivas</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ou</a:t>
            </a:r>
            <a:r>
              <a:rPr lang="en-US" sz="3800" dirty="0">
                <a:latin typeface="Calibri" panose="020F0502020204030204" pitchFamily="34" charset="0"/>
                <a:cs typeface="Calibri" panose="020F0502020204030204" pitchFamily="34" charset="0"/>
              </a:rPr>
              <a:t> </a:t>
            </a:r>
            <a:r>
              <a:rPr lang="en-US" sz="3800" dirty="0" err="1">
                <a:latin typeface="Calibri" panose="020F0502020204030204" pitchFamily="34" charset="0"/>
                <a:cs typeface="Calibri" panose="020F0502020204030204" pitchFamily="34" charset="0"/>
              </a:rPr>
              <a:t>negativas</a:t>
            </a:r>
            <a:r>
              <a:rPr lang="en-US" sz="3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8212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400CDC71-DEC1-46D2-AE65-8A8D913EDBB4}"/>
              </a:ext>
            </a:extLst>
          </p:cNvPr>
          <p:cNvSpPr>
            <a:spLocks noGrp="1" noChangeArrowheads="1"/>
          </p:cNvSpPr>
          <p:nvPr>
            <p:ph type="title"/>
          </p:nvPr>
        </p:nvSpPr>
        <p:spPr>
          <a:xfrm>
            <a:off x="1826840" y="-275122"/>
            <a:ext cx="8229600" cy="1618049"/>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Externalidades </a:t>
            </a:r>
          </a:p>
        </p:txBody>
      </p:sp>
      <p:sp>
        <p:nvSpPr>
          <p:cNvPr id="5" name="Rectangle 5">
            <a:extLst>
              <a:ext uri="{FF2B5EF4-FFF2-40B4-BE49-F238E27FC236}">
                <a16:creationId xmlns:a16="http://schemas.microsoft.com/office/drawing/2014/main" id="{2486FE6B-B481-4C17-8622-CF07F375BCE9}"/>
              </a:ext>
            </a:extLst>
          </p:cNvPr>
          <p:cNvSpPr>
            <a:spLocks noGrp="1" noChangeArrowheads="1"/>
          </p:cNvSpPr>
          <p:nvPr>
            <p:ph idx="1"/>
          </p:nvPr>
        </p:nvSpPr>
        <p:spPr>
          <a:xfrm>
            <a:off x="263352" y="969232"/>
            <a:ext cx="11665296" cy="4835218"/>
          </a:xfrm>
          <a:noFill/>
        </p:spPr>
        <p:txBody>
          <a:bodyPr>
            <a:normAutofit lnSpcReduction="10000"/>
          </a:bodyPr>
          <a:lstStyle/>
          <a:p>
            <a:pPr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Quando há uma externalidade, a alocação de recursos proporcionada pelo mercado não será eficiente pois:</a:t>
            </a:r>
          </a:p>
          <a:p>
            <a:pPr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se a produção de um bem gera externalidades negativas, ocorrerá excesso de oferta desse bem na ausência de intervenção governamental.</a:t>
            </a:r>
          </a:p>
          <a:p>
            <a:pPr lvl="1" algn="just" eaLnBrk="1" hangingPunct="1">
              <a:buClrTx/>
              <a:buFont typeface="Arial" panose="020B0604020202020204" pitchFamily="34" charset="0"/>
              <a:buChar char="•"/>
            </a:pPr>
            <a:endParaRPr lang="pt-BR" altLang="en-US" sz="20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4000" dirty="0">
                <a:latin typeface="Calibri" panose="020F0502020204030204" pitchFamily="34" charset="0"/>
                <a:cs typeface="Calibri" panose="020F0502020204030204" pitchFamily="34" charset="0"/>
              </a:rPr>
              <a:t>se a produção de um bem gera externalidades positivas, ocorrerá insuficiência de oferta desse bem na ausência de intervenção governamental.</a:t>
            </a:r>
          </a:p>
        </p:txBody>
      </p:sp>
    </p:spTree>
    <p:extLst>
      <p:ext uri="{BB962C8B-B14F-4D97-AF65-F5344CB8AC3E}">
        <p14:creationId xmlns:p14="http://schemas.microsoft.com/office/powerpoint/2010/main" val="262780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B39AB494-BFA0-494A-BAED-3F1D821EECB7}"/>
              </a:ext>
            </a:extLst>
          </p:cNvPr>
          <p:cNvSpPr/>
          <p:nvPr/>
        </p:nvSpPr>
        <p:spPr bwMode="auto">
          <a:xfrm>
            <a:off x="335360" y="1340768"/>
            <a:ext cx="11521280" cy="5040560"/>
          </a:xfrm>
          <a:prstGeom prst="rect">
            <a:avLst/>
          </a:prstGeom>
          <a:solidFill>
            <a:schemeClr val="bg1">
              <a:lumMod val="95000"/>
            </a:schemeClr>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Line 4">
            <a:extLst>
              <a:ext uri="{FF2B5EF4-FFF2-40B4-BE49-F238E27FC236}">
                <a16:creationId xmlns:a16="http://schemas.microsoft.com/office/drawing/2014/main" id="{0D0B161A-3886-4D4A-BBD0-3CB9EA2CC925}"/>
              </a:ext>
            </a:extLst>
          </p:cNvPr>
          <p:cNvSpPr>
            <a:spLocks noChangeShapeType="1"/>
          </p:cNvSpPr>
          <p:nvPr/>
        </p:nvSpPr>
        <p:spPr bwMode="auto">
          <a:xfrm flipV="1">
            <a:off x="2095128" y="1981200"/>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5">
            <a:extLst>
              <a:ext uri="{FF2B5EF4-FFF2-40B4-BE49-F238E27FC236}">
                <a16:creationId xmlns:a16="http://schemas.microsoft.com/office/drawing/2014/main" id="{C368F678-F341-4597-AA77-021FDA05D43B}"/>
              </a:ext>
            </a:extLst>
          </p:cNvPr>
          <p:cNvSpPr>
            <a:spLocks noChangeShapeType="1"/>
          </p:cNvSpPr>
          <p:nvPr/>
        </p:nvSpPr>
        <p:spPr bwMode="auto">
          <a:xfrm>
            <a:off x="2095128" y="5715000"/>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Text Box 6">
            <a:extLst>
              <a:ext uri="{FF2B5EF4-FFF2-40B4-BE49-F238E27FC236}">
                <a16:creationId xmlns:a16="http://schemas.microsoft.com/office/drawing/2014/main" id="{F29C80A2-982F-4943-B30C-B69B367FB099}"/>
              </a:ext>
            </a:extLst>
          </p:cNvPr>
          <p:cNvSpPr txBox="1">
            <a:spLocks noChangeArrowheads="1"/>
          </p:cNvSpPr>
          <p:nvPr/>
        </p:nvSpPr>
        <p:spPr bwMode="auto">
          <a:xfrm>
            <a:off x="1631504" y="1752600"/>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8" name="Text Box 7">
            <a:extLst>
              <a:ext uri="{FF2B5EF4-FFF2-40B4-BE49-F238E27FC236}">
                <a16:creationId xmlns:a16="http://schemas.microsoft.com/office/drawing/2014/main" id="{7F8F6667-E114-49B4-8682-417BA9472269}"/>
              </a:ext>
            </a:extLst>
          </p:cNvPr>
          <p:cNvSpPr txBox="1">
            <a:spLocks noChangeArrowheads="1"/>
          </p:cNvSpPr>
          <p:nvPr/>
        </p:nvSpPr>
        <p:spPr bwMode="auto">
          <a:xfrm>
            <a:off x="6743328" y="5638800"/>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9" name="Line 8">
            <a:extLst>
              <a:ext uri="{FF2B5EF4-FFF2-40B4-BE49-F238E27FC236}">
                <a16:creationId xmlns:a16="http://schemas.microsoft.com/office/drawing/2014/main" id="{9A7173CA-9C13-4792-96DB-24F240949192}"/>
              </a:ext>
            </a:extLst>
          </p:cNvPr>
          <p:cNvSpPr>
            <a:spLocks noChangeShapeType="1"/>
          </p:cNvSpPr>
          <p:nvPr/>
        </p:nvSpPr>
        <p:spPr bwMode="auto">
          <a:xfrm>
            <a:off x="2933328" y="2286000"/>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 name="Line 9">
            <a:extLst>
              <a:ext uri="{FF2B5EF4-FFF2-40B4-BE49-F238E27FC236}">
                <a16:creationId xmlns:a16="http://schemas.microsoft.com/office/drawing/2014/main" id="{E791EB77-D559-4340-9B88-A06714401311}"/>
              </a:ext>
            </a:extLst>
          </p:cNvPr>
          <p:cNvSpPr>
            <a:spLocks noChangeShapeType="1"/>
          </p:cNvSpPr>
          <p:nvPr/>
        </p:nvSpPr>
        <p:spPr bwMode="auto">
          <a:xfrm flipV="1">
            <a:off x="2704728" y="2438400"/>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10">
            <a:extLst>
              <a:ext uri="{FF2B5EF4-FFF2-40B4-BE49-F238E27FC236}">
                <a16:creationId xmlns:a16="http://schemas.microsoft.com/office/drawing/2014/main" id="{5C1D2591-8A1C-488B-BCE7-B359F69A43C5}"/>
              </a:ext>
            </a:extLst>
          </p:cNvPr>
          <p:cNvSpPr>
            <a:spLocks noChangeShapeType="1"/>
          </p:cNvSpPr>
          <p:nvPr/>
        </p:nvSpPr>
        <p:spPr bwMode="auto">
          <a:xfrm>
            <a:off x="4304928" y="3657600"/>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11">
            <a:extLst>
              <a:ext uri="{FF2B5EF4-FFF2-40B4-BE49-F238E27FC236}">
                <a16:creationId xmlns:a16="http://schemas.microsoft.com/office/drawing/2014/main" id="{F7D210AF-C060-4CD3-9EB4-729E31C6840F}"/>
              </a:ext>
            </a:extLst>
          </p:cNvPr>
          <p:cNvSpPr>
            <a:spLocks noChangeShapeType="1"/>
          </p:cNvSpPr>
          <p:nvPr/>
        </p:nvSpPr>
        <p:spPr bwMode="auto">
          <a:xfrm flipH="1">
            <a:off x="2095128" y="3657600"/>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Text Box 12">
            <a:extLst>
              <a:ext uri="{FF2B5EF4-FFF2-40B4-BE49-F238E27FC236}">
                <a16:creationId xmlns:a16="http://schemas.microsoft.com/office/drawing/2014/main" id="{64655FEC-A426-4765-843F-FCF1725502F2}"/>
              </a:ext>
            </a:extLst>
          </p:cNvPr>
          <p:cNvSpPr txBox="1">
            <a:spLocks noChangeArrowheads="1"/>
          </p:cNvSpPr>
          <p:nvPr/>
        </p:nvSpPr>
        <p:spPr bwMode="auto">
          <a:xfrm>
            <a:off x="5879976" y="2204864"/>
            <a:ext cx="4680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14" name="Text Box 13">
            <a:extLst>
              <a:ext uri="{FF2B5EF4-FFF2-40B4-BE49-F238E27FC236}">
                <a16:creationId xmlns:a16="http://schemas.microsoft.com/office/drawing/2014/main" id="{43E8B519-7DD6-48BF-8A42-5421B449AA1D}"/>
              </a:ext>
            </a:extLst>
          </p:cNvPr>
          <p:cNvSpPr txBox="1">
            <a:spLocks noChangeArrowheads="1"/>
          </p:cNvSpPr>
          <p:nvPr/>
        </p:nvSpPr>
        <p:spPr bwMode="auto">
          <a:xfrm>
            <a:off x="5735960" y="4941168"/>
            <a:ext cx="5167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15" name="Text Box 14">
            <a:extLst>
              <a:ext uri="{FF2B5EF4-FFF2-40B4-BE49-F238E27FC236}">
                <a16:creationId xmlns:a16="http://schemas.microsoft.com/office/drawing/2014/main" id="{7A90EAD5-70A0-45E5-9FFB-AC4CA345F2D3}"/>
              </a:ext>
            </a:extLst>
          </p:cNvPr>
          <p:cNvSpPr txBox="1">
            <a:spLocks noChangeArrowheads="1"/>
          </p:cNvSpPr>
          <p:nvPr/>
        </p:nvSpPr>
        <p:spPr bwMode="auto">
          <a:xfrm>
            <a:off x="4139952" y="5661248"/>
            <a:ext cx="152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16" name="Text Box 15">
            <a:extLst>
              <a:ext uri="{FF2B5EF4-FFF2-40B4-BE49-F238E27FC236}">
                <a16:creationId xmlns:a16="http://schemas.microsoft.com/office/drawing/2014/main" id="{1288E061-6748-4984-90EA-0B0C7B1BBC67}"/>
              </a:ext>
            </a:extLst>
          </p:cNvPr>
          <p:cNvSpPr txBox="1">
            <a:spLocks noChangeArrowheads="1"/>
          </p:cNvSpPr>
          <p:nvPr/>
        </p:nvSpPr>
        <p:spPr bwMode="auto">
          <a:xfrm>
            <a:off x="623392" y="3429000"/>
            <a:ext cx="16795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P</a:t>
            </a:r>
            <a:r>
              <a:rPr lang="pt-BR" altLang="en-US" sz="2000" dirty="0" err="1"/>
              <a:t>mercado</a:t>
            </a:r>
            <a:endParaRPr lang="pt-BR" altLang="en-US" sz="2000" dirty="0"/>
          </a:p>
        </p:txBody>
      </p:sp>
      <p:grpSp>
        <p:nvGrpSpPr>
          <p:cNvPr id="17" name="Group 30">
            <a:extLst>
              <a:ext uri="{FF2B5EF4-FFF2-40B4-BE49-F238E27FC236}">
                <a16:creationId xmlns:a16="http://schemas.microsoft.com/office/drawing/2014/main" id="{3C12E8F4-36A1-49E3-AF3F-8BB3D212C502}"/>
              </a:ext>
            </a:extLst>
          </p:cNvPr>
          <p:cNvGrpSpPr>
            <a:grpSpLocks/>
          </p:cNvGrpSpPr>
          <p:nvPr/>
        </p:nvGrpSpPr>
        <p:grpSpPr bwMode="auto">
          <a:xfrm>
            <a:off x="1733178" y="1628776"/>
            <a:ext cx="6954838" cy="4537077"/>
            <a:chOff x="540" y="1026"/>
            <a:chExt cx="4381" cy="2858"/>
          </a:xfrm>
        </p:grpSpPr>
        <p:sp>
          <p:nvSpPr>
            <p:cNvPr id="18" name="Line 19">
              <a:extLst>
                <a:ext uri="{FF2B5EF4-FFF2-40B4-BE49-F238E27FC236}">
                  <a16:creationId xmlns:a16="http://schemas.microsoft.com/office/drawing/2014/main" id="{41BB6F7C-FC09-4490-9618-6E852FE8FAC2}"/>
                </a:ext>
              </a:extLst>
            </p:cNvPr>
            <p:cNvSpPr>
              <a:spLocks noChangeShapeType="1"/>
            </p:cNvSpPr>
            <p:nvPr/>
          </p:nvSpPr>
          <p:spPr bwMode="auto">
            <a:xfrm flipV="1">
              <a:off x="864" y="1248"/>
              <a:ext cx="2016" cy="1536"/>
            </a:xfrm>
            <a:prstGeom prst="line">
              <a:avLst/>
            </a:prstGeom>
            <a:noFill/>
            <a:ln w="38100">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 name="Text Box 20">
              <a:extLst>
                <a:ext uri="{FF2B5EF4-FFF2-40B4-BE49-F238E27FC236}">
                  <a16:creationId xmlns:a16="http://schemas.microsoft.com/office/drawing/2014/main" id="{918A6312-8D66-4CD6-9560-66DC1B206EFD}"/>
                </a:ext>
              </a:extLst>
            </p:cNvPr>
            <p:cNvSpPr txBox="1">
              <a:spLocks noChangeArrowheads="1"/>
            </p:cNvSpPr>
            <p:nvPr/>
          </p:nvSpPr>
          <p:spPr bwMode="auto">
            <a:xfrm>
              <a:off x="2880" y="1026"/>
              <a:ext cx="177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a:t>
              </a:r>
            </a:p>
          </p:txBody>
        </p:sp>
        <p:sp>
          <p:nvSpPr>
            <p:cNvPr id="20" name="Line 21">
              <a:extLst>
                <a:ext uri="{FF2B5EF4-FFF2-40B4-BE49-F238E27FC236}">
                  <a16:creationId xmlns:a16="http://schemas.microsoft.com/office/drawing/2014/main" id="{4BF30566-CA15-4CCA-AE99-BE764278FE12}"/>
                </a:ext>
              </a:extLst>
            </p:cNvPr>
            <p:cNvSpPr>
              <a:spLocks noChangeShapeType="1"/>
            </p:cNvSpPr>
            <p:nvPr/>
          </p:nvSpPr>
          <p:spPr bwMode="auto">
            <a:xfrm>
              <a:off x="1872" y="2016"/>
              <a:ext cx="0" cy="1584"/>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1" name="Line 22">
              <a:extLst>
                <a:ext uri="{FF2B5EF4-FFF2-40B4-BE49-F238E27FC236}">
                  <a16:creationId xmlns:a16="http://schemas.microsoft.com/office/drawing/2014/main" id="{800C45DF-D275-4EF7-82AB-53262573A9DC}"/>
                </a:ext>
              </a:extLst>
            </p:cNvPr>
            <p:cNvSpPr>
              <a:spLocks noChangeShapeType="1"/>
            </p:cNvSpPr>
            <p:nvPr/>
          </p:nvSpPr>
          <p:spPr bwMode="auto">
            <a:xfrm flipH="1">
              <a:off x="768" y="2016"/>
              <a:ext cx="1104" cy="0"/>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 name="Text Box 23">
              <a:extLst>
                <a:ext uri="{FF2B5EF4-FFF2-40B4-BE49-F238E27FC236}">
                  <a16:creationId xmlns:a16="http://schemas.microsoft.com/office/drawing/2014/main" id="{721B312C-A6EE-428D-A714-C45D5A37C012}"/>
                </a:ext>
              </a:extLst>
            </p:cNvPr>
            <p:cNvSpPr txBox="1">
              <a:spLocks noChangeArrowheads="1"/>
            </p:cNvSpPr>
            <p:nvPr/>
          </p:nvSpPr>
          <p:spPr bwMode="auto">
            <a:xfrm>
              <a:off x="1383" y="3574"/>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solidFill>
                    <a:srgbClr val="008000"/>
                  </a:solidFill>
                </a:rPr>
                <a:t>Q</a:t>
              </a:r>
              <a:r>
                <a:rPr lang="pt-BR" altLang="en-US" sz="2000" dirty="0" err="1">
                  <a:solidFill>
                    <a:srgbClr val="008000"/>
                  </a:solidFill>
                </a:rPr>
                <a:t>ótima</a:t>
              </a:r>
              <a:endParaRPr lang="pt-BR" altLang="en-US" sz="2000" dirty="0">
                <a:solidFill>
                  <a:srgbClr val="008000"/>
                </a:solidFill>
              </a:endParaRPr>
            </a:p>
          </p:txBody>
        </p:sp>
        <p:sp>
          <p:nvSpPr>
            <p:cNvPr id="23" name="Text Box 24">
              <a:extLst>
                <a:ext uri="{FF2B5EF4-FFF2-40B4-BE49-F238E27FC236}">
                  <a16:creationId xmlns:a16="http://schemas.microsoft.com/office/drawing/2014/main" id="{FCAA9C24-70AD-4E6C-BCEA-26F7A1E22F6F}"/>
                </a:ext>
              </a:extLst>
            </p:cNvPr>
            <p:cNvSpPr txBox="1">
              <a:spLocks noChangeArrowheads="1"/>
            </p:cNvSpPr>
            <p:nvPr/>
          </p:nvSpPr>
          <p:spPr bwMode="auto">
            <a:xfrm>
              <a:off x="540" y="1872"/>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8000"/>
                  </a:solidFill>
                </a:rPr>
                <a:t>P</a:t>
              </a:r>
            </a:p>
          </p:txBody>
        </p:sp>
        <p:sp>
          <p:nvSpPr>
            <p:cNvPr id="24" name="Line 25">
              <a:extLst>
                <a:ext uri="{FF2B5EF4-FFF2-40B4-BE49-F238E27FC236}">
                  <a16:creationId xmlns:a16="http://schemas.microsoft.com/office/drawing/2014/main" id="{8081D6B5-78BB-431D-AF58-DA379046D992}"/>
                </a:ext>
              </a:extLst>
            </p:cNvPr>
            <p:cNvSpPr>
              <a:spLocks noChangeShapeType="1"/>
            </p:cNvSpPr>
            <p:nvPr/>
          </p:nvSpPr>
          <p:spPr bwMode="auto">
            <a:xfrm flipH="1" flipV="1">
              <a:off x="2352" y="1728"/>
              <a:ext cx="192" cy="192"/>
            </a:xfrm>
            <a:prstGeom prst="line">
              <a:avLst/>
            </a:prstGeom>
            <a:noFill/>
            <a:ln w="38100">
              <a:solidFill>
                <a:srgbClr val="008000"/>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25" name="Line 27">
              <a:extLst>
                <a:ext uri="{FF2B5EF4-FFF2-40B4-BE49-F238E27FC236}">
                  <a16:creationId xmlns:a16="http://schemas.microsoft.com/office/drawing/2014/main" id="{A39157FE-0257-4365-8B8B-F7DC46535770}"/>
                </a:ext>
              </a:extLst>
            </p:cNvPr>
            <p:cNvSpPr>
              <a:spLocks noChangeShapeType="1"/>
            </p:cNvSpPr>
            <p:nvPr/>
          </p:nvSpPr>
          <p:spPr bwMode="auto">
            <a:xfrm>
              <a:off x="2448" y="1872"/>
              <a:ext cx="0" cy="384"/>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6" name="Line 28">
              <a:extLst>
                <a:ext uri="{FF2B5EF4-FFF2-40B4-BE49-F238E27FC236}">
                  <a16:creationId xmlns:a16="http://schemas.microsoft.com/office/drawing/2014/main" id="{AC9EC363-6A1E-404F-94C4-1310C7E8B769}"/>
                </a:ext>
              </a:extLst>
            </p:cNvPr>
            <p:cNvSpPr>
              <a:spLocks noChangeShapeType="1"/>
            </p:cNvSpPr>
            <p:nvPr/>
          </p:nvSpPr>
          <p:spPr bwMode="auto">
            <a:xfrm>
              <a:off x="2448" y="2256"/>
              <a:ext cx="384" cy="0"/>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7" name="Text Box 29">
              <a:extLst>
                <a:ext uri="{FF2B5EF4-FFF2-40B4-BE49-F238E27FC236}">
                  <a16:creationId xmlns:a16="http://schemas.microsoft.com/office/drawing/2014/main" id="{9D0A6E35-D573-40C1-891B-B02387478BF7}"/>
                </a:ext>
              </a:extLst>
            </p:cNvPr>
            <p:cNvSpPr txBox="1">
              <a:spLocks noChangeArrowheads="1"/>
            </p:cNvSpPr>
            <p:nvPr/>
          </p:nvSpPr>
          <p:spPr bwMode="auto">
            <a:xfrm>
              <a:off x="2832" y="2112"/>
              <a:ext cx="2089" cy="33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a:solidFill>
                    <a:srgbClr val="008000"/>
                  </a:solidFill>
                </a:rPr>
                <a:t>Custo da Poluição</a:t>
              </a:r>
            </a:p>
          </p:txBody>
        </p:sp>
      </p:grpSp>
      <p:sp>
        <p:nvSpPr>
          <p:cNvPr id="28" name="Text Box 31">
            <a:extLst>
              <a:ext uri="{FF2B5EF4-FFF2-40B4-BE49-F238E27FC236}">
                <a16:creationId xmlns:a16="http://schemas.microsoft.com/office/drawing/2014/main" id="{CEBF3ACB-037B-43B0-A744-A24B27921D75}"/>
              </a:ext>
            </a:extLst>
          </p:cNvPr>
          <p:cNvSpPr txBox="1">
            <a:spLocks noChangeArrowheads="1"/>
          </p:cNvSpPr>
          <p:nvPr/>
        </p:nvSpPr>
        <p:spPr bwMode="auto">
          <a:xfrm>
            <a:off x="6133728" y="4165600"/>
            <a:ext cx="5218856" cy="52322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 &gt; Custo Privado</a:t>
            </a:r>
          </a:p>
        </p:txBody>
      </p:sp>
      <p:sp>
        <p:nvSpPr>
          <p:cNvPr id="29" name="Título 1">
            <a:extLst>
              <a:ext uri="{FF2B5EF4-FFF2-40B4-BE49-F238E27FC236}">
                <a16:creationId xmlns:a16="http://schemas.microsoft.com/office/drawing/2014/main" id="{E62567B8-22F3-4CA8-B038-8304FB314492}"/>
              </a:ext>
            </a:extLst>
          </p:cNvPr>
          <p:cNvSpPr>
            <a:spLocks noGrp="1"/>
          </p:cNvSpPr>
          <p:nvPr>
            <p:ph type="title"/>
          </p:nvPr>
        </p:nvSpPr>
        <p:spPr>
          <a:xfrm>
            <a:off x="2639616" y="-30832"/>
            <a:ext cx="668655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Externalidades Negativas</a:t>
            </a:r>
          </a:p>
        </p:txBody>
      </p:sp>
    </p:spTree>
    <p:extLst>
      <p:ext uri="{BB962C8B-B14F-4D97-AF65-F5344CB8AC3E}">
        <p14:creationId xmlns:p14="http://schemas.microsoft.com/office/powerpoint/2010/main" val="23624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diamond(in)">
                                      <p:cBhvr>
                                        <p:cTn id="13"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B583CC9-7555-435E-9BFA-DA3A3A694629}"/>
              </a:ext>
            </a:extLst>
          </p:cNvPr>
          <p:cNvSpPr txBox="1">
            <a:spLocks noChangeArrowheads="1"/>
          </p:cNvSpPr>
          <p:nvPr/>
        </p:nvSpPr>
        <p:spPr bwMode="auto">
          <a:xfrm>
            <a:off x="119336" y="969232"/>
            <a:ext cx="11881320" cy="3429000"/>
          </a:xfrm>
          <a:prstGeom prst="rect">
            <a:avLst/>
          </a:prstGeom>
          <a:noFill/>
          <a:ln w="9525">
            <a:noFill/>
            <a:miter lim="800000"/>
            <a:headEnd/>
            <a:tailEnd/>
          </a:ln>
        </p:spPr>
        <p:txBody>
          <a:bodyPr/>
          <a:lstStyle/>
          <a:p>
            <a:pPr marL="457200" indent="-457200" algn="just">
              <a:spcBef>
                <a:spcPct val="20000"/>
              </a:spcBef>
              <a:buSzPct val="75000"/>
              <a:buFont typeface="Arial" panose="020B0604020202020204" pitchFamily="34" charset="0"/>
              <a:buChar char="•"/>
              <a:defRPr/>
            </a:pPr>
            <a:r>
              <a:rPr lang="en-US" sz="3400" b="0" kern="0" dirty="0">
                <a:solidFill>
                  <a:schemeClr val="tx1"/>
                </a:solidFill>
                <a:latin typeface="Calibri" panose="020F0502020204030204" pitchFamily="34" charset="0"/>
                <a:cs typeface="Calibri" panose="020F0502020204030204" pitchFamily="34" charset="0"/>
              </a:rPr>
              <a:t>A </a:t>
            </a:r>
            <a:r>
              <a:rPr lang="en-US" sz="3400" b="0" kern="0" dirty="0" err="1">
                <a:solidFill>
                  <a:schemeClr val="tx1"/>
                </a:solidFill>
                <a:latin typeface="Calibri" panose="020F0502020204030204" pitchFamily="34" charset="0"/>
                <a:cs typeface="Calibri" panose="020F0502020204030204" pitchFamily="34" charset="0"/>
              </a:rPr>
              <a:t>quantidade</a:t>
            </a:r>
            <a:r>
              <a:rPr lang="en-US" sz="3400" b="0" kern="0" dirty="0">
                <a:solidFill>
                  <a:schemeClr val="tx1"/>
                </a:solidFill>
                <a:latin typeface="Calibri" panose="020F0502020204030204" pitchFamily="34" charset="0"/>
                <a:cs typeface="Calibri" panose="020F0502020204030204" pitchFamily="34" charset="0"/>
              </a:rPr>
              <a:t> de </a:t>
            </a:r>
            <a:r>
              <a:rPr lang="en-US" sz="3400" b="0" kern="0" dirty="0" err="1">
                <a:solidFill>
                  <a:schemeClr val="tx1"/>
                </a:solidFill>
                <a:latin typeface="Calibri" panose="020F0502020204030204" pitchFamily="34" charset="0"/>
                <a:cs typeface="Calibri" panose="020F0502020204030204" pitchFamily="34" charset="0"/>
              </a:rPr>
              <a:t>equilíbrio</a:t>
            </a:r>
            <a:r>
              <a:rPr lang="en-US" sz="3400" b="0" kern="0" dirty="0">
                <a:solidFill>
                  <a:schemeClr val="tx1"/>
                </a:solidFill>
                <a:latin typeface="Calibri" panose="020F0502020204030204" pitchFamily="34" charset="0"/>
                <a:cs typeface="Calibri" panose="020F0502020204030204" pitchFamily="34" charset="0"/>
              </a:rPr>
              <a:t> de </a:t>
            </a:r>
            <a:r>
              <a:rPr lang="en-US" sz="3400" b="0" kern="0" dirty="0" err="1">
                <a:solidFill>
                  <a:schemeClr val="tx1"/>
                </a:solidFill>
                <a:latin typeface="Calibri" panose="020F0502020204030204" pitchFamily="34" charset="0"/>
                <a:cs typeface="Calibri" panose="020F0502020204030204" pitchFamily="34" charset="0"/>
              </a:rPr>
              <a:t>mercado</a:t>
            </a:r>
            <a:r>
              <a:rPr lang="en-US" sz="3400" b="0" kern="0" dirty="0">
                <a:solidFill>
                  <a:schemeClr val="tx1"/>
                </a:solidFill>
                <a:latin typeface="Calibri" panose="020F0502020204030204" pitchFamily="34" charset="0"/>
                <a:cs typeface="Calibri" panose="020F0502020204030204" pitchFamily="34" charset="0"/>
              </a:rPr>
              <a:t> é </a:t>
            </a:r>
            <a:r>
              <a:rPr lang="en-US" sz="3400" b="0" kern="0" dirty="0" err="1">
                <a:solidFill>
                  <a:schemeClr val="tx1"/>
                </a:solidFill>
                <a:latin typeface="Calibri" panose="020F0502020204030204" pitchFamily="34" charset="0"/>
                <a:cs typeface="Calibri" panose="020F0502020204030204" pitchFamily="34" charset="0"/>
              </a:rPr>
              <a:t>maior</a:t>
            </a:r>
            <a:r>
              <a:rPr lang="en-US" sz="3400" b="0" kern="0" dirty="0">
                <a:solidFill>
                  <a:schemeClr val="tx1"/>
                </a:solidFill>
                <a:latin typeface="Calibri" panose="020F0502020204030204" pitchFamily="34" charset="0"/>
                <a:cs typeface="Calibri" panose="020F0502020204030204" pitchFamily="34" charset="0"/>
              </a:rPr>
              <a:t> do que a </a:t>
            </a:r>
            <a:r>
              <a:rPr lang="en-US" sz="3400" b="0" kern="0" dirty="0" err="1">
                <a:solidFill>
                  <a:schemeClr val="tx1"/>
                </a:solidFill>
                <a:latin typeface="Calibri" panose="020F0502020204030204" pitchFamily="34" charset="0"/>
                <a:cs typeface="Calibri" panose="020F0502020204030204" pitchFamily="34" charset="0"/>
              </a:rPr>
              <a:t>quantidade</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socialmente</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ótima</a:t>
            </a:r>
            <a:r>
              <a:rPr lang="en-US" sz="3400" b="0" kern="0" dirty="0">
                <a:solidFill>
                  <a:schemeClr val="tx1"/>
                </a:solidFill>
                <a:latin typeface="Calibri" panose="020F0502020204030204" pitchFamily="34" charset="0"/>
                <a:cs typeface="Calibri" panose="020F0502020204030204" pitchFamily="34" charset="0"/>
              </a:rPr>
              <a:t>.</a:t>
            </a:r>
          </a:p>
          <a:p>
            <a:pPr marL="1176338" lvl="1" indent="-457200" algn="just">
              <a:spcBef>
                <a:spcPct val="20000"/>
              </a:spcBef>
              <a:buSzPct val="75000"/>
              <a:buFont typeface="Arial" panose="020B0604020202020204" pitchFamily="34" charset="0"/>
              <a:buChar char="•"/>
              <a:defRPr/>
            </a:pPr>
            <a:r>
              <a:rPr lang="en-US" sz="3400" b="0" kern="0" dirty="0">
                <a:solidFill>
                  <a:schemeClr val="tx1"/>
                </a:solidFill>
                <a:latin typeface="Calibri" panose="020F0502020204030204" pitchFamily="34" charset="0"/>
                <a:cs typeface="Calibri" panose="020F0502020204030204" pitchFamily="34" charset="0"/>
              </a:rPr>
              <a:t>A </a:t>
            </a:r>
            <a:r>
              <a:rPr lang="en-US" sz="3400" b="0" kern="0" dirty="0" err="1">
                <a:solidFill>
                  <a:schemeClr val="tx1"/>
                </a:solidFill>
                <a:latin typeface="Calibri" panose="020F0502020204030204" pitchFamily="34" charset="0"/>
                <a:cs typeface="Calibri" panose="020F0502020204030204" pitchFamily="34" charset="0"/>
              </a:rPr>
              <a:t>razão</a:t>
            </a:r>
            <a:r>
              <a:rPr lang="en-US" sz="3400" b="0" kern="0" dirty="0">
                <a:solidFill>
                  <a:schemeClr val="tx1"/>
                </a:solidFill>
                <a:latin typeface="Calibri" panose="020F0502020204030204" pitchFamily="34" charset="0"/>
                <a:cs typeface="Calibri" panose="020F0502020204030204" pitchFamily="34" charset="0"/>
              </a:rPr>
              <a:t> para </a:t>
            </a:r>
            <a:r>
              <a:rPr lang="en-US" sz="3400" b="0" kern="0" dirty="0" err="1">
                <a:solidFill>
                  <a:schemeClr val="tx1"/>
                </a:solidFill>
                <a:latin typeface="Calibri" panose="020F0502020204030204" pitchFamily="34" charset="0"/>
                <a:cs typeface="Calibri" panose="020F0502020204030204" pitchFamily="34" charset="0"/>
              </a:rPr>
              <a:t>essa</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ineficiência</a:t>
            </a:r>
            <a:r>
              <a:rPr lang="en-US" sz="3400" b="0" kern="0" dirty="0">
                <a:solidFill>
                  <a:schemeClr val="tx1"/>
                </a:solidFill>
                <a:latin typeface="Calibri" panose="020F0502020204030204" pitchFamily="34" charset="0"/>
                <a:cs typeface="Calibri" panose="020F0502020204030204" pitchFamily="34" charset="0"/>
              </a:rPr>
              <a:t> é que o </a:t>
            </a:r>
            <a:r>
              <a:rPr lang="en-US" sz="3400" b="0" kern="0" dirty="0" err="1">
                <a:solidFill>
                  <a:schemeClr val="tx1"/>
                </a:solidFill>
                <a:latin typeface="Calibri" panose="020F0502020204030204" pitchFamily="34" charset="0"/>
                <a:cs typeface="Calibri" panose="020F0502020204030204" pitchFamily="34" charset="0"/>
              </a:rPr>
              <a:t>equilíbrio</a:t>
            </a:r>
            <a:r>
              <a:rPr lang="en-US" sz="3400" b="0" kern="0" dirty="0">
                <a:solidFill>
                  <a:schemeClr val="tx1"/>
                </a:solidFill>
                <a:latin typeface="Calibri" panose="020F0502020204030204" pitchFamily="34" charset="0"/>
                <a:cs typeface="Calibri" panose="020F0502020204030204" pitchFamily="34" charset="0"/>
              </a:rPr>
              <a:t> de </a:t>
            </a:r>
            <a:r>
              <a:rPr lang="en-US" sz="3400" b="0" kern="0" dirty="0" err="1">
                <a:solidFill>
                  <a:schemeClr val="tx1"/>
                </a:solidFill>
                <a:latin typeface="Calibri" panose="020F0502020204030204" pitchFamily="34" charset="0"/>
                <a:cs typeface="Calibri" panose="020F0502020204030204" pitchFamily="34" charset="0"/>
              </a:rPr>
              <a:t>mercado</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reflete</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apenas</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os</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custos</a:t>
            </a:r>
            <a:r>
              <a:rPr lang="en-US" sz="3400" b="0" kern="0" dirty="0">
                <a:solidFill>
                  <a:schemeClr val="tx1"/>
                </a:solidFill>
                <a:latin typeface="Calibri" panose="020F0502020204030204" pitchFamily="34" charset="0"/>
                <a:cs typeface="Calibri" panose="020F0502020204030204" pitchFamily="34" charset="0"/>
              </a:rPr>
              <a:t> </a:t>
            </a:r>
            <a:r>
              <a:rPr lang="en-US" sz="3400" b="0" kern="0" dirty="0" err="1">
                <a:solidFill>
                  <a:schemeClr val="tx1"/>
                </a:solidFill>
                <a:latin typeface="Calibri" panose="020F0502020204030204" pitchFamily="34" charset="0"/>
                <a:cs typeface="Calibri" panose="020F0502020204030204" pitchFamily="34" charset="0"/>
              </a:rPr>
              <a:t>privados</a:t>
            </a:r>
            <a:r>
              <a:rPr lang="en-US" sz="3400" b="0" kern="0" dirty="0">
                <a:solidFill>
                  <a:schemeClr val="tx1"/>
                </a:solidFill>
                <a:latin typeface="Calibri" panose="020F0502020204030204" pitchFamily="34" charset="0"/>
                <a:cs typeface="Calibri" panose="020F0502020204030204" pitchFamily="34" charset="0"/>
              </a:rPr>
              <a:t> de </a:t>
            </a:r>
            <a:r>
              <a:rPr lang="en-US" sz="3400" b="0" kern="0" dirty="0" err="1">
                <a:solidFill>
                  <a:schemeClr val="tx1"/>
                </a:solidFill>
                <a:latin typeface="Calibri" panose="020F0502020204030204" pitchFamily="34" charset="0"/>
                <a:cs typeface="Calibri" panose="020F0502020204030204" pitchFamily="34" charset="0"/>
              </a:rPr>
              <a:t>produção</a:t>
            </a:r>
            <a:r>
              <a:rPr lang="en-US" sz="3400" b="0" kern="0" dirty="0">
                <a:solidFill>
                  <a:schemeClr val="tx1"/>
                </a:solidFill>
                <a:latin typeface="Calibri" panose="020F0502020204030204" pitchFamily="34" charset="0"/>
                <a:cs typeface="Calibri" panose="020F0502020204030204" pitchFamily="34" charset="0"/>
              </a:rPr>
              <a:t>.</a:t>
            </a:r>
          </a:p>
          <a:p>
            <a:pPr marL="457200" indent="-457200" algn="just">
              <a:spcBef>
                <a:spcPct val="20000"/>
              </a:spcBef>
              <a:buSzPct val="75000"/>
              <a:buFont typeface="Arial" panose="020B0604020202020204" pitchFamily="34" charset="0"/>
              <a:buChar char="•"/>
              <a:defRPr/>
            </a:pPr>
            <a:r>
              <a:rPr lang="en-US" sz="3400" b="0" dirty="0">
                <a:solidFill>
                  <a:schemeClr val="tx1"/>
                </a:solidFill>
                <a:latin typeface="Calibri" panose="020F0502020204030204" pitchFamily="34" charset="0"/>
                <a:cs typeface="Calibri" panose="020F0502020204030204" pitchFamily="34" charset="0"/>
              </a:rPr>
              <a:t>“</a:t>
            </a:r>
            <a:r>
              <a:rPr lang="en-US" sz="3400" b="0" dirty="0" err="1">
                <a:solidFill>
                  <a:schemeClr val="tx1"/>
                </a:solidFill>
                <a:latin typeface="Calibri" panose="020F0502020204030204" pitchFamily="34" charset="0"/>
                <a:cs typeface="Calibri" panose="020F0502020204030204" pitchFamily="34" charset="0"/>
              </a:rPr>
              <a:t>Internalizar</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uma</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externalidade</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significa</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alterar</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os</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incentivos</a:t>
            </a:r>
            <a:r>
              <a:rPr lang="en-US" sz="3400" b="0" dirty="0">
                <a:solidFill>
                  <a:schemeClr val="tx1"/>
                </a:solidFill>
                <a:latin typeface="Calibri" panose="020F0502020204030204" pitchFamily="34" charset="0"/>
                <a:cs typeface="Calibri" panose="020F0502020204030204" pitchFamily="34" charset="0"/>
              </a:rPr>
              <a:t> de forma que </a:t>
            </a:r>
            <a:r>
              <a:rPr lang="en-US" sz="3400" b="0" dirty="0" err="1">
                <a:solidFill>
                  <a:schemeClr val="tx1"/>
                </a:solidFill>
                <a:latin typeface="Calibri" panose="020F0502020204030204" pitchFamily="34" charset="0"/>
                <a:cs typeface="Calibri" panose="020F0502020204030204" pitchFamily="34" charset="0"/>
              </a:rPr>
              <a:t>os</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agentes</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levem</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em</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consideração</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os</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efeitos</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externos</a:t>
            </a:r>
            <a:r>
              <a:rPr lang="en-US" sz="3400" b="0" dirty="0">
                <a:solidFill>
                  <a:schemeClr val="tx1"/>
                </a:solidFill>
                <a:latin typeface="Calibri" panose="020F0502020204030204" pitchFamily="34" charset="0"/>
                <a:cs typeface="Calibri" panose="020F0502020204030204" pitchFamily="34" charset="0"/>
              </a:rPr>
              <a:t> de </a:t>
            </a:r>
            <a:r>
              <a:rPr lang="en-US" sz="3400" b="0" dirty="0" err="1">
                <a:solidFill>
                  <a:schemeClr val="tx1"/>
                </a:solidFill>
                <a:latin typeface="Calibri" panose="020F0502020204030204" pitchFamily="34" charset="0"/>
                <a:cs typeface="Calibri" panose="020F0502020204030204" pitchFamily="34" charset="0"/>
              </a:rPr>
              <a:t>suas</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ações</a:t>
            </a:r>
            <a:r>
              <a:rPr lang="en-US" sz="3400" b="0" dirty="0">
                <a:solidFill>
                  <a:schemeClr val="tx1"/>
                </a:solidFill>
                <a:latin typeface="Calibri" panose="020F0502020204030204" pitchFamily="34" charset="0"/>
                <a:cs typeface="Calibri" panose="020F0502020204030204" pitchFamily="34" charset="0"/>
              </a:rPr>
              <a:t>. </a:t>
            </a:r>
          </a:p>
          <a:p>
            <a:pPr marL="457200" indent="-457200" algn="just">
              <a:spcBef>
                <a:spcPct val="20000"/>
              </a:spcBef>
              <a:buSzPct val="75000"/>
              <a:buFont typeface="Arial" panose="020B0604020202020204" pitchFamily="34" charset="0"/>
              <a:buChar char="•"/>
              <a:defRPr/>
            </a:pPr>
            <a:r>
              <a:rPr lang="en-US" sz="3400" b="0" dirty="0">
                <a:solidFill>
                  <a:schemeClr val="tx1"/>
                </a:solidFill>
                <a:latin typeface="Calibri" panose="020F0502020204030204" pitchFamily="34" charset="0"/>
                <a:cs typeface="Calibri" panose="020F0502020204030204" pitchFamily="34" charset="0"/>
              </a:rPr>
              <a:t>No </a:t>
            </a:r>
            <a:r>
              <a:rPr lang="en-US" sz="3400" b="0" dirty="0" err="1">
                <a:solidFill>
                  <a:schemeClr val="tx1"/>
                </a:solidFill>
                <a:latin typeface="Calibri" panose="020F0502020204030204" pitchFamily="34" charset="0"/>
                <a:cs typeface="Calibri" panose="020F0502020204030204" pitchFamily="34" charset="0"/>
              </a:rPr>
              <a:t>caso</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da</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externalidade</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negativa</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para</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atingir</a:t>
            </a:r>
            <a:r>
              <a:rPr lang="en-US" sz="3400" b="0" dirty="0">
                <a:solidFill>
                  <a:schemeClr val="tx1"/>
                </a:solidFill>
                <a:latin typeface="Calibri" panose="020F0502020204030204" pitchFamily="34" charset="0"/>
                <a:cs typeface="Calibri" panose="020F0502020204030204" pitchFamily="34" charset="0"/>
              </a:rPr>
              <a:t> a </a:t>
            </a:r>
            <a:r>
              <a:rPr lang="en-US" sz="3400" b="0" dirty="0" err="1">
                <a:solidFill>
                  <a:schemeClr val="tx1"/>
                </a:solidFill>
                <a:latin typeface="Calibri" panose="020F0502020204030204" pitchFamily="34" charset="0"/>
                <a:cs typeface="Calibri" panose="020F0502020204030204" pitchFamily="34" charset="0"/>
              </a:rPr>
              <a:t>quantidade</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ótima</a:t>
            </a:r>
            <a:r>
              <a:rPr lang="en-US" sz="3400" b="0" dirty="0">
                <a:solidFill>
                  <a:schemeClr val="tx1"/>
                </a:solidFill>
                <a:latin typeface="Calibri" panose="020F0502020204030204" pitchFamily="34" charset="0"/>
                <a:cs typeface="Calibri" panose="020F0502020204030204" pitchFamily="34" charset="0"/>
              </a:rPr>
              <a:t> o </a:t>
            </a:r>
            <a:r>
              <a:rPr lang="en-US" sz="3400" b="0" dirty="0" err="1">
                <a:solidFill>
                  <a:schemeClr val="tx1"/>
                </a:solidFill>
                <a:latin typeface="Calibri" panose="020F0502020204030204" pitchFamily="34" charset="0"/>
                <a:cs typeface="Calibri" panose="020F0502020204030204" pitchFamily="34" charset="0"/>
              </a:rPr>
              <a:t>governo</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poderá</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tributar</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os</a:t>
            </a:r>
            <a:r>
              <a:rPr lang="en-US" sz="3400" b="0" dirty="0">
                <a:solidFill>
                  <a:schemeClr val="tx1"/>
                </a:solidFill>
                <a:latin typeface="Calibri" panose="020F0502020204030204" pitchFamily="34" charset="0"/>
                <a:cs typeface="Calibri" panose="020F0502020204030204" pitchFamily="34" charset="0"/>
              </a:rPr>
              <a:t> </a:t>
            </a:r>
            <a:r>
              <a:rPr lang="en-US" sz="3400" b="0" dirty="0" err="1">
                <a:solidFill>
                  <a:schemeClr val="tx1"/>
                </a:solidFill>
                <a:latin typeface="Calibri" panose="020F0502020204030204" pitchFamily="34" charset="0"/>
                <a:cs typeface="Calibri" panose="020F0502020204030204" pitchFamily="34" charset="0"/>
              </a:rPr>
              <a:t>produtores</a:t>
            </a:r>
            <a:r>
              <a:rPr lang="en-US" sz="3400" b="0" dirty="0">
                <a:solidFill>
                  <a:schemeClr val="tx1"/>
                </a:solidFill>
                <a:latin typeface="Calibri" panose="020F0502020204030204" pitchFamily="34" charset="0"/>
                <a:cs typeface="Calibri" panose="020F0502020204030204" pitchFamily="34" charset="0"/>
              </a:rPr>
              <a:t>.</a:t>
            </a:r>
            <a:endParaRPr lang="pt-BR" sz="3400" b="0" dirty="0">
              <a:solidFill>
                <a:schemeClr val="tx1"/>
              </a:solidFill>
              <a:latin typeface="Calibri" panose="020F0502020204030204" pitchFamily="34" charset="0"/>
              <a:cs typeface="Calibri" panose="020F0502020204030204" pitchFamily="34" charset="0"/>
            </a:endParaRPr>
          </a:p>
          <a:p>
            <a:pPr marL="457200" indent="-457200" algn="just">
              <a:spcBef>
                <a:spcPct val="20000"/>
              </a:spcBef>
              <a:buSzPct val="75000"/>
              <a:buFont typeface="Arial" panose="020B0604020202020204" pitchFamily="34" charset="0"/>
              <a:buChar char="•"/>
              <a:defRPr/>
            </a:pPr>
            <a:endParaRPr lang="en-US" sz="3800" b="0" kern="0" dirty="0">
              <a:solidFill>
                <a:schemeClr val="tx1"/>
              </a:solidFill>
              <a:latin typeface="Calibri" panose="020F0502020204030204" pitchFamily="34" charset="0"/>
              <a:cs typeface="Calibri" panose="020F0502020204030204" pitchFamily="34" charset="0"/>
            </a:endParaRPr>
          </a:p>
          <a:p>
            <a:pPr marL="457200" indent="-457200" algn="just">
              <a:spcBef>
                <a:spcPct val="20000"/>
              </a:spcBef>
              <a:buSzPct val="75000"/>
              <a:buFont typeface="Arial" panose="020B0604020202020204" pitchFamily="34" charset="0"/>
              <a:buChar char="•"/>
              <a:defRPr/>
            </a:pPr>
            <a:endParaRPr lang="en-US" sz="3800" b="0" kern="0" dirty="0">
              <a:solidFill>
                <a:schemeClr val="tx1"/>
              </a:solidFill>
              <a:latin typeface="Calibri" panose="020F0502020204030204" pitchFamily="34" charset="0"/>
              <a:cs typeface="Calibri" panose="020F0502020204030204" pitchFamily="34" charset="0"/>
            </a:endParaRPr>
          </a:p>
        </p:txBody>
      </p:sp>
      <p:sp>
        <p:nvSpPr>
          <p:cNvPr id="5" name="Text Box 4">
            <a:extLst>
              <a:ext uri="{FF2B5EF4-FFF2-40B4-BE49-F238E27FC236}">
                <a16:creationId xmlns:a16="http://schemas.microsoft.com/office/drawing/2014/main" id="{02E6AA30-8872-4474-8593-31A14A0789CB}"/>
              </a:ext>
            </a:extLst>
          </p:cNvPr>
          <p:cNvSpPr>
            <a:spLocks noGrp="1" noChangeArrowheads="1"/>
          </p:cNvSpPr>
          <p:nvPr>
            <p:ph type="title"/>
          </p:nvPr>
        </p:nvSpPr>
        <p:spPr>
          <a:xfrm>
            <a:off x="191344" y="57944"/>
            <a:ext cx="12169352" cy="1066800"/>
          </a:xfrm>
          <a:noFill/>
        </p:spPr>
        <p:txBody>
          <a:bodyPr/>
          <a:lstStyle/>
          <a:p>
            <a:pPr>
              <a:spcBef>
                <a:spcPct val="50000"/>
              </a:spcBef>
            </a:pPr>
            <a:r>
              <a:rPr lang="en-US" altLang="en-US" sz="4600" b="1" dirty="0" err="1">
                <a:solidFill>
                  <a:schemeClr val="tx1"/>
                </a:solidFill>
                <a:latin typeface="Calibri" panose="020F0502020204030204" pitchFamily="34" charset="0"/>
                <a:cs typeface="Calibri" panose="020F0502020204030204" pitchFamily="34" charset="0"/>
              </a:rPr>
              <a:t>Externalidade</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Negativa</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Poluição</a:t>
            </a:r>
            <a:r>
              <a:rPr lang="en-US" altLang="en-US" sz="4600" b="1" dirty="0">
                <a:solidFill>
                  <a:schemeClr val="tx1"/>
                </a:solidFill>
                <a:latin typeface="Calibri" panose="020F0502020204030204" pitchFamily="34" charset="0"/>
                <a:cs typeface="Calibri" panose="020F0502020204030204" pitchFamily="34" charset="0"/>
              </a:rPr>
              <a:t> e </a:t>
            </a:r>
            <a:r>
              <a:rPr lang="en-US" altLang="en-US" sz="4600" b="1" dirty="0" err="1">
                <a:solidFill>
                  <a:schemeClr val="tx1"/>
                </a:solidFill>
                <a:latin typeface="Calibri" panose="020F0502020204030204" pitchFamily="34" charset="0"/>
                <a:cs typeface="Calibri" panose="020F0502020204030204" pitchFamily="34" charset="0"/>
              </a:rPr>
              <a:t>Ótimo</a:t>
            </a:r>
            <a:r>
              <a:rPr lang="en-US" altLang="en-US" sz="4600" b="1" dirty="0">
                <a:solidFill>
                  <a:schemeClr val="tx1"/>
                </a:solidFill>
                <a:latin typeface="Calibri" panose="020F0502020204030204" pitchFamily="34" charset="0"/>
                <a:cs typeface="Calibri" panose="020F0502020204030204" pitchFamily="34" charset="0"/>
              </a:rPr>
              <a:t> Social</a:t>
            </a:r>
          </a:p>
        </p:txBody>
      </p:sp>
    </p:spTree>
    <p:extLst>
      <p:ext uri="{BB962C8B-B14F-4D97-AF65-F5344CB8AC3E}">
        <p14:creationId xmlns:p14="http://schemas.microsoft.com/office/powerpoint/2010/main" val="136971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161D627-D2B9-4C28-B76A-1285F113AD2D}"/>
              </a:ext>
            </a:extLst>
          </p:cNvPr>
          <p:cNvSpPr>
            <a:spLocks noGrp="1" noChangeArrowheads="1"/>
          </p:cNvSpPr>
          <p:nvPr>
            <p:ph type="title"/>
          </p:nvPr>
        </p:nvSpPr>
        <p:spPr>
          <a:xfrm>
            <a:off x="983432" y="29493"/>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Rectangle 3">
            <a:extLst>
              <a:ext uri="{FF2B5EF4-FFF2-40B4-BE49-F238E27FC236}">
                <a16:creationId xmlns:a16="http://schemas.microsoft.com/office/drawing/2014/main" id="{CCC0D9E6-0376-4E38-875E-D01026806A25}"/>
              </a:ext>
            </a:extLst>
          </p:cNvPr>
          <p:cNvSpPr txBox="1">
            <a:spLocks noChangeArrowheads="1"/>
          </p:cNvSpPr>
          <p:nvPr/>
        </p:nvSpPr>
        <p:spPr bwMode="auto">
          <a:xfrm>
            <a:off x="191344" y="1245096"/>
            <a:ext cx="11809312" cy="3048000"/>
          </a:xfrm>
          <a:prstGeom prst="rect">
            <a:avLst/>
          </a:prstGeom>
          <a:noFill/>
          <a:ln w="9525">
            <a:noFill/>
            <a:miter lim="800000"/>
            <a:headEnd/>
            <a:tailEnd/>
          </a:ln>
        </p:spPr>
        <p:txBody>
          <a:bodyPr/>
          <a:lstStyle/>
          <a:p>
            <a:pPr marL="571500" indent="-571500" algn="just">
              <a:lnSpc>
                <a:spcPct val="80000"/>
              </a:lnSpc>
              <a:spcBef>
                <a:spcPct val="20000"/>
              </a:spcBef>
              <a:buSzPct val="100000"/>
              <a:buFont typeface="Arial" panose="020B0604020202020204" pitchFamily="34" charset="0"/>
              <a:buChar char="•"/>
              <a:defRPr/>
            </a:pPr>
            <a:r>
              <a:rPr lang="en-US" sz="4000" kern="0" dirty="0">
                <a:solidFill>
                  <a:schemeClr val="tx1"/>
                </a:solidFill>
                <a:latin typeface="Calibri" panose="020F0502020204030204" pitchFamily="34" charset="0"/>
                <a:cs typeface="Calibri" panose="020F0502020204030204" pitchFamily="34" charset="0"/>
              </a:rPr>
              <a:t>O </a:t>
            </a:r>
            <a:r>
              <a:rPr lang="en-US" sz="4000" kern="0" dirty="0" err="1">
                <a:solidFill>
                  <a:schemeClr val="tx1"/>
                </a:solidFill>
                <a:latin typeface="Calibri" panose="020F0502020204030204" pitchFamily="34" charset="0"/>
                <a:cs typeface="Calibri" panose="020F0502020204030204" pitchFamily="34" charset="0"/>
              </a:rPr>
              <a:t>Teorema</a:t>
            </a:r>
            <a:r>
              <a:rPr lang="en-US" sz="4000" kern="0" dirty="0">
                <a:solidFill>
                  <a:schemeClr val="tx1"/>
                </a:solidFill>
                <a:latin typeface="Calibri" panose="020F0502020204030204" pitchFamily="34" charset="0"/>
                <a:cs typeface="Calibri" panose="020F0502020204030204" pitchFamily="34" charset="0"/>
              </a:rPr>
              <a:t> de Coase:</a:t>
            </a:r>
          </a:p>
          <a:p>
            <a:pPr marL="609600" indent="-609600" algn="just">
              <a:lnSpc>
                <a:spcPct val="80000"/>
              </a:lnSpc>
              <a:spcBef>
                <a:spcPct val="20000"/>
              </a:spcBef>
              <a:buSzPct val="10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lgn="just">
              <a:spcBef>
                <a:spcPct val="20000"/>
              </a:spcBef>
              <a:buSzPct val="100000"/>
              <a:buFont typeface="Arial" panose="020B0604020202020204" pitchFamily="34" charset="0"/>
              <a:buChar char="•"/>
              <a:defRPr/>
            </a:pPr>
            <a:r>
              <a:rPr lang="en-US" sz="4000" b="0" kern="0" dirty="0">
                <a:solidFill>
                  <a:schemeClr val="tx1"/>
                </a:solidFill>
                <a:latin typeface="Calibri" panose="020F0502020204030204" pitchFamily="34" charset="0"/>
                <a:cs typeface="Calibri" panose="020F0502020204030204" pitchFamily="34" charset="0"/>
              </a:rPr>
              <a:t>Se </a:t>
            </a:r>
            <a:r>
              <a:rPr lang="en-US" sz="4000" b="0" kern="0" dirty="0" err="1">
                <a:solidFill>
                  <a:schemeClr val="tx1"/>
                </a:solidFill>
                <a:latin typeface="Calibri" panose="020F0502020204030204" pitchFamily="34" charset="0"/>
                <a:cs typeface="Calibri" panose="020F0502020204030204" pitchFamily="34" charset="0"/>
              </a:rPr>
              <a:t>os</a:t>
            </a:r>
            <a:r>
              <a:rPr lang="en-US" sz="4000" b="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custos</a:t>
            </a:r>
            <a:r>
              <a:rPr lang="en-US" sz="400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transação</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são</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desprezíveis</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atribuição</a:t>
            </a:r>
            <a:r>
              <a:rPr lang="en-US" sz="4000" b="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direitos</a:t>
            </a:r>
            <a:r>
              <a:rPr lang="en-US" sz="400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propriedade</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bem</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definidos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aos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agentes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econômicos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poderá</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eliminar</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ineficiência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gerada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pelas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externalidades</a:t>
            </a:r>
            <a:r>
              <a:rPr lang="en-US" sz="4000" b="0" kern="0" dirty="0">
                <a:solidFill>
                  <a:schemeClr val="tx1"/>
                </a:solidFill>
                <a:latin typeface="Calibri" panose="020F0502020204030204" pitchFamily="34" charset="0"/>
                <a:cs typeface="Calibri" panose="020F0502020204030204" pitchFamily="34" charset="0"/>
              </a:rPr>
              <a:t>. </a:t>
            </a:r>
          </a:p>
        </p:txBody>
      </p:sp>
      <p:sp>
        <p:nvSpPr>
          <p:cNvPr id="6" name="Text Box 4">
            <a:extLst>
              <a:ext uri="{FF2B5EF4-FFF2-40B4-BE49-F238E27FC236}">
                <a16:creationId xmlns:a16="http://schemas.microsoft.com/office/drawing/2014/main" id="{FBC0A5F2-49B4-49E9-AF32-B69F07F0BEC5}"/>
              </a:ext>
            </a:extLst>
          </p:cNvPr>
          <p:cNvSpPr txBox="1">
            <a:spLocks noChangeArrowheads="1"/>
          </p:cNvSpPr>
          <p:nvPr/>
        </p:nvSpPr>
        <p:spPr bwMode="auto">
          <a:xfrm>
            <a:off x="335360" y="4822701"/>
            <a:ext cx="11665296" cy="1846659"/>
          </a:xfrm>
          <a:prstGeom prst="rect">
            <a:avLst/>
          </a:prstGeom>
          <a:solidFill>
            <a:schemeClr val="bg1">
              <a:lumMod val="95000"/>
            </a:schemeClr>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buClrTx/>
              <a:buSzPct val="135000"/>
              <a:buNone/>
              <a:defRPr/>
            </a:pPr>
            <a:r>
              <a:rPr lang="en-US" altLang="en-US" sz="3800" dirty="0">
                <a:latin typeface="Calibri" panose="020F0502020204030204" pitchFamily="34" charset="0"/>
                <a:cs typeface="Calibri" panose="020F0502020204030204" pitchFamily="34" charset="0"/>
              </a:rPr>
              <a:t>Segundo Coase, </a:t>
            </a:r>
            <a:r>
              <a:rPr lang="en-US" altLang="en-US" sz="3800" dirty="0" err="1">
                <a:latin typeface="Calibri" panose="020F0502020204030204" pitchFamily="34" charset="0"/>
                <a:cs typeface="Calibri" panose="020F0502020204030204" pitchFamily="34" charset="0"/>
              </a:rPr>
              <a:t>resultado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eficiente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poderá</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ser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obtido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independentemente</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como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direitos</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propriedade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inicialmente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distribuídos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caso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BMg</a:t>
            </a:r>
            <a:r>
              <a:rPr lang="en-US" altLang="en-US" sz="3800" dirty="0">
                <a:latin typeface="Calibri" panose="020F0502020204030204" pitchFamily="34" charset="0"/>
                <a:cs typeface="Calibri" panose="020F0502020204030204" pitchFamily="34" charset="0"/>
              </a:rPr>
              <a:t> &gt; </a:t>
            </a:r>
            <a:r>
              <a:rPr lang="en-US" altLang="en-US" sz="3800" dirty="0" err="1">
                <a:latin typeface="Calibri" panose="020F0502020204030204" pitchFamily="34" charset="0"/>
                <a:cs typeface="Calibri" panose="020F0502020204030204" pitchFamily="34" charset="0"/>
              </a:rPr>
              <a:t>CMg</a:t>
            </a:r>
            <a:r>
              <a:rPr lang="en-US" altLang="en-US" sz="3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36121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6"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0D008461-2CFB-4D03-8ED9-B47E65021EC2}"/>
              </a:ext>
            </a:extLst>
          </p:cNvPr>
          <p:cNvSpPr>
            <a:spLocks noGrp="1"/>
          </p:cNvSpPr>
          <p:nvPr>
            <p:ph idx="1"/>
          </p:nvPr>
        </p:nvSpPr>
        <p:spPr>
          <a:xfrm>
            <a:off x="191344" y="1220639"/>
            <a:ext cx="11737303" cy="1152128"/>
          </a:xfrm>
        </p:spPr>
        <p:txBody>
          <a:bodyPr/>
          <a:lstStyle/>
          <a:p>
            <a:r>
              <a:rPr lang="pt-BR" sz="4200" b="1" dirty="0">
                <a:latin typeface="Calibri" panose="020F0502020204030204" pitchFamily="34" charset="0"/>
                <a:cs typeface="Calibri" panose="020F0502020204030204" pitchFamily="34" charset="0"/>
              </a:rPr>
              <a:t>Aplicação do Teorema de Coase</a:t>
            </a:r>
          </a:p>
          <a:p>
            <a:endParaRPr lang="pt-BR" sz="4200" b="1" dirty="0">
              <a:latin typeface="Calibri" panose="020F0502020204030204" pitchFamily="34" charset="0"/>
              <a:cs typeface="Calibri" panose="020F0502020204030204" pitchFamily="34" charset="0"/>
            </a:endParaRPr>
          </a:p>
        </p:txBody>
      </p:sp>
      <p:sp>
        <p:nvSpPr>
          <p:cNvPr id="5" name="Rectangle 2">
            <a:extLst>
              <a:ext uri="{FF2B5EF4-FFF2-40B4-BE49-F238E27FC236}">
                <a16:creationId xmlns:a16="http://schemas.microsoft.com/office/drawing/2014/main" id="{1F068AE8-BD76-4D53-A039-C9CC0DF828C9}"/>
              </a:ext>
            </a:extLst>
          </p:cNvPr>
          <p:cNvSpPr>
            <a:spLocks noGrp="1" noChangeArrowheads="1"/>
          </p:cNvSpPr>
          <p:nvPr>
            <p:ph type="title"/>
          </p:nvPr>
        </p:nvSpPr>
        <p:spPr>
          <a:xfrm>
            <a:off x="983432" y="53380"/>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6" name="Espaço Reservado para Conteúdo 2">
            <a:extLst>
              <a:ext uri="{FF2B5EF4-FFF2-40B4-BE49-F238E27FC236}">
                <a16:creationId xmlns:a16="http://schemas.microsoft.com/office/drawing/2014/main" id="{DC8B7713-F27A-45C7-898B-D7EE21026E35}"/>
              </a:ext>
            </a:extLst>
          </p:cNvPr>
          <p:cNvSpPr txBox="1">
            <a:spLocks/>
          </p:cNvSpPr>
          <p:nvPr/>
        </p:nvSpPr>
        <p:spPr bwMode="auto">
          <a:xfrm>
            <a:off x="263353" y="1868711"/>
            <a:ext cx="11665295" cy="379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noAutofit/>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defRPr/>
            </a:pPr>
            <a:r>
              <a:rPr lang="pt-BR" sz="3600" b="0" kern="0" dirty="0">
                <a:latin typeface="Calibri" panose="020F0502020204030204" pitchFamily="34" charset="0"/>
                <a:cs typeface="Calibri" panose="020F0502020204030204" pitchFamily="34" charset="0"/>
              </a:rPr>
              <a:t>Uma estação de veraneio na praia e uma indústria química dividem um lago. A planta industrial tem um lucro de US$ 20. Um dispositivo de filtragem para reduzir a poluição que custa US$ 5 faria com que o lucro caísse para US$ 15. O lucro do dono da estação de veraneio seria de US$ 25 caso a poluição fosse reduzida mas somente de US$ 10 quando a planta industrial opera sem o dispositivo. Assumindo que o lago é de propriedade da indústria química:</a:t>
            </a:r>
          </a:p>
          <a:p>
            <a:pPr algn="just">
              <a:buFont typeface="Arial" panose="020B0604020202020204" pitchFamily="34" charset="0"/>
              <a:buChar char="•"/>
              <a:defRPr/>
            </a:pPr>
            <a:endParaRPr lang="pt-BR" sz="3800" b="0" kern="0" dirty="0">
              <a:latin typeface="Calibri" panose="020F0502020204030204" pitchFamily="34" charset="0"/>
              <a:cs typeface="Calibri" panose="020F0502020204030204" pitchFamily="34" charset="0"/>
            </a:endParaRPr>
          </a:p>
          <a:p>
            <a:pPr algn="just">
              <a:buFont typeface="Arial" panose="020B0604020202020204" pitchFamily="34" charset="0"/>
              <a:buChar char="•"/>
              <a:defRPr/>
            </a:pPr>
            <a:endParaRPr lang="pt-BR" sz="3800" b="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349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CD071D0-F6E9-4FEE-8F1D-D87C43D08F70}"/>
              </a:ext>
            </a:extLst>
          </p:cNvPr>
          <p:cNvSpPr txBox="1">
            <a:spLocks/>
          </p:cNvSpPr>
          <p:nvPr/>
        </p:nvSpPr>
        <p:spPr>
          <a:xfrm>
            <a:off x="1683027" y="2063268"/>
            <a:ext cx="8839199" cy="2387600"/>
          </a:xfrm>
          <a:prstGeom prst="rect">
            <a:avLst/>
          </a:prstGeom>
          <a:solidFill>
            <a:schemeClr val="bg2"/>
          </a:solidFill>
          <a:ln w="28575">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3600" b="1" dirty="0"/>
              <a:t>Eficiência Econômica e Falhas de Mercado </a:t>
            </a:r>
            <a:endParaRPr lang="en-US" sz="3600" b="1" dirty="0"/>
          </a:p>
        </p:txBody>
      </p:sp>
    </p:spTree>
    <p:extLst>
      <p:ext uri="{BB962C8B-B14F-4D97-AF65-F5344CB8AC3E}">
        <p14:creationId xmlns:p14="http://schemas.microsoft.com/office/powerpoint/2010/main" val="237646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B71733C-A0F3-4CA1-B27A-A12CD3808DEB}"/>
              </a:ext>
            </a:extLst>
          </p:cNvPr>
          <p:cNvSpPr>
            <a:spLocks noGrp="1" noChangeArrowheads="1"/>
          </p:cNvSpPr>
          <p:nvPr>
            <p:ph type="title"/>
          </p:nvPr>
        </p:nvSpPr>
        <p:spPr>
          <a:xfrm>
            <a:off x="983432" y="29493"/>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a:extLst>
              <a:ext uri="{FF2B5EF4-FFF2-40B4-BE49-F238E27FC236}">
                <a16:creationId xmlns:a16="http://schemas.microsoft.com/office/drawing/2014/main" id="{78D076FA-A022-4F47-830B-B4D5ABA97D11}"/>
              </a:ext>
            </a:extLst>
          </p:cNvPr>
          <p:cNvSpPr>
            <a:spLocks noGrp="1"/>
          </p:cNvSpPr>
          <p:nvPr>
            <p:ph idx="1"/>
          </p:nvPr>
        </p:nvSpPr>
        <p:spPr>
          <a:xfrm>
            <a:off x="263352" y="1402915"/>
            <a:ext cx="11593288" cy="5103901"/>
          </a:xfrm>
        </p:spPr>
        <p:txBody>
          <a:bodyPr>
            <a:normAutofit fontScale="77500" lnSpcReduction="20000"/>
          </a:bodyPr>
          <a:lstStyle/>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Note que o custo do dispositivo de filtragem é de $5 e a externalidade gerada por ele reduz o lucro da estação de veraneio em $15.</a:t>
            </a:r>
          </a:p>
          <a:p>
            <a:pPr algn="just">
              <a:buClrTx/>
              <a:buFont typeface="Arial" panose="020B0604020202020204" pitchFamily="34" charset="0"/>
              <a:buChar char="•"/>
            </a:pPr>
            <a:endParaRPr lang="pt-BR" altLang="en-US" sz="4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r>
              <a:rPr lang="pt-BR" altLang="en-US" sz="3800" dirty="0">
                <a:latin typeface="Calibri" panose="020F0502020204030204" pitchFamily="34" charset="0"/>
                <a:cs typeface="Calibri" panose="020F0502020204030204" pitchFamily="34" charset="0"/>
              </a:rPr>
              <a:t>Portanto, o benefício marginal da instalação do dispositivo de filtragem é maior que seu custo marginal. Desta forma, ele será instalado.</a:t>
            </a:r>
          </a:p>
          <a:p>
            <a:pPr algn="just"/>
            <a:r>
              <a:rPr lang="pt-BR" altLang="en-US" sz="3800" dirty="0">
                <a:latin typeface="Calibri" panose="020F0502020204030204" pitchFamily="34" charset="0"/>
                <a:cs typeface="Calibri" panose="020F0502020204030204" pitchFamily="34" charset="0"/>
              </a:rPr>
              <a:t>Se os direitos de propriedade forem concedidos ao dono da estação de veraneio, ele poderá processar o dono da indústria pelo lucro perdido; logo, o dono da indústria instalará o dispositivo de filtragem.</a:t>
            </a:r>
          </a:p>
          <a:p>
            <a:pPr algn="just"/>
            <a:endParaRPr lang="pt-BR" altLang="en-US" sz="800" dirty="0">
              <a:latin typeface="Calibri" panose="020F0502020204030204" pitchFamily="34" charset="0"/>
              <a:cs typeface="Calibri" panose="020F0502020204030204" pitchFamily="34" charset="0"/>
            </a:endParaRPr>
          </a:p>
          <a:p>
            <a:pPr algn="just"/>
            <a:r>
              <a:rPr lang="pt-BR" altLang="en-US" sz="3800" dirty="0">
                <a:latin typeface="Calibri" panose="020F0502020204030204" pitchFamily="34" charset="0"/>
                <a:cs typeface="Calibri" panose="020F0502020204030204" pitchFamily="34" charset="0"/>
              </a:rPr>
              <a:t>Se os direitos de propriedade forem concedidos ao dono da indústria, o dono da estação de veraneio instalará o dispositivo de filtragem, pois $5 &lt; $15.</a:t>
            </a:r>
          </a:p>
          <a:p>
            <a:pPr algn="just">
              <a:buClrTx/>
              <a:buFont typeface="Arial" panose="020B0604020202020204" pitchFamily="34" charset="0"/>
              <a:buChar char="•"/>
            </a:pPr>
            <a:endParaRPr lang="pt-BR"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771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4308A0-030E-41D6-84FA-E83E07457A18}"/>
              </a:ext>
            </a:extLst>
          </p:cNvPr>
          <p:cNvSpPr txBox="1">
            <a:spLocks noChangeArrowheads="1"/>
          </p:cNvSpPr>
          <p:nvPr/>
        </p:nvSpPr>
        <p:spPr bwMode="auto">
          <a:xfrm>
            <a:off x="263352" y="1131168"/>
            <a:ext cx="11593288" cy="3810000"/>
          </a:xfrm>
          <a:prstGeom prst="rect">
            <a:avLst/>
          </a:prstGeom>
          <a:noFill/>
          <a:ln w="9525">
            <a:noFill/>
            <a:miter lim="800000"/>
            <a:headEnd/>
            <a:tailEnd/>
          </a:ln>
        </p:spPr>
        <p:txBody>
          <a:bodyPr/>
          <a:lstStyle/>
          <a:p>
            <a:pPr marL="571500" indent="-571500" algn="just">
              <a:lnSpc>
                <a:spcPct val="90000"/>
              </a:lnSpc>
              <a:spcBef>
                <a:spcPct val="20000"/>
              </a:spcBef>
              <a:buSzPct val="10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Políticas</a:t>
            </a:r>
            <a:r>
              <a:rPr lang="en-US" sz="3800" kern="0" dirty="0">
                <a:solidFill>
                  <a:schemeClr val="tx1"/>
                </a:solidFill>
                <a:latin typeface="Calibri" panose="020F0502020204030204" pitchFamily="34" charset="0"/>
                <a:cs typeface="Calibri" panose="020F0502020204030204" pitchFamily="34" charset="0"/>
              </a:rPr>
              <a:t> de </a:t>
            </a:r>
            <a:r>
              <a:rPr lang="en-US" sz="3800" kern="0" dirty="0" err="1">
                <a:solidFill>
                  <a:schemeClr val="tx1"/>
                </a:solidFill>
                <a:latin typeface="Calibri" panose="020F0502020204030204" pitchFamily="34" charset="0"/>
                <a:cs typeface="Calibri" panose="020F0502020204030204" pitchFamily="34" charset="0"/>
              </a:rPr>
              <a:t>Comando</a:t>
            </a:r>
            <a:r>
              <a:rPr lang="en-US" sz="3800" kern="0" dirty="0">
                <a:solidFill>
                  <a:schemeClr val="tx1"/>
                </a:solidFill>
                <a:latin typeface="Calibri" panose="020F0502020204030204" pitchFamily="34" charset="0"/>
                <a:cs typeface="Calibri" panose="020F0502020204030204" pitchFamily="34" charset="0"/>
              </a:rPr>
              <a:t> e Controle: a</a:t>
            </a:r>
            <a:r>
              <a:rPr lang="en-US" sz="3800" b="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Regulamentação</a:t>
            </a:r>
            <a:endParaRPr lang="en-US" sz="3800" kern="0" dirty="0">
              <a:solidFill>
                <a:schemeClr val="tx1"/>
              </a:solidFill>
              <a:latin typeface="Calibri" panose="020F0502020204030204" pitchFamily="34" charset="0"/>
              <a:cs typeface="Calibri" panose="020F0502020204030204" pitchFamily="34" charset="0"/>
            </a:endParaRPr>
          </a:p>
          <a:p>
            <a:pPr marL="1066800" lvl="1" indent="-609600" algn="just">
              <a:lnSpc>
                <a:spcPct val="90000"/>
              </a:lnSpc>
              <a:spcBef>
                <a:spcPct val="20000"/>
              </a:spcBef>
              <a:buSzPct val="100000"/>
              <a:buFont typeface="Arial" panose="020B0604020202020204" pitchFamily="34" charset="0"/>
              <a:buChar char="•"/>
              <a:defRPr/>
            </a:pPr>
            <a:endParaRPr lang="en-US" sz="600" b="0" kern="0" dirty="0">
              <a:solidFill>
                <a:schemeClr val="tx1"/>
              </a:solidFill>
              <a:latin typeface="Calibri" panose="020F0502020204030204" pitchFamily="34" charset="0"/>
              <a:cs typeface="Calibri" panose="020F0502020204030204" pitchFamily="34" charset="0"/>
            </a:endParaRPr>
          </a:p>
          <a:p>
            <a:pPr marL="1066800" lvl="1" indent="-609600" algn="just">
              <a:lnSpc>
                <a:spcPct val="90000"/>
              </a:lnSpc>
              <a:spcBef>
                <a:spcPct val="20000"/>
              </a:spcBef>
              <a:buSzPct val="100000"/>
              <a:buFont typeface="Arial" panose="020B0604020202020204" pitchFamily="34" charset="0"/>
              <a:buChar char="•"/>
              <a:defRPr/>
            </a:pPr>
            <a:r>
              <a:rPr lang="en-US" sz="3800" b="0" kern="0" dirty="0" err="1">
                <a:solidFill>
                  <a:schemeClr val="tx1"/>
                </a:solidFill>
                <a:latin typeface="Calibri" panose="020F0502020204030204" pitchFamily="34" charset="0"/>
                <a:cs typeface="Calibri" panose="020F0502020204030204" pitchFamily="34" charset="0"/>
              </a:rPr>
              <a:t>Neste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caso</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governo</a:t>
            </a:r>
            <a:r>
              <a:rPr lang="en-US" sz="3800" b="0" kern="0" dirty="0">
                <a:solidFill>
                  <a:schemeClr val="tx1"/>
                </a:solidFill>
                <a:latin typeface="Calibri" panose="020F0502020204030204" pitchFamily="34" charset="0"/>
                <a:cs typeface="Calibri" panose="020F0502020204030204" pitchFamily="34" charset="0"/>
              </a:rPr>
              <a:t>, para </a:t>
            </a:r>
            <a:r>
              <a:rPr lang="en-US" sz="3800" b="0" kern="0" dirty="0" err="1">
                <a:solidFill>
                  <a:schemeClr val="tx1"/>
                </a:solidFill>
                <a:latin typeface="Calibri" panose="020F0502020204030204" pitchFamily="34" charset="0"/>
                <a:cs typeface="Calibri" panose="020F0502020204030204" pitchFamily="34" charset="0"/>
              </a:rPr>
              <a:t>solucionar</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uma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externalidade</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torna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obrigatórios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ou</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proibidos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certos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tipos</a:t>
            </a:r>
            <a:r>
              <a:rPr lang="en-US" sz="3800" b="0" kern="0" dirty="0">
                <a:solidFill>
                  <a:schemeClr val="tx1"/>
                </a:solidFill>
                <a:latin typeface="Calibri" panose="020F0502020204030204" pitchFamily="34" charset="0"/>
                <a:cs typeface="Calibri" panose="020F0502020204030204" pitchFamily="34" charset="0"/>
              </a:rPr>
              <a:t> de </a:t>
            </a:r>
            <a:r>
              <a:rPr lang="en-US" sz="3800" b="0" kern="0" dirty="0" err="1">
                <a:solidFill>
                  <a:schemeClr val="tx1"/>
                </a:solidFill>
                <a:latin typeface="Calibri" panose="020F0502020204030204" pitchFamily="34" charset="0"/>
                <a:cs typeface="Calibri" panose="020F0502020204030204" pitchFamily="34" charset="0"/>
              </a:rPr>
              <a:t>comportamento</a:t>
            </a:r>
            <a:r>
              <a:rPr lang="en-US" sz="3800" b="0" kern="0" dirty="0">
                <a:solidFill>
                  <a:schemeClr val="tx1"/>
                </a:solidFill>
                <a:latin typeface="Calibri" panose="020F0502020204030204" pitchFamily="34" charset="0"/>
                <a:cs typeface="Calibri" panose="020F0502020204030204" pitchFamily="34" charset="0"/>
              </a:rPr>
              <a:t>.</a:t>
            </a:r>
          </a:p>
          <a:p>
            <a:pPr marL="1066800" lvl="1" indent="-609600" algn="just">
              <a:lnSpc>
                <a:spcPct val="90000"/>
              </a:lnSpc>
              <a:spcBef>
                <a:spcPct val="20000"/>
              </a:spcBef>
              <a:buSzPct val="100000"/>
              <a:buFont typeface="Arial" panose="020B0604020202020204" pitchFamily="34" charset="0"/>
              <a:buChar char="•"/>
              <a:defRPr/>
            </a:pPr>
            <a:endParaRPr lang="en-US" sz="2000" b="0" kern="0" dirty="0">
              <a:solidFill>
                <a:schemeClr val="tx1"/>
              </a:solidFill>
              <a:latin typeface="Calibri" panose="020F0502020204030204" pitchFamily="34" charset="0"/>
              <a:cs typeface="Calibri" panose="020F0502020204030204" pitchFamily="34" charset="0"/>
            </a:endParaRPr>
          </a:p>
          <a:p>
            <a:pPr marL="609600" indent="-609600" algn="just">
              <a:lnSpc>
                <a:spcPct val="90000"/>
              </a:lnSpc>
              <a:spcBef>
                <a:spcPct val="20000"/>
              </a:spcBef>
              <a:buSzPct val="100000"/>
              <a:buFont typeface="Arial" panose="020B0604020202020204" pitchFamily="34" charset="0"/>
              <a:buChar char="•"/>
              <a:defRPr/>
            </a:pPr>
            <a:r>
              <a:rPr lang="en-US" sz="3800" kern="0" dirty="0" err="1">
                <a:solidFill>
                  <a:schemeClr val="tx1"/>
                </a:solidFill>
                <a:latin typeface="Calibri" panose="020F0502020204030204" pitchFamily="34" charset="0"/>
                <a:cs typeface="Calibri" panose="020F0502020204030204" pitchFamily="34" charset="0"/>
              </a:rPr>
              <a:t>Políticas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Baseadas</a:t>
            </a:r>
            <a:r>
              <a:rPr lang="en-US" sz="3800" kern="0" dirty="0">
                <a:solidFill>
                  <a:schemeClr val="tx1"/>
                </a:solidFill>
                <a:latin typeface="Calibri" panose="020F0502020204030204" pitchFamily="34" charset="0"/>
                <a:cs typeface="Calibri" panose="020F0502020204030204" pitchFamily="34" charset="0"/>
              </a:rPr>
              <a:t> no Mercado: </a:t>
            </a:r>
            <a:r>
              <a:rPr lang="en-US" sz="3800" kern="0" dirty="0" err="1">
                <a:solidFill>
                  <a:schemeClr val="tx1"/>
                </a:solidFill>
                <a:latin typeface="Calibri" panose="020F0502020204030204" pitchFamily="34" charset="0"/>
                <a:cs typeface="Calibri" panose="020F0502020204030204" pitchFamily="34" charset="0"/>
              </a:rPr>
              <a:t>os</a:t>
            </a:r>
            <a:r>
              <a:rPr lang="en-US" sz="3800" kern="0" dirty="0">
                <a:solidFill>
                  <a:schemeClr val="tx1"/>
                </a:solidFill>
                <a:latin typeface="Calibri" panose="020F0502020204030204" pitchFamily="34" charset="0"/>
                <a:cs typeface="Calibri" panose="020F0502020204030204" pitchFamily="34" charset="0"/>
              </a:rPr>
              <a:t> </a:t>
            </a:r>
            <a:r>
              <a:rPr lang="en-US" sz="3800" kern="0" dirty="0" err="1">
                <a:solidFill>
                  <a:schemeClr val="tx1"/>
                </a:solidFill>
                <a:latin typeface="Calibri" panose="020F0502020204030204" pitchFamily="34" charset="0"/>
                <a:cs typeface="Calibri" panose="020F0502020204030204" pitchFamily="34" charset="0"/>
              </a:rPr>
              <a:t>Impostos</a:t>
            </a:r>
            <a:r>
              <a:rPr lang="en-US" sz="3800" kern="0" dirty="0">
                <a:solidFill>
                  <a:schemeClr val="tx1"/>
                </a:solidFill>
                <a:latin typeface="Calibri" panose="020F0502020204030204" pitchFamily="34" charset="0"/>
                <a:cs typeface="Calibri" panose="020F0502020204030204" pitchFamily="34" charset="0"/>
              </a:rPr>
              <a:t> e </a:t>
            </a:r>
            <a:r>
              <a:rPr lang="en-US" sz="3800" kern="0" dirty="0" err="1">
                <a:solidFill>
                  <a:schemeClr val="tx1"/>
                </a:solidFill>
                <a:latin typeface="Calibri" panose="020F0502020204030204" pitchFamily="34" charset="0"/>
                <a:cs typeface="Calibri" panose="020F0502020204030204" pitchFamily="34" charset="0"/>
              </a:rPr>
              <a:t>Subsídios</a:t>
            </a:r>
            <a:r>
              <a:rPr lang="en-US" sz="3800" kern="0" dirty="0">
                <a:solidFill>
                  <a:schemeClr val="tx1"/>
                </a:solidFill>
                <a:latin typeface="Calibri" panose="020F0502020204030204" pitchFamily="34" charset="0"/>
                <a:cs typeface="Calibri" panose="020F0502020204030204" pitchFamily="34" charset="0"/>
              </a:rPr>
              <a:t> de Pigou</a:t>
            </a:r>
          </a:p>
          <a:p>
            <a:pPr marL="609600" indent="-609600" algn="just">
              <a:lnSpc>
                <a:spcPct val="90000"/>
              </a:lnSpc>
              <a:spcBef>
                <a:spcPct val="20000"/>
              </a:spcBef>
              <a:buSzPct val="100000"/>
              <a:buFont typeface="Arial" panose="020B0604020202020204" pitchFamily="34" charset="0"/>
              <a:buChar char="•"/>
              <a:defRPr/>
            </a:pPr>
            <a:endParaRPr lang="en-US" sz="400" kern="0" dirty="0">
              <a:solidFill>
                <a:schemeClr val="tx1"/>
              </a:solidFill>
              <a:latin typeface="Calibri" panose="020F0502020204030204" pitchFamily="34" charset="0"/>
              <a:cs typeface="Calibri" panose="020F0502020204030204" pitchFamily="34" charset="0"/>
            </a:endParaRPr>
          </a:p>
          <a:p>
            <a:pPr marL="1028700" lvl="1" indent="-571500" algn="just">
              <a:lnSpc>
                <a:spcPct val="90000"/>
              </a:lnSpc>
              <a:spcBef>
                <a:spcPct val="20000"/>
              </a:spcBef>
              <a:buSzPct val="100000"/>
              <a:buFont typeface="Arial" panose="020B0604020202020204" pitchFamily="34" charset="0"/>
              <a:buChar char="•"/>
              <a:defRPr/>
            </a:pPr>
            <a:r>
              <a:rPr lang="en-US" sz="3800" b="0" kern="0" dirty="0">
                <a:solidFill>
                  <a:schemeClr val="tx1"/>
                </a:solidFill>
                <a:latin typeface="Calibri" panose="020F0502020204030204" pitchFamily="34" charset="0"/>
                <a:cs typeface="Calibri" panose="020F0502020204030204" pitchFamily="34" charset="0"/>
              </a:rPr>
              <a:t>Neste </a:t>
            </a:r>
            <a:r>
              <a:rPr lang="en-US" sz="3800" b="0" kern="0" dirty="0" err="1">
                <a:solidFill>
                  <a:schemeClr val="tx1"/>
                </a:solidFill>
                <a:latin typeface="Calibri" panose="020F0502020204030204" pitchFamily="34" charset="0"/>
                <a:cs typeface="Calibri" panose="020F0502020204030204" pitchFamily="34" charset="0"/>
              </a:rPr>
              <a:t>caso</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governo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usa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impostos</a:t>
            </a:r>
            <a:r>
              <a:rPr lang="en-US" sz="3800" b="0" kern="0" dirty="0">
                <a:solidFill>
                  <a:schemeClr val="tx1"/>
                </a:solidFill>
                <a:latin typeface="Calibri" panose="020F0502020204030204" pitchFamily="34" charset="0"/>
                <a:cs typeface="Calibri" panose="020F0502020204030204" pitchFamily="34" charset="0"/>
              </a:rPr>
              <a:t>  e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subsídios</a:t>
            </a:r>
            <a:r>
              <a:rPr lang="en-US" sz="3800" b="0" kern="0" dirty="0">
                <a:solidFill>
                  <a:schemeClr val="tx1"/>
                </a:solidFill>
                <a:latin typeface="Calibri" panose="020F0502020204030204" pitchFamily="34" charset="0"/>
                <a:cs typeface="Calibri" panose="020F0502020204030204" pitchFamily="34" charset="0"/>
              </a:rPr>
              <a:t> para </a:t>
            </a:r>
            <a:r>
              <a:rPr lang="en-US" sz="3800" b="0" kern="0" dirty="0" err="1">
                <a:solidFill>
                  <a:schemeClr val="tx1"/>
                </a:solidFill>
                <a:latin typeface="Calibri" panose="020F0502020204030204" pitchFamily="34" charset="0"/>
                <a:cs typeface="Calibri" panose="020F0502020204030204" pitchFamily="34" charset="0"/>
              </a:rPr>
              <a:t>alinhar</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incentivos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privados</a:t>
            </a:r>
            <a:r>
              <a:rPr lang="en-US" sz="3800" b="0" kern="0" dirty="0">
                <a:solidFill>
                  <a:schemeClr val="tx1"/>
                </a:solidFill>
                <a:latin typeface="Calibri" panose="020F0502020204030204" pitchFamily="34" charset="0"/>
                <a:cs typeface="Calibri" panose="020F0502020204030204" pitchFamily="34" charset="0"/>
              </a:rPr>
              <a:t> com a </a:t>
            </a:r>
            <a:r>
              <a:rPr lang="en-US" sz="3800" b="0" kern="0" dirty="0" err="1">
                <a:solidFill>
                  <a:schemeClr val="tx1"/>
                </a:solidFill>
                <a:latin typeface="Calibri" panose="020F0502020204030204" pitchFamily="34" charset="0"/>
                <a:cs typeface="Calibri" panose="020F0502020204030204" pitchFamily="34" charset="0"/>
              </a:rPr>
              <a:t>eficiência</a:t>
            </a:r>
            <a:r>
              <a:rPr lang="en-US" sz="3800" b="0" kern="0" dirty="0">
                <a:solidFill>
                  <a:schemeClr val="tx1"/>
                </a:solidFill>
                <a:latin typeface="Calibri" panose="020F0502020204030204" pitchFamily="34" charset="0"/>
                <a:cs typeface="Calibri" panose="020F0502020204030204" pitchFamily="34" charset="0"/>
              </a:rPr>
              <a:t> social.</a:t>
            </a:r>
          </a:p>
        </p:txBody>
      </p:sp>
      <p:sp>
        <p:nvSpPr>
          <p:cNvPr id="5" name="Rectangle 2">
            <a:extLst>
              <a:ext uri="{FF2B5EF4-FFF2-40B4-BE49-F238E27FC236}">
                <a16:creationId xmlns:a16="http://schemas.microsoft.com/office/drawing/2014/main" id="{4A428F02-8901-4B40-B0AF-A3EF7B5DAEC4}"/>
              </a:ext>
            </a:extLst>
          </p:cNvPr>
          <p:cNvSpPr>
            <a:spLocks noGrp="1" noChangeArrowheads="1"/>
          </p:cNvSpPr>
          <p:nvPr>
            <p:ph type="title"/>
          </p:nvPr>
        </p:nvSpPr>
        <p:spPr>
          <a:xfrm>
            <a:off x="983432" y="-42515"/>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Políticas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Públicas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54563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additive="base">
                                        <p:cTn id="21" dur="5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B13E18C2-2C3A-4502-90B2-A7FFFE5CF8C7}"/>
              </a:ext>
            </a:extLst>
          </p:cNvPr>
          <p:cNvSpPr>
            <a:spLocks noGrp="1" noChangeArrowheads="1"/>
          </p:cNvSpPr>
          <p:nvPr>
            <p:ph idx="1"/>
          </p:nvPr>
        </p:nvSpPr>
        <p:spPr>
          <a:xfrm>
            <a:off x="191344" y="1040585"/>
            <a:ext cx="11737304" cy="4975902"/>
          </a:xfrm>
          <a:noFill/>
        </p:spPr>
        <p:txBody>
          <a:bodyPr>
            <a:normAutofit fontScale="92500" lnSpcReduction="10000"/>
          </a:bodyPr>
          <a:lstStyle/>
          <a:p>
            <a:pPr algn="just">
              <a:buFont typeface="Arial" panose="020B0604020202020204" pitchFamily="34" charset="0"/>
              <a:buChar char="•"/>
            </a:pPr>
            <a:r>
              <a:rPr lang="pt-BR" sz="3800" dirty="0">
                <a:latin typeface="Calibri" panose="020F0502020204030204" pitchFamily="34" charset="0"/>
                <a:cs typeface="Calibri" panose="020F0502020204030204" pitchFamily="34" charset="0"/>
              </a:rPr>
              <a:t>Em nossas análises anteriores não examinamos os problemas provocados por </a:t>
            </a:r>
            <a:r>
              <a:rPr lang="pt-BR" sz="3800" b="1" dirty="0">
                <a:latin typeface="Calibri" panose="020F0502020204030204" pitchFamily="34" charset="0"/>
                <a:cs typeface="Calibri" panose="020F0502020204030204" pitchFamily="34" charset="0"/>
              </a:rPr>
              <a:t>assimetrias informacionais</a:t>
            </a:r>
            <a:r>
              <a:rPr lang="pt-BR" sz="3800" dirty="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pt-BR" sz="20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pt-BR" sz="3300" dirty="0">
                <a:latin typeface="Calibri" panose="020F0502020204030204" pitchFamily="34" charset="0"/>
                <a:cs typeface="Calibri" panose="020F0502020204030204" pitchFamily="34" charset="0"/>
              </a:rPr>
              <a:t>Presumia-se que, tanto os compradores quanto os vendedores estavam perfeitamente informados sobre a qualidade dos bens vendidos no mercado.</a:t>
            </a:r>
          </a:p>
          <a:p>
            <a:pPr lvl="1" algn="just">
              <a:buFont typeface="Arial" panose="020B0604020202020204" pitchFamily="34" charset="0"/>
              <a:buChar char="•"/>
            </a:pPr>
            <a:endParaRPr lang="pt-BR" sz="40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pt-BR" sz="3300" dirty="0">
                <a:latin typeface="Calibri" panose="020F0502020204030204" pitchFamily="34" charset="0"/>
                <a:cs typeface="Calibri" panose="020F0502020204030204" pitchFamily="34" charset="0"/>
              </a:rPr>
              <a:t>Se os consumidores e os vendedores tiverem a mesma informação sobre a qualidade do bem, uma melhor qualidade seria corretamente informada por um preço mais alto.</a:t>
            </a:r>
          </a:p>
          <a:p>
            <a:pPr lvl="1" algn="just">
              <a:buFont typeface="Arial" panose="020B0604020202020204" pitchFamily="34" charset="0"/>
              <a:buChar char="•"/>
            </a:pPr>
            <a:endParaRPr lang="pt-BR" sz="300" dirty="0">
              <a:latin typeface="Calibri" panose="020F0502020204030204" pitchFamily="34" charset="0"/>
              <a:cs typeface="Calibri" panose="020F0502020204030204" pitchFamily="34" charset="0"/>
            </a:endParaRPr>
          </a:p>
          <a:p>
            <a:pPr lvl="1" algn="just">
              <a:buFont typeface="Arial" panose="020B0604020202020204" pitchFamily="34" charset="0"/>
              <a:buChar char="•"/>
            </a:pPr>
            <a:r>
              <a:rPr lang="pt-BR" sz="3300" dirty="0">
                <a:latin typeface="Calibri" panose="020F0502020204030204" pitchFamily="34" charset="0"/>
                <a:cs typeface="Calibri" panose="020F0502020204030204" pitchFamily="34" charset="0"/>
              </a:rPr>
              <a:t>Mas se </a:t>
            </a:r>
            <a:r>
              <a:rPr lang="pt-BR" sz="3300" b="1" dirty="0">
                <a:latin typeface="Calibri" panose="020F0502020204030204" pitchFamily="34" charset="0"/>
                <a:cs typeface="Calibri" panose="020F0502020204030204" pitchFamily="34" charset="0"/>
              </a:rPr>
              <a:t>um lado do mercado </a:t>
            </a:r>
            <a:r>
              <a:rPr lang="pt-BR" sz="3300" dirty="0">
                <a:latin typeface="Calibri" panose="020F0502020204030204" pitchFamily="34" charset="0"/>
                <a:cs typeface="Calibri" panose="020F0502020204030204" pitchFamily="34" charset="0"/>
              </a:rPr>
              <a:t>for </a:t>
            </a:r>
            <a:r>
              <a:rPr lang="pt-BR" sz="3300" b="1" dirty="0">
                <a:latin typeface="Calibri" panose="020F0502020204030204" pitchFamily="34" charset="0"/>
                <a:cs typeface="Calibri" panose="020F0502020204030204" pitchFamily="34" charset="0"/>
              </a:rPr>
              <a:t>mais informado </a:t>
            </a:r>
            <a:r>
              <a:rPr lang="pt-BR" sz="3300" dirty="0">
                <a:latin typeface="Calibri" panose="020F0502020204030204" pitchFamily="34" charset="0"/>
                <a:cs typeface="Calibri" panose="020F0502020204030204" pitchFamily="34" charset="0"/>
              </a:rPr>
              <a:t>do que o outro, os </a:t>
            </a:r>
            <a:r>
              <a:rPr lang="pt-BR" sz="3300" b="1" dirty="0">
                <a:latin typeface="Calibri" panose="020F0502020204030204" pitchFamily="34" charset="0"/>
                <a:cs typeface="Calibri" panose="020F0502020204030204" pitchFamily="34" charset="0"/>
              </a:rPr>
              <a:t>preços</a:t>
            </a:r>
            <a:r>
              <a:rPr lang="pt-BR" sz="3300" dirty="0">
                <a:latin typeface="Calibri" panose="020F0502020204030204" pitchFamily="34" charset="0"/>
                <a:cs typeface="Calibri" panose="020F0502020204030204" pitchFamily="34" charset="0"/>
              </a:rPr>
              <a:t> </a:t>
            </a:r>
            <a:r>
              <a:rPr lang="pt-BR" sz="3300" b="1" dirty="0">
                <a:latin typeface="Calibri" panose="020F0502020204030204" pitchFamily="34" charset="0"/>
                <a:cs typeface="Calibri" panose="020F0502020204030204" pitchFamily="34" charset="0"/>
              </a:rPr>
              <a:t>não informarão corretamente a qualidade</a:t>
            </a:r>
            <a:r>
              <a:rPr lang="pt-BR" sz="3300" dirty="0">
                <a:latin typeface="Calibri" panose="020F0502020204030204" pitchFamily="34" charset="0"/>
                <a:cs typeface="Calibri" panose="020F0502020204030204" pitchFamily="34" charset="0"/>
              </a:rPr>
              <a:t>. </a:t>
            </a:r>
          </a:p>
          <a:p>
            <a:pPr marL="537638" lvl="1" indent="0" algn="just">
              <a:buNone/>
            </a:pPr>
            <a:endParaRPr lang="pt-BR" sz="400" dirty="0">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BC8D26E3-CC69-4B1B-AAF7-51374271BF6A}"/>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Tree>
    <p:extLst>
      <p:ext uri="{BB962C8B-B14F-4D97-AF65-F5344CB8AC3E}">
        <p14:creationId xmlns:p14="http://schemas.microsoft.com/office/powerpoint/2010/main" val="403144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B4C1E8C-E48A-406C-9E4A-9C7BE047B2AF}"/>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3D59B6FC-4EE0-4EED-8ED9-12CAD8742742}"/>
              </a:ext>
            </a:extLst>
          </p:cNvPr>
          <p:cNvSpPr>
            <a:spLocks noGrp="1" noChangeArrowheads="1"/>
          </p:cNvSpPr>
          <p:nvPr>
            <p:ph idx="1"/>
          </p:nvPr>
        </p:nvSpPr>
        <p:spPr>
          <a:xfrm>
            <a:off x="119336" y="1094248"/>
            <a:ext cx="11953328" cy="5028256"/>
          </a:xfrm>
          <a:noFill/>
        </p:spPr>
        <p:txBody>
          <a:bodyPr>
            <a:normAutofit fontScale="92500" lnSpcReduction="10000"/>
          </a:bodyPr>
          <a:lstStyle/>
          <a:p>
            <a:pPr algn="just">
              <a:buFont typeface="Arial" panose="020B0604020202020204" pitchFamily="34" charset="0"/>
              <a:buChar char="•"/>
            </a:pPr>
            <a:r>
              <a:rPr lang="pt-BR" sz="3600" b="1" dirty="0">
                <a:latin typeface="Calibri" panose="020F0502020204030204" pitchFamily="34" charset="0"/>
                <a:cs typeface="Calibri" panose="020F0502020204030204" pitchFamily="34" charset="0"/>
              </a:rPr>
              <a:t>Exemplo (Akerlof – 1970)</a:t>
            </a:r>
          </a:p>
          <a:p>
            <a:pPr algn="just">
              <a:buFont typeface="Arial" panose="020B0604020202020204" pitchFamily="34" charset="0"/>
              <a:buChar char="•"/>
            </a:pPr>
            <a:r>
              <a:rPr lang="pt-BR" sz="3600" b="1" dirty="0">
                <a:latin typeface="Calibri" panose="020F0502020204030204" pitchFamily="34" charset="0"/>
                <a:cs typeface="Calibri" panose="020F0502020204030204" pitchFamily="34" charset="0"/>
              </a:rPr>
              <a:t>“The Market for </a:t>
            </a:r>
            <a:r>
              <a:rPr lang="pt-BR" sz="3600" b="1" dirty="0" err="1">
                <a:latin typeface="Calibri" panose="020F0502020204030204" pitchFamily="34" charset="0"/>
                <a:cs typeface="Calibri" panose="020F0502020204030204" pitchFamily="34" charset="0"/>
              </a:rPr>
              <a:t>Lemons</a:t>
            </a:r>
            <a:r>
              <a:rPr lang="pt-BR" sz="3600" b="1" dirty="0">
                <a:latin typeface="Calibri" panose="020F0502020204030204" pitchFamily="34" charset="0"/>
                <a:cs typeface="Calibri" panose="020F0502020204030204" pitchFamily="34" charset="0"/>
              </a:rPr>
              <a:t>*”: O Mercado de Carros Usados.</a:t>
            </a:r>
          </a:p>
          <a:p>
            <a:pPr algn="just">
              <a:buFont typeface="Arial" panose="020B0604020202020204" pitchFamily="34" charset="0"/>
              <a:buChar char="•"/>
            </a:pPr>
            <a:endParaRPr lang="pt-BR" sz="500" b="1"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altLang="pt-BR" sz="3500" dirty="0">
                <a:latin typeface="Calibri" panose="020F0502020204030204" pitchFamily="34" charset="0"/>
                <a:cs typeface="Calibri" panose="020F0502020204030204" pitchFamily="34" charset="0"/>
              </a:rPr>
              <a:t>A </a:t>
            </a:r>
            <a:r>
              <a:rPr lang="pt-BR" altLang="pt-BR" sz="3500" b="1" dirty="0">
                <a:latin typeface="Calibri" panose="020F0502020204030204" pitchFamily="34" charset="0"/>
                <a:cs typeface="Calibri" panose="020F0502020204030204" pitchFamily="34" charset="0"/>
              </a:rPr>
              <a:t>falta de informação completa </a:t>
            </a:r>
            <a:r>
              <a:rPr lang="pt-BR" altLang="pt-BR" sz="3500" dirty="0">
                <a:latin typeface="Calibri" panose="020F0502020204030204" pitchFamily="34" charset="0"/>
                <a:cs typeface="Calibri" panose="020F0502020204030204" pitchFamily="34" charset="0"/>
              </a:rPr>
              <a:t>no momento da compra de um automóvel usado </a:t>
            </a:r>
            <a:r>
              <a:rPr lang="pt-BR" altLang="pt-BR" sz="3500" b="1" dirty="0">
                <a:latin typeface="Calibri" panose="020F0502020204030204" pitchFamily="34" charset="0"/>
                <a:cs typeface="Calibri" panose="020F0502020204030204" pitchFamily="34" charset="0"/>
              </a:rPr>
              <a:t>aumenta o risco </a:t>
            </a:r>
            <a:r>
              <a:rPr lang="pt-BR" altLang="pt-BR" sz="3500" dirty="0">
                <a:latin typeface="Calibri" panose="020F0502020204030204" pitchFamily="34" charset="0"/>
                <a:cs typeface="Calibri" panose="020F0502020204030204" pitchFamily="34" charset="0"/>
              </a:rPr>
              <a:t>da aquisição e </a:t>
            </a:r>
            <a:r>
              <a:rPr lang="pt-BR" altLang="pt-BR" sz="3500" b="1" dirty="0">
                <a:latin typeface="Calibri" panose="020F0502020204030204" pitchFamily="34" charset="0"/>
                <a:cs typeface="Calibri" panose="020F0502020204030204" pitchFamily="34" charset="0"/>
              </a:rPr>
              <a:t>reduz o valor do automóvel.</a:t>
            </a:r>
          </a:p>
          <a:p>
            <a:pPr algn="just">
              <a:buFont typeface="Arial" panose="020B0604020202020204" pitchFamily="34" charset="0"/>
              <a:buChar char="•"/>
            </a:pPr>
            <a:r>
              <a:rPr lang="pt-BR" altLang="pt-BR" sz="3500" b="1" dirty="0">
                <a:latin typeface="Calibri" panose="020F0502020204030204" pitchFamily="34" charset="0"/>
                <a:cs typeface="Calibri" panose="020F0502020204030204" pitchFamily="34" charset="0"/>
              </a:rPr>
              <a:t>Hipótese:</a:t>
            </a:r>
            <a:r>
              <a:rPr lang="pt-BR" altLang="pt-BR" sz="3500" dirty="0">
                <a:latin typeface="Calibri" panose="020F0502020204030204" pitchFamily="34" charset="0"/>
                <a:cs typeface="Calibri" panose="020F0502020204030204" pitchFamily="34" charset="0"/>
              </a:rPr>
              <a:t> os vendedores de carros usados conhecem melhor a qualidade do produto que os compradores.</a:t>
            </a:r>
          </a:p>
          <a:p>
            <a:pPr algn="just">
              <a:buFont typeface="Arial" panose="020B0604020202020204" pitchFamily="34" charset="0"/>
              <a:buChar char="•"/>
            </a:pPr>
            <a:r>
              <a:rPr lang="pt-BR" altLang="pt-BR" sz="3500" dirty="0">
                <a:latin typeface="Calibri" panose="020F0502020204030204" pitchFamily="34" charset="0"/>
                <a:cs typeface="Calibri" panose="020F0502020204030204" pitchFamily="34" charset="0"/>
              </a:rPr>
              <a:t>Com isso → o mercado não será capaz de proporcionar trocas mutuamente vantajosas e os produtos de baixa qualidade expulsarão os produtos de alta qualidade do mercado.</a:t>
            </a:r>
          </a:p>
        </p:txBody>
      </p:sp>
    </p:spTree>
    <p:extLst>
      <p:ext uri="{BB962C8B-B14F-4D97-AF65-F5344CB8AC3E}">
        <p14:creationId xmlns:p14="http://schemas.microsoft.com/office/powerpoint/2010/main" val="60433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4E0E7C6-2BE2-42C6-8C61-8F4DA91632F8}"/>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CA669DBE-6F26-4916-BD47-42D994AEE427}"/>
              </a:ext>
            </a:extLst>
          </p:cNvPr>
          <p:cNvSpPr>
            <a:spLocks noGrp="1" noChangeArrowheads="1"/>
          </p:cNvSpPr>
          <p:nvPr>
            <p:ph idx="1"/>
          </p:nvPr>
        </p:nvSpPr>
        <p:spPr>
          <a:xfrm>
            <a:off x="119336" y="980728"/>
            <a:ext cx="11953328" cy="4116607"/>
          </a:xfrm>
          <a:noFill/>
        </p:spPr>
        <p:txBody>
          <a:bodyPr>
            <a:normAutofit fontScale="92500" lnSpcReduction="20000"/>
          </a:bodyPr>
          <a:lstStyle/>
          <a:p>
            <a:pPr marL="514350" indent="-514350" algn="just">
              <a:buFont typeface="+mj-lt"/>
              <a:buAutoNum type="alphaLcParenR"/>
            </a:pPr>
            <a:r>
              <a:rPr lang="pt-BR" sz="3400" dirty="0">
                <a:latin typeface="Calibri" panose="020F0502020204030204" pitchFamily="34" charset="0"/>
                <a:cs typeface="Calibri" panose="020F0502020204030204" pitchFamily="34" charset="0"/>
              </a:rPr>
              <a:t>Existem 100 vendedores de 100 carros usados e 100 potenciais compradores.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Todos sabem que 50 carros são de boa qualidade (bons) e 50 são de má qualidade (ruins).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Apenas os vendedores sabem quais são exatamente os bons e quais são os ruins.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Quem possui carro ruim quer vender por $1000 e quem possui carro bom quer vender por $2000. </a:t>
            </a:r>
          </a:p>
          <a:p>
            <a:pPr marL="514350" indent="-514350" algn="just">
              <a:buFont typeface="+mj-lt"/>
              <a:buAutoNum type="alphaLcParenR"/>
            </a:pPr>
            <a:r>
              <a:rPr lang="pt-BR" sz="3400" dirty="0">
                <a:latin typeface="Calibri" panose="020F0502020204030204" pitchFamily="34" charset="0"/>
                <a:cs typeface="Calibri" panose="020F0502020204030204" pitchFamily="34" charset="0"/>
              </a:rPr>
              <a:t>Os preços de reserva dos compradores são maiores: querem pagar até $1200 por um carro ruim e $2400 por um carro bom.</a:t>
            </a:r>
          </a:p>
        </p:txBody>
      </p:sp>
    </p:spTree>
    <p:extLst>
      <p:ext uri="{BB962C8B-B14F-4D97-AF65-F5344CB8AC3E}">
        <p14:creationId xmlns:p14="http://schemas.microsoft.com/office/powerpoint/2010/main" val="371533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E40B2BF-C989-4337-BD21-F315AD26B136}"/>
              </a:ext>
            </a:extLst>
          </p:cNvPr>
          <p:cNvSpPr>
            <a:spLocks noGrp="1"/>
          </p:cNvSpPr>
          <p:nvPr>
            <p:ph type="title"/>
          </p:nvPr>
        </p:nvSpPr>
        <p:spPr>
          <a:xfrm>
            <a:off x="718864" y="158622"/>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C3F223D7-1ABD-4EBF-BFC8-180FECE232B4}"/>
              </a:ext>
            </a:extLst>
          </p:cNvPr>
          <p:cNvSpPr>
            <a:spLocks noGrp="1" noChangeArrowheads="1"/>
          </p:cNvSpPr>
          <p:nvPr>
            <p:ph idx="1"/>
          </p:nvPr>
        </p:nvSpPr>
        <p:spPr>
          <a:xfrm>
            <a:off x="0" y="978098"/>
            <a:ext cx="11953328" cy="4116607"/>
          </a:xfrm>
          <a:noFill/>
        </p:spPr>
        <p:txBody>
          <a:bodyPr>
            <a:normAutofit fontScale="92500"/>
          </a:bodyPr>
          <a:lstStyle/>
          <a:p>
            <a:pPr algn="just">
              <a:buFont typeface="Arial" panose="020B0604020202020204" pitchFamily="34" charset="0"/>
              <a:buChar char="•"/>
            </a:pPr>
            <a:r>
              <a:rPr lang="pt-BR" sz="3500" b="1" dirty="0">
                <a:latin typeface="Calibri" panose="020F0502020204030204" pitchFamily="34" charset="0"/>
                <a:cs typeface="Calibri" panose="020F0502020204030204" pitchFamily="34" charset="0"/>
              </a:rPr>
              <a:t>Sem informação assimétrica:</a:t>
            </a:r>
          </a:p>
          <a:p>
            <a:pPr marL="985082" lvl="1" indent="-514350" algn="just">
              <a:buFont typeface="+mj-lt"/>
              <a:buAutoNum type="alphaLcParenR"/>
            </a:pPr>
            <a:r>
              <a:rPr lang="pt-BR" sz="3400" dirty="0">
                <a:latin typeface="Calibri" panose="020F0502020204030204" pitchFamily="34" charset="0"/>
                <a:cs typeface="Calibri" panose="020F0502020204030204" pitchFamily="34" charset="0"/>
              </a:rPr>
              <a:t>teríamos 2 mercados (Equilíbrio “Separador”);</a:t>
            </a:r>
          </a:p>
          <a:p>
            <a:pPr marL="985082" lvl="1" indent="-514350" algn="just">
              <a:buFont typeface="+mj-lt"/>
              <a:buAutoNum type="alphaLcParenR"/>
            </a:pPr>
            <a:r>
              <a:rPr lang="pt-BR" sz="3400" dirty="0">
                <a:latin typeface="Calibri" panose="020F0502020204030204" pitchFamily="34" charset="0"/>
                <a:cs typeface="Calibri" panose="020F0502020204030204" pitchFamily="34" charset="0"/>
              </a:rPr>
              <a:t>os carros ruins seriam vendidos por preços entre $1000 e $1200 e os carros bons seriam vendidos por preços entre $2000 e $2400.</a:t>
            </a:r>
          </a:p>
          <a:p>
            <a:pPr marL="985082" lvl="1" indent="-514350" algn="just">
              <a:buFont typeface="+mj-lt"/>
              <a:buAutoNum type="alphaLcParenR"/>
            </a:pPr>
            <a:endParaRPr lang="pt-BR" sz="800"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r>
              <a:rPr lang="pt-BR" sz="3500" dirty="0">
                <a:latin typeface="Calibri" panose="020F0502020204030204" pitchFamily="34" charset="0"/>
                <a:cs typeface="Calibri" panose="020F0502020204030204" pitchFamily="34" charset="0"/>
              </a:rPr>
              <a:t>Mas se os consumidores precisarem “adivinhar” quais os carros são bons ou ruins ? Suponha, por simplicidade, que eles interpretem que as chances sejam iguais → eles  pagariam por um carro de qualidade desconhecida o seu valor esperado: </a:t>
            </a:r>
          </a:p>
          <a:p>
            <a:pPr marL="514350" indent="-514350" algn="just">
              <a:buFont typeface="+mj-lt"/>
              <a:buAutoNum type="alphaLcParenR"/>
            </a:pPr>
            <a:endParaRPr lang="pt-BR" sz="3776" dirty="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graphicFrame>
        <p:nvGraphicFramePr>
          <p:cNvPr id="6" name="Objeto 5">
            <a:extLst>
              <a:ext uri="{FF2B5EF4-FFF2-40B4-BE49-F238E27FC236}">
                <a16:creationId xmlns:a16="http://schemas.microsoft.com/office/drawing/2014/main" id="{64E6FB2C-5B46-42DF-A689-453533BF3A16}"/>
              </a:ext>
            </a:extLst>
          </p:cNvPr>
          <p:cNvGraphicFramePr>
            <a:graphicFrameLocks noChangeAspect="1"/>
          </p:cNvGraphicFramePr>
          <p:nvPr>
            <p:extLst>
              <p:ext uri="{D42A27DB-BD31-4B8C-83A1-F6EECF244321}">
                <p14:modId xmlns:p14="http://schemas.microsoft.com/office/powerpoint/2010/main" val="47692331"/>
              </p:ext>
            </p:extLst>
          </p:nvPr>
        </p:nvGraphicFramePr>
        <p:xfrm>
          <a:off x="398039" y="4923045"/>
          <a:ext cx="6408712" cy="654148"/>
        </p:xfrm>
        <a:graphic>
          <a:graphicData uri="http://schemas.openxmlformats.org/presentationml/2006/ole">
            <mc:AlternateContent xmlns:mc="http://schemas.openxmlformats.org/markup-compatibility/2006">
              <mc:Choice xmlns:v="urn:schemas-microsoft-com:vml" Requires="v">
                <p:oleObj name="Equation" r:id="rId2" imgW="2463480" imgH="253800" progId="Equation.DSMT4">
                  <p:embed/>
                </p:oleObj>
              </mc:Choice>
              <mc:Fallback>
                <p:oleObj name="Equation" r:id="rId2" imgW="2463480" imgH="253800" progId="Equation.DSMT4">
                  <p:embed/>
                  <p:pic>
                    <p:nvPicPr>
                      <p:cNvPr id="6" name="Objeto 5">
                        <a:extLst>
                          <a:ext uri="{FF2B5EF4-FFF2-40B4-BE49-F238E27FC236}">
                            <a16:creationId xmlns:a16="http://schemas.microsoft.com/office/drawing/2014/main" id="{64E6FB2C-5B46-42DF-A689-453533BF3A16}"/>
                          </a:ext>
                        </a:extLst>
                      </p:cNvPr>
                      <p:cNvPicPr/>
                      <p:nvPr/>
                    </p:nvPicPr>
                    <p:blipFill>
                      <a:blip r:embed="rId3"/>
                      <a:stretch>
                        <a:fillRect/>
                      </a:stretch>
                    </p:blipFill>
                    <p:spPr>
                      <a:xfrm>
                        <a:off x="398039" y="4923045"/>
                        <a:ext cx="6408712" cy="654148"/>
                      </a:xfrm>
                      <a:prstGeom prst="rect">
                        <a:avLst/>
                      </a:prstGeom>
                      <a:solidFill>
                        <a:schemeClr val="bg1">
                          <a:lumMod val="95000"/>
                        </a:schemeClr>
                      </a:solidFill>
                      <a:ln>
                        <a:solidFill>
                          <a:schemeClr val="tx1"/>
                        </a:solidFill>
                      </a:ln>
                    </p:spPr>
                  </p:pic>
                </p:oleObj>
              </mc:Fallback>
            </mc:AlternateContent>
          </a:graphicData>
        </a:graphic>
      </p:graphicFrame>
    </p:spTree>
    <p:extLst>
      <p:ext uri="{BB962C8B-B14F-4D97-AF65-F5344CB8AC3E}">
        <p14:creationId xmlns:p14="http://schemas.microsoft.com/office/powerpoint/2010/main" val="54061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823219-8DA9-41FD-B17D-29ADC67CA8CC}"/>
              </a:ext>
            </a:extLst>
          </p:cNvPr>
          <p:cNvSpPr>
            <a:spLocks noGrp="1"/>
          </p:cNvSpPr>
          <p:nvPr>
            <p:ph type="title"/>
          </p:nvPr>
        </p:nvSpPr>
        <p:spPr>
          <a:xfrm>
            <a:off x="838200" y="149101"/>
            <a:ext cx="10598834" cy="975643"/>
          </a:xfrm>
        </p:spPr>
        <p:txBody>
          <a:bodyPr>
            <a:normAutofit/>
          </a:bodyPr>
          <a:lstStyle/>
          <a:p>
            <a:pPr algn="ctr"/>
            <a:r>
              <a:rPr lang="pt-BR" sz="4800" b="1" dirty="0">
                <a:solidFill>
                  <a:schemeClr val="tx1"/>
                </a:solidFill>
                <a:latin typeface="Arial" panose="020B0604020202020204" pitchFamily="34" charset="0"/>
                <a:cs typeface="Arial" panose="020B0604020202020204" pitchFamily="34" charset="0"/>
              </a:rPr>
              <a:t>Informação Assimétrica</a:t>
            </a:r>
          </a:p>
        </p:txBody>
      </p:sp>
      <p:sp>
        <p:nvSpPr>
          <p:cNvPr id="5" name="Rectangle 5">
            <a:extLst>
              <a:ext uri="{FF2B5EF4-FFF2-40B4-BE49-F238E27FC236}">
                <a16:creationId xmlns:a16="http://schemas.microsoft.com/office/drawing/2014/main" id="{996EDD70-3E5C-4CA2-8E1B-9B6CC2D285BD}"/>
              </a:ext>
            </a:extLst>
          </p:cNvPr>
          <p:cNvSpPr>
            <a:spLocks noGrp="1" noChangeArrowheads="1"/>
          </p:cNvSpPr>
          <p:nvPr>
            <p:ph idx="1"/>
          </p:nvPr>
        </p:nvSpPr>
        <p:spPr>
          <a:xfrm>
            <a:off x="119336" y="1052736"/>
            <a:ext cx="11953328" cy="4116607"/>
          </a:xfrm>
          <a:noFill/>
        </p:spPr>
        <p:txBody>
          <a:bodyPr>
            <a:normAutofit lnSpcReduction="10000"/>
          </a:bodyPr>
          <a:lstStyle/>
          <a:p>
            <a:pPr algn="just">
              <a:spcBef>
                <a:spcPts val="0"/>
              </a:spcBef>
              <a:buFont typeface="Arial" panose="020B0604020202020204" pitchFamily="34" charset="0"/>
              <a:buChar char="•"/>
            </a:pPr>
            <a:r>
              <a:rPr lang="pt-BR" sz="3500" dirty="0">
                <a:latin typeface="Calibri" panose="020F0502020204030204" pitchFamily="34" charset="0"/>
                <a:cs typeface="Calibri" panose="020F0502020204030204" pitchFamily="34" charset="0"/>
              </a:rPr>
              <a:t>Mas por $1800 nenhum vendedor de carro bom quer vender; o preço mínimo para eles é $2000. </a:t>
            </a:r>
          </a:p>
          <a:p>
            <a:pPr algn="just">
              <a:spcBef>
                <a:spcPts val="0"/>
              </a:spcBef>
              <a:buFont typeface="Arial" panose="020B0604020202020204" pitchFamily="34" charset="0"/>
              <a:buChar char="•"/>
            </a:pPr>
            <a:endParaRPr lang="pt-BR" sz="1000"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r>
              <a:rPr lang="pt-BR" sz="3500" dirty="0">
                <a:latin typeface="Calibri" panose="020F0502020204030204" pitchFamily="34" charset="0"/>
                <a:cs typeface="Calibri" panose="020F0502020204030204" pitchFamily="34" charset="0"/>
              </a:rPr>
              <a:t>Neste caso, há uma </a:t>
            </a:r>
            <a:r>
              <a:rPr lang="pt-BR" sz="3500" b="1" dirty="0">
                <a:latin typeface="Calibri" panose="020F0502020204030204" pitchFamily="34" charset="0"/>
                <a:cs typeface="Calibri" panose="020F0502020204030204" pitchFamily="34" charset="0"/>
              </a:rPr>
              <a:t>externalidade negativa</a:t>
            </a:r>
            <a:r>
              <a:rPr lang="pt-BR" sz="3500" dirty="0">
                <a:latin typeface="Calibri" panose="020F0502020204030204" pitchFamily="34" charset="0"/>
                <a:cs typeface="Calibri" panose="020F0502020204030204" pitchFamily="34" charset="0"/>
              </a:rPr>
              <a:t>: as vendas dos carros ruins reduzem o valor médio que os consumidores querem pagar e reduzem as vendas dos carros bons.</a:t>
            </a:r>
          </a:p>
          <a:p>
            <a:pPr algn="just">
              <a:spcBef>
                <a:spcPts val="0"/>
              </a:spcBef>
              <a:buFont typeface="Arial" panose="020B0604020202020204" pitchFamily="34" charset="0"/>
              <a:buChar char="•"/>
            </a:pPr>
            <a:endParaRPr lang="pt-BR" sz="200" dirty="0">
              <a:latin typeface="Calibri" panose="020F0502020204030204" pitchFamily="34" charset="0"/>
              <a:cs typeface="Calibri" panose="020F0502020204030204" pitchFamily="34" charset="0"/>
            </a:endParaRPr>
          </a:p>
          <a:p>
            <a:pPr lvl="1" algn="just">
              <a:spcBef>
                <a:spcPts val="0"/>
              </a:spcBef>
              <a:buFont typeface="Arial" panose="020B0604020202020204" pitchFamily="34" charset="0"/>
              <a:buChar char="•"/>
            </a:pPr>
            <a:r>
              <a:rPr lang="pt-BR" sz="3500" b="1" dirty="0">
                <a:latin typeface="Calibri" panose="020F0502020204030204" pitchFamily="34" charset="0"/>
                <a:cs typeface="Calibri" panose="020F0502020204030204" pitchFamily="34" charset="0"/>
              </a:rPr>
              <a:t>Externalidade Negativa → </a:t>
            </a:r>
            <a:r>
              <a:rPr lang="pt-BR" sz="3500" dirty="0">
                <a:latin typeface="Calibri" panose="020F0502020204030204" pitchFamily="34" charset="0"/>
                <a:cs typeface="Calibri" panose="020F0502020204030204" pitchFamily="34" charset="0"/>
              </a:rPr>
              <a:t>a venda dos carros ruins afeta a percepção dos compradores sobre a qualidade dos carros bons no mercado, reduzindo assim o seu preço, prejudicando os agentes que desejam vender carros bons. </a:t>
            </a:r>
          </a:p>
          <a:p>
            <a:pPr marL="514350" indent="-514350" algn="just">
              <a:buFont typeface="+mj-lt"/>
              <a:buAutoNum type="alphaLcParenR"/>
            </a:pPr>
            <a:endParaRPr lang="pt-BR" sz="3776" dirty="0">
              <a:latin typeface="Calibri" panose="020F0502020204030204" pitchFamily="34" charset="0"/>
              <a:cs typeface="Calibri" panose="020F0502020204030204" pitchFamily="34" charset="0"/>
            </a:endParaRPr>
          </a:p>
          <a:p>
            <a:pPr algn="just">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5908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4DEE093B-2A57-4F86-822E-662D35911801}"/>
              </a:ext>
            </a:extLst>
          </p:cNvPr>
          <p:cNvSpPr>
            <a:spLocks noGrp="1" noChangeArrowheads="1"/>
          </p:cNvSpPr>
          <p:nvPr>
            <p:ph idx="1"/>
          </p:nvPr>
        </p:nvSpPr>
        <p:spPr>
          <a:xfrm>
            <a:off x="47328" y="880460"/>
            <a:ext cx="12021082" cy="4116607"/>
          </a:xfrm>
          <a:noFill/>
        </p:spPr>
        <p:txBody>
          <a:bodyPr>
            <a:noAutofit/>
          </a:bodyPr>
          <a:lstStyle/>
          <a:p>
            <a:pPr algn="just">
              <a:buFont typeface="Arial" panose="020B0604020202020204" pitchFamily="34" charset="0"/>
              <a:buChar char="•"/>
            </a:pPr>
            <a:r>
              <a:rPr lang="pt-BR" sz="3000" dirty="0">
                <a:latin typeface="Calibri" panose="020F0502020204030204" pitchFamily="34" charset="0"/>
                <a:cs typeface="Calibri" panose="020F0502020204030204" pitchFamily="34" charset="0"/>
              </a:rPr>
              <a:t>O fenômeno descrito anteriormente é um exemplo de </a:t>
            </a:r>
            <a:r>
              <a:rPr lang="pt-BR" sz="3000" b="1" dirty="0">
                <a:latin typeface="Calibri" panose="020F0502020204030204" pitchFamily="34" charset="0"/>
                <a:cs typeface="Calibri" panose="020F0502020204030204" pitchFamily="34" charset="0"/>
              </a:rPr>
              <a:t>seleção adversa </a:t>
            </a:r>
            <a:r>
              <a:rPr lang="pt-BR" sz="3000" dirty="0">
                <a:latin typeface="Calibri" panose="020F0502020204030204" pitchFamily="34" charset="0"/>
                <a:cs typeface="Calibri" panose="020F0502020204030204" pitchFamily="34" charset="0"/>
              </a:rPr>
              <a:t>→ os itens de </a:t>
            </a:r>
            <a:r>
              <a:rPr lang="pt-BR" sz="3000" b="1" dirty="0">
                <a:latin typeface="Calibri" panose="020F0502020204030204" pitchFamily="34" charset="0"/>
                <a:cs typeface="Calibri" panose="020F0502020204030204" pitchFamily="34" charset="0"/>
              </a:rPr>
              <a:t>baixa qualidade expulsaram </a:t>
            </a:r>
            <a:r>
              <a:rPr lang="pt-BR" sz="3000" dirty="0">
                <a:latin typeface="Calibri" panose="020F0502020204030204" pitchFamily="34" charset="0"/>
                <a:cs typeface="Calibri" panose="020F0502020204030204" pitchFamily="34" charset="0"/>
              </a:rPr>
              <a:t>os itens de </a:t>
            </a:r>
            <a:r>
              <a:rPr lang="pt-BR" sz="3000" b="1" dirty="0">
                <a:latin typeface="Calibri" panose="020F0502020204030204" pitchFamily="34" charset="0"/>
                <a:cs typeface="Calibri" panose="020F0502020204030204" pitchFamily="34" charset="0"/>
              </a:rPr>
              <a:t>alta qualidade </a:t>
            </a:r>
            <a:r>
              <a:rPr lang="pt-BR" sz="3000" dirty="0">
                <a:latin typeface="Calibri" panose="020F0502020204030204" pitchFamily="34" charset="0"/>
                <a:cs typeface="Calibri" panose="020F0502020204030204" pitchFamily="34" charset="0"/>
              </a:rPr>
              <a:t>do mercado, </a:t>
            </a:r>
            <a:r>
              <a:rPr lang="pt-BR" sz="3000" b="1" dirty="0">
                <a:latin typeface="Calibri" panose="020F0502020204030204" pitchFamily="34" charset="0"/>
                <a:cs typeface="Calibri" panose="020F0502020204030204" pitchFamily="34" charset="0"/>
              </a:rPr>
              <a:t>devido ao alto custo</a:t>
            </a:r>
            <a:r>
              <a:rPr lang="pt-BR" sz="3000" dirty="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pt-BR" sz="4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sz="3000" b="1" dirty="0">
                <a:latin typeface="Calibri" panose="020F0502020204030204" pitchFamily="34" charset="0"/>
                <a:cs typeface="Calibri" panose="020F0502020204030204" pitchFamily="34" charset="0"/>
              </a:rPr>
              <a:t>O Mercado de Seguros</a:t>
            </a:r>
          </a:p>
          <a:p>
            <a:pPr algn="just">
              <a:buFont typeface="Arial" panose="020B0604020202020204" pitchFamily="34" charset="0"/>
              <a:buChar char="•"/>
            </a:pPr>
            <a:r>
              <a:rPr lang="pt-BR" sz="3000" dirty="0">
                <a:latin typeface="Calibri" panose="020F0502020204030204" pitchFamily="34" charset="0"/>
                <a:cs typeface="Calibri" panose="020F0502020204030204" pitchFamily="34" charset="0"/>
              </a:rPr>
              <a:t>Uma firma oferece seguro contra roubo de automóveis sabendo que incidência de roubo é alta em uma área e baixa em outra. </a:t>
            </a:r>
          </a:p>
          <a:p>
            <a:pPr algn="just">
              <a:buFont typeface="Arial" panose="020B0604020202020204" pitchFamily="34" charset="0"/>
              <a:buChar char="•"/>
            </a:pPr>
            <a:r>
              <a:rPr lang="pt-BR" sz="3000" dirty="0">
                <a:latin typeface="Calibri" panose="020F0502020204030204" pitchFamily="34" charset="0"/>
                <a:cs typeface="Calibri" panose="020F0502020204030204" pitchFamily="34" charset="0"/>
              </a:rPr>
              <a:t>Preço baseado na taxa média de roubo → a firma fica em situação difícil, porque os compradores do seguro serão os consumidores da área de alta ocorrência de roubo, e estes vão acabar fazendo os pedidos de pagamento do seguro. </a:t>
            </a:r>
          </a:p>
          <a:p>
            <a:pPr algn="just"/>
            <a:r>
              <a:rPr lang="pt-BR" sz="3000" dirty="0">
                <a:latin typeface="Calibri" panose="020F0502020204030204" pitchFamily="34" charset="0"/>
                <a:cs typeface="Calibri" panose="020F0502020204030204" pitchFamily="34" charset="0"/>
              </a:rPr>
              <a:t>Baseando-se na </a:t>
            </a:r>
            <a:r>
              <a:rPr lang="pt-BR" sz="3000" b="1" dirty="0">
                <a:latin typeface="Calibri" panose="020F0502020204030204" pitchFamily="34" charset="0"/>
                <a:cs typeface="Calibri" panose="020F0502020204030204" pitchFamily="34" charset="0"/>
              </a:rPr>
              <a:t>taxa média </a:t>
            </a:r>
            <a:r>
              <a:rPr lang="pt-BR" sz="3000" dirty="0">
                <a:latin typeface="Calibri" panose="020F0502020204030204" pitchFamily="34" charset="0"/>
                <a:cs typeface="Calibri" panose="020F0502020204030204" pitchFamily="34" charset="0"/>
              </a:rPr>
              <a:t>de furtos, a companhia não fará uma </a:t>
            </a:r>
            <a:r>
              <a:rPr lang="pt-BR" sz="3000" b="1" dirty="0">
                <a:latin typeface="Calibri" panose="020F0502020204030204" pitchFamily="34" charset="0"/>
                <a:cs typeface="Calibri" panose="020F0502020204030204" pitchFamily="34" charset="0"/>
              </a:rPr>
              <a:t>seleção imparcial </a:t>
            </a:r>
            <a:r>
              <a:rPr lang="pt-BR" sz="3000" dirty="0">
                <a:latin typeface="Calibri" panose="020F0502020204030204" pitchFamily="34" charset="0"/>
                <a:cs typeface="Calibri" panose="020F0502020204030204" pitchFamily="34" charset="0"/>
              </a:rPr>
              <a:t>de clientes. Teremos um problema de </a:t>
            </a:r>
            <a:r>
              <a:rPr lang="pt-BR" sz="3000" b="1" dirty="0">
                <a:latin typeface="Calibri" panose="020F0502020204030204" pitchFamily="34" charset="0"/>
                <a:cs typeface="Calibri" panose="020F0502020204030204" pitchFamily="34" charset="0"/>
              </a:rPr>
              <a:t>seleção adversa.</a:t>
            </a:r>
          </a:p>
          <a:p>
            <a:pPr algn="just">
              <a:buFont typeface="Arial" panose="020B0604020202020204" pitchFamily="34" charset="0"/>
              <a:buChar char="•"/>
            </a:pPr>
            <a:endParaRPr lang="pt-BR" sz="3000" dirty="0">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0DD57180-D012-4406-BE9B-2CDBA2096356}"/>
              </a:ext>
            </a:extLst>
          </p:cNvPr>
          <p:cNvSpPr>
            <a:spLocks noGrp="1"/>
          </p:cNvSpPr>
          <p:nvPr>
            <p:ph type="title"/>
          </p:nvPr>
        </p:nvSpPr>
        <p:spPr>
          <a:xfrm>
            <a:off x="838200" y="144575"/>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342450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B565AC30-B2CE-4440-7888-5456DE517EB2}"/>
              </a:ext>
            </a:extLst>
          </p:cNvPr>
          <p:cNvSpPr>
            <a:spLocks noGrp="1"/>
          </p:cNvSpPr>
          <p:nvPr>
            <p:ph idx="1"/>
          </p:nvPr>
        </p:nvSpPr>
        <p:spPr>
          <a:xfrm>
            <a:off x="551384" y="836712"/>
            <a:ext cx="11233248" cy="5949280"/>
          </a:xfrm>
        </p:spPr>
        <p:txBody>
          <a:bodyPr>
            <a:normAutofit/>
          </a:bodyPr>
          <a:lstStyle/>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Se a companhia oferecer o seguro com base na taxa de roubo da área de maior risco, a situação piora: </a:t>
            </a: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o preço será muito alto para os consumidores de menor risco, que não comprarão a apólice e sairão do mercado.</a:t>
            </a:r>
          </a:p>
          <a:p>
            <a:pPr lvl="1"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Na </a:t>
            </a:r>
            <a:r>
              <a:rPr lang="pt-BR" b="1" dirty="0">
                <a:latin typeface="Arial" panose="020B0604020202020204" pitchFamily="34" charset="0"/>
                <a:cs typeface="Arial" panose="020B0604020202020204" pitchFamily="34" charset="0"/>
              </a:rPr>
              <a:t>seleção adversa </a:t>
            </a:r>
            <a:r>
              <a:rPr lang="pt-BR" dirty="0">
                <a:latin typeface="Arial" panose="020B0604020202020204" pitchFamily="34" charset="0"/>
                <a:cs typeface="Arial" panose="020B0604020202020204" pitchFamily="34" charset="0"/>
              </a:rPr>
              <a:t>há uma </a:t>
            </a:r>
            <a:r>
              <a:rPr lang="pt-BR" b="1" dirty="0">
                <a:latin typeface="Arial" panose="020B0604020202020204" pitchFamily="34" charset="0"/>
                <a:cs typeface="Arial" panose="020B0604020202020204" pitchFamily="34" charset="0"/>
              </a:rPr>
              <a:t>externalidade de consumo</a:t>
            </a:r>
            <a:r>
              <a:rPr lang="pt-BR" dirty="0">
                <a:latin typeface="Arial" panose="020B0604020202020204" pitchFamily="34" charset="0"/>
                <a:cs typeface="Arial" panose="020B0604020202020204" pitchFamily="34" charset="0"/>
              </a:rPr>
              <a:t>, pois as compras dos consumidores de alto risco afetam as compras dos consumidores de menor risco, expulsando estes últimos do mercado.</a:t>
            </a:r>
          </a:p>
          <a:p>
            <a:pPr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Note que temos esse tipo de problema em vários mercados.</a:t>
            </a: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Por exemplo, no mercado de seguro de saúde e no mercado de crédito.</a:t>
            </a:r>
          </a:p>
        </p:txBody>
      </p:sp>
      <p:sp>
        <p:nvSpPr>
          <p:cNvPr id="5" name="Título 1">
            <a:extLst>
              <a:ext uri="{FF2B5EF4-FFF2-40B4-BE49-F238E27FC236}">
                <a16:creationId xmlns:a16="http://schemas.microsoft.com/office/drawing/2014/main" id="{6BB20B3B-8216-C6BA-B590-E943B20AA28F}"/>
              </a:ext>
            </a:extLst>
          </p:cNvPr>
          <p:cNvSpPr>
            <a:spLocks noGrp="1"/>
          </p:cNvSpPr>
          <p:nvPr>
            <p:ph type="title"/>
          </p:nvPr>
        </p:nvSpPr>
        <p:spPr>
          <a:xfrm>
            <a:off x="695400" y="149101"/>
            <a:ext cx="10472225" cy="903635"/>
          </a:xfrm>
        </p:spPr>
        <p:txBody>
          <a:bodyPr>
            <a:normAutofit/>
          </a:bodyPr>
          <a:lstStyle/>
          <a:p>
            <a:pPr algn="ctr"/>
            <a:r>
              <a:rPr lang="pt-BR" sz="3600" b="1" dirty="0">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107070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C082E601-9508-4DB4-8CAB-8819938ADEEC}"/>
              </a:ext>
            </a:extLst>
          </p:cNvPr>
          <p:cNvSpPr>
            <a:spLocks noGrp="1" noChangeArrowheads="1"/>
          </p:cNvSpPr>
          <p:nvPr>
            <p:ph idx="1"/>
          </p:nvPr>
        </p:nvSpPr>
        <p:spPr>
          <a:xfrm>
            <a:off x="119336" y="1112593"/>
            <a:ext cx="11953328" cy="4116607"/>
          </a:xfrm>
          <a:noFill/>
        </p:spPr>
        <p:txBody>
          <a:bodyPr>
            <a:normAutofit fontScale="92500"/>
          </a:bodyPr>
          <a:lstStyle/>
          <a:p>
            <a:pPr algn="just">
              <a:buFont typeface="Arial" panose="020B0604020202020204" pitchFamily="34" charset="0"/>
              <a:buChar char="•"/>
            </a:pPr>
            <a:r>
              <a:rPr lang="pt-BR" sz="3600" dirty="0">
                <a:latin typeface="Calibri" panose="020F0502020204030204" pitchFamily="34" charset="0"/>
                <a:cs typeface="Calibri" panose="020F0502020204030204" pitchFamily="34" charset="0"/>
              </a:rPr>
              <a:t>Caso a probabilidade de roubo (automóveis) seja a mesma em todas as áreas, não teremos seleção adversa.</a:t>
            </a:r>
          </a:p>
          <a:p>
            <a:pPr algn="just">
              <a:buFont typeface="Arial" panose="020B0604020202020204" pitchFamily="34" charset="0"/>
              <a:buChar char="•"/>
            </a:pPr>
            <a:r>
              <a:rPr lang="pt-BR" sz="3600" b="1" dirty="0">
                <a:latin typeface="Calibri" panose="020F0502020204030204" pitchFamily="34" charset="0"/>
                <a:cs typeface="Calibri" panose="020F0502020204030204" pitchFamily="34" charset="0"/>
              </a:rPr>
              <a:t>Risco Moral → </a:t>
            </a:r>
            <a:r>
              <a:rPr lang="pt-BR" sz="3600" dirty="0">
                <a:latin typeface="Calibri" panose="020F0502020204030204" pitchFamily="34" charset="0"/>
                <a:cs typeface="Calibri" panose="020F0502020204030204" pitchFamily="34" charset="0"/>
              </a:rPr>
              <a:t>a própria probabilidade de roubo pode ser afetada pelas ações dos donos das bicicletas.</a:t>
            </a:r>
          </a:p>
          <a:p>
            <a:pPr lvl="1"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Fazendo o seguro o consumidor toma menos cuidados do que se não fizesse o seguro → aumento da probabilidade de sinistro. </a:t>
            </a:r>
          </a:p>
          <a:p>
            <a:pPr lvl="1"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Dificuldades da oferta de um </a:t>
            </a:r>
            <a:r>
              <a:rPr lang="pt-BR" sz="3400" b="1" dirty="0">
                <a:latin typeface="Calibri" panose="020F0502020204030204" pitchFamily="34" charset="0"/>
                <a:cs typeface="Calibri" panose="020F0502020204030204" pitchFamily="34" charset="0"/>
              </a:rPr>
              <a:t>seguro completo</a:t>
            </a:r>
            <a:r>
              <a:rPr lang="pt-BR" sz="3400" dirty="0">
                <a:latin typeface="Calibri" panose="020F0502020204030204" pitchFamily="34" charset="0"/>
                <a:cs typeface="Calibri" panose="020F0502020204030204" pitchFamily="34" charset="0"/>
              </a:rPr>
              <a:t>: falta de incentivo para investir em “tomar cuidado” → ocorrerá o </a:t>
            </a:r>
            <a:r>
              <a:rPr lang="pt-BR" sz="3400" b="1" dirty="0">
                <a:latin typeface="Calibri" panose="020F0502020204030204" pitchFamily="34" charset="0"/>
                <a:cs typeface="Calibri" panose="020F0502020204030204" pitchFamily="34" charset="0"/>
              </a:rPr>
              <a:t>risco moral</a:t>
            </a:r>
            <a:r>
              <a:rPr lang="pt-BR" sz="3400" dirty="0">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7AC25570-DA1A-4716-854B-F5A52C6D3A3A}"/>
              </a:ext>
            </a:extLst>
          </p:cNvPr>
          <p:cNvSpPr>
            <a:spLocks noGrp="1"/>
          </p:cNvSpPr>
          <p:nvPr>
            <p:ph type="title"/>
          </p:nvPr>
        </p:nvSpPr>
        <p:spPr>
          <a:xfrm>
            <a:off x="83820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Risco Moral (</a:t>
            </a:r>
            <a:r>
              <a:rPr lang="pt-BR" sz="4500" b="1" i="1" dirty="0">
                <a:solidFill>
                  <a:schemeClr val="tx1"/>
                </a:solidFill>
                <a:latin typeface="Arial" panose="020B0604020202020204" pitchFamily="34" charset="0"/>
                <a:cs typeface="Arial" panose="020B0604020202020204" pitchFamily="34" charset="0"/>
              </a:rPr>
              <a:t>Moral </a:t>
            </a:r>
            <a:r>
              <a:rPr lang="pt-BR" sz="4500" b="1" i="1" dirty="0" err="1">
                <a:solidFill>
                  <a:schemeClr val="tx1"/>
                </a:solidFill>
                <a:latin typeface="Arial" panose="020B0604020202020204" pitchFamily="34" charset="0"/>
                <a:cs typeface="Arial" panose="020B0604020202020204" pitchFamily="34" charset="0"/>
              </a:rPr>
              <a:t>Hazard</a:t>
            </a:r>
            <a:r>
              <a:rPr lang="pt-BR" sz="4500" b="1"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9173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66EEA3A0-890E-4727-85C3-CEDD3C244C7E}"/>
              </a:ext>
            </a:extLst>
          </p:cNvPr>
          <p:cNvSpPr/>
          <p:nvPr/>
        </p:nvSpPr>
        <p:spPr bwMode="auto">
          <a:xfrm>
            <a:off x="604909" y="987058"/>
            <a:ext cx="11000935" cy="5764148"/>
          </a:xfrm>
          <a:prstGeom prst="rect">
            <a:avLst/>
          </a:prstGeom>
          <a:solidFill>
            <a:schemeClr val="bg1"/>
          </a:solid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AutoShape 5" descr="Xadrez">
            <a:extLst>
              <a:ext uri="{FF2B5EF4-FFF2-40B4-BE49-F238E27FC236}">
                <a16:creationId xmlns:a16="http://schemas.microsoft.com/office/drawing/2014/main" id="{965BDAAD-A8CE-4DF3-BDD9-8D22E28474EF}"/>
              </a:ext>
            </a:extLst>
          </p:cNvPr>
          <p:cNvSpPr>
            <a:spLocks noChangeArrowheads="1"/>
          </p:cNvSpPr>
          <p:nvPr/>
        </p:nvSpPr>
        <p:spPr bwMode="auto">
          <a:xfrm>
            <a:off x="3372759" y="1541393"/>
            <a:ext cx="3016449" cy="2459817"/>
          </a:xfrm>
          <a:prstGeom prst="rtTriangle">
            <a:avLst/>
          </a:prstGeom>
          <a:pattFill prst="plaid">
            <a:fgClr>
              <a:srgbClr val="66FF33"/>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6" name="Rectangle 6">
            <a:extLst>
              <a:ext uri="{FF2B5EF4-FFF2-40B4-BE49-F238E27FC236}">
                <a16:creationId xmlns:a16="http://schemas.microsoft.com/office/drawing/2014/main" id="{127F9EAF-D1EF-432C-8D93-8FE370F78676}"/>
              </a:ext>
            </a:extLst>
          </p:cNvPr>
          <p:cNvSpPr>
            <a:spLocks noChangeArrowheads="1"/>
          </p:cNvSpPr>
          <p:nvPr/>
        </p:nvSpPr>
        <p:spPr bwMode="auto">
          <a:xfrm>
            <a:off x="4679887" y="1556211"/>
            <a:ext cx="2268621" cy="827966"/>
          </a:xfrm>
          <a:prstGeom prst="rect">
            <a:avLst/>
          </a:prstGeom>
          <a:solidFill>
            <a:schemeClr val="accent6">
              <a:lumMod val="20000"/>
              <a:lumOff val="80000"/>
            </a:schemeClr>
          </a:solidFill>
          <a:ln w="28575">
            <a:solidFill>
              <a:schemeClr val="accent6">
                <a:lumMod val="50000"/>
              </a:schemeClr>
            </a:solidFill>
            <a:miter lim="800000"/>
            <a:headEnd/>
            <a:tailEnd/>
          </a:ln>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400" b="1" dirty="0"/>
              <a:t>Excedente do </a:t>
            </a:r>
          </a:p>
          <a:p>
            <a:pPr>
              <a:spcBef>
                <a:spcPct val="0"/>
              </a:spcBef>
              <a:buClrTx/>
              <a:buSzTx/>
              <a:buFontTx/>
              <a:buNone/>
            </a:pPr>
            <a:r>
              <a:rPr lang="pt-BR" altLang="en-US" sz="2400" b="1" dirty="0"/>
              <a:t> Consumidor</a:t>
            </a:r>
            <a:endParaRPr lang="en-US" altLang="en-US" sz="2400" b="1" dirty="0"/>
          </a:p>
        </p:txBody>
      </p:sp>
      <p:sp>
        <p:nvSpPr>
          <p:cNvPr id="7" name="Line 7">
            <a:extLst>
              <a:ext uri="{FF2B5EF4-FFF2-40B4-BE49-F238E27FC236}">
                <a16:creationId xmlns:a16="http://schemas.microsoft.com/office/drawing/2014/main" id="{D3770F86-6B73-49AA-ADCE-7813547372FF}"/>
              </a:ext>
            </a:extLst>
          </p:cNvPr>
          <p:cNvSpPr>
            <a:spLocks noChangeShapeType="1"/>
          </p:cNvSpPr>
          <p:nvPr/>
        </p:nvSpPr>
        <p:spPr bwMode="auto">
          <a:xfrm flipH="1">
            <a:off x="4378242" y="2376768"/>
            <a:ext cx="821144" cy="600136"/>
          </a:xfrm>
          <a:prstGeom prst="line">
            <a:avLst/>
          </a:prstGeom>
          <a:noFill/>
          <a:ln w="38100">
            <a:solidFill>
              <a:schemeClr val="accent6">
                <a:lumMod val="50000"/>
              </a:schemeClr>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9">
            <a:extLst>
              <a:ext uri="{FF2B5EF4-FFF2-40B4-BE49-F238E27FC236}">
                <a16:creationId xmlns:a16="http://schemas.microsoft.com/office/drawing/2014/main" id="{95003538-9733-4956-80A6-30F612875B14}"/>
              </a:ext>
            </a:extLst>
          </p:cNvPr>
          <p:cNvSpPr txBox="1">
            <a:spLocks noChangeArrowheads="1"/>
          </p:cNvSpPr>
          <p:nvPr/>
        </p:nvSpPr>
        <p:spPr bwMode="auto">
          <a:xfrm>
            <a:off x="3875501" y="3006540"/>
            <a:ext cx="603290" cy="748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3600" b="1" dirty="0">
                <a:latin typeface="Times New Roman" panose="02020603050405020304" pitchFamily="18" charset="0"/>
              </a:rPr>
              <a:t>A</a:t>
            </a:r>
          </a:p>
        </p:txBody>
      </p:sp>
      <p:sp>
        <p:nvSpPr>
          <p:cNvPr id="9" name="AutoShape 11" descr="Xadrez">
            <a:extLst>
              <a:ext uri="{FF2B5EF4-FFF2-40B4-BE49-F238E27FC236}">
                <a16:creationId xmlns:a16="http://schemas.microsoft.com/office/drawing/2014/main" id="{3B5C9C5D-7C5D-4059-82B4-41077E5D8EBD}"/>
              </a:ext>
            </a:extLst>
          </p:cNvPr>
          <p:cNvSpPr>
            <a:spLocks noChangeArrowheads="1"/>
          </p:cNvSpPr>
          <p:nvPr/>
        </p:nvSpPr>
        <p:spPr bwMode="auto">
          <a:xfrm rot="5400000">
            <a:off x="4132404" y="3241565"/>
            <a:ext cx="1396612" cy="2915902"/>
          </a:xfrm>
          <a:prstGeom prst="rtTriangle">
            <a:avLst/>
          </a:prstGeom>
          <a:pattFill prst="plaid">
            <a:fgClr>
              <a:srgbClr val="66FFFF"/>
            </a:fgClr>
            <a:bgClr>
              <a:srgbClr val="FFFFFF"/>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10" name="Rectangle 12">
            <a:extLst>
              <a:ext uri="{FF2B5EF4-FFF2-40B4-BE49-F238E27FC236}">
                <a16:creationId xmlns:a16="http://schemas.microsoft.com/office/drawing/2014/main" id="{CDE10C7D-AE7A-4BC4-9213-DCCB653D3A33}"/>
              </a:ext>
            </a:extLst>
          </p:cNvPr>
          <p:cNvSpPr>
            <a:spLocks noChangeArrowheads="1"/>
          </p:cNvSpPr>
          <p:nvPr/>
        </p:nvSpPr>
        <p:spPr bwMode="auto">
          <a:xfrm>
            <a:off x="7193596" y="1756258"/>
            <a:ext cx="1977451" cy="827965"/>
          </a:xfrm>
          <a:prstGeom prst="rect">
            <a:avLst/>
          </a:prstGeom>
          <a:solidFill>
            <a:schemeClr val="accent5">
              <a:lumMod val="20000"/>
              <a:lumOff val="80000"/>
            </a:schemeClr>
          </a:solidFill>
          <a:ln w="28575">
            <a:solidFill>
              <a:srgbClr val="3333CC"/>
            </a:solidFill>
            <a:miter lim="800000"/>
            <a:headEnd/>
            <a:tailEnd/>
          </a:ln>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400" b="1" dirty="0"/>
              <a:t> Excedente </a:t>
            </a:r>
          </a:p>
          <a:p>
            <a:pPr>
              <a:spcBef>
                <a:spcPct val="0"/>
              </a:spcBef>
              <a:buClrTx/>
              <a:buSzTx/>
              <a:buFontTx/>
              <a:buNone/>
            </a:pPr>
            <a:r>
              <a:rPr lang="pt-BR" altLang="en-US" sz="2400" b="1" dirty="0"/>
              <a:t>do Produtor</a:t>
            </a:r>
            <a:endParaRPr lang="en-US" altLang="en-US" sz="2400" b="1" dirty="0"/>
          </a:p>
        </p:txBody>
      </p:sp>
      <p:sp>
        <p:nvSpPr>
          <p:cNvPr id="11" name="Text Box 14">
            <a:extLst>
              <a:ext uri="{FF2B5EF4-FFF2-40B4-BE49-F238E27FC236}">
                <a16:creationId xmlns:a16="http://schemas.microsoft.com/office/drawing/2014/main" id="{4CC3FD4A-1852-4731-BFEA-ED8A9ADDA0DA}"/>
              </a:ext>
            </a:extLst>
          </p:cNvPr>
          <p:cNvSpPr txBox="1">
            <a:spLocks noChangeArrowheads="1"/>
          </p:cNvSpPr>
          <p:nvPr/>
        </p:nvSpPr>
        <p:spPr bwMode="auto">
          <a:xfrm>
            <a:off x="3875501" y="4412414"/>
            <a:ext cx="603290" cy="676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b="1" dirty="0">
                <a:latin typeface="Times New Roman" panose="02020603050405020304" pitchFamily="18" charset="0"/>
              </a:rPr>
              <a:t>B</a:t>
            </a:r>
          </a:p>
        </p:txBody>
      </p:sp>
      <p:sp>
        <p:nvSpPr>
          <p:cNvPr id="12" name="Line 15">
            <a:extLst>
              <a:ext uri="{FF2B5EF4-FFF2-40B4-BE49-F238E27FC236}">
                <a16:creationId xmlns:a16="http://schemas.microsoft.com/office/drawing/2014/main" id="{6E2277B9-25D8-438C-804F-85605E90639D}"/>
              </a:ext>
            </a:extLst>
          </p:cNvPr>
          <p:cNvSpPr>
            <a:spLocks noChangeShapeType="1"/>
          </p:cNvSpPr>
          <p:nvPr/>
        </p:nvSpPr>
        <p:spPr bwMode="auto">
          <a:xfrm flipH="1">
            <a:off x="4780436" y="2373064"/>
            <a:ext cx="2413160" cy="2059725"/>
          </a:xfrm>
          <a:prstGeom prst="line">
            <a:avLst/>
          </a:prstGeom>
          <a:noFill/>
          <a:ln w="28575">
            <a:solidFill>
              <a:srgbClr val="3333CC"/>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 name="Line 17">
            <a:extLst>
              <a:ext uri="{FF2B5EF4-FFF2-40B4-BE49-F238E27FC236}">
                <a16:creationId xmlns:a16="http://schemas.microsoft.com/office/drawing/2014/main" id="{9AAB710A-06CE-4C78-8A81-E4758ECBBFE1}"/>
              </a:ext>
            </a:extLst>
          </p:cNvPr>
          <p:cNvSpPr>
            <a:spLocks noChangeShapeType="1"/>
          </p:cNvSpPr>
          <p:nvPr/>
        </p:nvSpPr>
        <p:spPr bwMode="auto">
          <a:xfrm>
            <a:off x="3372759" y="1206134"/>
            <a:ext cx="0" cy="4476939"/>
          </a:xfrm>
          <a:prstGeom prst="line">
            <a:avLst/>
          </a:prstGeom>
          <a:noFill/>
          <a:ln w="57150">
            <a:solidFill>
              <a:srgbClr val="000000"/>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8">
            <a:extLst>
              <a:ext uri="{FF2B5EF4-FFF2-40B4-BE49-F238E27FC236}">
                <a16:creationId xmlns:a16="http://schemas.microsoft.com/office/drawing/2014/main" id="{3834282D-C2BB-48B4-813C-D9C5FB3B2D7A}"/>
              </a:ext>
            </a:extLst>
          </p:cNvPr>
          <p:cNvSpPr>
            <a:spLocks noChangeShapeType="1"/>
          </p:cNvSpPr>
          <p:nvPr/>
        </p:nvSpPr>
        <p:spPr bwMode="auto">
          <a:xfrm>
            <a:off x="3364380" y="5683071"/>
            <a:ext cx="5940728"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Rectangle 19">
            <a:extLst>
              <a:ext uri="{FF2B5EF4-FFF2-40B4-BE49-F238E27FC236}">
                <a16:creationId xmlns:a16="http://schemas.microsoft.com/office/drawing/2014/main" id="{ACB03252-9CBC-44A4-AA9A-ECAD066E7B5F}"/>
              </a:ext>
            </a:extLst>
          </p:cNvPr>
          <p:cNvSpPr>
            <a:spLocks noChangeArrowheads="1"/>
          </p:cNvSpPr>
          <p:nvPr/>
        </p:nvSpPr>
        <p:spPr bwMode="auto">
          <a:xfrm>
            <a:off x="9108202" y="5670106"/>
            <a:ext cx="501741"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Q</a:t>
            </a:r>
            <a:endParaRPr lang="en-US" altLang="en-US" b="1" dirty="0"/>
          </a:p>
        </p:txBody>
      </p:sp>
      <p:sp>
        <p:nvSpPr>
          <p:cNvPr id="16" name="Rectangle 20">
            <a:extLst>
              <a:ext uri="{FF2B5EF4-FFF2-40B4-BE49-F238E27FC236}">
                <a16:creationId xmlns:a16="http://schemas.microsoft.com/office/drawing/2014/main" id="{F09B45DC-7157-4205-9FC9-526D2DE8EC9C}"/>
              </a:ext>
            </a:extLst>
          </p:cNvPr>
          <p:cNvSpPr>
            <a:spLocks noChangeArrowheads="1"/>
          </p:cNvSpPr>
          <p:nvPr/>
        </p:nvSpPr>
        <p:spPr bwMode="auto">
          <a:xfrm>
            <a:off x="2918235" y="1032513"/>
            <a:ext cx="456857"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dirty="0"/>
              <a:t>P</a:t>
            </a:r>
            <a:endParaRPr lang="en-US" altLang="en-US" b="1" dirty="0"/>
          </a:p>
        </p:txBody>
      </p:sp>
      <p:sp>
        <p:nvSpPr>
          <p:cNvPr id="17" name="Line 21">
            <a:extLst>
              <a:ext uri="{FF2B5EF4-FFF2-40B4-BE49-F238E27FC236}">
                <a16:creationId xmlns:a16="http://schemas.microsoft.com/office/drawing/2014/main" id="{8D6FAABD-D7D7-45B7-85DC-94E3BBEFB591}"/>
              </a:ext>
            </a:extLst>
          </p:cNvPr>
          <p:cNvSpPr>
            <a:spLocks noChangeShapeType="1"/>
          </p:cNvSpPr>
          <p:nvPr/>
        </p:nvSpPr>
        <p:spPr bwMode="auto">
          <a:xfrm flipV="1">
            <a:off x="3372759" y="2895405"/>
            <a:ext cx="5228511" cy="2543168"/>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Rectangle 22">
            <a:extLst>
              <a:ext uri="{FF2B5EF4-FFF2-40B4-BE49-F238E27FC236}">
                <a16:creationId xmlns:a16="http://schemas.microsoft.com/office/drawing/2014/main" id="{8BEECDF4-2694-4B7A-BF23-ECF7D671CE69}"/>
              </a:ext>
            </a:extLst>
          </p:cNvPr>
          <p:cNvSpPr>
            <a:spLocks noChangeArrowheads="1"/>
          </p:cNvSpPr>
          <p:nvPr/>
        </p:nvSpPr>
        <p:spPr bwMode="auto">
          <a:xfrm>
            <a:off x="8543520" y="2584224"/>
            <a:ext cx="405561" cy="489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600" b="1" i="1" dirty="0"/>
              <a:t>S</a:t>
            </a:r>
          </a:p>
        </p:txBody>
      </p:sp>
      <p:sp>
        <p:nvSpPr>
          <p:cNvPr id="19" name="Line 23">
            <a:extLst>
              <a:ext uri="{FF2B5EF4-FFF2-40B4-BE49-F238E27FC236}">
                <a16:creationId xmlns:a16="http://schemas.microsoft.com/office/drawing/2014/main" id="{E1175C3C-A2C1-4CFE-8453-D9050C079844}"/>
              </a:ext>
            </a:extLst>
          </p:cNvPr>
          <p:cNvSpPr>
            <a:spLocks noChangeShapeType="1"/>
          </p:cNvSpPr>
          <p:nvPr/>
        </p:nvSpPr>
        <p:spPr bwMode="auto">
          <a:xfrm>
            <a:off x="3408370" y="1571031"/>
            <a:ext cx="4857740" cy="3962008"/>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Rectangle 24">
            <a:extLst>
              <a:ext uri="{FF2B5EF4-FFF2-40B4-BE49-F238E27FC236}">
                <a16:creationId xmlns:a16="http://schemas.microsoft.com/office/drawing/2014/main" id="{7B0605FC-27C7-4D9C-B3BC-27B05A216723}"/>
              </a:ext>
            </a:extLst>
          </p:cNvPr>
          <p:cNvSpPr>
            <a:spLocks noChangeArrowheads="1"/>
          </p:cNvSpPr>
          <p:nvPr/>
        </p:nvSpPr>
        <p:spPr bwMode="auto">
          <a:xfrm>
            <a:off x="8297530" y="5216300"/>
            <a:ext cx="423194" cy="489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600" b="1" i="1" dirty="0"/>
              <a:t>D</a:t>
            </a:r>
          </a:p>
        </p:txBody>
      </p:sp>
      <p:sp>
        <p:nvSpPr>
          <p:cNvPr id="21" name="Line 25">
            <a:extLst>
              <a:ext uri="{FF2B5EF4-FFF2-40B4-BE49-F238E27FC236}">
                <a16:creationId xmlns:a16="http://schemas.microsoft.com/office/drawing/2014/main" id="{1F479989-7E20-458A-94DA-969A809DF9E4}"/>
              </a:ext>
            </a:extLst>
          </p:cNvPr>
          <p:cNvSpPr>
            <a:spLocks noChangeShapeType="1"/>
          </p:cNvSpPr>
          <p:nvPr/>
        </p:nvSpPr>
        <p:spPr bwMode="auto">
          <a:xfrm>
            <a:off x="3391612" y="4001209"/>
            <a:ext cx="2980839"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6">
            <a:extLst>
              <a:ext uri="{FF2B5EF4-FFF2-40B4-BE49-F238E27FC236}">
                <a16:creationId xmlns:a16="http://schemas.microsoft.com/office/drawing/2014/main" id="{83AAC7E3-483F-4202-9561-60B9F37C3295}"/>
              </a:ext>
            </a:extLst>
          </p:cNvPr>
          <p:cNvSpPr>
            <a:spLocks noChangeShapeType="1"/>
          </p:cNvSpPr>
          <p:nvPr/>
        </p:nvSpPr>
        <p:spPr bwMode="auto">
          <a:xfrm>
            <a:off x="6288659" y="4017880"/>
            <a:ext cx="0" cy="1665191"/>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Rectangle 27">
            <a:extLst>
              <a:ext uri="{FF2B5EF4-FFF2-40B4-BE49-F238E27FC236}">
                <a16:creationId xmlns:a16="http://schemas.microsoft.com/office/drawing/2014/main" id="{B9EFA7BA-239A-4279-AC76-5C48730AFB5E}"/>
              </a:ext>
            </a:extLst>
          </p:cNvPr>
          <p:cNvSpPr>
            <a:spLocks noChangeArrowheads="1"/>
          </p:cNvSpPr>
          <p:nvPr/>
        </p:nvSpPr>
        <p:spPr bwMode="auto">
          <a:xfrm>
            <a:off x="6087563" y="5660845"/>
            <a:ext cx="549832" cy="45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i="1" dirty="0" err="1"/>
              <a:t>Q</a:t>
            </a:r>
            <a:r>
              <a:rPr lang="en-US" altLang="en-US" sz="1800" b="1" i="1" dirty="0" err="1"/>
              <a:t>e</a:t>
            </a:r>
            <a:endParaRPr lang="en-US" altLang="en-US" sz="1800" b="1" i="1" baseline="-25000" dirty="0"/>
          </a:p>
        </p:txBody>
      </p:sp>
      <p:sp>
        <p:nvSpPr>
          <p:cNvPr id="24" name="Oval 28">
            <a:extLst>
              <a:ext uri="{FF2B5EF4-FFF2-40B4-BE49-F238E27FC236}">
                <a16:creationId xmlns:a16="http://schemas.microsoft.com/office/drawing/2014/main" id="{215A46BA-7D7E-4796-B870-10ACFFBC994C}"/>
              </a:ext>
            </a:extLst>
          </p:cNvPr>
          <p:cNvSpPr>
            <a:spLocks noChangeArrowheads="1"/>
          </p:cNvSpPr>
          <p:nvPr/>
        </p:nvSpPr>
        <p:spPr bwMode="auto">
          <a:xfrm>
            <a:off x="6234196" y="3901187"/>
            <a:ext cx="201097" cy="164853"/>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25" name="Rectangle 29">
            <a:extLst>
              <a:ext uri="{FF2B5EF4-FFF2-40B4-BE49-F238E27FC236}">
                <a16:creationId xmlns:a16="http://schemas.microsoft.com/office/drawing/2014/main" id="{380ACD17-ED4F-401A-83A4-F3504798BF32}"/>
              </a:ext>
            </a:extLst>
          </p:cNvPr>
          <p:cNvSpPr>
            <a:spLocks noChangeArrowheads="1"/>
          </p:cNvSpPr>
          <p:nvPr/>
        </p:nvSpPr>
        <p:spPr bwMode="auto">
          <a:xfrm>
            <a:off x="2821839" y="3728973"/>
            <a:ext cx="533801" cy="489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600" b="1" dirty="0" err="1"/>
              <a:t>P</a:t>
            </a:r>
            <a:r>
              <a:rPr lang="en-US" altLang="en-US" sz="1800" b="1" dirty="0" err="1"/>
              <a:t>e</a:t>
            </a:r>
            <a:endParaRPr lang="en-US" altLang="en-US" sz="1800" b="1" dirty="0"/>
          </a:p>
        </p:txBody>
      </p:sp>
      <p:sp>
        <p:nvSpPr>
          <p:cNvPr id="26" name="Rectangle 31">
            <a:extLst>
              <a:ext uri="{FF2B5EF4-FFF2-40B4-BE49-F238E27FC236}">
                <a16:creationId xmlns:a16="http://schemas.microsoft.com/office/drawing/2014/main" id="{92FF6A0A-75F7-435D-B018-2C84FF641B1A}"/>
              </a:ext>
            </a:extLst>
          </p:cNvPr>
          <p:cNvSpPr>
            <a:spLocks noChangeArrowheads="1"/>
          </p:cNvSpPr>
          <p:nvPr/>
        </p:nvSpPr>
        <p:spPr bwMode="auto">
          <a:xfrm>
            <a:off x="2836503" y="1706247"/>
            <a:ext cx="534163" cy="4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600" b="1" dirty="0"/>
              <a:t>P</a:t>
            </a:r>
            <a:r>
              <a:rPr lang="en-US" altLang="en-US" sz="1800" b="1" dirty="0"/>
              <a:t>4</a:t>
            </a:r>
          </a:p>
        </p:txBody>
      </p:sp>
      <p:sp>
        <p:nvSpPr>
          <p:cNvPr id="27" name="Line 32">
            <a:extLst>
              <a:ext uri="{FF2B5EF4-FFF2-40B4-BE49-F238E27FC236}">
                <a16:creationId xmlns:a16="http://schemas.microsoft.com/office/drawing/2014/main" id="{71C902C4-BCF9-40D1-BD29-EBA81BE83CBA}"/>
              </a:ext>
            </a:extLst>
          </p:cNvPr>
          <p:cNvSpPr>
            <a:spLocks noChangeShapeType="1"/>
          </p:cNvSpPr>
          <p:nvPr/>
        </p:nvSpPr>
        <p:spPr bwMode="auto">
          <a:xfrm>
            <a:off x="3875502" y="2032247"/>
            <a:ext cx="0" cy="3650826"/>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33">
            <a:extLst>
              <a:ext uri="{FF2B5EF4-FFF2-40B4-BE49-F238E27FC236}">
                <a16:creationId xmlns:a16="http://schemas.microsoft.com/office/drawing/2014/main" id="{21D5CB58-43BF-4634-989B-040F676011FF}"/>
              </a:ext>
            </a:extLst>
          </p:cNvPr>
          <p:cNvSpPr>
            <a:spLocks noChangeShapeType="1"/>
          </p:cNvSpPr>
          <p:nvPr/>
        </p:nvSpPr>
        <p:spPr bwMode="auto">
          <a:xfrm>
            <a:off x="3391613" y="1950747"/>
            <a:ext cx="467130" cy="0"/>
          </a:xfrm>
          <a:prstGeom prst="line">
            <a:avLst/>
          </a:prstGeom>
          <a:noFill/>
          <a:ln w="1270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Oval 34">
            <a:extLst>
              <a:ext uri="{FF2B5EF4-FFF2-40B4-BE49-F238E27FC236}">
                <a16:creationId xmlns:a16="http://schemas.microsoft.com/office/drawing/2014/main" id="{7CDBAFC7-3948-4A8D-81CF-17568F75553C}"/>
              </a:ext>
            </a:extLst>
          </p:cNvPr>
          <p:cNvSpPr>
            <a:spLocks noChangeArrowheads="1"/>
          </p:cNvSpPr>
          <p:nvPr/>
        </p:nvSpPr>
        <p:spPr bwMode="auto">
          <a:xfrm>
            <a:off x="3774954" y="1869247"/>
            <a:ext cx="201097" cy="164852"/>
          </a:xfrm>
          <a:prstGeom prst="ellipse">
            <a:avLst/>
          </a:prstGeom>
          <a:solidFill>
            <a:srgbClr val="000000"/>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30" name="Rectangle 35">
            <a:extLst>
              <a:ext uri="{FF2B5EF4-FFF2-40B4-BE49-F238E27FC236}">
                <a16:creationId xmlns:a16="http://schemas.microsoft.com/office/drawing/2014/main" id="{2F6C116E-65AC-4AAA-98CA-93D386DDB0C9}"/>
              </a:ext>
            </a:extLst>
          </p:cNvPr>
          <p:cNvSpPr>
            <a:spLocks noChangeArrowheads="1"/>
          </p:cNvSpPr>
          <p:nvPr/>
        </p:nvSpPr>
        <p:spPr bwMode="auto">
          <a:xfrm>
            <a:off x="3573857" y="5666402"/>
            <a:ext cx="548826" cy="4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i="1" dirty="0"/>
              <a:t>Q</a:t>
            </a:r>
            <a:r>
              <a:rPr lang="en-US" altLang="en-US" sz="1800" b="1" i="1" dirty="0"/>
              <a:t>1</a:t>
            </a:r>
            <a:endParaRPr lang="en-US" altLang="en-US" sz="1800" b="1" i="1" baseline="-25000" dirty="0"/>
          </a:p>
        </p:txBody>
      </p:sp>
      <p:sp>
        <p:nvSpPr>
          <p:cNvPr id="31" name="Rectangle 36">
            <a:extLst>
              <a:ext uri="{FF2B5EF4-FFF2-40B4-BE49-F238E27FC236}">
                <a16:creationId xmlns:a16="http://schemas.microsoft.com/office/drawing/2014/main" id="{D0B9A6F6-4572-44AE-A303-4650F2287081}"/>
              </a:ext>
            </a:extLst>
          </p:cNvPr>
          <p:cNvSpPr>
            <a:spLocks noChangeArrowheads="1"/>
          </p:cNvSpPr>
          <p:nvPr/>
        </p:nvSpPr>
        <p:spPr bwMode="auto">
          <a:xfrm>
            <a:off x="2836503" y="4895858"/>
            <a:ext cx="534163" cy="4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600" b="1" dirty="0"/>
              <a:t>P</a:t>
            </a:r>
            <a:r>
              <a:rPr lang="en-US" altLang="en-US" sz="1800" b="1" dirty="0"/>
              <a:t>1</a:t>
            </a:r>
          </a:p>
        </p:txBody>
      </p:sp>
      <p:sp>
        <p:nvSpPr>
          <p:cNvPr id="32" name="Line 37">
            <a:extLst>
              <a:ext uri="{FF2B5EF4-FFF2-40B4-BE49-F238E27FC236}">
                <a16:creationId xmlns:a16="http://schemas.microsoft.com/office/drawing/2014/main" id="{9C2DA485-4AD4-44D9-BE85-37D8DAF52A80}"/>
              </a:ext>
            </a:extLst>
          </p:cNvPr>
          <p:cNvSpPr>
            <a:spLocks noChangeShapeType="1"/>
          </p:cNvSpPr>
          <p:nvPr/>
        </p:nvSpPr>
        <p:spPr bwMode="auto">
          <a:xfrm flipH="1">
            <a:off x="3372761" y="5151471"/>
            <a:ext cx="502741"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 name="Oval 38">
            <a:extLst>
              <a:ext uri="{FF2B5EF4-FFF2-40B4-BE49-F238E27FC236}">
                <a16:creationId xmlns:a16="http://schemas.microsoft.com/office/drawing/2014/main" id="{C8D73BD9-C3EC-4BC2-B46A-6B9C57996048}"/>
              </a:ext>
            </a:extLst>
          </p:cNvPr>
          <p:cNvSpPr>
            <a:spLocks noChangeArrowheads="1"/>
          </p:cNvSpPr>
          <p:nvPr/>
        </p:nvSpPr>
        <p:spPr bwMode="auto">
          <a:xfrm>
            <a:off x="3774954" y="5073676"/>
            <a:ext cx="201097" cy="164852"/>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34" name="Text Box 39">
            <a:extLst>
              <a:ext uri="{FF2B5EF4-FFF2-40B4-BE49-F238E27FC236}">
                <a16:creationId xmlns:a16="http://schemas.microsoft.com/office/drawing/2014/main" id="{F2C8ABB7-56C9-47F4-944A-8808BD2C6C59}"/>
              </a:ext>
            </a:extLst>
          </p:cNvPr>
          <p:cNvSpPr txBox="1">
            <a:spLocks noChangeArrowheads="1"/>
          </p:cNvSpPr>
          <p:nvPr/>
        </p:nvSpPr>
        <p:spPr bwMode="auto">
          <a:xfrm>
            <a:off x="1392702" y="6112800"/>
            <a:ext cx="2482799" cy="55399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3000" dirty="0">
                <a:latin typeface="Calibri" panose="020F0502020204030204" pitchFamily="34" charset="0"/>
                <a:cs typeface="Calibri" panose="020F0502020204030204" pitchFamily="34" charset="0"/>
              </a:rPr>
              <a:t>Consumidor 1</a:t>
            </a:r>
          </a:p>
        </p:txBody>
      </p:sp>
      <p:sp>
        <p:nvSpPr>
          <p:cNvPr id="35" name="Line 40">
            <a:extLst>
              <a:ext uri="{FF2B5EF4-FFF2-40B4-BE49-F238E27FC236}">
                <a16:creationId xmlns:a16="http://schemas.microsoft.com/office/drawing/2014/main" id="{17EEC8F6-53DB-4F27-8883-B6C13564EE3A}"/>
              </a:ext>
            </a:extLst>
          </p:cNvPr>
          <p:cNvSpPr>
            <a:spLocks noChangeShapeType="1"/>
          </p:cNvSpPr>
          <p:nvPr/>
        </p:nvSpPr>
        <p:spPr bwMode="auto">
          <a:xfrm flipV="1">
            <a:off x="3123485" y="5838663"/>
            <a:ext cx="0" cy="2667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6" name="Line 41">
            <a:extLst>
              <a:ext uri="{FF2B5EF4-FFF2-40B4-BE49-F238E27FC236}">
                <a16:creationId xmlns:a16="http://schemas.microsoft.com/office/drawing/2014/main" id="{4995BEFF-9795-4978-948B-977C87859293}"/>
              </a:ext>
            </a:extLst>
          </p:cNvPr>
          <p:cNvSpPr>
            <a:spLocks noChangeShapeType="1"/>
          </p:cNvSpPr>
          <p:nvPr/>
        </p:nvSpPr>
        <p:spPr bwMode="auto">
          <a:xfrm>
            <a:off x="3123485" y="5838663"/>
            <a:ext cx="50274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 name="Line 43">
            <a:extLst>
              <a:ext uri="{FF2B5EF4-FFF2-40B4-BE49-F238E27FC236}">
                <a16:creationId xmlns:a16="http://schemas.microsoft.com/office/drawing/2014/main" id="{C8C213B0-1377-4793-A5D8-4FD9E6414A4A}"/>
              </a:ext>
            </a:extLst>
          </p:cNvPr>
          <p:cNvSpPr>
            <a:spLocks noChangeShapeType="1"/>
          </p:cNvSpPr>
          <p:nvPr/>
        </p:nvSpPr>
        <p:spPr bwMode="auto">
          <a:xfrm>
            <a:off x="3391611" y="3101006"/>
            <a:ext cx="1874807"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44">
            <a:extLst>
              <a:ext uri="{FF2B5EF4-FFF2-40B4-BE49-F238E27FC236}">
                <a16:creationId xmlns:a16="http://schemas.microsoft.com/office/drawing/2014/main" id="{0D7D62F0-BAA3-4B6F-851E-689E7E3C5D33}"/>
              </a:ext>
            </a:extLst>
          </p:cNvPr>
          <p:cNvSpPr>
            <a:spLocks noChangeShapeType="1"/>
          </p:cNvSpPr>
          <p:nvPr/>
        </p:nvSpPr>
        <p:spPr bwMode="auto">
          <a:xfrm>
            <a:off x="5283176" y="3113972"/>
            <a:ext cx="0" cy="2569099"/>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Oval 45">
            <a:extLst>
              <a:ext uri="{FF2B5EF4-FFF2-40B4-BE49-F238E27FC236}">
                <a16:creationId xmlns:a16="http://schemas.microsoft.com/office/drawing/2014/main" id="{78BCD446-E334-4C0B-AAC6-1644CC473CEF}"/>
              </a:ext>
            </a:extLst>
          </p:cNvPr>
          <p:cNvSpPr>
            <a:spLocks noChangeArrowheads="1"/>
          </p:cNvSpPr>
          <p:nvPr/>
        </p:nvSpPr>
        <p:spPr bwMode="auto">
          <a:xfrm>
            <a:off x="5182628" y="3017654"/>
            <a:ext cx="201097" cy="163000"/>
          </a:xfrm>
          <a:prstGeom prst="ellipse">
            <a:avLst/>
          </a:prstGeom>
          <a:solidFill>
            <a:srgbClr val="000000"/>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40" name="Rectangle 46">
            <a:extLst>
              <a:ext uri="{FF2B5EF4-FFF2-40B4-BE49-F238E27FC236}">
                <a16:creationId xmlns:a16="http://schemas.microsoft.com/office/drawing/2014/main" id="{DCFAC735-CE27-4361-B5AC-0876007CE591}"/>
              </a:ext>
            </a:extLst>
          </p:cNvPr>
          <p:cNvSpPr>
            <a:spLocks noChangeArrowheads="1"/>
          </p:cNvSpPr>
          <p:nvPr/>
        </p:nvSpPr>
        <p:spPr bwMode="auto">
          <a:xfrm>
            <a:off x="4981531" y="5686776"/>
            <a:ext cx="548826" cy="4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i="1" dirty="0"/>
              <a:t>Q</a:t>
            </a:r>
            <a:r>
              <a:rPr lang="en-US" altLang="en-US" sz="1800" b="1" i="1" dirty="0"/>
              <a:t>2</a:t>
            </a:r>
            <a:endParaRPr lang="en-US" altLang="en-US" sz="1800" b="1" i="1" baseline="-25000" dirty="0"/>
          </a:p>
        </p:txBody>
      </p:sp>
      <p:sp>
        <p:nvSpPr>
          <p:cNvPr id="41" name="Rectangle 47">
            <a:extLst>
              <a:ext uri="{FF2B5EF4-FFF2-40B4-BE49-F238E27FC236}">
                <a16:creationId xmlns:a16="http://schemas.microsoft.com/office/drawing/2014/main" id="{EC859C75-D537-40E4-90BE-79B57DC2B731}"/>
              </a:ext>
            </a:extLst>
          </p:cNvPr>
          <p:cNvSpPr>
            <a:spLocks noChangeArrowheads="1"/>
          </p:cNvSpPr>
          <p:nvPr/>
        </p:nvSpPr>
        <p:spPr bwMode="auto">
          <a:xfrm>
            <a:off x="2821837" y="2854654"/>
            <a:ext cx="534163" cy="48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600" b="1" dirty="0"/>
              <a:t>P</a:t>
            </a:r>
            <a:r>
              <a:rPr lang="en-US" altLang="en-US" sz="1800" b="1" dirty="0"/>
              <a:t>3</a:t>
            </a:r>
          </a:p>
        </p:txBody>
      </p:sp>
      <p:sp>
        <p:nvSpPr>
          <p:cNvPr id="42" name="Rectangle 48">
            <a:extLst>
              <a:ext uri="{FF2B5EF4-FFF2-40B4-BE49-F238E27FC236}">
                <a16:creationId xmlns:a16="http://schemas.microsoft.com/office/drawing/2014/main" id="{77FB503C-D861-411E-9EE1-28E38C538331}"/>
              </a:ext>
            </a:extLst>
          </p:cNvPr>
          <p:cNvSpPr>
            <a:spLocks noChangeArrowheads="1"/>
          </p:cNvSpPr>
          <p:nvPr/>
        </p:nvSpPr>
        <p:spPr bwMode="auto">
          <a:xfrm>
            <a:off x="2836500" y="4225334"/>
            <a:ext cx="534163" cy="488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600" b="1" dirty="0"/>
              <a:t>P</a:t>
            </a:r>
            <a:r>
              <a:rPr lang="en-US" altLang="en-US" sz="1800" b="1" dirty="0"/>
              <a:t>2</a:t>
            </a:r>
          </a:p>
        </p:txBody>
      </p:sp>
      <p:sp>
        <p:nvSpPr>
          <p:cNvPr id="43" name="Line 49">
            <a:extLst>
              <a:ext uri="{FF2B5EF4-FFF2-40B4-BE49-F238E27FC236}">
                <a16:creationId xmlns:a16="http://schemas.microsoft.com/office/drawing/2014/main" id="{8628AB41-3125-49DA-92F6-9AB2F548E107}"/>
              </a:ext>
            </a:extLst>
          </p:cNvPr>
          <p:cNvSpPr>
            <a:spLocks noChangeShapeType="1"/>
          </p:cNvSpPr>
          <p:nvPr/>
        </p:nvSpPr>
        <p:spPr bwMode="auto">
          <a:xfrm flipH="1">
            <a:off x="3372758" y="4466129"/>
            <a:ext cx="1910418"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 name="Oval 50">
            <a:extLst>
              <a:ext uri="{FF2B5EF4-FFF2-40B4-BE49-F238E27FC236}">
                <a16:creationId xmlns:a16="http://schemas.microsoft.com/office/drawing/2014/main" id="{00938CFB-1DA9-4B72-8ABB-166F0B672A37}"/>
              </a:ext>
            </a:extLst>
          </p:cNvPr>
          <p:cNvSpPr>
            <a:spLocks noChangeArrowheads="1"/>
          </p:cNvSpPr>
          <p:nvPr/>
        </p:nvSpPr>
        <p:spPr bwMode="auto">
          <a:xfrm>
            <a:off x="5182628" y="4380925"/>
            <a:ext cx="201097" cy="163000"/>
          </a:xfrm>
          <a:prstGeom prst="ellipse">
            <a:avLst/>
          </a:prstGeom>
          <a:solidFill>
            <a:srgbClr val="000000"/>
          </a:solidFill>
          <a:ln w="12700">
            <a:solidFill>
              <a:srgbClr val="0000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45" name="Text Box 51">
            <a:extLst>
              <a:ext uri="{FF2B5EF4-FFF2-40B4-BE49-F238E27FC236}">
                <a16:creationId xmlns:a16="http://schemas.microsoft.com/office/drawing/2014/main" id="{B7C73ADF-1B22-47E6-8B26-289A9E5420FB}"/>
              </a:ext>
            </a:extLst>
          </p:cNvPr>
          <p:cNvSpPr txBox="1">
            <a:spLocks noChangeArrowheads="1"/>
          </p:cNvSpPr>
          <p:nvPr/>
        </p:nvSpPr>
        <p:spPr bwMode="auto">
          <a:xfrm>
            <a:off x="3959909" y="6116503"/>
            <a:ext cx="2392211" cy="55399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3000" dirty="0">
                <a:latin typeface="Calibri" panose="020F0502020204030204" pitchFamily="34" charset="0"/>
                <a:cs typeface="Calibri" panose="020F0502020204030204" pitchFamily="34" charset="0"/>
              </a:rPr>
              <a:t>Consumidor 2</a:t>
            </a:r>
          </a:p>
        </p:txBody>
      </p:sp>
      <p:sp>
        <p:nvSpPr>
          <p:cNvPr id="46" name="Line 52">
            <a:extLst>
              <a:ext uri="{FF2B5EF4-FFF2-40B4-BE49-F238E27FC236}">
                <a16:creationId xmlns:a16="http://schemas.microsoft.com/office/drawing/2014/main" id="{04575D7C-DD49-4344-9404-7210607DC865}"/>
              </a:ext>
            </a:extLst>
          </p:cNvPr>
          <p:cNvSpPr>
            <a:spLocks noChangeShapeType="1"/>
          </p:cNvSpPr>
          <p:nvPr/>
        </p:nvSpPr>
        <p:spPr bwMode="auto">
          <a:xfrm>
            <a:off x="4531159" y="5838662"/>
            <a:ext cx="50274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 name="Line 53">
            <a:extLst>
              <a:ext uri="{FF2B5EF4-FFF2-40B4-BE49-F238E27FC236}">
                <a16:creationId xmlns:a16="http://schemas.microsoft.com/office/drawing/2014/main" id="{DF0AF568-0CC5-4AA3-BF21-7C5650605E89}"/>
              </a:ext>
            </a:extLst>
          </p:cNvPr>
          <p:cNvSpPr>
            <a:spLocks noChangeShapeType="1"/>
          </p:cNvSpPr>
          <p:nvPr/>
        </p:nvSpPr>
        <p:spPr bwMode="auto">
          <a:xfrm flipV="1">
            <a:off x="4531159" y="5838662"/>
            <a:ext cx="0" cy="2667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8" name="Text Box 55">
            <a:extLst>
              <a:ext uri="{FF2B5EF4-FFF2-40B4-BE49-F238E27FC236}">
                <a16:creationId xmlns:a16="http://schemas.microsoft.com/office/drawing/2014/main" id="{CED54194-D150-4624-AA5D-A82CB3E360E4}"/>
              </a:ext>
            </a:extLst>
          </p:cNvPr>
          <p:cNvSpPr txBox="1">
            <a:spLocks noChangeArrowheads="1"/>
          </p:cNvSpPr>
          <p:nvPr/>
        </p:nvSpPr>
        <p:spPr bwMode="auto">
          <a:xfrm>
            <a:off x="6485565" y="6116501"/>
            <a:ext cx="2463516" cy="55399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pt-BR" altLang="en-US" sz="3000" dirty="0">
                <a:latin typeface="Calibri" panose="020F0502020204030204" pitchFamily="34" charset="0"/>
                <a:cs typeface="Calibri" panose="020F0502020204030204" pitchFamily="34" charset="0"/>
              </a:rPr>
              <a:t>Consumidor 3</a:t>
            </a:r>
          </a:p>
        </p:txBody>
      </p:sp>
      <p:sp>
        <p:nvSpPr>
          <p:cNvPr id="49" name="Line 56">
            <a:extLst>
              <a:ext uri="{FF2B5EF4-FFF2-40B4-BE49-F238E27FC236}">
                <a16:creationId xmlns:a16="http://schemas.microsoft.com/office/drawing/2014/main" id="{A0B21660-7E79-4C5A-BFD6-E202422F95D6}"/>
              </a:ext>
            </a:extLst>
          </p:cNvPr>
          <p:cNvSpPr>
            <a:spLocks noChangeShapeType="1"/>
          </p:cNvSpPr>
          <p:nvPr/>
        </p:nvSpPr>
        <p:spPr bwMode="auto">
          <a:xfrm flipV="1">
            <a:off x="7145413" y="5838660"/>
            <a:ext cx="0" cy="2667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50" name="Line 57">
            <a:extLst>
              <a:ext uri="{FF2B5EF4-FFF2-40B4-BE49-F238E27FC236}">
                <a16:creationId xmlns:a16="http://schemas.microsoft.com/office/drawing/2014/main" id="{795EB558-118A-4904-BC61-BCE9C75A722B}"/>
              </a:ext>
            </a:extLst>
          </p:cNvPr>
          <p:cNvSpPr>
            <a:spLocks noChangeShapeType="1"/>
          </p:cNvSpPr>
          <p:nvPr/>
        </p:nvSpPr>
        <p:spPr bwMode="auto">
          <a:xfrm>
            <a:off x="6642672" y="5838660"/>
            <a:ext cx="502742" cy="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wrap="none"/>
          <a:lstStyle/>
          <a:p>
            <a:endParaRPr lang="en-US"/>
          </a:p>
        </p:txBody>
      </p:sp>
      <p:sp>
        <p:nvSpPr>
          <p:cNvPr id="51" name="Rectangle 59">
            <a:extLst>
              <a:ext uri="{FF2B5EF4-FFF2-40B4-BE49-F238E27FC236}">
                <a16:creationId xmlns:a16="http://schemas.microsoft.com/office/drawing/2014/main" id="{03CC6572-E661-4E71-B67E-13ACF91CB6ED}"/>
              </a:ext>
            </a:extLst>
          </p:cNvPr>
          <p:cNvSpPr>
            <a:spLocks noChangeArrowheads="1"/>
          </p:cNvSpPr>
          <p:nvPr/>
        </p:nvSpPr>
        <p:spPr bwMode="auto">
          <a:xfrm>
            <a:off x="914401" y="112593"/>
            <a:ext cx="10775851" cy="10433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pt-BR" altLang="en-US" sz="4800" b="1" dirty="0"/>
              <a:t>Mercados Competitivos</a:t>
            </a:r>
          </a:p>
        </p:txBody>
      </p:sp>
    </p:spTree>
    <p:extLst>
      <p:ext uri="{BB962C8B-B14F-4D97-AF65-F5344CB8AC3E}">
        <p14:creationId xmlns:p14="http://schemas.microsoft.com/office/powerpoint/2010/main" val="149336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ppt_x"/>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additive="base">
                                        <p:cTn id="19" dur="500" fill="hold"/>
                                        <p:tgtEl>
                                          <p:spTgt spid="33"/>
                                        </p:tgtEl>
                                        <p:attrNameLst>
                                          <p:attrName>ppt_x</p:attrName>
                                        </p:attrNameLst>
                                      </p:cBhvr>
                                      <p:tavLst>
                                        <p:tav tm="0">
                                          <p:val>
                                            <p:strVal val="#ppt_x"/>
                                          </p:val>
                                        </p:tav>
                                        <p:tav tm="100000">
                                          <p:val>
                                            <p:strVal val="#ppt_x"/>
                                          </p:val>
                                        </p:tav>
                                      </p:tavLst>
                                    </p:anim>
                                    <p:anim calcmode="lin" valueType="num">
                                      <p:cBhvr additive="base">
                                        <p:cTn id="20" dur="500" fill="hold"/>
                                        <p:tgtEl>
                                          <p:spTgt spid="3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 calcmode="lin" valueType="num">
                                      <p:cBhvr additive="base">
                                        <p:cTn id="39" dur="500" fill="hold"/>
                                        <p:tgtEl>
                                          <p:spTgt spid="36"/>
                                        </p:tgtEl>
                                        <p:attrNameLst>
                                          <p:attrName>ppt_x</p:attrName>
                                        </p:attrNameLst>
                                      </p:cBhvr>
                                      <p:tavLst>
                                        <p:tav tm="0">
                                          <p:val>
                                            <p:strVal val="#ppt_x"/>
                                          </p:val>
                                        </p:tav>
                                        <p:tav tm="100000">
                                          <p:val>
                                            <p:strVal val="#ppt_x"/>
                                          </p:val>
                                        </p:tav>
                                      </p:tavLst>
                                    </p:anim>
                                    <p:anim calcmode="lin" valueType="num">
                                      <p:cBhvr additive="base">
                                        <p:cTn id="40" dur="500" fill="hold"/>
                                        <p:tgtEl>
                                          <p:spTgt spid="3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 calcmode="lin" valueType="num">
                                      <p:cBhvr additive="base">
                                        <p:cTn id="43" dur="500" fill="hold"/>
                                        <p:tgtEl>
                                          <p:spTgt spid="34"/>
                                        </p:tgtEl>
                                        <p:attrNameLst>
                                          <p:attrName>ppt_x</p:attrName>
                                        </p:attrNameLst>
                                      </p:cBhvr>
                                      <p:tavLst>
                                        <p:tav tm="0">
                                          <p:val>
                                            <p:strVal val="#ppt_x"/>
                                          </p:val>
                                        </p:tav>
                                        <p:tav tm="100000">
                                          <p:val>
                                            <p:strVal val="#ppt_x"/>
                                          </p:val>
                                        </p:tav>
                                      </p:tavLst>
                                    </p:anim>
                                    <p:anim calcmode="lin" valueType="num">
                                      <p:cBhvr additive="base">
                                        <p:cTn id="4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500" fill="hold"/>
                                        <p:tgtEl>
                                          <p:spTgt spid="38"/>
                                        </p:tgtEl>
                                        <p:attrNameLst>
                                          <p:attrName>ppt_x</p:attrName>
                                        </p:attrNameLst>
                                      </p:cBhvr>
                                      <p:tavLst>
                                        <p:tav tm="0">
                                          <p:val>
                                            <p:strVal val="#ppt_x"/>
                                          </p:val>
                                        </p:tav>
                                        <p:tav tm="100000">
                                          <p:val>
                                            <p:strVal val="#ppt_x"/>
                                          </p:val>
                                        </p:tav>
                                      </p:tavLst>
                                    </p:anim>
                                    <p:anim calcmode="lin" valueType="num">
                                      <p:cBhvr additive="base">
                                        <p:cTn id="50" dur="500" fill="hold"/>
                                        <p:tgtEl>
                                          <p:spTgt spid="3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
                                        </p:tgtEl>
                                        <p:attrNameLst>
                                          <p:attrName>style.visibility</p:attrName>
                                        </p:attrNameLst>
                                      </p:cBhvr>
                                      <p:to>
                                        <p:strVal val="visible"/>
                                      </p:to>
                                    </p:set>
                                    <p:anim calcmode="lin" valueType="num">
                                      <p:cBhvr additive="base">
                                        <p:cTn id="57" dur="500" fill="hold"/>
                                        <p:tgtEl>
                                          <p:spTgt spid="44"/>
                                        </p:tgtEl>
                                        <p:attrNameLst>
                                          <p:attrName>ppt_x</p:attrName>
                                        </p:attrNameLst>
                                      </p:cBhvr>
                                      <p:tavLst>
                                        <p:tav tm="0">
                                          <p:val>
                                            <p:strVal val="#ppt_x"/>
                                          </p:val>
                                        </p:tav>
                                        <p:tav tm="100000">
                                          <p:val>
                                            <p:strVal val="#ppt_x"/>
                                          </p:val>
                                        </p:tav>
                                      </p:tavLst>
                                    </p:anim>
                                    <p:anim calcmode="lin" valueType="num">
                                      <p:cBhvr additive="base">
                                        <p:cTn id="58" dur="500" fill="hold"/>
                                        <p:tgtEl>
                                          <p:spTgt spid="44"/>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 calcmode="lin" valueType="num">
                                      <p:cBhvr additive="base">
                                        <p:cTn id="65" dur="500" fill="hold"/>
                                        <p:tgtEl>
                                          <p:spTgt spid="47"/>
                                        </p:tgtEl>
                                        <p:attrNameLst>
                                          <p:attrName>ppt_x</p:attrName>
                                        </p:attrNameLst>
                                      </p:cBhvr>
                                      <p:tavLst>
                                        <p:tav tm="0">
                                          <p:val>
                                            <p:strVal val="#ppt_x"/>
                                          </p:val>
                                        </p:tav>
                                        <p:tav tm="100000">
                                          <p:val>
                                            <p:strVal val="#ppt_x"/>
                                          </p:val>
                                        </p:tav>
                                      </p:tavLst>
                                    </p:anim>
                                    <p:anim calcmode="lin" valueType="num">
                                      <p:cBhvr additive="base">
                                        <p:cTn id="66" dur="500" fill="hold"/>
                                        <p:tgtEl>
                                          <p:spTgt spid="4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6"/>
                                        </p:tgtEl>
                                        <p:attrNameLst>
                                          <p:attrName>style.visibility</p:attrName>
                                        </p:attrNameLst>
                                      </p:cBhvr>
                                      <p:to>
                                        <p:strVal val="visible"/>
                                      </p:to>
                                    </p:set>
                                    <p:anim calcmode="lin" valueType="num">
                                      <p:cBhvr additive="base">
                                        <p:cTn id="69" dur="500" fill="hold"/>
                                        <p:tgtEl>
                                          <p:spTgt spid="46"/>
                                        </p:tgtEl>
                                        <p:attrNameLst>
                                          <p:attrName>ppt_x</p:attrName>
                                        </p:attrNameLst>
                                      </p:cBhvr>
                                      <p:tavLst>
                                        <p:tav tm="0">
                                          <p:val>
                                            <p:strVal val="#ppt_x"/>
                                          </p:val>
                                        </p:tav>
                                        <p:tav tm="100000">
                                          <p:val>
                                            <p:strVal val="#ppt_x"/>
                                          </p:val>
                                        </p:tav>
                                      </p:tavLst>
                                    </p:anim>
                                    <p:anim calcmode="lin" valueType="num">
                                      <p:cBhvr additive="base">
                                        <p:cTn id="70" dur="500" fill="hold"/>
                                        <p:tgtEl>
                                          <p:spTgt spid="46"/>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5"/>
                                        </p:tgtEl>
                                        <p:attrNameLst>
                                          <p:attrName>style.visibility</p:attrName>
                                        </p:attrNameLst>
                                      </p:cBhvr>
                                      <p:to>
                                        <p:strVal val="visible"/>
                                      </p:to>
                                    </p:set>
                                    <p:anim calcmode="lin" valueType="num">
                                      <p:cBhvr additive="base">
                                        <p:cTn id="73" dur="500" fill="hold"/>
                                        <p:tgtEl>
                                          <p:spTgt spid="45"/>
                                        </p:tgtEl>
                                        <p:attrNameLst>
                                          <p:attrName>ppt_x</p:attrName>
                                        </p:attrNameLst>
                                      </p:cBhvr>
                                      <p:tavLst>
                                        <p:tav tm="0">
                                          <p:val>
                                            <p:strVal val="#ppt_x"/>
                                          </p:val>
                                        </p:tav>
                                        <p:tav tm="100000">
                                          <p:val>
                                            <p:strVal val="#ppt_x"/>
                                          </p:val>
                                        </p:tav>
                                      </p:tavLst>
                                    </p:anim>
                                    <p:anim calcmode="lin" valueType="num">
                                      <p:cBhvr additive="base">
                                        <p:cTn id="74" dur="500" fill="hold"/>
                                        <p:tgtEl>
                                          <p:spTgt spid="4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additive="base">
                                        <p:cTn id="77" dur="500" fill="hold"/>
                                        <p:tgtEl>
                                          <p:spTgt spid="43"/>
                                        </p:tgtEl>
                                        <p:attrNameLst>
                                          <p:attrName>ppt_x</p:attrName>
                                        </p:attrNameLst>
                                      </p:cBhvr>
                                      <p:tavLst>
                                        <p:tav tm="0">
                                          <p:val>
                                            <p:strVal val="#ppt_x"/>
                                          </p:val>
                                        </p:tav>
                                        <p:tav tm="100000">
                                          <p:val>
                                            <p:strVal val="#ppt_x"/>
                                          </p:val>
                                        </p:tav>
                                      </p:tavLst>
                                    </p:anim>
                                    <p:anim calcmode="lin" valueType="num">
                                      <p:cBhvr additive="base">
                                        <p:cTn id="78" dur="500" fill="hold"/>
                                        <p:tgtEl>
                                          <p:spTgt spid="4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additive="base">
                                        <p:cTn id="81" dur="500" fill="hold"/>
                                        <p:tgtEl>
                                          <p:spTgt spid="37"/>
                                        </p:tgtEl>
                                        <p:attrNameLst>
                                          <p:attrName>ppt_x</p:attrName>
                                        </p:attrNameLst>
                                      </p:cBhvr>
                                      <p:tavLst>
                                        <p:tav tm="0">
                                          <p:val>
                                            <p:strVal val="#ppt_x"/>
                                          </p:val>
                                        </p:tav>
                                        <p:tav tm="100000">
                                          <p:val>
                                            <p:strVal val="#ppt_x"/>
                                          </p:val>
                                        </p:tav>
                                      </p:tavLst>
                                    </p:anim>
                                    <p:anim calcmode="lin" valueType="num">
                                      <p:cBhvr additive="base">
                                        <p:cTn id="82" dur="500" fill="hold"/>
                                        <p:tgtEl>
                                          <p:spTgt spid="37"/>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1"/>
                                        </p:tgtEl>
                                        <p:attrNameLst>
                                          <p:attrName>style.visibility</p:attrName>
                                        </p:attrNameLst>
                                      </p:cBhvr>
                                      <p:to>
                                        <p:strVal val="visible"/>
                                      </p:to>
                                    </p:set>
                                    <p:anim calcmode="lin" valueType="num">
                                      <p:cBhvr additive="base">
                                        <p:cTn id="85" dur="500" fill="hold"/>
                                        <p:tgtEl>
                                          <p:spTgt spid="41"/>
                                        </p:tgtEl>
                                        <p:attrNameLst>
                                          <p:attrName>ppt_x</p:attrName>
                                        </p:attrNameLst>
                                      </p:cBhvr>
                                      <p:tavLst>
                                        <p:tav tm="0">
                                          <p:val>
                                            <p:strVal val="#ppt_x"/>
                                          </p:val>
                                        </p:tav>
                                        <p:tav tm="100000">
                                          <p:val>
                                            <p:strVal val="#ppt_x"/>
                                          </p:val>
                                        </p:tav>
                                      </p:tavLst>
                                    </p:anim>
                                    <p:anim calcmode="lin" valueType="num">
                                      <p:cBhvr additive="base">
                                        <p:cTn id="86" dur="500" fill="hold"/>
                                        <p:tgtEl>
                                          <p:spTgt spid="41"/>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42"/>
                                        </p:tgtEl>
                                        <p:attrNameLst>
                                          <p:attrName>style.visibility</p:attrName>
                                        </p:attrNameLst>
                                      </p:cBhvr>
                                      <p:to>
                                        <p:strVal val="visible"/>
                                      </p:to>
                                    </p:set>
                                    <p:anim calcmode="lin" valueType="num">
                                      <p:cBhvr additive="base">
                                        <p:cTn id="89" dur="500" fill="hold"/>
                                        <p:tgtEl>
                                          <p:spTgt spid="42"/>
                                        </p:tgtEl>
                                        <p:attrNameLst>
                                          <p:attrName>ppt_x</p:attrName>
                                        </p:attrNameLst>
                                      </p:cBhvr>
                                      <p:tavLst>
                                        <p:tav tm="0">
                                          <p:val>
                                            <p:strVal val="#ppt_x"/>
                                          </p:val>
                                        </p:tav>
                                        <p:tav tm="100000">
                                          <p:val>
                                            <p:strVal val="#ppt_x"/>
                                          </p:val>
                                        </p:tav>
                                      </p:tavLst>
                                    </p:anim>
                                    <p:anim calcmode="lin" valueType="num">
                                      <p:cBhvr additive="base">
                                        <p:cTn id="90"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additive="base">
                                        <p:cTn id="95" dur="500" fill="hold"/>
                                        <p:tgtEl>
                                          <p:spTgt spid="24"/>
                                        </p:tgtEl>
                                        <p:attrNameLst>
                                          <p:attrName>ppt_x</p:attrName>
                                        </p:attrNameLst>
                                      </p:cBhvr>
                                      <p:tavLst>
                                        <p:tav tm="0">
                                          <p:val>
                                            <p:strVal val="#ppt_x"/>
                                          </p:val>
                                        </p:tav>
                                        <p:tav tm="100000">
                                          <p:val>
                                            <p:strVal val="#ppt_x"/>
                                          </p:val>
                                        </p:tav>
                                      </p:tavLst>
                                    </p:anim>
                                    <p:anim calcmode="lin" valueType="num">
                                      <p:cBhvr additive="base">
                                        <p:cTn id="96" dur="500" fill="hold"/>
                                        <p:tgtEl>
                                          <p:spTgt spid="24"/>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2"/>
                                        </p:tgtEl>
                                        <p:attrNameLst>
                                          <p:attrName>style.visibility</p:attrName>
                                        </p:attrNameLst>
                                      </p:cBhvr>
                                      <p:to>
                                        <p:strVal val="visible"/>
                                      </p:to>
                                    </p:set>
                                    <p:anim calcmode="lin" valueType="num">
                                      <p:cBhvr additive="base">
                                        <p:cTn id="99" dur="500" fill="hold"/>
                                        <p:tgtEl>
                                          <p:spTgt spid="22"/>
                                        </p:tgtEl>
                                        <p:attrNameLst>
                                          <p:attrName>ppt_x</p:attrName>
                                        </p:attrNameLst>
                                      </p:cBhvr>
                                      <p:tavLst>
                                        <p:tav tm="0">
                                          <p:val>
                                            <p:strVal val="#ppt_x"/>
                                          </p:val>
                                        </p:tav>
                                        <p:tav tm="100000">
                                          <p:val>
                                            <p:strVal val="#ppt_x"/>
                                          </p:val>
                                        </p:tav>
                                      </p:tavLst>
                                    </p:anim>
                                    <p:anim calcmode="lin" valueType="num">
                                      <p:cBhvr additive="base">
                                        <p:cTn id="100" dur="500" fill="hold"/>
                                        <p:tgtEl>
                                          <p:spTgt spid="22"/>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fill="hold"/>
                                        <p:tgtEl>
                                          <p:spTgt spid="23"/>
                                        </p:tgtEl>
                                        <p:attrNameLst>
                                          <p:attrName>ppt_x</p:attrName>
                                        </p:attrNameLst>
                                      </p:cBhvr>
                                      <p:tavLst>
                                        <p:tav tm="0">
                                          <p:val>
                                            <p:strVal val="#ppt_x"/>
                                          </p:val>
                                        </p:tav>
                                        <p:tav tm="100000">
                                          <p:val>
                                            <p:strVal val="#ppt_x"/>
                                          </p:val>
                                        </p:tav>
                                      </p:tavLst>
                                    </p:anim>
                                    <p:anim calcmode="lin" valueType="num">
                                      <p:cBhvr additive="base">
                                        <p:cTn id="104" dur="500" fill="hold"/>
                                        <p:tgtEl>
                                          <p:spTgt spid="23"/>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50"/>
                                        </p:tgtEl>
                                        <p:attrNameLst>
                                          <p:attrName>style.visibility</p:attrName>
                                        </p:attrNameLst>
                                      </p:cBhvr>
                                      <p:to>
                                        <p:strVal val="visible"/>
                                      </p:to>
                                    </p:set>
                                    <p:anim calcmode="lin" valueType="num">
                                      <p:cBhvr additive="base">
                                        <p:cTn id="107" dur="500" fill="hold"/>
                                        <p:tgtEl>
                                          <p:spTgt spid="50"/>
                                        </p:tgtEl>
                                        <p:attrNameLst>
                                          <p:attrName>ppt_x</p:attrName>
                                        </p:attrNameLst>
                                      </p:cBhvr>
                                      <p:tavLst>
                                        <p:tav tm="0">
                                          <p:val>
                                            <p:strVal val="#ppt_x"/>
                                          </p:val>
                                        </p:tav>
                                        <p:tav tm="100000">
                                          <p:val>
                                            <p:strVal val="#ppt_x"/>
                                          </p:val>
                                        </p:tav>
                                      </p:tavLst>
                                    </p:anim>
                                    <p:anim calcmode="lin" valueType="num">
                                      <p:cBhvr additive="base">
                                        <p:cTn id="108" dur="500" fill="hold"/>
                                        <p:tgtEl>
                                          <p:spTgt spid="5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49"/>
                                        </p:tgtEl>
                                        <p:attrNameLst>
                                          <p:attrName>style.visibility</p:attrName>
                                        </p:attrNameLst>
                                      </p:cBhvr>
                                      <p:to>
                                        <p:strVal val="visible"/>
                                      </p:to>
                                    </p:set>
                                    <p:anim calcmode="lin" valueType="num">
                                      <p:cBhvr additive="base">
                                        <p:cTn id="111" dur="500" fill="hold"/>
                                        <p:tgtEl>
                                          <p:spTgt spid="49"/>
                                        </p:tgtEl>
                                        <p:attrNameLst>
                                          <p:attrName>ppt_x</p:attrName>
                                        </p:attrNameLst>
                                      </p:cBhvr>
                                      <p:tavLst>
                                        <p:tav tm="0">
                                          <p:val>
                                            <p:strVal val="#ppt_x"/>
                                          </p:val>
                                        </p:tav>
                                        <p:tav tm="100000">
                                          <p:val>
                                            <p:strVal val="#ppt_x"/>
                                          </p:val>
                                        </p:tav>
                                      </p:tavLst>
                                    </p:anim>
                                    <p:anim calcmode="lin" valueType="num">
                                      <p:cBhvr additive="base">
                                        <p:cTn id="112" dur="500" fill="hold"/>
                                        <p:tgtEl>
                                          <p:spTgt spid="4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8"/>
                                        </p:tgtEl>
                                        <p:attrNameLst>
                                          <p:attrName>style.visibility</p:attrName>
                                        </p:attrNameLst>
                                      </p:cBhvr>
                                      <p:to>
                                        <p:strVal val="visible"/>
                                      </p:to>
                                    </p:set>
                                    <p:anim calcmode="lin" valueType="num">
                                      <p:cBhvr additive="base">
                                        <p:cTn id="115" dur="500" fill="hold"/>
                                        <p:tgtEl>
                                          <p:spTgt spid="48"/>
                                        </p:tgtEl>
                                        <p:attrNameLst>
                                          <p:attrName>ppt_x</p:attrName>
                                        </p:attrNameLst>
                                      </p:cBhvr>
                                      <p:tavLst>
                                        <p:tav tm="0">
                                          <p:val>
                                            <p:strVal val="#ppt_x"/>
                                          </p:val>
                                        </p:tav>
                                        <p:tav tm="100000">
                                          <p:val>
                                            <p:strVal val="#ppt_x"/>
                                          </p:val>
                                        </p:tav>
                                      </p:tavLst>
                                    </p:anim>
                                    <p:anim calcmode="lin" valueType="num">
                                      <p:cBhvr additive="base">
                                        <p:cTn id="116" dur="500" fill="hold"/>
                                        <p:tgtEl>
                                          <p:spTgt spid="4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1"/>
                                        </p:tgtEl>
                                        <p:attrNameLst>
                                          <p:attrName>style.visibility</p:attrName>
                                        </p:attrNameLst>
                                      </p:cBhvr>
                                      <p:to>
                                        <p:strVal val="visible"/>
                                      </p:to>
                                    </p:set>
                                    <p:anim calcmode="lin" valueType="num">
                                      <p:cBhvr additive="base">
                                        <p:cTn id="119" dur="500" fill="hold"/>
                                        <p:tgtEl>
                                          <p:spTgt spid="21"/>
                                        </p:tgtEl>
                                        <p:attrNameLst>
                                          <p:attrName>ppt_x</p:attrName>
                                        </p:attrNameLst>
                                      </p:cBhvr>
                                      <p:tavLst>
                                        <p:tav tm="0">
                                          <p:val>
                                            <p:strVal val="#ppt_x"/>
                                          </p:val>
                                        </p:tav>
                                        <p:tav tm="100000">
                                          <p:val>
                                            <p:strVal val="#ppt_x"/>
                                          </p:val>
                                        </p:tav>
                                      </p:tavLst>
                                    </p:anim>
                                    <p:anim calcmode="lin" valueType="num">
                                      <p:cBhvr additive="base">
                                        <p:cTn id="120" dur="500" fill="hold"/>
                                        <p:tgtEl>
                                          <p:spTgt spid="2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5"/>
                                        </p:tgtEl>
                                        <p:attrNameLst>
                                          <p:attrName>style.visibility</p:attrName>
                                        </p:attrNameLst>
                                      </p:cBhvr>
                                      <p:to>
                                        <p:strVal val="visible"/>
                                      </p:to>
                                    </p:set>
                                    <p:anim calcmode="lin" valueType="num">
                                      <p:cBhvr additive="base">
                                        <p:cTn id="123" dur="500" fill="hold"/>
                                        <p:tgtEl>
                                          <p:spTgt spid="25"/>
                                        </p:tgtEl>
                                        <p:attrNameLst>
                                          <p:attrName>ppt_x</p:attrName>
                                        </p:attrNameLst>
                                      </p:cBhvr>
                                      <p:tavLst>
                                        <p:tav tm="0">
                                          <p:val>
                                            <p:strVal val="#ppt_x"/>
                                          </p:val>
                                        </p:tav>
                                        <p:tav tm="100000">
                                          <p:val>
                                            <p:strVal val="#ppt_x"/>
                                          </p:val>
                                        </p:tav>
                                      </p:tavLst>
                                    </p:anim>
                                    <p:anim calcmode="lin" valueType="num">
                                      <p:cBhvr additive="base">
                                        <p:cTn id="12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5"/>
                                        </p:tgtEl>
                                        <p:attrNameLst>
                                          <p:attrName>style.visibility</p:attrName>
                                        </p:attrNameLst>
                                      </p:cBhvr>
                                      <p:to>
                                        <p:strVal val="visible"/>
                                      </p:to>
                                    </p:set>
                                    <p:anim calcmode="lin" valueType="num">
                                      <p:cBhvr additive="base">
                                        <p:cTn id="129" dur="500" fill="hold"/>
                                        <p:tgtEl>
                                          <p:spTgt spid="5"/>
                                        </p:tgtEl>
                                        <p:attrNameLst>
                                          <p:attrName>ppt_x</p:attrName>
                                        </p:attrNameLst>
                                      </p:cBhvr>
                                      <p:tavLst>
                                        <p:tav tm="0">
                                          <p:val>
                                            <p:strVal val="#ppt_x"/>
                                          </p:val>
                                        </p:tav>
                                        <p:tav tm="100000">
                                          <p:val>
                                            <p:strVal val="#ppt_x"/>
                                          </p:val>
                                        </p:tav>
                                      </p:tavLst>
                                    </p:anim>
                                    <p:anim calcmode="lin" valueType="num">
                                      <p:cBhvr additive="base">
                                        <p:cTn id="130" dur="500" fill="hold"/>
                                        <p:tgtEl>
                                          <p:spTgt spid="5"/>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8"/>
                                        </p:tgtEl>
                                        <p:attrNameLst>
                                          <p:attrName>style.visibility</p:attrName>
                                        </p:attrNameLst>
                                      </p:cBhvr>
                                      <p:to>
                                        <p:strVal val="visible"/>
                                      </p:to>
                                    </p:set>
                                    <p:anim calcmode="lin" valueType="num">
                                      <p:cBhvr additive="base">
                                        <p:cTn id="133" dur="500" fill="hold"/>
                                        <p:tgtEl>
                                          <p:spTgt spid="8"/>
                                        </p:tgtEl>
                                        <p:attrNameLst>
                                          <p:attrName>ppt_x</p:attrName>
                                        </p:attrNameLst>
                                      </p:cBhvr>
                                      <p:tavLst>
                                        <p:tav tm="0">
                                          <p:val>
                                            <p:strVal val="#ppt_x"/>
                                          </p:val>
                                        </p:tav>
                                        <p:tav tm="100000">
                                          <p:val>
                                            <p:strVal val="#ppt_x"/>
                                          </p:val>
                                        </p:tav>
                                      </p:tavLst>
                                    </p:anim>
                                    <p:anim calcmode="lin" valueType="num">
                                      <p:cBhvr additive="base">
                                        <p:cTn id="134" dur="500" fill="hold"/>
                                        <p:tgtEl>
                                          <p:spTgt spid="8"/>
                                        </p:tgtEl>
                                        <p:attrNameLst>
                                          <p:attrName>ppt_y</p:attrName>
                                        </p:attrNameLst>
                                      </p:cBhvr>
                                      <p:tavLst>
                                        <p:tav tm="0">
                                          <p:val>
                                            <p:strVal val="1+#ppt_h/2"/>
                                          </p:val>
                                        </p:tav>
                                        <p:tav tm="100000">
                                          <p:val>
                                            <p:strVal val="#ppt_y"/>
                                          </p:val>
                                        </p:tav>
                                      </p:tavLst>
                                    </p:anim>
                                  </p:childTnLst>
                                </p:cTn>
                              </p:par>
                              <p:par>
                                <p:cTn id="135" presetID="2" presetClass="entr" presetSubtype="4" fill="hold" grpId="0" nodeType="withEffect">
                                  <p:stCondLst>
                                    <p:cond delay="0"/>
                                  </p:stCondLst>
                                  <p:childTnLst>
                                    <p:set>
                                      <p:cBhvr>
                                        <p:cTn id="136" dur="1" fill="hold">
                                          <p:stCondLst>
                                            <p:cond delay="0"/>
                                          </p:stCondLst>
                                        </p:cTn>
                                        <p:tgtEl>
                                          <p:spTgt spid="7"/>
                                        </p:tgtEl>
                                        <p:attrNameLst>
                                          <p:attrName>style.visibility</p:attrName>
                                        </p:attrNameLst>
                                      </p:cBhvr>
                                      <p:to>
                                        <p:strVal val="visible"/>
                                      </p:to>
                                    </p:set>
                                    <p:anim calcmode="lin" valueType="num">
                                      <p:cBhvr additive="base">
                                        <p:cTn id="137" dur="500" fill="hold"/>
                                        <p:tgtEl>
                                          <p:spTgt spid="7"/>
                                        </p:tgtEl>
                                        <p:attrNameLst>
                                          <p:attrName>ppt_x</p:attrName>
                                        </p:attrNameLst>
                                      </p:cBhvr>
                                      <p:tavLst>
                                        <p:tav tm="0">
                                          <p:val>
                                            <p:strVal val="#ppt_x"/>
                                          </p:val>
                                        </p:tav>
                                        <p:tav tm="100000">
                                          <p:val>
                                            <p:strVal val="#ppt_x"/>
                                          </p:val>
                                        </p:tav>
                                      </p:tavLst>
                                    </p:anim>
                                    <p:anim calcmode="lin" valueType="num">
                                      <p:cBhvr additive="base">
                                        <p:cTn id="138" dur="500" fill="hold"/>
                                        <p:tgtEl>
                                          <p:spTgt spid="7"/>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6"/>
                                        </p:tgtEl>
                                        <p:attrNameLst>
                                          <p:attrName>style.visibility</p:attrName>
                                        </p:attrNameLst>
                                      </p:cBhvr>
                                      <p:to>
                                        <p:strVal val="visible"/>
                                      </p:to>
                                    </p:set>
                                    <p:anim calcmode="lin" valueType="num">
                                      <p:cBhvr additive="base">
                                        <p:cTn id="141" dur="500" fill="hold"/>
                                        <p:tgtEl>
                                          <p:spTgt spid="6"/>
                                        </p:tgtEl>
                                        <p:attrNameLst>
                                          <p:attrName>ppt_x</p:attrName>
                                        </p:attrNameLst>
                                      </p:cBhvr>
                                      <p:tavLst>
                                        <p:tav tm="0">
                                          <p:val>
                                            <p:strVal val="#ppt_x"/>
                                          </p:val>
                                        </p:tav>
                                        <p:tav tm="100000">
                                          <p:val>
                                            <p:strVal val="#ppt_x"/>
                                          </p:val>
                                        </p:tav>
                                      </p:tavLst>
                                    </p:anim>
                                    <p:anim calcmode="lin" valueType="num">
                                      <p:cBhvr additive="base">
                                        <p:cTn id="1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grpId="0" nodeType="clickEffect">
                                  <p:stCondLst>
                                    <p:cond delay="0"/>
                                  </p:stCondLst>
                                  <p:childTnLst>
                                    <p:set>
                                      <p:cBhvr>
                                        <p:cTn id="146" dur="1" fill="hold">
                                          <p:stCondLst>
                                            <p:cond delay="0"/>
                                          </p:stCondLst>
                                        </p:cTn>
                                        <p:tgtEl>
                                          <p:spTgt spid="9"/>
                                        </p:tgtEl>
                                        <p:attrNameLst>
                                          <p:attrName>style.visibility</p:attrName>
                                        </p:attrNameLst>
                                      </p:cBhvr>
                                      <p:to>
                                        <p:strVal val="visible"/>
                                      </p:to>
                                    </p:set>
                                    <p:anim calcmode="lin" valueType="num">
                                      <p:cBhvr additive="base">
                                        <p:cTn id="147" dur="500" fill="hold"/>
                                        <p:tgtEl>
                                          <p:spTgt spid="9"/>
                                        </p:tgtEl>
                                        <p:attrNameLst>
                                          <p:attrName>ppt_x</p:attrName>
                                        </p:attrNameLst>
                                      </p:cBhvr>
                                      <p:tavLst>
                                        <p:tav tm="0">
                                          <p:val>
                                            <p:strVal val="#ppt_x"/>
                                          </p:val>
                                        </p:tav>
                                        <p:tav tm="100000">
                                          <p:val>
                                            <p:strVal val="#ppt_x"/>
                                          </p:val>
                                        </p:tav>
                                      </p:tavLst>
                                    </p:anim>
                                    <p:anim calcmode="lin" valueType="num">
                                      <p:cBhvr additive="base">
                                        <p:cTn id="148" dur="500" fill="hold"/>
                                        <p:tgtEl>
                                          <p:spTgt spid="9"/>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11"/>
                                        </p:tgtEl>
                                        <p:attrNameLst>
                                          <p:attrName>style.visibility</p:attrName>
                                        </p:attrNameLst>
                                      </p:cBhvr>
                                      <p:to>
                                        <p:strVal val="visible"/>
                                      </p:to>
                                    </p:set>
                                    <p:anim calcmode="lin" valueType="num">
                                      <p:cBhvr additive="base">
                                        <p:cTn id="151" dur="500" fill="hold"/>
                                        <p:tgtEl>
                                          <p:spTgt spid="11"/>
                                        </p:tgtEl>
                                        <p:attrNameLst>
                                          <p:attrName>ppt_x</p:attrName>
                                        </p:attrNameLst>
                                      </p:cBhvr>
                                      <p:tavLst>
                                        <p:tav tm="0">
                                          <p:val>
                                            <p:strVal val="#ppt_x"/>
                                          </p:val>
                                        </p:tav>
                                        <p:tav tm="100000">
                                          <p:val>
                                            <p:strVal val="#ppt_x"/>
                                          </p:val>
                                        </p:tav>
                                      </p:tavLst>
                                    </p:anim>
                                    <p:anim calcmode="lin" valueType="num">
                                      <p:cBhvr additive="base">
                                        <p:cTn id="152" dur="500" fill="hold"/>
                                        <p:tgtEl>
                                          <p:spTgt spid="1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12"/>
                                        </p:tgtEl>
                                        <p:attrNameLst>
                                          <p:attrName>style.visibility</p:attrName>
                                        </p:attrNameLst>
                                      </p:cBhvr>
                                      <p:to>
                                        <p:strVal val="visible"/>
                                      </p:to>
                                    </p:set>
                                    <p:anim calcmode="lin" valueType="num">
                                      <p:cBhvr additive="base">
                                        <p:cTn id="155" dur="500" fill="hold"/>
                                        <p:tgtEl>
                                          <p:spTgt spid="12"/>
                                        </p:tgtEl>
                                        <p:attrNameLst>
                                          <p:attrName>ppt_x</p:attrName>
                                        </p:attrNameLst>
                                      </p:cBhvr>
                                      <p:tavLst>
                                        <p:tav tm="0">
                                          <p:val>
                                            <p:strVal val="#ppt_x"/>
                                          </p:val>
                                        </p:tav>
                                        <p:tav tm="100000">
                                          <p:val>
                                            <p:strVal val="#ppt_x"/>
                                          </p:val>
                                        </p:tav>
                                      </p:tavLst>
                                    </p:anim>
                                    <p:anim calcmode="lin" valueType="num">
                                      <p:cBhvr additive="base">
                                        <p:cTn id="156" dur="500" fill="hold"/>
                                        <p:tgtEl>
                                          <p:spTgt spid="1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10"/>
                                        </p:tgtEl>
                                        <p:attrNameLst>
                                          <p:attrName>style.visibility</p:attrName>
                                        </p:attrNameLst>
                                      </p:cBhvr>
                                      <p:to>
                                        <p:strVal val="visible"/>
                                      </p:to>
                                    </p:set>
                                    <p:anim calcmode="lin" valueType="num">
                                      <p:cBhvr additive="base">
                                        <p:cTn id="159" dur="500" fill="hold"/>
                                        <p:tgtEl>
                                          <p:spTgt spid="10"/>
                                        </p:tgtEl>
                                        <p:attrNameLst>
                                          <p:attrName>ppt_x</p:attrName>
                                        </p:attrNameLst>
                                      </p:cBhvr>
                                      <p:tavLst>
                                        <p:tav tm="0">
                                          <p:val>
                                            <p:strVal val="#ppt_x"/>
                                          </p:val>
                                        </p:tav>
                                        <p:tav tm="100000">
                                          <p:val>
                                            <p:strVal val="#ppt_x"/>
                                          </p:val>
                                        </p:tav>
                                      </p:tavLst>
                                    </p:anim>
                                    <p:anim calcmode="lin" valueType="num">
                                      <p:cBhvr additive="base">
                                        <p:cTn id="16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animBg="1"/>
      <p:bldP spid="10" grpId="0" animBg="1"/>
      <p:bldP spid="11" grpId="0"/>
      <p:bldP spid="12" grpId="0" animBg="1"/>
      <p:bldP spid="21" grpId="0" animBg="1"/>
      <p:bldP spid="22" grpId="0" animBg="1"/>
      <p:bldP spid="23" grpId="0"/>
      <p:bldP spid="24" grpId="0" animBg="1"/>
      <p:bldP spid="25" grpId="0"/>
      <p:bldP spid="26" grpId="0"/>
      <p:bldP spid="27" grpId="0" animBg="1"/>
      <p:bldP spid="28" grpId="0" animBg="1"/>
      <p:bldP spid="29" grpId="0" animBg="1"/>
      <p:bldP spid="30" grpId="0"/>
      <p:bldP spid="31" grpId="0"/>
      <p:bldP spid="32" grpId="0" animBg="1"/>
      <p:bldP spid="33" grpId="0" animBg="1"/>
      <p:bldP spid="34" grpId="0" animBg="1"/>
      <p:bldP spid="36" grpId="0" animBg="1"/>
      <p:bldP spid="37" grpId="0" animBg="1"/>
      <p:bldP spid="38" grpId="0" animBg="1"/>
      <p:bldP spid="39" grpId="0" animBg="1"/>
      <p:bldP spid="40" grpId="0"/>
      <p:bldP spid="41" grpId="0"/>
      <p:bldP spid="42" grpId="0"/>
      <p:bldP spid="43" grpId="0" animBg="1"/>
      <p:bldP spid="44" grpId="0" animBg="1"/>
      <p:bldP spid="45" grpId="0" animBg="1"/>
      <p:bldP spid="46" grpId="0" animBg="1"/>
      <p:bldP spid="47" grpId="0" animBg="1"/>
      <p:bldP spid="48" grpId="0" animBg="1"/>
      <p:bldP spid="49" grpId="0" animBg="1"/>
      <p:bldP spid="5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D8BBB822-D713-453D-AFE2-CAFFDED61F9B}"/>
              </a:ext>
            </a:extLst>
          </p:cNvPr>
          <p:cNvSpPr>
            <a:spLocks noGrp="1" noChangeArrowheads="1"/>
          </p:cNvSpPr>
          <p:nvPr>
            <p:ph idx="1"/>
          </p:nvPr>
        </p:nvSpPr>
        <p:spPr>
          <a:xfrm>
            <a:off x="119336" y="1184601"/>
            <a:ext cx="11953328" cy="4116607"/>
          </a:xfrm>
          <a:noFill/>
        </p:spPr>
        <p:txBody>
          <a:bodyPr/>
          <a:lstStyle/>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A</a:t>
            </a:r>
            <a:r>
              <a:rPr lang="pt-BR" sz="3500" b="1" dirty="0">
                <a:latin typeface="Calibri" panose="020F0502020204030204" pitchFamily="34" charset="0"/>
                <a:cs typeface="Calibri" panose="020F0502020204030204" pitchFamily="34" charset="0"/>
              </a:rPr>
              <a:t> seleção adversa </a:t>
            </a:r>
            <a:r>
              <a:rPr lang="pt-BR" sz="3500" dirty="0">
                <a:latin typeface="Calibri" panose="020F0502020204030204" pitchFamily="34" charset="0"/>
                <a:cs typeface="Calibri" panose="020F0502020204030204" pitchFamily="34" charset="0"/>
              </a:rPr>
              <a:t>é um problema de </a:t>
            </a:r>
            <a:r>
              <a:rPr lang="pt-BR" sz="3500" b="1" dirty="0">
                <a:latin typeface="Calibri" panose="020F0502020204030204" pitchFamily="34" charset="0"/>
                <a:cs typeface="Calibri" panose="020F0502020204030204" pitchFamily="34" charset="0"/>
              </a:rPr>
              <a:t>informação oculta </a:t>
            </a:r>
            <a:r>
              <a:rPr lang="pt-BR" sz="3500" dirty="0">
                <a:latin typeface="Calibri" panose="020F0502020204030204" pitchFamily="34" charset="0"/>
                <a:cs typeface="Calibri" panose="020F0502020204030204" pitchFamily="34" charset="0"/>
              </a:rPr>
              <a:t>(</a:t>
            </a:r>
            <a:r>
              <a:rPr lang="pt-BR" sz="3500" b="1" dirty="0">
                <a:latin typeface="Calibri" panose="020F0502020204030204" pitchFamily="34" charset="0"/>
                <a:cs typeface="Calibri" panose="020F0502020204030204" pitchFamily="34" charset="0"/>
              </a:rPr>
              <a:t>tipo oculto</a:t>
            </a:r>
            <a:r>
              <a:rPr lang="pt-BR" sz="3500" dirty="0">
                <a:latin typeface="Calibri" panose="020F0502020204030204" pitchFamily="34" charset="0"/>
                <a:cs typeface="Calibri" panose="020F0502020204030204" pitchFamily="34" charset="0"/>
              </a:rPr>
              <a:t>), em que um lado do mercado não pode observar a qualidade dos bens.</a:t>
            </a:r>
          </a:p>
          <a:p>
            <a:pPr algn="just">
              <a:buFont typeface="Arial" panose="020B0604020202020204" pitchFamily="34" charset="0"/>
              <a:buChar char="•"/>
            </a:pPr>
            <a:endParaRPr lang="pt-BR" sz="400" dirty="0">
              <a:latin typeface="Calibri" panose="020F0502020204030204" pitchFamily="34" charset="0"/>
              <a:cs typeface="Calibri" panose="020F0502020204030204" pitchFamily="34" charset="0"/>
            </a:endParaRPr>
          </a:p>
          <a:p>
            <a:pPr algn="just">
              <a:buFont typeface="Arial" panose="020B0604020202020204" pitchFamily="34" charset="0"/>
              <a:buChar char="•"/>
            </a:pPr>
            <a:r>
              <a:rPr lang="pt-BR" sz="3500" dirty="0">
                <a:latin typeface="Calibri" panose="020F0502020204030204" pitchFamily="34" charset="0"/>
                <a:cs typeface="Calibri" panose="020F0502020204030204" pitchFamily="34" charset="0"/>
              </a:rPr>
              <a:t>O </a:t>
            </a:r>
            <a:r>
              <a:rPr lang="pt-BR" sz="3500" b="1" dirty="0">
                <a:latin typeface="Calibri" panose="020F0502020204030204" pitchFamily="34" charset="0"/>
                <a:cs typeface="Calibri" panose="020F0502020204030204" pitchFamily="34" charset="0"/>
              </a:rPr>
              <a:t>risco moral </a:t>
            </a:r>
            <a:r>
              <a:rPr lang="pt-BR" sz="3500" dirty="0">
                <a:latin typeface="Calibri" panose="020F0502020204030204" pitchFamily="34" charset="0"/>
                <a:cs typeface="Calibri" panose="020F0502020204030204" pitchFamily="34" charset="0"/>
              </a:rPr>
              <a:t>é um problema de </a:t>
            </a:r>
            <a:r>
              <a:rPr lang="pt-BR" sz="3500" b="1" dirty="0">
                <a:latin typeface="Calibri" panose="020F0502020204030204" pitchFamily="34" charset="0"/>
                <a:cs typeface="Calibri" panose="020F0502020204030204" pitchFamily="34" charset="0"/>
              </a:rPr>
              <a:t>ação oculta</a:t>
            </a:r>
            <a:r>
              <a:rPr lang="pt-BR" sz="3500" dirty="0">
                <a:latin typeface="Calibri" panose="020F0502020204030204" pitchFamily="34" charset="0"/>
                <a:cs typeface="Calibri" panose="020F0502020204030204" pitchFamily="34" charset="0"/>
              </a:rPr>
              <a:t>, onde um lado do mercado não pode observar as ações do outro.</a:t>
            </a:r>
          </a:p>
          <a:p>
            <a:pPr lvl="1" algn="just">
              <a:buFont typeface="Arial" panose="020B0604020202020204" pitchFamily="34" charset="0"/>
              <a:buChar char="•"/>
            </a:pPr>
            <a:r>
              <a:rPr lang="pt-BR" sz="3400" dirty="0">
                <a:latin typeface="Calibri" panose="020F0502020204030204" pitchFamily="34" charset="0"/>
                <a:cs typeface="Calibri" panose="020F0502020204030204" pitchFamily="34" charset="0"/>
              </a:rPr>
              <a:t>Será que o governo pode obrigar alguém a “tomar cuidado” ?</a:t>
            </a:r>
          </a:p>
        </p:txBody>
      </p:sp>
      <p:sp>
        <p:nvSpPr>
          <p:cNvPr id="5" name="Título 1">
            <a:extLst>
              <a:ext uri="{FF2B5EF4-FFF2-40B4-BE49-F238E27FC236}">
                <a16:creationId xmlns:a16="http://schemas.microsoft.com/office/drawing/2014/main" id="{C8719BA8-2A7A-4A7C-87F4-1F8A89BD106F}"/>
              </a:ext>
            </a:extLst>
          </p:cNvPr>
          <p:cNvSpPr>
            <a:spLocks noGrp="1"/>
          </p:cNvSpPr>
          <p:nvPr>
            <p:ph type="title"/>
          </p:nvPr>
        </p:nvSpPr>
        <p:spPr>
          <a:xfrm>
            <a:off x="838200" y="221109"/>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Risco Moral e Seleção Adversa</a:t>
            </a:r>
          </a:p>
        </p:txBody>
      </p:sp>
    </p:spTree>
    <p:extLst>
      <p:ext uri="{BB962C8B-B14F-4D97-AF65-F5344CB8AC3E}">
        <p14:creationId xmlns:p14="http://schemas.microsoft.com/office/powerpoint/2010/main" val="303248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0210A7C-BD6B-A936-5264-4AC79D8BB129}"/>
              </a:ext>
            </a:extLst>
          </p:cNvPr>
          <p:cNvSpPr>
            <a:spLocks noGrp="1"/>
          </p:cNvSpPr>
          <p:nvPr>
            <p:ph idx="1"/>
          </p:nvPr>
        </p:nvSpPr>
        <p:spPr>
          <a:xfrm>
            <a:off x="479376" y="836712"/>
            <a:ext cx="11377264" cy="5760640"/>
          </a:xfrm>
        </p:spPr>
        <p:txBody>
          <a:bodyPr>
            <a:normAutofit/>
          </a:bodyPr>
          <a:lstStyle/>
          <a:p>
            <a:pPr algn="just">
              <a:buFont typeface="Wingdings" panose="05000000000000000000" pitchFamily="2" charset="2"/>
              <a:buChar char="§"/>
            </a:pPr>
            <a:r>
              <a:rPr lang="pt-BR" b="1" dirty="0">
                <a:latin typeface="Arial" panose="020B0604020202020204" pitchFamily="34" charset="0"/>
                <a:cs typeface="Arial" panose="020B0604020202020204" pitchFamily="34" charset="0"/>
              </a:rPr>
              <a:t>Resolvendo o Problema no Mercado de Planos de Saúde</a:t>
            </a:r>
          </a:p>
          <a:p>
            <a:pPr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514350" indent="-514350" algn="just">
              <a:buFont typeface="+mj-lt"/>
              <a:buAutoNum type="arabicParenR"/>
            </a:pPr>
            <a:r>
              <a:rPr lang="pt-BR" dirty="0">
                <a:latin typeface="Arial" panose="020B0604020202020204" pitchFamily="34" charset="0"/>
                <a:cs typeface="Arial" panose="020B0604020202020204" pitchFamily="34" charset="0"/>
              </a:rPr>
              <a:t>Segmentação de Mercados:</a:t>
            </a:r>
          </a:p>
          <a:p>
            <a:pPr marL="514350" indent="-514350" algn="just">
              <a:buFont typeface="+mj-lt"/>
              <a:buAutoNum type="arabicParenR"/>
            </a:pPr>
            <a:endParaRPr lang="pt-BR" sz="1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Se a firma pudesse cobrar preços diferentes de grupos de consumidores diferentes, o problema seria minimizado.</a:t>
            </a:r>
          </a:p>
          <a:p>
            <a:pPr lvl="1"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marL="514350" indent="-514350" algn="just">
              <a:buFont typeface="+mj-lt"/>
              <a:buAutoNum type="arabicParenR" startAt="2"/>
            </a:pPr>
            <a:r>
              <a:rPr lang="pt-BR" dirty="0">
                <a:latin typeface="Arial" panose="020B0604020202020204" pitchFamily="34" charset="0"/>
                <a:cs typeface="Arial" panose="020B0604020202020204" pitchFamily="34" charset="0"/>
              </a:rPr>
              <a:t>Paradoxalmente (pois, em geral, mais escolha é melhor), um plano de compra compulsório poderia minimizar esse problema.</a:t>
            </a:r>
          </a:p>
          <a:p>
            <a:pPr marL="514350" indent="-514350" algn="just">
              <a:buFont typeface="+mj-lt"/>
              <a:buAutoNum type="arabicParenR" startAt="2"/>
            </a:pPr>
            <a:endParaRPr lang="pt-BR" sz="1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Nesse caso, tanto os indivíduos com elevada probabilidade de adoecerem quanto os indivíduos com baixa probabilidade teriam que comprar o seguro, evitando assim a externalidade existente entre pessoas de alto e baixo risco.</a:t>
            </a:r>
          </a:p>
          <a:p>
            <a:pPr lvl="1" algn="just">
              <a:buFont typeface="Wingdings" panose="05000000000000000000" pitchFamily="2" charset="2"/>
              <a:buChar char="§"/>
            </a:pPr>
            <a:endParaRPr lang="pt-BR" sz="1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Como “todos” devem participar, a seleção adversa é eliminada.</a:t>
            </a:r>
          </a:p>
        </p:txBody>
      </p:sp>
      <p:sp>
        <p:nvSpPr>
          <p:cNvPr id="5" name="Título 1">
            <a:extLst>
              <a:ext uri="{FF2B5EF4-FFF2-40B4-BE49-F238E27FC236}">
                <a16:creationId xmlns:a16="http://schemas.microsoft.com/office/drawing/2014/main" id="{56A27BB4-C91A-37D0-9672-6169BDF042FA}"/>
              </a:ext>
            </a:extLst>
          </p:cNvPr>
          <p:cNvSpPr>
            <a:spLocks noGrp="1"/>
          </p:cNvSpPr>
          <p:nvPr>
            <p:ph type="title"/>
          </p:nvPr>
        </p:nvSpPr>
        <p:spPr>
          <a:xfrm>
            <a:off x="695400" y="116632"/>
            <a:ext cx="10472225" cy="903635"/>
          </a:xfrm>
        </p:spPr>
        <p:txBody>
          <a:bodyPr>
            <a:normAutofit/>
          </a:bodyPr>
          <a:lstStyle/>
          <a:p>
            <a:pPr algn="ctr"/>
            <a:r>
              <a:rPr lang="pt-BR" sz="3600" b="1" dirty="0">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204245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 calcmode="lin" valueType="num">
                                      <p:cBhvr additive="base">
                                        <p:cTn id="1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anim calcmode="lin" valueType="num">
                                      <p:cBhvr additive="base">
                                        <p:cTn id="2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anim calcmode="lin" valueType="num">
                                      <p:cBhvr additive="base">
                                        <p:cTn id="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BA19302-4FF8-ED17-8620-EAD624845839}"/>
              </a:ext>
            </a:extLst>
          </p:cNvPr>
          <p:cNvSpPr>
            <a:spLocks noGrp="1"/>
          </p:cNvSpPr>
          <p:nvPr>
            <p:ph type="title"/>
          </p:nvPr>
        </p:nvSpPr>
        <p:spPr>
          <a:xfrm>
            <a:off x="623392" y="195756"/>
            <a:ext cx="10515600" cy="759619"/>
          </a:xfrm>
        </p:spPr>
        <p:txBody>
          <a:bodyPr>
            <a:normAutofit/>
          </a:bodyPr>
          <a:lstStyle/>
          <a:p>
            <a:pPr algn="ctr"/>
            <a:r>
              <a:rPr lang="pt-BR" sz="3600" b="1" dirty="0">
                <a:latin typeface="Arial" panose="020B0604020202020204" pitchFamily="34" charset="0"/>
                <a:cs typeface="Arial" panose="020B0604020202020204" pitchFamily="34" charset="0"/>
              </a:rPr>
              <a:t>Sinalização</a:t>
            </a:r>
          </a:p>
        </p:txBody>
      </p:sp>
      <p:sp>
        <p:nvSpPr>
          <p:cNvPr id="5" name="Espaço Reservado para Conteúdo 2">
            <a:extLst>
              <a:ext uri="{FF2B5EF4-FFF2-40B4-BE49-F238E27FC236}">
                <a16:creationId xmlns:a16="http://schemas.microsoft.com/office/drawing/2014/main" id="{4CD1E4D7-53DF-8A80-B95C-0240FBED810C}"/>
              </a:ext>
            </a:extLst>
          </p:cNvPr>
          <p:cNvSpPr>
            <a:spLocks noGrp="1"/>
          </p:cNvSpPr>
          <p:nvPr>
            <p:ph idx="1"/>
          </p:nvPr>
        </p:nvSpPr>
        <p:spPr>
          <a:xfrm>
            <a:off x="479376" y="908720"/>
            <a:ext cx="11233248" cy="4351338"/>
          </a:xfrm>
        </p:spPr>
        <p:txBody>
          <a:bodyPr/>
          <a:lstStyle/>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No mercado de carros usados com informação assimétrica que vimos anteriormente, os vendedores de carros bons podem querer </a:t>
            </a:r>
            <a:r>
              <a:rPr lang="pt-BR" b="1" dirty="0">
                <a:latin typeface="Arial" panose="020B0604020202020204" pitchFamily="34" charset="0"/>
                <a:cs typeface="Arial" panose="020B0604020202020204" pitchFamily="34" charset="0"/>
              </a:rPr>
              <a:t>sinalizar</a:t>
            </a:r>
            <a:r>
              <a:rPr lang="pt-BR" dirty="0">
                <a:latin typeface="Arial" panose="020B0604020202020204" pitchFamily="34" charset="0"/>
                <a:cs typeface="Arial" panose="020B0604020202020204" pitchFamily="34" charset="0"/>
              </a:rPr>
              <a:t> que seus carros são os bons, e não os ruins, evitando problemas de seleção adversa. </a:t>
            </a:r>
          </a:p>
          <a:p>
            <a:pPr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Um sinal poderia ser a garantia de que eles se comprometem a pagar certa quantia se o carro der defeito. </a:t>
            </a:r>
          </a:p>
          <a:p>
            <a:pPr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Somente donos de carros bons podem se dar ao luxo de oferecer garantias, e os compradores sabem disso.</a:t>
            </a:r>
          </a:p>
        </p:txBody>
      </p:sp>
    </p:spTree>
    <p:extLst>
      <p:ext uri="{BB962C8B-B14F-4D97-AF65-F5344CB8AC3E}">
        <p14:creationId xmlns:p14="http://schemas.microsoft.com/office/powerpoint/2010/main" val="109549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2FA87CD-6645-8509-FBB8-55CD342CD4F1}"/>
              </a:ext>
            </a:extLst>
          </p:cNvPr>
          <p:cNvSpPr>
            <a:spLocks noGrp="1"/>
          </p:cNvSpPr>
          <p:nvPr>
            <p:ph type="title"/>
          </p:nvPr>
        </p:nvSpPr>
        <p:spPr>
          <a:xfrm>
            <a:off x="335360" y="159221"/>
            <a:ext cx="11593288" cy="821507"/>
          </a:xfrm>
        </p:spPr>
        <p:txBody>
          <a:bodyPr>
            <a:normAutofit/>
          </a:bodyPr>
          <a:lstStyle/>
          <a:p>
            <a:r>
              <a:rPr lang="pt-BR" sz="3600" b="1" dirty="0">
                <a:latin typeface="Arial" panose="020B0604020202020204" pitchFamily="34" charset="0"/>
                <a:cs typeface="Arial" panose="020B0604020202020204" pitchFamily="34" charset="0"/>
              </a:rPr>
              <a:t>Incentivos: O Problema da Relação Agente-Principal</a:t>
            </a:r>
          </a:p>
        </p:txBody>
      </p:sp>
      <p:sp>
        <p:nvSpPr>
          <p:cNvPr id="5" name="Espaço Reservado para Conteúdo 2">
            <a:extLst>
              <a:ext uri="{FF2B5EF4-FFF2-40B4-BE49-F238E27FC236}">
                <a16:creationId xmlns:a16="http://schemas.microsoft.com/office/drawing/2014/main" id="{D96D67A1-207C-5FB6-6952-7F0367CDF43B}"/>
              </a:ext>
            </a:extLst>
          </p:cNvPr>
          <p:cNvSpPr>
            <a:spLocks noGrp="1"/>
          </p:cNvSpPr>
          <p:nvPr>
            <p:ph idx="1"/>
          </p:nvPr>
        </p:nvSpPr>
        <p:spPr>
          <a:xfrm>
            <a:off x="335360" y="1124744"/>
            <a:ext cx="11377264" cy="4836195"/>
          </a:xfrm>
        </p:spPr>
        <p:txBody>
          <a:bodyPr>
            <a:normAutofit/>
          </a:bodyPr>
          <a:lstStyle/>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Se as informações estivessem amplamente disponíveis e se o monitoramento da produtividade dos trabalhadores não envolvesse custos, os proprietários de uma empresa poderiam estar seguros de que seus administradores e funcionários estariam trabalhando efetivamente.</a:t>
            </a:r>
          </a:p>
          <a:p>
            <a:pPr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Entretanto, na maioria das empresas, os proprietários não têm condições de acompanhar tudo o que seus funcionários fazem; estes estão mais bem informados do que os proprietários.</a:t>
            </a:r>
          </a:p>
          <a:p>
            <a:pPr algn="just">
              <a:buFont typeface="Wingdings" panose="05000000000000000000" pitchFamily="2" charset="2"/>
              <a:buChar char="§"/>
            </a:pPr>
            <a:endParaRPr lang="pt-BR" sz="9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Essa assimetria de informações cria o problema conhecido como </a:t>
            </a:r>
            <a:r>
              <a:rPr lang="pt-BR" b="1" dirty="0">
                <a:latin typeface="Arial" panose="020B0604020202020204" pitchFamily="34" charset="0"/>
                <a:cs typeface="Arial" panose="020B0604020202020204" pitchFamily="34" charset="0"/>
              </a:rPr>
              <a:t>Relação Agente-Principal.</a:t>
            </a:r>
          </a:p>
        </p:txBody>
      </p:sp>
    </p:spTree>
    <p:extLst>
      <p:ext uri="{BB962C8B-B14F-4D97-AF65-F5344CB8AC3E}">
        <p14:creationId xmlns:p14="http://schemas.microsoft.com/office/powerpoint/2010/main" val="264263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ADDA2E9-B209-7E74-89A6-67F636231228}"/>
              </a:ext>
            </a:extLst>
          </p:cNvPr>
          <p:cNvSpPr>
            <a:spLocks noGrp="1"/>
          </p:cNvSpPr>
          <p:nvPr>
            <p:ph type="title"/>
          </p:nvPr>
        </p:nvSpPr>
        <p:spPr>
          <a:xfrm>
            <a:off x="335360" y="231229"/>
            <a:ext cx="11593288" cy="821507"/>
          </a:xfrm>
        </p:spPr>
        <p:txBody>
          <a:bodyPr>
            <a:normAutofit/>
          </a:bodyPr>
          <a:lstStyle/>
          <a:p>
            <a:r>
              <a:rPr lang="pt-BR" sz="3600" b="1" dirty="0">
                <a:latin typeface="Arial" panose="020B0604020202020204" pitchFamily="34" charset="0"/>
                <a:cs typeface="Arial" panose="020B0604020202020204" pitchFamily="34" charset="0"/>
              </a:rPr>
              <a:t>Incentivos: O Problema da Relação Agente-Principal</a:t>
            </a:r>
          </a:p>
        </p:txBody>
      </p:sp>
      <p:sp>
        <p:nvSpPr>
          <p:cNvPr id="5" name="Espaço Reservado para Conteúdo 2">
            <a:extLst>
              <a:ext uri="{FF2B5EF4-FFF2-40B4-BE49-F238E27FC236}">
                <a16:creationId xmlns:a16="http://schemas.microsoft.com/office/drawing/2014/main" id="{0AADC22F-5D2A-AF54-23EC-FA87D0C2634E}"/>
              </a:ext>
            </a:extLst>
          </p:cNvPr>
          <p:cNvSpPr>
            <a:spLocks noGrp="1"/>
          </p:cNvSpPr>
          <p:nvPr>
            <p:ph idx="1"/>
          </p:nvPr>
        </p:nvSpPr>
        <p:spPr>
          <a:xfrm>
            <a:off x="335360" y="1196752"/>
            <a:ext cx="11377264" cy="4836195"/>
          </a:xfrm>
        </p:spPr>
        <p:txBody>
          <a:bodyPr>
            <a:normAutofit/>
          </a:bodyPr>
          <a:lstStyle/>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Dizemos que existe uma </a:t>
            </a:r>
            <a:r>
              <a:rPr lang="pt-BR" b="1" dirty="0">
                <a:latin typeface="Arial" panose="020B0604020202020204" pitchFamily="34" charset="0"/>
                <a:cs typeface="Arial" panose="020B0604020202020204" pitchFamily="34" charset="0"/>
              </a:rPr>
              <a:t>relação de agência </a:t>
            </a:r>
            <a:r>
              <a:rPr lang="pt-BR" dirty="0">
                <a:latin typeface="Arial" panose="020B0604020202020204" pitchFamily="34" charset="0"/>
                <a:cs typeface="Arial" panose="020B0604020202020204" pitchFamily="34" charset="0"/>
              </a:rPr>
              <a:t>sempre que há um arranjo entre pessoas no qual o bem estar de um dos participantes depende daquilo que é feito por outra pessoa, também participante.</a:t>
            </a:r>
          </a:p>
          <a:p>
            <a:pPr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O </a:t>
            </a:r>
            <a:r>
              <a:rPr lang="pt-BR" b="1" dirty="0">
                <a:latin typeface="Arial" panose="020B0604020202020204" pitchFamily="34" charset="0"/>
                <a:cs typeface="Arial" panose="020B0604020202020204" pitchFamily="34" charset="0"/>
              </a:rPr>
              <a:t>Agente</a:t>
            </a:r>
            <a:r>
              <a:rPr lang="pt-BR" dirty="0">
                <a:latin typeface="Arial" panose="020B0604020202020204" pitchFamily="34" charset="0"/>
                <a:cs typeface="Arial" panose="020B0604020202020204" pitchFamily="34" charset="0"/>
              </a:rPr>
              <a:t> representa a pessoa atuante e o </a:t>
            </a:r>
            <a:r>
              <a:rPr lang="pt-BR" b="1" dirty="0">
                <a:latin typeface="Arial" panose="020B0604020202020204" pitchFamily="34" charset="0"/>
                <a:cs typeface="Arial" panose="020B0604020202020204" pitchFamily="34" charset="0"/>
              </a:rPr>
              <a:t>Principa</a:t>
            </a:r>
            <a:r>
              <a:rPr lang="pt-BR" dirty="0">
                <a:latin typeface="Arial" panose="020B0604020202020204" pitchFamily="34" charset="0"/>
                <a:cs typeface="Arial" panose="020B0604020202020204" pitchFamily="34" charset="0"/>
              </a:rPr>
              <a:t>l a parte que é afetada pela ação do agente.</a:t>
            </a:r>
          </a:p>
          <a:p>
            <a:pPr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pt-BR" dirty="0">
                <a:latin typeface="Arial" panose="020B0604020202020204" pitchFamily="34" charset="0"/>
                <a:cs typeface="Arial" panose="020B0604020202020204" pitchFamily="34" charset="0"/>
              </a:rPr>
              <a:t>O problema da </a:t>
            </a:r>
            <a:r>
              <a:rPr lang="pt-BR" b="1" dirty="0">
                <a:latin typeface="Arial" panose="020B0604020202020204" pitchFamily="34" charset="0"/>
                <a:cs typeface="Arial" panose="020B0604020202020204" pitchFamily="34" charset="0"/>
              </a:rPr>
              <a:t>Relação Agente-Principal </a:t>
            </a:r>
            <a:r>
              <a:rPr lang="pt-BR" dirty="0">
                <a:latin typeface="Arial" panose="020B0604020202020204" pitchFamily="34" charset="0"/>
                <a:cs typeface="Arial" panose="020B0604020202020204" pitchFamily="34" charset="0"/>
              </a:rPr>
              <a:t>surge quando os agentes perseguem seus próprios objetivos e não os do principal.</a:t>
            </a:r>
          </a:p>
        </p:txBody>
      </p:sp>
    </p:spTree>
    <p:extLst>
      <p:ext uri="{BB962C8B-B14F-4D97-AF65-F5344CB8AC3E}">
        <p14:creationId xmlns:p14="http://schemas.microsoft.com/office/powerpoint/2010/main" val="160325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72A4E7E-0ADD-0175-1113-DD913FFF9573}"/>
              </a:ext>
            </a:extLst>
          </p:cNvPr>
          <p:cNvSpPr>
            <a:spLocks noGrp="1"/>
          </p:cNvSpPr>
          <p:nvPr>
            <p:ph idx="1"/>
          </p:nvPr>
        </p:nvSpPr>
        <p:spPr>
          <a:xfrm>
            <a:off x="479376" y="876742"/>
            <a:ext cx="11233248" cy="4174366"/>
          </a:xfrm>
        </p:spPr>
        <p:txBody>
          <a:bodyPr>
            <a:normAutofit/>
          </a:bodyPr>
          <a:lstStyle/>
          <a:p>
            <a:pPr algn="just">
              <a:buFont typeface="Wingdings" panose="05000000000000000000" pitchFamily="2" charset="2"/>
              <a:buChar char="§"/>
            </a:pPr>
            <a:r>
              <a:rPr lang="pt-BR" sz="3000" b="1" dirty="0">
                <a:latin typeface="Arial" panose="020B0604020202020204" pitchFamily="34" charset="0"/>
                <a:cs typeface="Arial" panose="020B0604020202020204" pitchFamily="34" charset="0"/>
              </a:rPr>
              <a:t>Possíveis Soluções</a:t>
            </a:r>
          </a:p>
          <a:p>
            <a:pPr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Se o produto vier da terra, o proprietário (principal) poderia alugar a terra ao trabalhador (agente) pelo aluguel </a:t>
            </a:r>
            <a:r>
              <a:rPr lang="pt-BR" sz="2600" i="1" dirty="0">
                <a:latin typeface="Arial" panose="020B0604020202020204" pitchFamily="34" charset="0"/>
                <a:cs typeface="Arial" panose="020B0604020202020204" pitchFamily="34" charset="0"/>
              </a:rPr>
              <a:t>R </a:t>
            </a:r>
            <a:r>
              <a:rPr lang="pt-BR" sz="2600" dirty="0">
                <a:latin typeface="Arial" panose="020B0604020202020204" pitchFamily="34" charset="0"/>
                <a:cs typeface="Arial" panose="020B0604020202020204" pitchFamily="34" charset="0"/>
              </a:rPr>
              <a:t>. Um esquema de incentivo útil seria deixar ao trabalhador todo o produto acima do aluguel.</a:t>
            </a:r>
          </a:p>
          <a:p>
            <a:pPr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Outro esquema possível seria o proprietário da terra pagar ao trabalhador um salário </a:t>
            </a:r>
            <a:r>
              <a:rPr lang="pt-BR" sz="2600" i="1" dirty="0">
                <a:latin typeface="Arial" panose="020B0604020202020204" pitchFamily="34" charset="0"/>
                <a:cs typeface="Arial" panose="020B0604020202020204" pitchFamily="34" charset="0"/>
              </a:rPr>
              <a:t>w, </a:t>
            </a:r>
            <a:r>
              <a:rPr lang="pt-BR" sz="2600" dirty="0">
                <a:latin typeface="Arial" panose="020B0604020202020204" pitchFamily="34" charset="0"/>
                <a:cs typeface="Arial" panose="020B0604020202020204" pitchFamily="34" charset="0"/>
              </a:rPr>
              <a:t>dependendo do seu esforço </a:t>
            </a:r>
            <a:r>
              <a:rPr lang="pt-BR" sz="2600" i="1" dirty="0">
                <a:latin typeface="Arial" panose="020B0604020202020204" pitchFamily="34" charset="0"/>
                <a:cs typeface="Arial" panose="020B0604020202020204" pitchFamily="34" charset="0"/>
              </a:rPr>
              <a:t>x</a:t>
            </a:r>
            <a:r>
              <a:rPr lang="pt-BR" sz="2600" dirty="0">
                <a:latin typeface="Arial" panose="020B0604020202020204" pitchFamily="34" charset="0"/>
                <a:cs typeface="Arial" panose="020B0604020202020204" pitchFamily="34" charset="0"/>
              </a:rPr>
              <a:t>, juntamente com uma quantia fixa </a:t>
            </a:r>
            <a:r>
              <a:rPr lang="pt-BR" sz="2600" i="1" dirty="0">
                <a:latin typeface="Arial" panose="020B0604020202020204" pitchFamily="34" charset="0"/>
                <a:cs typeface="Arial" panose="020B0604020202020204" pitchFamily="34" charset="0"/>
              </a:rPr>
              <a:t>K </a:t>
            </a:r>
            <a:r>
              <a:rPr lang="pt-BR" sz="2600" dirty="0">
                <a:latin typeface="Arial" panose="020B0604020202020204" pitchFamily="34" charset="0"/>
                <a:cs typeface="Arial" panose="020B0604020202020204" pitchFamily="34" charset="0"/>
              </a:rPr>
              <a:t>.</a:t>
            </a:r>
          </a:p>
          <a:p>
            <a:pPr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Um terceiro esquema de incentivo, conhecido como “pegar ou largar”, consiste em um esquema de pagamento ao trabalhador onde ele receberia B* se trabalhasse </a:t>
            </a:r>
            <a:r>
              <a:rPr lang="pt-BR" sz="2600" i="1" dirty="0">
                <a:latin typeface="Arial" panose="020B0604020202020204" pitchFamily="34" charset="0"/>
                <a:cs typeface="Arial" panose="020B0604020202020204" pitchFamily="34" charset="0"/>
              </a:rPr>
              <a:t>x*</a:t>
            </a:r>
            <a:r>
              <a:rPr lang="pt-BR" sz="2600" dirty="0">
                <a:latin typeface="Arial" panose="020B0604020202020204" pitchFamily="34" charset="0"/>
                <a:cs typeface="Arial" panose="020B0604020202020204" pitchFamily="34" charset="0"/>
              </a:rPr>
              <a:t> e zero caso ele não atinja essa cota. </a:t>
            </a: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2600" dirty="0">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id="{A21C6DAF-FA7C-C5E4-6E93-7DD7225ADEF7}"/>
              </a:ext>
            </a:extLst>
          </p:cNvPr>
          <p:cNvSpPr txBox="1">
            <a:spLocks/>
          </p:cNvSpPr>
          <p:nvPr/>
        </p:nvSpPr>
        <p:spPr>
          <a:xfrm>
            <a:off x="335360" y="187756"/>
            <a:ext cx="11593288" cy="8215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pt-BR" sz="3600" b="1" dirty="0">
                <a:latin typeface="Arial" panose="020B0604020202020204" pitchFamily="34" charset="0"/>
                <a:cs typeface="Arial" panose="020B0604020202020204" pitchFamily="34" charset="0"/>
              </a:rPr>
              <a:t>Incentivos: O Problema da Relação Agente-Principal</a:t>
            </a:r>
          </a:p>
        </p:txBody>
      </p:sp>
      <p:sp>
        <p:nvSpPr>
          <p:cNvPr id="6" name="Espaço Reservado para Conteúdo 2">
            <a:extLst>
              <a:ext uri="{FF2B5EF4-FFF2-40B4-BE49-F238E27FC236}">
                <a16:creationId xmlns:a16="http://schemas.microsoft.com/office/drawing/2014/main" id="{F8AC8F64-98B2-8B16-C931-7C2A2B68A017}"/>
              </a:ext>
            </a:extLst>
          </p:cNvPr>
          <p:cNvSpPr txBox="1">
            <a:spLocks/>
          </p:cNvSpPr>
          <p:nvPr/>
        </p:nvSpPr>
        <p:spPr>
          <a:xfrm>
            <a:off x="407368" y="5098439"/>
            <a:ext cx="11377264" cy="1748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pt-BR" b="1" dirty="0">
                <a:latin typeface="Arial" panose="020B0604020202020204" pitchFamily="34" charset="0"/>
                <a:cs typeface="Arial" panose="020B0604020202020204" pitchFamily="34" charset="0"/>
              </a:rPr>
              <a:t>Resumidamente, os Três Esquemas de Incentivo São:</a:t>
            </a:r>
            <a:endParaRPr lang="pt-BR" sz="200" b="1"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Aluguel</a:t>
            </a: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Trabalho Assalariado (com um componente variável)</a:t>
            </a:r>
          </a:p>
          <a:p>
            <a:pPr lvl="1" algn="just">
              <a:buFont typeface="Wingdings" panose="05000000000000000000" pitchFamily="2" charset="2"/>
              <a:buChar char="§"/>
            </a:pPr>
            <a:r>
              <a:rPr lang="pt-BR" sz="2600" dirty="0">
                <a:latin typeface="Arial" panose="020B0604020202020204" pitchFamily="34" charset="0"/>
                <a:cs typeface="Arial" panose="020B0604020202020204" pitchFamily="34" charset="0"/>
              </a:rPr>
              <a:t>“Pegar ou Largar”</a:t>
            </a:r>
          </a:p>
          <a:p>
            <a:pPr lvl="1"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62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60913A-722C-4B90-AD79-D75A0401FD5A}"/>
              </a:ext>
            </a:extLst>
          </p:cNvPr>
          <p:cNvSpPr>
            <a:spLocks noGrp="1"/>
          </p:cNvSpPr>
          <p:nvPr>
            <p:ph type="title"/>
          </p:nvPr>
        </p:nvSpPr>
        <p:spPr>
          <a:xfrm>
            <a:off x="225290" y="206103"/>
            <a:ext cx="8640417" cy="1325563"/>
          </a:xfrm>
        </p:spPr>
        <p:txBody>
          <a:bodyPr>
            <a:normAutofit fontScale="90000"/>
          </a:bodyPr>
          <a:lstStyle/>
          <a:p>
            <a:r>
              <a:rPr lang="pt-BR" b="1" dirty="0"/>
              <a:t>1) CEBRASPE (CESPE) - </a:t>
            </a:r>
            <a:r>
              <a:rPr lang="pt-BR" b="1" dirty="0" err="1"/>
              <a:t>Aud</a:t>
            </a:r>
            <a:r>
              <a:rPr lang="pt-BR" b="1" dirty="0"/>
              <a:t> (TCE-RN)/2015 </a:t>
            </a:r>
            <a:br>
              <a:rPr lang="pt-BR" b="1" dirty="0"/>
            </a:br>
            <a:endParaRPr lang="pt-BR" b="1" dirty="0"/>
          </a:p>
        </p:txBody>
      </p:sp>
      <p:sp>
        <p:nvSpPr>
          <p:cNvPr id="3" name="Espaço Reservado para Conteúdo 2">
            <a:extLst>
              <a:ext uri="{FF2B5EF4-FFF2-40B4-BE49-F238E27FC236}">
                <a16:creationId xmlns:a16="http://schemas.microsoft.com/office/drawing/2014/main" id="{61156D45-77E5-4D93-96B7-3249EB4BCA7E}"/>
              </a:ext>
            </a:extLst>
          </p:cNvPr>
          <p:cNvSpPr>
            <a:spLocks noGrp="1"/>
          </p:cNvSpPr>
          <p:nvPr>
            <p:ph idx="1"/>
          </p:nvPr>
        </p:nvSpPr>
        <p:spPr>
          <a:xfrm>
            <a:off x="251792" y="924476"/>
            <a:ext cx="11754678" cy="4351338"/>
          </a:xfrm>
        </p:spPr>
        <p:txBody>
          <a:bodyPr/>
          <a:lstStyle/>
          <a:p>
            <a:pPr algn="just"/>
            <a:r>
              <a:rPr lang="pt-BR" dirty="0"/>
              <a:t>No que se refere a falhas de mercado, julgue o item que se segue.</a:t>
            </a:r>
          </a:p>
          <a:p>
            <a:pPr algn="just"/>
            <a:r>
              <a:rPr lang="pt-BR" dirty="0"/>
              <a:t>O fato de um grande número de pessoas não contratar seguro para seus automóveis justifica o valor elevado da franquia cobrado dos indivíduos que contratam esse tipo de serviço.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7640456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00CA29-A121-407C-B49A-2598873EBAC9}"/>
              </a:ext>
            </a:extLst>
          </p:cNvPr>
          <p:cNvSpPr>
            <a:spLocks noGrp="1"/>
          </p:cNvSpPr>
          <p:nvPr>
            <p:ph type="title"/>
          </p:nvPr>
        </p:nvSpPr>
        <p:spPr>
          <a:xfrm>
            <a:off x="1775792" y="192851"/>
            <a:ext cx="8574157" cy="1325563"/>
          </a:xfrm>
        </p:spPr>
        <p:txBody>
          <a:bodyPr>
            <a:normAutofit/>
          </a:bodyPr>
          <a:lstStyle/>
          <a:p>
            <a:pPr algn="just"/>
            <a:r>
              <a:rPr lang="pt-BR" b="1" dirty="0"/>
              <a:t>2) CEBRASPE (CESPE) - AJ (TJ CE)/TJ CE/Técnico Administrativa/Adm./2014 </a:t>
            </a:r>
          </a:p>
        </p:txBody>
      </p:sp>
      <p:sp>
        <p:nvSpPr>
          <p:cNvPr id="3" name="Espaço Reservado para Conteúdo 2">
            <a:extLst>
              <a:ext uri="{FF2B5EF4-FFF2-40B4-BE49-F238E27FC236}">
                <a16:creationId xmlns:a16="http://schemas.microsoft.com/office/drawing/2014/main" id="{08DC27A1-B9E4-4509-BBE2-9C51AA251320}"/>
              </a:ext>
            </a:extLst>
          </p:cNvPr>
          <p:cNvSpPr>
            <a:spLocks noGrp="1"/>
          </p:cNvSpPr>
          <p:nvPr>
            <p:ph idx="1"/>
          </p:nvPr>
        </p:nvSpPr>
        <p:spPr>
          <a:xfrm>
            <a:off x="1775792" y="1507577"/>
            <a:ext cx="8574157" cy="4351338"/>
          </a:xfrm>
        </p:spPr>
        <p:txBody>
          <a:bodyPr>
            <a:noAutofit/>
          </a:bodyPr>
          <a:lstStyle/>
          <a:p>
            <a:pPr algn="just"/>
            <a:r>
              <a:rPr lang="pt-BR" sz="2600" dirty="0"/>
              <a:t>No que diz respeito ao orçamento público e aos demais mecanismos de atuação do governo nas finanças públicas, assinale a opção correta.</a:t>
            </a:r>
          </a:p>
          <a:p>
            <a:pPr marL="457200" indent="-457200" algn="just">
              <a:buFont typeface="+mj-lt"/>
              <a:buAutoNum type="alphaLcParenR"/>
            </a:pPr>
            <a:r>
              <a:rPr lang="pt-BR" sz="2600" dirty="0"/>
              <a:t>Cabe ao Estado atuar direta ou indiretamente sobre os monopólios naturais, de modo a promover um nível ótimo de produção.</a:t>
            </a:r>
          </a:p>
          <a:p>
            <a:pPr marL="457200" indent="-457200" algn="just">
              <a:buFont typeface="+mj-lt"/>
              <a:buAutoNum type="alphaLcParenR"/>
            </a:pPr>
            <a:r>
              <a:rPr lang="pt-BR" sz="2600" dirty="0"/>
              <a:t>As externalidades negativas ocorrem quando as ações de um indivíduo ou empresa implicam benefícios a outros agentes econômicos.</a:t>
            </a:r>
          </a:p>
          <a:p>
            <a:pPr marL="457200" indent="-457200" algn="just">
              <a:buFont typeface="+mj-lt"/>
              <a:buAutoNum type="alphaLcParenR"/>
            </a:pPr>
            <a:r>
              <a:rPr lang="pt-BR" sz="2600" dirty="0"/>
              <a:t>O orçamento misto é aquele que envolve entidades da administração pública direta e indireta.</a:t>
            </a:r>
          </a:p>
        </p:txBody>
      </p:sp>
    </p:spTree>
    <p:extLst>
      <p:ext uri="{BB962C8B-B14F-4D97-AF65-F5344CB8AC3E}">
        <p14:creationId xmlns:p14="http://schemas.microsoft.com/office/powerpoint/2010/main" val="32084645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CF48C839-7C67-4403-B597-401600AB527E}"/>
              </a:ext>
            </a:extLst>
          </p:cNvPr>
          <p:cNvSpPr>
            <a:spLocks noGrp="1"/>
          </p:cNvSpPr>
          <p:nvPr>
            <p:ph idx="1"/>
          </p:nvPr>
        </p:nvSpPr>
        <p:spPr>
          <a:xfrm>
            <a:off x="1775792" y="553419"/>
            <a:ext cx="8574157" cy="4351338"/>
          </a:xfrm>
        </p:spPr>
        <p:txBody>
          <a:bodyPr>
            <a:noAutofit/>
          </a:bodyPr>
          <a:lstStyle/>
          <a:p>
            <a:pPr marL="514350" indent="-514350" algn="just">
              <a:buFont typeface="+mj-lt"/>
              <a:buAutoNum type="alphaLcParenR" startAt="4"/>
            </a:pPr>
            <a:r>
              <a:rPr lang="pt-BR" sz="2600" dirty="0"/>
              <a:t>Entre as funções do orçamento público no Brasil está a definição da política de aplicação das agências oficias de fomento.</a:t>
            </a:r>
          </a:p>
          <a:p>
            <a:pPr marL="514350" indent="-514350" algn="just">
              <a:buFont typeface="+mj-lt"/>
              <a:buAutoNum type="alphaLcParenR" startAt="4"/>
            </a:pPr>
            <a:endParaRPr lang="pt-BR" sz="2600" dirty="0"/>
          </a:p>
          <a:p>
            <a:pPr marL="514350" indent="-514350" algn="just">
              <a:buFont typeface="+mj-lt"/>
              <a:buAutoNum type="alphaLcParenR" startAt="4"/>
            </a:pPr>
            <a:endParaRPr lang="pt-BR" sz="2600" dirty="0"/>
          </a:p>
          <a:p>
            <a:pPr marL="514350" indent="-514350" algn="just">
              <a:buFont typeface="+mj-lt"/>
              <a:buAutoNum type="alphaLcParenR" startAt="4"/>
            </a:pPr>
            <a:endParaRPr lang="pt-BR" sz="2600" dirty="0"/>
          </a:p>
          <a:p>
            <a:pPr marL="514350" indent="-514350" algn="just">
              <a:buFont typeface="+mj-lt"/>
              <a:buAutoNum type="alphaLcParenR" startAt="4"/>
            </a:pPr>
            <a:r>
              <a:rPr lang="pt-BR" sz="2600" dirty="0"/>
              <a:t>São considerados bens públicos os produtos ou serviços produzidos por entidades da administração direta ou indireta. </a:t>
            </a:r>
          </a:p>
        </p:txBody>
      </p:sp>
    </p:spTree>
    <p:extLst>
      <p:ext uri="{BB962C8B-B14F-4D97-AF65-F5344CB8AC3E}">
        <p14:creationId xmlns:p14="http://schemas.microsoft.com/office/powerpoint/2010/main" val="20419973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EED7AD-77A1-4706-A268-5603EADB1777}"/>
              </a:ext>
            </a:extLst>
          </p:cNvPr>
          <p:cNvSpPr>
            <a:spLocks noGrp="1"/>
          </p:cNvSpPr>
          <p:nvPr>
            <p:ph type="title"/>
          </p:nvPr>
        </p:nvSpPr>
        <p:spPr>
          <a:xfrm>
            <a:off x="1749287" y="365127"/>
            <a:ext cx="8733182" cy="1325563"/>
          </a:xfrm>
        </p:spPr>
        <p:txBody>
          <a:bodyPr>
            <a:normAutofit/>
          </a:bodyPr>
          <a:lstStyle/>
          <a:p>
            <a:pPr algn="just"/>
            <a:r>
              <a:rPr lang="pt-BR" sz="4200" b="1" dirty="0"/>
              <a:t>3) CEBRASPE (CESPE) - ERSPT (ANATEL)/  Economia/2014 </a:t>
            </a:r>
          </a:p>
        </p:txBody>
      </p:sp>
      <p:sp>
        <p:nvSpPr>
          <p:cNvPr id="3" name="Espaço Reservado para Conteúdo 2">
            <a:extLst>
              <a:ext uri="{FF2B5EF4-FFF2-40B4-BE49-F238E27FC236}">
                <a16:creationId xmlns:a16="http://schemas.microsoft.com/office/drawing/2014/main" id="{B6BD8323-2B84-40F9-BB6B-E5BB9AF5A363}"/>
              </a:ext>
            </a:extLst>
          </p:cNvPr>
          <p:cNvSpPr>
            <a:spLocks noGrp="1"/>
          </p:cNvSpPr>
          <p:nvPr>
            <p:ph idx="1"/>
          </p:nvPr>
        </p:nvSpPr>
        <p:spPr>
          <a:xfrm>
            <a:off x="1789044" y="1666601"/>
            <a:ext cx="8600661" cy="4351338"/>
          </a:xfrm>
        </p:spPr>
        <p:txBody>
          <a:bodyPr/>
          <a:lstStyle/>
          <a:p>
            <a:pPr algn="just"/>
            <a:r>
              <a:rPr lang="pt-BR" dirty="0"/>
              <a:t>Com relação à teoria do setor público e às práticas de regulação, julgue o item que se segue.</a:t>
            </a:r>
          </a:p>
          <a:p>
            <a:pPr algn="just"/>
            <a:r>
              <a:rPr lang="pt-BR" dirty="0"/>
              <a:t>O fenômeno econômico conhecido como Tragédia dos Comuns é um caso de externalidade associado à utilização excessiva de um recurso de produção, o qual pertence a toda a sociedade, e não a uma pessoa em particular.</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847124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7B16AD2F-DCC0-490C-8F86-3A1BC06AE8B9}"/>
              </a:ext>
            </a:extLst>
          </p:cNvPr>
          <p:cNvSpPr>
            <a:spLocks noChangeArrowheads="1"/>
          </p:cNvSpPr>
          <p:nvPr/>
        </p:nvSpPr>
        <p:spPr bwMode="auto">
          <a:xfrm>
            <a:off x="185530" y="307578"/>
            <a:ext cx="11743872"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just" eaLnBrk="1" hangingPunct="1">
              <a:lnSpc>
                <a:spcPct val="90000"/>
              </a:lnSpc>
              <a:buClrTx/>
              <a:buFont typeface="Arial" panose="020B0604020202020204" pitchFamily="34" charset="0"/>
              <a:buChar char="•"/>
            </a:pPr>
            <a:r>
              <a:rPr lang="pt-BR" altLang="en-US" sz="3000" dirty="0"/>
              <a:t>O</a:t>
            </a:r>
            <a:r>
              <a:rPr lang="pt-BR" altLang="en-US" sz="3000" b="0" dirty="0"/>
              <a:t> conceito de excedente pode ser  interpretado como  uma  medida de bem-estar</a:t>
            </a:r>
            <a:r>
              <a:rPr lang="pt-BR" altLang="en-US" sz="3000" dirty="0"/>
              <a:t>.</a:t>
            </a:r>
          </a:p>
          <a:p>
            <a:pPr algn="just" eaLnBrk="1" hangingPunct="1">
              <a:lnSpc>
                <a:spcPct val="90000"/>
              </a:lnSpc>
              <a:buClrTx/>
              <a:buFont typeface="Arial" panose="020B0604020202020204" pitchFamily="34" charset="0"/>
              <a:buChar char="•"/>
            </a:pPr>
            <a:endParaRPr lang="pt-BR" altLang="en-US" sz="800" dirty="0"/>
          </a:p>
          <a:p>
            <a:pPr algn="just" eaLnBrk="1" hangingPunct="1">
              <a:lnSpc>
                <a:spcPct val="90000"/>
              </a:lnSpc>
              <a:buClrTx/>
              <a:buFont typeface="Arial" panose="020B0604020202020204" pitchFamily="34" charset="0"/>
              <a:buChar char="•"/>
            </a:pPr>
            <a:r>
              <a:rPr lang="pt-BR" altLang="en-US" sz="3000" dirty="0"/>
              <a:t>Se o mercado for competitivo, sem qualquer “falha de mercado”, teremos uma alocação eficiente (eficiência de Pareto), com a maximização do excedente total.</a:t>
            </a:r>
          </a:p>
          <a:p>
            <a:pPr lvl="1" algn="just">
              <a:lnSpc>
                <a:spcPct val="90000"/>
              </a:lnSpc>
              <a:buClrTx/>
              <a:buFont typeface="Arial" panose="020B0604020202020204" pitchFamily="34" charset="0"/>
              <a:buChar char="•"/>
            </a:pPr>
            <a:r>
              <a:rPr lang="pt-BR" altLang="en-US" sz="3000" b="0" dirty="0"/>
              <a:t>Logo, partindo dessa situação, uma intervenção governamental tende a reduzir o bem-estar social.</a:t>
            </a:r>
          </a:p>
          <a:p>
            <a:pPr lvl="1" algn="just">
              <a:lnSpc>
                <a:spcPct val="90000"/>
              </a:lnSpc>
              <a:buClrTx/>
              <a:buFont typeface="Arial" panose="020B0604020202020204" pitchFamily="34" charset="0"/>
              <a:buChar char="•"/>
            </a:pPr>
            <a:r>
              <a:rPr lang="pt-BR" altLang="en-US" sz="3000" dirty="0"/>
              <a:t>Medindo o peso morto (Ganho Social – GS – negativo).</a:t>
            </a:r>
            <a:endParaRPr lang="pt-BR" altLang="en-US" sz="3000" b="0" dirty="0"/>
          </a:p>
        </p:txBody>
      </p:sp>
      <p:sp>
        <p:nvSpPr>
          <p:cNvPr id="5" name="Text Box 9">
            <a:extLst>
              <a:ext uri="{FF2B5EF4-FFF2-40B4-BE49-F238E27FC236}">
                <a16:creationId xmlns:a16="http://schemas.microsoft.com/office/drawing/2014/main" id="{BC3E9C52-3A33-466A-B343-768C0C6409E3}"/>
              </a:ext>
            </a:extLst>
          </p:cNvPr>
          <p:cNvSpPr txBox="1">
            <a:spLocks noChangeArrowheads="1"/>
          </p:cNvSpPr>
          <p:nvPr/>
        </p:nvSpPr>
        <p:spPr bwMode="auto">
          <a:xfrm>
            <a:off x="1058962" y="4259038"/>
            <a:ext cx="4188901" cy="553998"/>
          </a:xfrm>
          <a:prstGeom prst="rect">
            <a:avLst/>
          </a:prstGeom>
          <a:solidFill>
            <a:schemeClr val="bg1">
              <a:lumMod val="95000"/>
            </a:schemeClr>
          </a:solidFill>
          <a:ln w="12700">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defRPr/>
            </a:pPr>
            <a:r>
              <a:rPr lang="pt-BR" altLang="en-US" sz="3000" b="1" dirty="0">
                <a:latin typeface="Times New Roman" panose="02020603050405020304" pitchFamily="18" charset="0"/>
              </a:rPr>
              <a:t>G.S. = </a:t>
            </a:r>
            <a:r>
              <a:rPr lang="pt-BR" altLang="en-US" sz="3000" b="1" dirty="0">
                <a:latin typeface="Symbol" panose="05050102010706020507" pitchFamily="18" charset="2"/>
              </a:rPr>
              <a:t>D</a:t>
            </a:r>
            <a:r>
              <a:rPr lang="pt-BR" altLang="en-US" sz="3000" b="1" dirty="0">
                <a:latin typeface="Times New Roman" panose="02020603050405020304" pitchFamily="18" charset="0"/>
              </a:rPr>
              <a:t>EP + </a:t>
            </a:r>
            <a:r>
              <a:rPr lang="pt-BR" altLang="en-US" sz="3000" b="1" dirty="0">
                <a:latin typeface="Symbol" panose="05050102010706020507" pitchFamily="18" charset="2"/>
              </a:rPr>
              <a:t>D</a:t>
            </a:r>
            <a:r>
              <a:rPr lang="pt-BR" altLang="en-US" sz="3000" b="1" dirty="0">
                <a:latin typeface="Times New Roman" panose="02020603050405020304" pitchFamily="18" charset="0"/>
              </a:rPr>
              <a:t>EC + AG</a:t>
            </a:r>
          </a:p>
        </p:txBody>
      </p:sp>
      <p:sp>
        <p:nvSpPr>
          <p:cNvPr id="6" name="Text Box 10">
            <a:extLst>
              <a:ext uri="{FF2B5EF4-FFF2-40B4-BE49-F238E27FC236}">
                <a16:creationId xmlns:a16="http://schemas.microsoft.com/office/drawing/2014/main" id="{66C1A5B8-5E9B-4155-96B2-7078EA82B8F3}"/>
              </a:ext>
            </a:extLst>
          </p:cNvPr>
          <p:cNvSpPr txBox="1">
            <a:spLocks noChangeArrowheads="1"/>
          </p:cNvSpPr>
          <p:nvPr/>
        </p:nvSpPr>
        <p:spPr bwMode="auto">
          <a:xfrm>
            <a:off x="5908553" y="4259671"/>
            <a:ext cx="4083589" cy="553998"/>
          </a:xfrm>
          <a:prstGeom prst="rect">
            <a:avLst/>
          </a:prstGeom>
          <a:solidFill>
            <a:schemeClr val="bg1">
              <a:lumMod val="95000"/>
            </a:schemeClr>
          </a:solidFill>
          <a:ln w="9525">
            <a:solidFill>
              <a:schemeClr val="tx1"/>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defRPr/>
            </a:pPr>
            <a:r>
              <a:rPr lang="pt-BR" altLang="en-US" sz="3000" b="1" dirty="0">
                <a:latin typeface="Times New Roman" panose="02020603050405020304" pitchFamily="18" charset="0"/>
              </a:rPr>
              <a:t>G.S. = </a:t>
            </a:r>
            <a:r>
              <a:rPr lang="pt-BR" altLang="en-US" sz="3000" b="1" dirty="0">
                <a:latin typeface="Symbol" panose="05050102010706020507" pitchFamily="18" charset="2"/>
              </a:rPr>
              <a:t>D</a:t>
            </a:r>
            <a:r>
              <a:rPr lang="pt-BR" altLang="en-US" sz="3000" b="1" dirty="0">
                <a:latin typeface="Times New Roman" panose="02020603050405020304" pitchFamily="18" charset="0"/>
              </a:rPr>
              <a:t>EP + </a:t>
            </a:r>
            <a:r>
              <a:rPr lang="pt-BR" altLang="en-US" sz="3000" b="1" dirty="0">
                <a:latin typeface="Symbol" panose="05050102010706020507" pitchFamily="18" charset="2"/>
              </a:rPr>
              <a:t>D</a:t>
            </a:r>
            <a:r>
              <a:rPr lang="pt-BR" altLang="en-US" sz="3000" b="1" dirty="0">
                <a:latin typeface="Times New Roman" panose="02020603050405020304" pitchFamily="18" charset="0"/>
              </a:rPr>
              <a:t>EC - GG</a:t>
            </a:r>
          </a:p>
        </p:txBody>
      </p:sp>
    </p:spTree>
    <p:extLst>
      <p:ext uri="{BB962C8B-B14F-4D97-AF65-F5344CB8AC3E}">
        <p14:creationId xmlns:p14="http://schemas.microsoft.com/office/powerpoint/2010/main" val="91413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B492D4-9375-414D-B3F9-A45FB5F07A24}"/>
              </a:ext>
            </a:extLst>
          </p:cNvPr>
          <p:cNvSpPr>
            <a:spLocks noGrp="1"/>
          </p:cNvSpPr>
          <p:nvPr>
            <p:ph type="title"/>
          </p:nvPr>
        </p:nvSpPr>
        <p:spPr>
          <a:xfrm>
            <a:off x="1828800" y="365127"/>
            <a:ext cx="8560904" cy="1325563"/>
          </a:xfrm>
        </p:spPr>
        <p:txBody>
          <a:bodyPr>
            <a:normAutofit fontScale="90000"/>
          </a:bodyPr>
          <a:lstStyle/>
          <a:p>
            <a:pPr algn="just"/>
            <a:r>
              <a:rPr lang="pt-BR" b="1" dirty="0"/>
              <a:t>4) CEBRASPE (CESPE) - AJ (TJ SE)/TJ SE/ Apoio Especializado/Economia/2014 </a:t>
            </a:r>
          </a:p>
        </p:txBody>
      </p:sp>
      <p:sp>
        <p:nvSpPr>
          <p:cNvPr id="3" name="Espaço Reservado para Conteúdo 2">
            <a:extLst>
              <a:ext uri="{FF2B5EF4-FFF2-40B4-BE49-F238E27FC236}">
                <a16:creationId xmlns:a16="http://schemas.microsoft.com/office/drawing/2014/main" id="{EB58688B-5AD7-46E7-BDC9-840BD6646C6C}"/>
              </a:ext>
            </a:extLst>
          </p:cNvPr>
          <p:cNvSpPr>
            <a:spLocks noGrp="1"/>
          </p:cNvSpPr>
          <p:nvPr>
            <p:ph idx="1"/>
          </p:nvPr>
        </p:nvSpPr>
        <p:spPr>
          <a:xfrm>
            <a:off x="1828799" y="1772617"/>
            <a:ext cx="8560904" cy="4351338"/>
          </a:xfrm>
        </p:spPr>
        <p:txBody>
          <a:bodyPr>
            <a:normAutofit/>
          </a:bodyPr>
          <a:lstStyle/>
          <a:p>
            <a:pPr algn="just"/>
            <a:r>
              <a:rPr lang="pt-BR" dirty="0"/>
              <a:t>No que concerne às funções dos governos e às diversas formas de intervenção do Estado na atividade econômica, julgue o item que se segue.</a:t>
            </a:r>
          </a:p>
          <a:p>
            <a:pPr algn="just"/>
            <a:r>
              <a:rPr lang="pt-BR" dirty="0"/>
              <a:t>Falhas de mercado são situações em que o mercado competitivo não é capaz de, isoladamente, alcançar a eficiência econômica, o que justifica a intervenção do Estado para alocar bens e serviços de forma mais eficiente.</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0015602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830FF-2CBD-482E-AE3B-76862CB8A2AF}"/>
              </a:ext>
            </a:extLst>
          </p:cNvPr>
          <p:cNvSpPr>
            <a:spLocks noGrp="1"/>
          </p:cNvSpPr>
          <p:nvPr>
            <p:ph type="title"/>
          </p:nvPr>
        </p:nvSpPr>
        <p:spPr>
          <a:xfrm>
            <a:off x="212035" y="272363"/>
            <a:ext cx="11754678" cy="1325563"/>
          </a:xfrm>
        </p:spPr>
        <p:txBody>
          <a:bodyPr>
            <a:normAutofit/>
          </a:bodyPr>
          <a:lstStyle/>
          <a:p>
            <a:pPr algn="just"/>
            <a:r>
              <a:rPr lang="pt-BR" b="1" dirty="0"/>
              <a:t>5) CEBRASPE (CESPE) - AE ES/SEGER ES/ Ciências Econômicas/2013 </a:t>
            </a:r>
          </a:p>
        </p:txBody>
      </p:sp>
      <p:sp>
        <p:nvSpPr>
          <p:cNvPr id="3" name="Espaço Reservado para Conteúdo 2">
            <a:extLst>
              <a:ext uri="{FF2B5EF4-FFF2-40B4-BE49-F238E27FC236}">
                <a16:creationId xmlns:a16="http://schemas.microsoft.com/office/drawing/2014/main" id="{CB87B299-9104-4590-B931-ED0352278B92}"/>
              </a:ext>
            </a:extLst>
          </p:cNvPr>
          <p:cNvSpPr>
            <a:spLocks noGrp="1"/>
          </p:cNvSpPr>
          <p:nvPr>
            <p:ph idx="1"/>
          </p:nvPr>
        </p:nvSpPr>
        <p:spPr>
          <a:xfrm>
            <a:off x="265043" y="1544917"/>
            <a:ext cx="11741426" cy="4351338"/>
          </a:xfrm>
        </p:spPr>
        <p:txBody>
          <a:bodyPr>
            <a:noAutofit/>
          </a:bodyPr>
          <a:lstStyle/>
          <a:p>
            <a:pPr algn="just"/>
            <a:r>
              <a:rPr lang="pt-BR" sz="2600" dirty="0"/>
              <a:t>A correção de falhas de mercado que possam impedir a alocação eficiente de recursos na economia é a principal função do governo na esfera econômica. Acerca desse tema, assinale a opção correta.</a:t>
            </a:r>
          </a:p>
          <a:p>
            <a:pPr marL="514350" indent="-514350" algn="just">
              <a:buFont typeface="+mj-lt"/>
              <a:buAutoNum type="alphaLcParenR"/>
            </a:pPr>
            <a:r>
              <a:rPr lang="pt-BR" sz="2700" dirty="0"/>
              <a:t>Ações governamentais que visam à melhoria do nível de informações dos consumidores sobre os bens de consumo relacionadas à esfera legal, no que concerne aos direitos do consumidor, não se qualificam como ações no âmbito da correção de falhas de mercado.</a:t>
            </a:r>
          </a:p>
        </p:txBody>
      </p:sp>
    </p:spTree>
    <p:extLst>
      <p:ext uri="{BB962C8B-B14F-4D97-AF65-F5344CB8AC3E}">
        <p14:creationId xmlns:p14="http://schemas.microsoft.com/office/powerpoint/2010/main" val="3966326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0AF3BAEE-958B-46A2-9A0C-D7B9A8D2CF66}"/>
              </a:ext>
            </a:extLst>
          </p:cNvPr>
          <p:cNvSpPr>
            <a:spLocks noGrp="1"/>
          </p:cNvSpPr>
          <p:nvPr>
            <p:ph idx="1"/>
          </p:nvPr>
        </p:nvSpPr>
        <p:spPr>
          <a:xfrm>
            <a:off x="198783" y="338970"/>
            <a:ext cx="11741426" cy="4351338"/>
          </a:xfrm>
        </p:spPr>
        <p:txBody>
          <a:bodyPr>
            <a:noAutofit/>
          </a:bodyPr>
          <a:lstStyle/>
          <a:p>
            <a:pPr marL="514350" indent="-514350" algn="just">
              <a:buFont typeface="+mj-lt"/>
              <a:buAutoNum type="alphaLcParenR" startAt="2"/>
            </a:pPr>
            <a:r>
              <a:rPr lang="pt-BR" sz="2700" dirty="0"/>
              <a:t>Um bem público deve ser gerido com base no princípio da exclusão, ou seja, o consumo do bem por um indivíduo impede o seu consumo por todos os demais. Por essa razão, o provimento do bem público deve ser garantido pelo governo, de forma que toda a sociedade tenha acesso a serviços fundamentais.</a:t>
            </a:r>
          </a:p>
        </p:txBody>
      </p:sp>
    </p:spTree>
    <p:extLst>
      <p:ext uri="{BB962C8B-B14F-4D97-AF65-F5344CB8AC3E}">
        <p14:creationId xmlns:p14="http://schemas.microsoft.com/office/powerpoint/2010/main" val="21722115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1731F90B-51B8-435C-BA27-7E8357CBFE78}"/>
              </a:ext>
            </a:extLst>
          </p:cNvPr>
          <p:cNvSpPr>
            <a:spLocks noGrp="1"/>
          </p:cNvSpPr>
          <p:nvPr>
            <p:ph idx="1"/>
          </p:nvPr>
        </p:nvSpPr>
        <p:spPr>
          <a:xfrm>
            <a:off x="265043" y="487158"/>
            <a:ext cx="11728173" cy="4351338"/>
          </a:xfrm>
        </p:spPr>
        <p:txBody>
          <a:bodyPr>
            <a:noAutofit/>
          </a:bodyPr>
          <a:lstStyle/>
          <a:p>
            <a:pPr marL="514350" indent="-514350" algn="just">
              <a:buFont typeface="+mj-lt"/>
              <a:buAutoNum type="alphaLcParenR" startAt="3"/>
            </a:pPr>
            <a:r>
              <a:rPr lang="pt-BR" sz="2600" dirty="0"/>
              <a:t>A instituição de leis de proibição do fumo em locais públicos e em ambientes fechados é um exemplo de atuação do Estado na correção de falhas de mercado.</a:t>
            </a:r>
          </a:p>
          <a:p>
            <a:pPr marL="514350" indent="-514350" algn="just">
              <a:buFont typeface="+mj-lt"/>
              <a:buAutoNum type="alphaLcParenR" startAt="3"/>
            </a:pPr>
            <a:endParaRPr lang="pt-BR" sz="2600" dirty="0"/>
          </a:p>
          <a:p>
            <a:pPr marL="514350" indent="-514350" algn="just">
              <a:buFont typeface="+mj-lt"/>
              <a:buAutoNum type="alphaLcParenR" startAt="3"/>
            </a:pPr>
            <a:r>
              <a:rPr lang="pt-BR" sz="2600" dirty="0"/>
              <a:t>Diz-se que um mercado é incompleto quando um bem ou serviço deixa de ser ofertado em razão de seu custo de produção estar acima do valor que os consumidores estão dispostos a pagar por ele.</a:t>
            </a:r>
          </a:p>
          <a:p>
            <a:pPr marL="514350" indent="-514350" algn="just">
              <a:buFont typeface="+mj-lt"/>
              <a:buAutoNum type="alphaLcParenR" startAt="3"/>
            </a:pPr>
            <a:endParaRPr lang="pt-BR" sz="2600" dirty="0"/>
          </a:p>
          <a:p>
            <a:pPr marL="514350" indent="-514350" algn="just">
              <a:buFont typeface="+mj-lt"/>
              <a:buAutoNum type="alphaLcParenR" startAt="3"/>
            </a:pPr>
            <a:endParaRPr lang="pt-BR" sz="2600" dirty="0"/>
          </a:p>
          <a:p>
            <a:pPr marL="514350" indent="-514350" algn="just">
              <a:buFont typeface="+mj-lt"/>
              <a:buAutoNum type="alphaLcParenR" startAt="3"/>
            </a:pPr>
            <a:r>
              <a:rPr lang="pt-BR" sz="2600" dirty="0"/>
              <a:t>As externalidades positivas, ou seja, as ações econômicas que produzem benefícios para outros agentes que não aqueles diretamente envolvidos em sua produção ou consumo, não se qualificam como falhas de mercado. </a:t>
            </a:r>
          </a:p>
        </p:txBody>
      </p:sp>
    </p:spTree>
    <p:extLst>
      <p:ext uri="{BB962C8B-B14F-4D97-AF65-F5344CB8AC3E}">
        <p14:creationId xmlns:p14="http://schemas.microsoft.com/office/powerpoint/2010/main" val="13460423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AA40D0-ACAB-4E77-8F03-047C44B15D5E}"/>
              </a:ext>
            </a:extLst>
          </p:cNvPr>
          <p:cNvSpPr>
            <a:spLocks noGrp="1"/>
          </p:cNvSpPr>
          <p:nvPr>
            <p:ph type="title"/>
          </p:nvPr>
        </p:nvSpPr>
        <p:spPr>
          <a:xfrm>
            <a:off x="1590262" y="338623"/>
            <a:ext cx="8958471" cy="1325563"/>
          </a:xfrm>
        </p:spPr>
        <p:txBody>
          <a:bodyPr>
            <a:normAutofit/>
          </a:bodyPr>
          <a:lstStyle/>
          <a:p>
            <a:pPr algn="just"/>
            <a:r>
              <a:rPr lang="pt-BR" sz="4200" b="1" dirty="0"/>
              <a:t>6) CEBRASPE (CESPE) - ERPDACGN (ANP)/ ANP/Área II/2013 </a:t>
            </a:r>
          </a:p>
        </p:txBody>
      </p:sp>
      <p:sp>
        <p:nvSpPr>
          <p:cNvPr id="3" name="Espaço Reservado para Conteúdo 2">
            <a:extLst>
              <a:ext uri="{FF2B5EF4-FFF2-40B4-BE49-F238E27FC236}">
                <a16:creationId xmlns:a16="http://schemas.microsoft.com/office/drawing/2014/main" id="{0A318CB6-1809-453D-9993-8003124371D2}"/>
              </a:ext>
            </a:extLst>
          </p:cNvPr>
          <p:cNvSpPr>
            <a:spLocks noGrp="1"/>
          </p:cNvSpPr>
          <p:nvPr>
            <p:ph idx="1"/>
          </p:nvPr>
        </p:nvSpPr>
        <p:spPr>
          <a:xfrm>
            <a:off x="1590262" y="1825625"/>
            <a:ext cx="8958471" cy="4351338"/>
          </a:xfrm>
        </p:spPr>
        <p:txBody>
          <a:bodyPr>
            <a:normAutofit fontScale="92500" lnSpcReduction="10000"/>
          </a:bodyPr>
          <a:lstStyle/>
          <a:p>
            <a:pPr algn="just"/>
            <a:r>
              <a:rPr lang="pt-BR" dirty="0"/>
              <a:t>A respeito dos conceitos de que trata a teoria da regulação econômica, que justificam a intervenção do Estado para promover o bem-estar da sociedade, julgue o item</a:t>
            </a:r>
            <a:br>
              <a:rPr lang="pt-BR" dirty="0"/>
            </a:br>
            <a:r>
              <a:rPr lang="pt-BR" dirty="0"/>
              <a:t>subsequente.</a:t>
            </a:r>
          </a:p>
          <a:p>
            <a:pPr algn="just"/>
            <a:r>
              <a:rPr lang="pt-BR" dirty="0"/>
              <a:t>Ainda que o preço que os consumidores estejam dispostos a pagar seja maior que o custo de produção, é possível que um bem ou um serviço não seja ofertado pelo</a:t>
            </a:r>
          </a:p>
          <a:p>
            <a:pPr algn="just"/>
            <a:r>
              <a:rPr lang="pt-BR" dirty="0"/>
              <a:t>setor privado, o que caracteriza uma falha de mercado denominada mercado incompleto.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9647796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3700AC-E94A-45DB-A798-2A13E31FEF18}"/>
              </a:ext>
            </a:extLst>
          </p:cNvPr>
          <p:cNvSpPr>
            <a:spLocks noGrp="1"/>
          </p:cNvSpPr>
          <p:nvPr>
            <p:ph type="title"/>
          </p:nvPr>
        </p:nvSpPr>
        <p:spPr>
          <a:xfrm>
            <a:off x="212035" y="-98698"/>
            <a:ext cx="11622156" cy="1325563"/>
          </a:xfrm>
        </p:spPr>
        <p:txBody>
          <a:bodyPr>
            <a:normAutofit/>
          </a:bodyPr>
          <a:lstStyle/>
          <a:p>
            <a:pPr algn="just"/>
            <a:r>
              <a:rPr lang="pt-BR" sz="4200" b="1" dirty="0"/>
              <a:t>7) CEBRASPE (CESPE) - ERAC (ANAC)/ Área 4/2012 </a:t>
            </a:r>
          </a:p>
        </p:txBody>
      </p:sp>
      <p:sp>
        <p:nvSpPr>
          <p:cNvPr id="3" name="Espaço Reservado para Conteúdo 2">
            <a:extLst>
              <a:ext uri="{FF2B5EF4-FFF2-40B4-BE49-F238E27FC236}">
                <a16:creationId xmlns:a16="http://schemas.microsoft.com/office/drawing/2014/main" id="{06AFCD34-C1C2-4AF3-844D-EA019A75FD83}"/>
              </a:ext>
            </a:extLst>
          </p:cNvPr>
          <p:cNvSpPr>
            <a:spLocks noGrp="1"/>
          </p:cNvSpPr>
          <p:nvPr>
            <p:ph idx="1"/>
          </p:nvPr>
        </p:nvSpPr>
        <p:spPr>
          <a:xfrm>
            <a:off x="212035" y="977487"/>
            <a:ext cx="11754678" cy="4351338"/>
          </a:xfrm>
        </p:spPr>
        <p:txBody>
          <a:bodyPr>
            <a:normAutofit/>
          </a:bodyPr>
          <a:lstStyle/>
          <a:p>
            <a:pPr algn="just"/>
            <a:r>
              <a:rPr lang="pt-BR" dirty="0"/>
              <a:t>Julgue o item seguinte, relativo a regulação, agências reguladoras, falhas de mercado e defesa da concorrência.</a:t>
            </a:r>
          </a:p>
          <a:p>
            <a:pPr algn="just"/>
            <a:r>
              <a:rPr lang="pt-BR" dirty="0"/>
              <a:t>Se o custo marginal social for igual ao benefício marginal, haverá o que se denomina falha de mercado. Essa falha ocorre somente no caso de existirem mercados incompletos, concorrência imperfeita, externalidades ou informação assimétrica.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6498101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F5F8B1-BA4B-4AFC-9E2F-C00CC3FB42BD}"/>
              </a:ext>
            </a:extLst>
          </p:cNvPr>
          <p:cNvSpPr>
            <a:spLocks noGrp="1"/>
          </p:cNvSpPr>
          <p:nvPr>
            <p:ph type="title"/>
          </p:nvPr>
        </p:nvSpPr>
        <p:spPr>
          <a:xfrm>
            <a:off x="927654" y="365127"/>
            <a:ext cx="8693426" cy="1325563"/>
          </a:xfrm>
        </p:spPr>
        <p:txBody>
          <a:bodyPr>
            <a:normAutofit/>
          </a:bodyPr>
          <a:lstStyle/>
          <a:p>
            <a:pPr algn="just"/>
            <a:r>
              <a:rPr lang="pt-BR" b="1" dirty="0"/>
              <a:t>8) CEBRASPE (CESPE) - </a:t>
            </a:r>
            <a:r>
              <a:rPr lang="pt-BR" b="1" dirty="0" err="1"/>
              <a:t>Aud</a:t>
            </a:r>
            <a:r>
              <a:rPr lang="pt-BR" b="1" dirty="0"/>
              <a:t> (CAGE RS)/ SEFAZ RS/2018 </a:t>
            </a:r>
          </a:p>
        </p:txBody>
      </p:sp>
      <p:sp>
        <p:nvSpPr>
          <p:cNvPr id="3" name="Espaço Reservado para Conteúdo 2">
            <a:extLst>
              <a:ext uri="{FF2B5EF4-FFF2-40B4-BE49-F238E27FC236}">
                <a16:creationId xmlns:a16="http://schemas.microsoft.com/office/drawing/2014/main" id="{2C0522F4-5271-430B-83E0-E593ECBD2662}"/>
              </a:ext>
            </a:extLst>
          </p:cNvPr>
          <p:cNvSpPr>
            <a:spLocks noGrp="1"/>
          </p:cNvSpPr>
          <p:nvPr>
            <p:ph idx="1"/>
          </p:nvPr>
        </p:nvSpPr>
        <p:spPr>
          <a:xfrm>
            <a:off x="927654" y="1706355"/>
            <a:ext cx="8693426" cy="4351338"/>
          </a:xfrm>
        </p:spPr>
        <p:txBody>
          <a:bodyPr>
            <a:noAutofit/>
          </a:bodyPr>
          <a:lstStyle/>
          <a:p>
            <a:pPr algn="just"/>
            <a:r>
              <a:rPr lang="pt-BR" sz="2600" dirty="0"/>
              <a:t>A respeito de falhas de mercado e de bens públicos, assinale a opção </a:t>
            </a:r>
            <a:r>
              <a:rPr lang="pt-BR" sz="2600" b="1" dirty="0"/>
              <a:t>correta.</a:t>
            </a:r>
          </a:p>
          <a:p>
            <a:pPr marL="514350" indent="-514350" algn="just">
              <a:buFont typeface="+mj-lt"/>
              <a:buAutoNum type="alphaLcParenR"/>
            </a:pPr>
            <a:r>
              <a:rPr lang="pt-BR" sz="2600" dirty="0"/>
              <a:t>Um bem é denominado público se é rival e excludente.</a:t>
            </a:r>
          </a:p>
          <a:p>
            <a:pPr marL="514350" indent="-514350" algn="just">
              <a:buFont typeface="+mj-lt"/>
              <a:buAutoNum type="alphaLcParenR"/>
            </a:pPr>
            <a:r>
              <a:rPr lang="pt-BR" sz="2600" dirty="0"/>
              <a:t>Um bem é denominado comum se é não rival e não excludente.</a:t>
            </a:r>
          </a:p>
          <a:p>
            <a:pPr marL="514350" indent="-514350" algn="just">
              <a:buFont typeface="+mj-lt"/>
              <a:buAutoNum type="alphaLcParenR"/>
            </a:pPr>
            <a:r>
              <a:rPr lang="pt-BR" sz="2600" dirty="0"/>
              <a:t>Se o benefício social de determinada ação for de 30 unidades e o benefício privado for de 20 unidades e se o custo marginal for expresso por 10 + 2a, em que a é</a:t>
            </a:r>
            <a:br>
              <a:rPr lang="pt-BR" sz="2600" dirty="0"/>
            </a:br>
            <a:r>
              <a:rPr lang="pt-BR" sz="2600" dirty="0"/>
              <a:t>o nível da ação, então haverá deficiência de 5 unidades na produção socialmente ótima.</a:t>
            </a:r>
          </a:p>
        </p:txBody>
      </p:sp>
    </p:spTree>
    <p:extLst>
      <p:ext uri="{BB962C8B-B14F-4D97-AF65-F5344CB8AC3E}">
        <p14:creationId xmlns:p14="http://schemas.microsoft.com/office/powerpoint/2010/main" val="34321473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64B5C87-7DFB-4128-8EEB-BF5088EF3542}"/>
              </a:ext>
            </a:extLst>
          </p:cNvPr>
          <p:cNvSpPr>
            <a:spLocks noGrp="1"/>
          </p:cNvSpPr>
          <p:nvPr>
            <p:ph idx="1"/>
          </p:nvPr>
        </p:nvSpPr>
        <p:spPr>
          <a:xfrm>
            <a:off x="1749287" y="500408"/>
            <a:ext cx="8693426" cy="4351338"/>
          </a:xfrm>
        </p:spPr>
        <p:txBody>
          <a:bodyPr>
            <a:noAutofit/>
          </a:bodyPr>
          <a:lstStyle/>
          <a:p>
            <a:pPr marL="514350" indent="-514350" algn="just">
              <a:buFont typeface="+mj-lt"/>
              <a:buAutoNum type="alphaLcParenR" startAt="4"/>
            </a:pPr>
            <a:r>
              <a:rPr lang="pt-BR" sz="2600" dirty="0"/>
              <a:t>Sendo o benefício social de determinada ação expressa por 400 - 10a e o custo social igual a 100 + 20a, em que a é o nível da ação, então o nível ótimo da ação</a:t>
            </a:r>
            <a:br>
              <a:rPr lang="pt-BR" sz="2600" dirty="0"/>
            </a:br>
            <a:r>
              <a:rPr lang="pt-BR" sz="2600" dirty="0"/>
              <a:t>será a = 20 unidades.</a:t>
            </a:r>
          </a:p>
          <a:p>
            <a:pPr marL="514350" indent="-514350" algn="just">
              <a:buFont typeface="+mj-lt"/>
              <a:buAutoNum type="alphaLcParenR" startAt="4"/>
            </a:pPr>
            <a:r>
              <a:rPr lang="pt-BR" sz="2600" dirty="0"/>
              <a:t>Uma rodovia livre de pedágio é considerada um bem público. </a:t>
            </a:r>
          </a:p>
        </p:txBody>
      </p:sp>
    </p:spTree>
    <p:extLst>
      <p:ext uri="{BB962C8B-B14F-4D97-AF65-F5344CB8AC3E}">
        <p14:creationId xmlns:p14="http://schemas.microsoft.com/office/powerpoint/2010/main" val="29935646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A7F4FE-767A-484A-B2A9-6812AF0715A9}"/>
              </a:ext>
            </a:extLst>
          </p:cNvPr>
          <p:cNvSpPr>
            <a:spLocks noGrp="1"/>
          </p:cNvSpPr>
          <p:nvPr>
            <p:ph type="title"/>
          </p:nvPr>
        </p:nvSpPr>
        <p:spPr>
          <a:xfrm>
            <a:off x="1762539" y="365127"/>
            <a:ext cx="8680174" cy="1325563"/>
          </a:xfrm>
        </p:spPr>
        <p:txBody>
          <a:bodyPr>
            <a:normAutofit fontScale="90000"/>
          </a:bodyPr>
          <a:lstStyle/>
          <a:p>
            <a:r>
              <a:rPr lang="pt-BR" b="1" dirty="0"/>
              <a:t>9) CEBRASPE (CESPE) - Eco (DPU)/2016 </a:t>
            </a:r>
            <a:br>
              <a:rPr lang="pt-BR" b="1" dirty="0"/>
            </a:br>
            <a:endParaRPr lang="pt-BR" b="1" dirty="0"/>
          </a:p>
        </p:txBody>
      </p:sp>
      <p:sp>
        <p:nvSpPr>
          <p:cNvPr id="3" name="Espaço Reservado para Conteúdo 2">
            <a:extLst>
              <a:ext uri="{FF2B5EF4-FFF2-40B4-BE49-F238E27FC236}">
                <a16:creationId xmlns:a16="http://schemas.microsoft.com/office/drawing/2014/main" id="{C2A2AC84-ED34-415C-98FB-64EE58A855D8}"/>
              </a:ext>
            </a:extLst>
          </p:cNvPr>
          <p:cNvSpPr>
            <a:spLocks noGrp="1"/>
          </p:cNvSpPr>
          <p:nvPr>
            <p:ph idx="1"/>
          </p:nvPr>
        </p:nvSpPr>
        <p:spPr>
          <a:xfrm>
            <a:off x="1794845" y="1136511"/>
            <a:ext cx="8634616" cy="4351338"/>
          </a:xfrm>
        </p:spPr>
        <p:txBody>
          <a:bodyPr/>
          <a:lstStyle/>
          <a:p>
            <a:pPr algn="just"/>
            <a:r>
              <a:rPr lang="pt-BR" dirty="0"/>
              <a:t>Em relação à economia do setor público e aos objetivos da intervenção governamental na economia, julgue o item a seguir. </a:t>
            </a:r>
          </a:p>
          <a:p>
            <a:pPr algn="just"/>
            <a:r>
              <a:rPr lang="pt-BR" dirty="0"/>
              <a:t>O transporte coletivo urbano constitui um exemplo de bem público clássico.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8323852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051B1-198D-4240-AE83-1B83BE237726}"/>
              </a:ext>
            </a:extLst>
          </p:cNvPr>
          <p:cNvSpPr>
            <a:spLocks noGrp="1"/>
          </p:cNvSpPr>
          <p:nvPr>
            <p:ph type="title"/>
          </p:nvPr>
        </p:nvSpPr>
        <p:spPr>
          <a:xfrm>
            <a:off x="1656524" y="365127"/>
            <a:ext cx="8918713" cy="1325563"/>
          </a:xfrm>
        </p:spPr>
        <p:txBody>
          <a:bodyPr>
            <a:normAutofit fontScale="90000"/>
          </a:bodyPr>
          <a:lstStyle/>
          <a:p>
            <a:r>
              <a:rPr lang="pt-BR" b="1" dirty="0"/>
              <a:t>10) CEBRASPE (CESPE) - </a:t>
            </a:r>
            <a:r>
              <a:rPr lang="pt-BR" b="1" dirty="0" err="1"/>
              <a:t>Aud</a:t>
            </a:r>
            <a:r>
              <a:rPr lang="pt-BR" b="1" dirty="0"/>
              <a:t> (TCE PR)/2016 </a:t>
            </a:r>
            <a:br>
              <a:rPr lang="pt-BR" b="1" dirty="0"/>
            </a:br>
            <a:endParaRPr lang="pt-BR" b="1" dirty="0"/>
          </a:p>
        </p:txBody>
      </p:sp>
      <p:sp>
        <p:nvSpPr>
          <p:cNvPr id="3" name="Espaço Reservado para Conteúdo 2">
            <a:extLst>
              <a:ext uri="{FF2B5EF4-FFF2-40B4-BE49-F238E27FC236}">
                <a16:creationId xmlns:a16="http://schemas.microsoft.com/office/drawing/2014/main" id="{6E88C002-148D-4AE9-B0BE-9BDB31BCA204}"/>
              </a:ext>
            </a:extLst>
          </p:cNvPr>
          <p:cNvSpPr>
            <a:spLocks noGrp="1"/>
          </p:cNvSpPr>
          <p:nvPr>
            <p:ph idx="1"/>
          </p:nvPr>
        </p:nvSpPr>
        <p:spPr>
          <a:xfrm>
            <a:off x="1656524" y="1096754"/>
            <a:ext cx="8706677" cy="5171524"/>
          </a:xfrm>
        </p:spPr>
        <p:txBody>
          <a:bodyPr>
            <a:normAutofit/>
          </a:bodyPr>
          <a:lstStyle/>
          <a:p>
            <a:pPr algn="just"/>
            <a:r>
              <a:rPr lang="pt-BR" dirty="0"/>
              <a:t>A respeito de bens públicos, assinale a opção correta.</a:t>
            </a:r>
          </a:p>
          <a:p>
            <a:pPr marL="514350" indent="-514350" algn="just">
              <a:buFont typeface="+mj-lt"/>
              <a:buAutoNum type="alphaLcParenR"/>
            </a:pPr>
            <a:r>
              <a:rPr lang="pt-BR" dirty="0"/>
              <a:t>O consumo de bens públicos pode ser excluído de determinados indivíduos ou segmentos da população.</a:t>
            </a:r>
          </a:p>
          <a:p>
            <a:pPr marL="514350" indent="-514350" algn="just">
              <a:buFont typeface="+mj-lt"/>
              <a:buAutoNum type="alphaLcParenR"/>
            </a:pPr>
            <a:r>
              <a:rPr lang="pt-BR" dirty="0"/>
              <a:t>Os bens públicos são usados ou consumidos por todos, a custo social zero.</a:t>
            </a:r>
          </a:p>
          <a:p>
            <a:pPr marL="514350" indent="-514350" algn="just">
              <a:buFont typeface="+mj-lt"/>
              <a:buAutoNum type="alphaLcParenR"/>
            </a:pPr>
            <a:r>
              <a:rPr lang="pt-BR" dirty="0"/>
              <a:t>São sempre produzidos pelo Estado.</a:t>
            </a:r>
          </a:p>
          <a:p>
            <a:pPr marL="514350" indent="-514350" algn="just">
              <a:buFont typeface="+mj-lt"/>
              <a:buAutoNum type="alphaLcParenR"/>
            </a:pPr>
            <a:r>
              <a:rPr lang="pt-BR" dirty="0"/>
              <a:t>O aumento do consumo de bens públicos não afeta os custos de produção.</a:t>
            </a:r>
          </a:p>
          <a:p>
            <a:pPr marL="514350" indent="-514350" algn="just">
              <a:buFont typeface="+mj-lt"/>
              <a:buAutoNum type="alphaLcParenR"/>
            </a:pPr>
            <a:r>
              <a:rPr lang="pt-BR" dirty="0"/>
              <a:t>Os bens públicos são rivais e sua provisão pelo Estado gera externalidades positivas. </a:t>
            </a:r>
          </a:p>
        </p:txBody>
      </p:sp>
    </p:spTree>
    <p:extLst>
      <p:ext uri="{BB962C8B-B14F-4D97-AF65-F5344CB8AC3E}">
        <p14:creationId xmlns:p14="http://schemas.microsoft.com/office/powerpoint/2010/main" val="2242030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0C50E9D-3BFC-4F3A-B109-D90FE4A4D96C}"/>
              </a:ext>
            </a:extLst>
          </p:cNvPr>
          <p:cNvSpPr>
            <a:spLocks noGrp="1"/>
          </p:cNvSpPr>
          <p:nvPr>
            <p:ph idx="1"/>
          </p:nvPr>
        </p:nvSpPr>
        <p:spPr>
          <a:xfrm>
            <a:off x="134588" y="958840"/>
            <a:ext cx="11924889" cy="5468464"/>
          </a:xfrm>
        </p:spPr>
        <p:txBody>
          <a:bodyPr>
            <a:normAutofit/>
          </a:bodyPr>
          <a:lstStyle/>
          <a:p>
            <a:pPr algn="just">
              <a:buClrTx/>
              <a:buFont typeface="Arial" panose="020B0604020202020204" pitchFamily="34" charset="0"/>
              <a:buChar char="•"/>
            </a:pPr>
            <a:r>
              <a:rPr lang="pt-BR" sz="3000" dirty="0">
                <a:latin typeface="Calibri" panose="020F0502020204030204" pitchFamily="34" charset="0"/>
                <a:cs typeface="Calibri" panose="020F0502020204030204" pitchFamily="34" charset="0"/>
              </a:rPr>
              <a:t>A</a:t>
            </a:r>
            <a:r>
              <a:rPr lang="pt-BR" sz="3000" dirty="0">
                <a:solidFill>
                  <a:schemeClr val="tx1"/>
                </a:solidFill>
                <a:latin typeface="Calibri" panose="020F0502020204030204" pitchFamily="34" charset="0"/>
                <a:cs typeface="Calibri" panose="020F0502020204030204" pitchFamily="34" charset="0"/>
              </a:rPr>
              <a:t>nálise de um mercado individual o </a:t>
            </a:r>
            <a:r>
              <a:rPr lang="pt-BR" sz="3000" b="1" dirty="0">
                <a:solidFill>
                  <a:schemeClr val="tx1"/>
                </a:solidFill>
                <a:latin typeface="Calibri" panose="020F0502020204030204" pitchFamily="34" charset="0"/>
                <a:cs typeface="Calibri" panose="020F0502020204030204" pitchFamily="34" charset="0"/>
              </a:rPr>
              <a:t>ótimo de Pareto </a:t>
            </a:r>
            <a:r>
              <a:rPr lang="pt-BR" sz="3000" dirty="0">
                <a:solidFill>
                  <a:schemeClr val="tx1"/>
                </a:solidFill>
                <a:latin typeface="Calibri" panose="020F0502020204030204" pitchFamily="34" charset="0"/>
                <a:cs typeface="Calibri" panose="020F0502020204030204" pitchFamily="34" charset="0"/>
              </a:rPr>
              <a:t>tem como propriedade a </a:t>
            </a:r>
            <a:r>
              <a:rPr lang="pt-BR" sz="3000" b="1" dirty="0">
                <a:solidFill>
                  <a:schemeClr val="tx1"/>
                </a:solidFill>
                <a:latin typeface="Calibri" panose="020F0502020204030204" pitchFamily="34" charset="0"/>
                <a:cs typeface="Calibri" panose="020F0502020204030204" pitchFamily="34" charset="0"/>
              </a:rPr>
              <a:t>igualdade entre o preço e o custo marginal.</a:t>
            </a:r>
          </a:p>
          <a:p>
            <a:pPr algn="just">
              <a:buClrTx/>
              <a:buFont typeface="Arial" panose="020B0604020202020204" pitchFamily="34" charset="0"/>
              <a:buChar char="•"/>
            </a:pPr>
            <a:r>
              <a:rPr lang="pt-BR" sz="3000" dirty="0">
                <a:solidFill>
                  <a:schemeClr val="tx1"/>
                </a:solidFill>
                <a:latin typeface="Calibri" panose="020F0502020204030204" pitchFamily="34" charset="0"/>
                <a:cs typeface="Calibri" panose="020F0502020204030204" pitchFamily="34" charset="0"/>
              </a:rPr>
              <a:t>Se o </a:t>
            </a:r>
            <a:r>
              <a:rPr lang="pt-BR" sz="3000" dirty="0" err="1">
                <a:solidFill>
                  <a:schemeClr val="tx1"/>
                </a:solidFill>
                <a:latin typeface="Calibri" panose="020F0502020204030204" pitchFamily="34" charset="0"/>
                <a:cs typeface="Calibri" panose="020F0502020204030204" pitchFamily="34" charset="0"/>
              </a:rPr>
              <a:t>CMg</a:t>
            </a:r>
            <a:r>
              <a:rPr lang="pt-BR" sz="3000" dirty="0">
                <a:solidFill>
                  <a:schemeClr val="tx1"/>
                </a:solidFill>
                <a:latin typeface="Calibri" panose="020F0502020204030204" pitchFamily="34" charset="0"/>
                <a:cs typeface="Calibri" panose="020F0502020204030204" pitchFamily="34" charset="0"/>
              </a:rPr>
              <a:t> for diferente do preço, então é possível melhorar a situação de pelo menos alguns consumidores e algumas firmas sem piorar a situação de ninguém.</a:t>
            </a:r>
          </a:p>
          <a:p>
            <a:pPr lvl="1" algn="just">
              <a:buClrTx/>
              <a:buFont typeface="Arial" panose="020B0604020202020204" pitchFamily="34" charset="0"/>
              <a:buChar char="•"/>
            </a:pPr>
            <a:r>
              <a:rPr lang="pt-BR" sz="3000" dirty="0">
                <a:solidFill>
                  <a:schemeClr val="tx1"/>
                </a:solidFill>
                <a:latin typeface="Calibri" panose="020F0502020204030204" pitchFamily="34" charset="0"/>
                <a:cs typeface="Calibri" panose="020F0502020204030204" pitchFamily="34" charset="0"/>
              </a:rPr>
              <a:t>Se P &gt; </a:t>
            </a:r>
            <a:r>
              <a:rPr lang="pt-BR" sz="3000" dirty="0" err="1">
                <a:solidFill>
                  <a:schemeClr val="tx1"/>
                </a:solidFill>
                <a:latin typeface="Calibri" panose="020F0502020204030204" pitchFamily="34" charset="0"/>
                <a:cs typeface="Calibri" panose="020F0502020204030204" pitchFamily="34" charset="0"/>
              </a:rPr>
              <a:t>CMg</a:t>
            </a:r>
            <a:r>
              <a:rPr lang="pt-BR" sz="3000" dirty="0">
                <a:solidFill>
                  <a:schemeClr val="tx1"/>
                </a:solidFill>
                <a:latin typeface="Calibri" panose="020F0502020204030204" pitchFamily="34" charset="0"/>
                <a:cs typeface="Calibri" panose="020F0502020204030204" pitchFamily="34" charset="0"/>
              </a:rPr>
              <a:t> existe pelo menos algum consumidor disposto a pagar por uma unidade adicional da mercadoria um valor superior ao custo de produção dessa unidade adicional.</a:t>
            </a:r>
          </a:p>
          <a:p>
            <a:pPr lvl="1" algn="just">
              <a:buClrTx/>
              <a:buFont typeface="Arial" panose="020B0604020202020204" pitchFamily="34" charset="0"/>
              <a:buChar char="•"/>
            </a:pPr>
            <a:r>
              <a:rPr lang="pt-BR" sz="3000" dirty="0">
                <a:solidFill>
                  <a:schemeClr val="tx1"/>
                </a:solidFill>
                <a:latin typeface="Calibri" panose="020F0502020204030204" pitchFamily="34" charset="0"/>
                <a:cs typeface="Calibri" panose="020F0502020204030204" pitchFamily="34" charset="0"/>
              </a:rPr>
              <a:t>Logo, se essa unidade adicional for produzida e vendida ao preço de demanda, isso aumentará o lucro da firma e o bem estar do consumidor.</a:t>
            </a:r>
          </a:p>
        </p:txBody>
      </p:sp>
      <p:sp>
        <p:nvSpPr>
          <p:cNvPr id="5" name="Título 1">
            <a:extLst>
              <a:ext uri="{FF2B5EF4-FFF2-40B4-BE49-F238E27FC236}">
                <a16:creationId xmlns:a16="http://schemas.microsoft.com/office/drawing/2014/main" id="{CAE9CE91-A89E-49E8-85A9-6DD141B56105}"/>
              </a:ext>
            </a:extLst>
          </p:cNvPr>
          <p:cNvSpPr>
            <a:spLocks noGrp="1"/>
          </p:cNvSpPr>
          <p:nvPr>
            <p:ph type="title"/>
          </p:nvPr>
        </p:nvSpPr>
        <p:spPr>
          <a:xfrm>
            <a:off x="428632" y="193608"/>
            <a:ext cx="11236325" cy="785813"/>
          </a:xfrm>
        </p:spPr>
        <p:txBody>
          <a:bodyPr>
            <a:normAutofit/>
          </a:bodyPr>
          <a:lstStyle/>
          <a:p>
            <a:pPr algn="ctr"/>
            <a:r>
              <a:rPr lang="pt-BR" sz="4000" b="1" dirty="0">
                <a:solidFill>
                  <a:schemeClr val="tx1"/>
                </a:solidFill>
                <a:latin typeface="Calibri" panose="020F0502020204030204" pitchFamily="34" charset="0"/>
                <a:cs typeface="Calibri" panose="020F0502020204030204" pitchFamily="34" charset="0"/>
              </a:rPr>
              <a:t>Concorrência Perfeita e Eficiência </a:t>
            </a:r>
            <a:r>
              <a:rPr lang="pt-BR" sz="4000" b="1" dirty="0" err="1">
                <a:solidFill>
                  <a:schemeClr val="tx1"/>
                </a:solidFill>
                <a:latin typeface="Calibri" panose="020F0502020204030204" pitchFamily="34" charset="0"/>
                <a:cs typeface="Calibri" panose="020F0502020204030204" pitchFamily="34" charset="0"/>
              </a:rPr>
              <a:t>Alocativa</a:t>
            </a:r>
            <a:endParaRPr lang="pt-BR" sz="40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3390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57AFC1-6E33-4A26-8840-EE563970C635}"/>
              </a:ext>
            </a:extLst>
          </p:cNvPr>
          <p:cNvSpPr>
            <a:spLocks noGrp="1"/>
          </p:cNvSpPr>
          <p:nvPr>
            <p:ph type="title"/>
          </p:nvPr>
        </p:nvSpPr>
        <p:spPr>
          <a:xfrm>
            <a:off x="1802296" y="338625"/>
            <a:ext cx="8653669" cy="1325563"/>
          </a:xfrm>
        </p:spPr>
        <p:txBody>
          <a:bodyPr>
            <a:normAutofit/>
          </a:bodyPr>
          <a:lstStyle/>
          <a:p>
            <a:pPr algn="just"/>
            <a:r>
              <a:rPr lang="pt-BR" sz="4000" b="1" dirty="0"/>
              <a:t>11) CEBRASPE (CESPE) - Eco (SUFRAMA)/ 2014 </a:t>
            </a:r>
          </a:p>
        </p:txBody>
      </p:sp>
      <p:sp>
        <p:nvSpPr>
          <p:cNvPr id="3" name="Espaço Reservado para Conteúdo 2">
            <a:extLst>
              <a:ext uri="{FF2B5EF4-FFF2-40B4-BE49-F238E27FC236}">
                <a16:creationId xmlns:a16="http://schemas.microsoft.com/office/drawing/2014/main" id="{1A798AF1-64EC-4F14-9AA9-95C2FBE4B937}"/>
              </a:ext>
            </a:extLst>
          </p:cNvPr>
          <p:cNvSpPr>
            <a:spLocks noGrp="1"/>
          </p:cNvSpPr>
          <p:nvPr>
            <p:ph idx="1"/>
          </p:nvPr>
        </p:nvSpPr>
        <p:spPr>
          <a:xfrm>
            <a:off x="1815548" y="1746113"/>
            <a:ext cx="8547652" cy="4351338"/>
          </a:xfrm>
        </p:spPr>
        <p:txBody>
          <a:bodyPr/>
          <a:lstStyle/>
          <a:p>
            <a:pPr algn="just"/>
            <a:r>
              <a:rPr lang="pt-BR" dirty="0"/>
              <a:t>Acerca de bens públicos, julgue o item a seguir.</a:t>
            </a:r>
          </a:p>
          <a:p>
            <a:pPr algn="just"/>
            <a:r>
              <a:rPr lang="pt-BR" dirty="0"/>
              <a:t>O sistema monetário nacional pode ser considerado um exemplo de bem comum.</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1592452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630657D-7D5D-4408-A99E-B43083D5B558}"/>
              </a:ext>
            </a:extLst>
          </p:cNvPr>
          <p:cNvSpPr txBox="1">
            <a:spLocks noGrp="1"/>
          </p:cNvSpPr>
          <p:nvPr>
            <p:ph type="title"/>
          </p:nvPr>
        </p:nvSpPr>
        <p:spPr>
          <a:xfrm>
            <a:off x="1722783" y="266326"/>
            <a:ext cx="8600660" cy="1311128"/>
          </a:xfrm>
          <a:prstGeom prst="rect">
            <a:avLst/>
          </a:prstGeom>
          <a:noFill/>
        </p:spPr>
        <p:txBody>
          <a:bodyPr wrap="square" rtlCol="0">
            <a:spAutoFit/>
          </a:bodyPr>
          <a:lstStyle/>
          <a:p>
            <a:pPr algn="just"/>
            <a:r>
              <a:rPr lang="pt-BR" b="1" dirty="0"/>
              <a:t>12) CEBRASPE (CESPE) - AJ (TJ SE)/ Apoio Especializado/Eco/2014</a:t>
            </a:r>
            <a:r>
              <a:rPr lang="pt-BR" sz="2800" b="1" dirty="0"/>
              <a:t> </a:t>
            </a:r>
            <a:endParaRPr lang="pt-BR" sz="2800" b="1" dirty="0">
              <a:solidFill>
                <a:srgbClr val="FF0000"/>
              </a:solidFill>
            </a:endParaRPr>
          </a:p>
        </p:txBody>
      </p:sp>
      <p:sp>
        <p:nvSpPr>
          <p:cNvPr id="3" name="Espaço Reservado para Conteúdo 2">
            <a:extLst>
              <a:ext uri="{FF2B5EF4-FFF2-40B4-BE49-F238E27FC236}">
                <a16:creationId xmlns:a16="http://schemas.microsoft.com/office/drawing/2014/main" id="{DC3435B4-5E46-49B2-BD1F-7BA1D6DC0579}"/>
              </a:ext>
            </a:extLst>
          </p:cNvPr>
          <p:cNvSpPr>
            <a:spLocks noGrp="1"/>
          </p:cNvSpPr>
          <p:nvPr>
            <p:ph idx="1"/>
          </p:nvPr>
        </p:nvSpPr>
        <p:spPr>
          <a:xfrm>
            <a:off x="1722783" y="1719609"/>
            <a:ext cx="8600660" cy="4351338"/>
          </a:xfrm>
        </p:spPr>
        <p:txBody>
          <a:bodyPr/>
          <a:lstStyle/>
          <a:p>
            <a:pPr algn="just"/>
            <a:r>
              <a:rPr lang="pt-BR" dirty="0"/>
              <a:t>No que concerne às funções dos governos e às diversas formas de intervenção do Estado na atividade econômica, julgue o item que se segue.</a:t>
            </a:r>
          </a:p>
          <a:p>
            <a:pPr algn="just"/>
            <a:r>
              <a:rPr lang="pt-BR" dirty="0"/>
              <a:t>A educação e a saúde são consideradas bens públicos, sujeitos ao princípio da não exclusão, de forma que, além do Estado, somente instituições sem fins lucrativos</a:t>
            </a:r>
            <a:br>
              <a:rPr lang="pt-BR" dirty="0"/>
            </a:br>
            <a:r>
              <a:rPr lang="pt-BR" dirty="0"/>
              <a:t>podem fornecer esses serviços no Brasil.</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9444789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5957CA-0795-4F3B-8722-D12936A96245}"/>
              </a:ext>
            </a:extLst>
          </p:cNvPr>
          <p:cNvSpPr>
            <a:spLocks noGrp="1"/>
          </p:cNvSpPr>
          <p:nvPr>
            <p:ph type="title"/>
          </p:nvPr>
        </p:nvSpPr>
        <p:spPr>
          <a:xfrm>
            <a:off x="1736035" y="365127"/>
            <a:ext cx="8693426" cy="1325563"/>
          </a:xfrm>
        </p:spPr>
        <p:txBody>
          <a:bodyPr>
            <a:normAutofit fontScale="90000"/>
          </a:bodyPr>
          <a:lstStyle/>
          <a:p>
            <a:r>
              <a:rPr lang="pt-BR" b="1" dirty="0"/>
              <a:t>13) CEBRASPE (CESPE) - ERSS (ANS)/2013 </a:t>
            </a:r>
            <a:br>
              <a:rPr lang="pt-BR" b="1" dirty="0"/>
            </a:br>
            <a:endParaRPr lang="pt-BR" b="1" dirty="0"/>
          </a:p>
        </p:txBody>
      </p:sp>
      <p:sp>
        <p:nvSpPr>
          <p:cNvPr id="3" name="Espaço Reservado para Conteúdo 2">
            <a:extLst>
              <a:ext uri="{FF2B5EF4-FFF2-40B4-BE49-F238E27FC236}">
                <a16:creationId xmlns:a16="http://schemas.microsoft.com/office/drawing/2014/main" id="{8081EF71-832B-4D0C-B954-279E347DF975}"/>
              </a:ext>
            </a:extLst>
          </p:cNvPr>
          <p:cNvSpPr>
            <a:spLocks noGrp="1"/>
          </p:cNvSpPr>
          <p:nvPr>
            <p:ph idx="1"/>
          </p:nvPr>
        </p:nvSpPr>
        <p:spPr>
          <a:xfrm>
            <a:off x="1736035" y="1096756"/>
            <a:ext cx="8693426" cy="4351338"/>
          </a:xfrm>
        </p:spPr>
        <p:txBody>
          <a:bodyPr/>
          <a:lstStyle/>
          <a:p>
            <a:pPr algn="just"/>
            <a:r>
              <a:rPr lang="pt-BR" dirty="0"/>
              <a:t>Com relação ao estudo da teoria da regulação econômica, julgue o item subsequente.</a:t>
            </a:r>
          </a:p>
          <a:p>
            <a:pPr algn="just"/>
            <a:r>
              <a:rPr lang="pt-BR" dirty="0"/>
              <a:t>Pelo princípio da não exclusão, o custo marginal de prover um bem público para um consumidor adicional é zero para qualquer nível de produção.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7585671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E3398F-0CB6-420F-90BD-2D0BD5110D19}"/>
              </a:ext>
            </a:extLst>
          </p:cNvPr>
          <p:cNvSpPr>
            <a:spLocks noGrp="1"/>
          </p:cNvSpPr>
          <p:nvPr>
            <p:ph type="title"/>
          </p:nvPr>
        </p:nvSpPr>
        <p:spPr>
          <a:xfrm>
            <a:off x="1656522" y="259111"/>
            <a:ext cx="8852452" cy="1325563"/>
          </a:xfrm>
        </p:spPr>
        <p:txBody>
          <a:bodyPr>
            <a:normAutofit/>
          </a:bodyPr>
          <a:lstStyle/>
          <a:p>
            <a:r>
              <a:rPr lang="pt-BR" sz="3800" b="1" dirty="0"/>
              <a:t>14) CEBRASPE (CESPE) -Diplomata/</a:t>
            </a:r>
            <a:r>
              <a:rPr lang="pt-BR" sz="3800" b="1" dirty="0" err="1"/>
              <a:t>IRBr</a:t>
            </a:r>
            <a:r>
              <a:rPr lang="pt-BR" sz="3800" b="1" dirty="0"/>
              <a:t>/2018 </a:t>
            </a:r>
            <a:br>
              <a:rPr lang="pt-BR" sz="3800" b="1" dirty="0"/>
            </a:br>
            <a:endParaRPr lang="pt-BR" sz="3800" b="1" dirty="0"/>
          </a:p>
        </p:txBody>
      </p:sp>
      <p:sp>
        <p:nvSpPr>
          <p:cNvPr id="3" name="Espaço Reservado para Conteúdo 2">
            <a:extLst>
              <a:ext uri="{FF2B5EF4-FFF2-40B4-BE49-F238E27FC236}">
                <a16:creationId xmlns:a16="http://schemas.microsoft.com/office/drawing/2014/main" id="{957B2C06-E032-47F8-B01F-76A6E20B7642}"/>
              </a:ext>
            </a:extLst>
          </p:cNvPr>
          <p:cNvSpPr>
            <a:spLocks noGrp="1"/>
          </p:cNvSpPr>
          <p:nvPr>
            <p:ph idx="1"/>
          </p:nvPr>
        </p:nvSpPr>
        <p:spPr>
          <a:xfrm>
            <a:off x="1563758" y="950980"/>
            <a:ext cx="8998227" cy="5647910"/>
          </a:xfrm>
        </p:spPr>
        <p:txBody>
          <a:bodyPr>
            <a:noAutofit/>
          </a:bodyPr>
          <a:lstStyle/>
          <a:p>
            <a:pPr algn="just"/>
            <a:r>
              <a:rPr lang="pt-BR" sz="2400" b="1" dirty="0"/>
              <a:t>Trecho 1: </a:t>
            </a:r>
            <a:r>
              <a:rPr lang="pt-BR" sz="2400" dirty="0"/>
              <a:t>Caso </a:t>
            </a:r>
            <a:r>
              <a:rPr lang="pt-BR" sz="2400" dirty="0" err="1"/>
              <a:t>Cooke</a:t>
            </a:r>
            <a:r>
              <a:rPr lang="pt-BR" sz="2400" dirty="0"/>
              <a:t> versus Forbes. Um dos processos na tecelagem de tapetes de fibra de cacau [</a:t>
            </a:r>
            <a:r>
              <a:rPr lang="pt-BR" sz="2400" dirty="0" err="1"/>
              <a:t>Cooke</a:t>
            </a:r>
            <a:r>
              <a:rPr lang="pt-BR" sz="2400" dirty="0"/>
              <a:t>] era imergi-lo em um líquido alvejante e, depois, pendurá-lo para secagem. Vapores de um produtor de sulfato de amônia [Forbes] tinham o efeito de transformar a cor brilhosa do tapete em uma cor escurecida e fosca. (…) Uma ação foi ajuizada para impedir a manufatura de emitir tais vapores. Os advogados do réu argumentaram que, se o autor “não usasse um líquido alvejante específico, as fibras não seriam afetadas; que seu método de produção era atípico, contrário ao costume do comércio (…)”. O juiz explanou: “parece-me claro que uma pessoa tem o direito de, na sua propriedade, realizar um processo de manufatura em que se usa cloreto de estanho, ou qualquer outro tipo de corante metálico, e que seu vizinho não tem a liberdade para inundar o ambiente com gás que vai interferir na sua manufatura. Se isto pode ser imputado ao seu vizinho, então, compreendo eu, claramente ele terá o direito de vir aqui e pedir ajuda”.</a:t>
            </a:r>
          </a:p>
        </p:txBody>
      </p:sp>
    </p:spTree>
    <p:extLst>
      <p:ext uri="{BB962C8B-B14F-4D97-AF65-F5344CB8AC3E}">
        <p14:creationId xmlns:p14="http://schemas.microsoft.com/office/powerpoint/2010/main" val="285277019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7FAA70B7-6499-44CB-9DBF-9BC8A9228885}"/>
              </a:ext>
            </a:extLst>
          </p:cNvPr>
          <p:cNvSpPr>
            <a:spLocks noGrp="1"/>
          </p:cNvSpPr>
          <p:nvPr>
            <p:ph idx="1"/>
          </p:nvPr>
        </p:nvSpPr>
        <p:spPr>
          <a:xfrm>
            <a:off x="1656522" y="460651"/>
            <a:ext cx="8852451" cy="5647910"/>
          </a:xfrm>
        </p:spPr>
        <p:txBody>
          <a:bodyPr>
            <a:noAutofit/>
          </a:bodyPr>
          <a:lstStyle/>
          <a:p>
            <a:pPr algn="just"/>
            <a:r>
              <a:rPr lang="pt-BR" sz="2400" b="1" dirty="0"/>
              <a:t>Trecho 2: </a:t>
            </a:r>
            <a:r>
              <a:rPr lang="pt-BR" sz="2400" dirty="0"/>
              <a:t>(…) Com efeito, as propostas de solução do problema da poluição causada pela fumaça, bem como de outros problemas similares, feitas por meio da tributação, se sustenta com dificuldades advindas dos problemas relativos ao cálculo, da diferença entre dano médio e dano marginal e das inter-relações entre os danos causados a diversas propriedades etc.</a:t>
            </a:r>
          </a:p>
          <a:p>
            <a:pPr algn="just"/>
            <a:endParaRPr lang="pt-BR" sz="600" dirty="0"/>
          </a:p>
          <a:p>
            <a:pPr algn="just"/>
            <a:r>
              <a:rPr lang="pt-BR" sz="2400" dirty="0"/>
              <a:t>R. H. COASE. O problema do custo social. In: </a:t>
            </a:r>
            <a:r>
              <a:rPr lang="pt-BR" sz="2400" dirty="0" err="1"/>
              <a:t>Journal</a:t>
            </a:r>
            <a:r>
              <a:rPr lang="pt-BR" sz="2400" dirty="0"/>
              <a:t> </a:t>
            </a:r>
            <a:r>
              <a:rPr lang="pt-BR" sz="2400" dirty="0" err="1"/>
              <a:t>of</a:t>
            </a:r>
            <a:r>
              <a:rPr lang="pt-BR" sz="2400" dirty="0"/>
              <a:t> Law </a:t>
            </a:r>
            <a:r>
              <a:rPr lang="pt-BR" sz="2400" dirty="0" err="1"/>
              <a:t>and</a:t>
            </a:r>
            <a:r>
              <a:rPr lang="pt-BR" sz="2400" dirty="0"/>
              <a:t> </a:t>
            </a:r>
            <a:r>
              <a:rPr lang="pt-BR" sz="2400" dirty="0" err="1"/>
              <a:t>Economics</a:t>
            </a:r>
            <a:r>
              <a:rPr lang="pt-BR" sz="2400" dirty="0"/>
              <a:t>. 1960 (traduzido e adaptado). </a:t>
            </a:r>
          </a:p>
        </p:txBody>
      </p:sp>
    </p:spTree>
    <p:extLst>
      <p:ext uri="{BB962C8B-B14F-4D97-AF65-F5344CB8AC3E}">
        <p14:creationId xmlns:p14="http://schemas.microsoft.com/office/powerpoint/2010/main" val="14646274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BA4D3AF8-5B84-46EC-9A1E-F23764CAD677}"/>
              </a:ext>
            </a:extLst>
          </p:cNvPr>
          <p:cNvSpPr>
            <a:spLocks noGrp="1"/>
          </p:cNvSpPr>
          <p:nvPr>
            <p:ph idx="1"/>
          </p:nvPr>
        </p:nvSpPr>
        <p:spPr>
          <a:xfrm>
            <a:off x="1709530" y="473903"/>
            <a:ext cx="8733183" cy="4351338"/>
          </a:xfrm>
        </p:spPr>
        <p:txBody>
          <a:bodyPr/>
          <a:lstStyle/>
          <a:p>
            <a:pPr algn="just"/>
            <a:r>
              <a:rPr lang="pt-BR" dirty="0"/>
              <a:t>Com referência ao que é apresentado nos trechos 1 e 2, julgue (</a:t>
            </a:r>
            <a:r>
              <a:rPr lang="pt-BR" b="1" dirty="0"/>
              <a:t>C </a:t>
            </a:r>
            <a:r>
              <a:rPr lang="pt-BR" dirty="0"/>
              <a:t>ou </a:t>
            </a:r>
            <a:r>
              <a:rPr lang="pt-BR" b="1" dirty="0"/>
              <a:t>E</a:t>
            </a:r>
            <a:r>
              <a:rPr lang="pt-BR" dirty="0"/>
              <a:t>) o item a seguir, acerca da análise de custo-benefício, com base na teoria dos tipos de mercados</a:t>
            </a:r>
            <a:br>
              <a:rPr lang="pt-BR" dirty="0"/>
            </a:br>
            <a:r>
              <a:rPr lang="pt-BR" dirty="0"/>
              <a:t>e de bens.</a:t>
            </a:r>
          </a:p>
          <a:p>
            <a:pPr algn="just"/>
            <a:r>
              <a:rPr lang="pt-BR" dirty="0"/>
              <a:t>O problema apresentado no primeiro trecho, que se refere ao julgamento do processo de </a:t>
            </a:r>
            <a:r>
              <a:rPr lang="pt-BR" dirty="0" err="1"/>
              <a:t>Cooke</a:t>
            </a:r>
            <a:r>
              <a:rPr lang="pt-BR" dirty="0"/>
              <a:t> contra Forbes, é conhecido como externalidade.</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6027125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F49EAEAF-0993-47F8-8882-D4C596B3091B}"/>
              </a:ext>
            </a:extLst>
          </p:cNvPr>
          <p:cNvSpPr>
            <a:spLocks noGrp="1"/>
          </p:cNvSpPr>
          <p:nvPr>
            <p:ph idx="1"/>
          </p:nvPr>
        </p:nvSpPr>
        <p:spPr>
          <a:xfrm>
            <a:off x="1789043" y="540166"/>
            <a:ext cx="8680174" cy="4351338"/>
          </a:xfrm>
        </p:spPr>
        <p:txBody>
          <a:bodyPr>
            <a:noAutofit/>
          </a:bodyPr>
          <a:lstStyle/>
          <a:p>
            <a:pPr algn="just"/>
            <a:r>
              <a:rPr lang="pt-BR" dirty="0"/>
              <a:t>Com referência ao que é apresentado nos trechos 1 e 2, julgue (</a:t>
            </a:r>
            <a:r>
              <a:rPr lang="pt-BR" b="1" dirty="0"/>
              <a:t>C </a:t>
            </a:r>
            <a:r>
              <a:rPr lang="pt-BR" dirty="0"/>
              <a:t>ou </a:t>
            </a:r>
            <a:r>
              <a:rPr lang="pt-BR" b="1" dirty="0"/>
              <a:t>E</a:t>
            </a:r>
            <a:r>
              <a:rPr lang="pt-BR" dirty="0"/>
              <a:t>) o item a seguir, acerca da análise de custo-benefício, com base na teoria dos tipos de mercados e de bens.</a:t>
            </a:r>
          </a:p>
          <a:p>
            <a:pPr algn="just"/>
            <a:r>
              <a:rPr lang="pt-BR" dirty="0"/>
              <a:t>A solução para o problema apresentado no primeiro trecho, de acordo com o teorema de Coase, é a correta atribuição dos direitos de propriedade envolvidos no caso, desde que não haja custos de transação.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1436334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EF51628D-78D9-4B7D-A0E8-38CEBB73B413}"/>
              </a:ext>
            </a:extLst>
          </p:cNvPr>
          <p:cNvSpPr>
            <a:spLocks noGrp="1"/>
          </p:cNvSpPr>
          <p:nvPr>
            <p:ph idx="1"/>
          </p:nvPr>
        </p:nvSpPr>
        <p:spPr>
          <a:xfrm>
            <a:off x="1722783" y="579923"/>
            <a:ext cx="8733182" cy="4351338"/>
          </a:xfrm>
        </p:spPr>
        <p:txBody>
          <a:bodyPr>
            <a:normAutofit/>
          </a:bodyPr>
          <a:lstStyle/>
          <a:p>
            <a:pPr algn="just"/>
            <a:r>
              <a:rPr lang="pt-BR" dirty="0"/>
              <a:t>Com referência ao que é apresentado nos trechos 1 e 2, julgue (</a:t>
            </a:r>
            <a:r>
              <a:rPr lang="pt-BR" b="1" dirty="0"/>
              <a:t>C </a:t>
            </a:r>
            <a:r>
              <a:rPr lang="pt-BR" dirty="0"/>
              <a:t>ou </a:t>
            </a:r>
            <a:r>
              <a:rPr lang="pt-BR" b="1" dirty="0"/>
              <a:t>E</a:t>
            </a:r>
            <a:r>
              <a:rPr lang="pt-BR" dirty="0"/>
              <a:t>) o item a seguir, acerca da análise de custo-benefício, com base na teoria dos tipos de mercados</a:t>
            </a:r>
            <a:br>
              <a:rPr lang="pt-BR" dirty="0"/>
            </a:br>
            <a:r>
              <a:rPr lang="pt-BR" dirty="0"/>
              <a:t>e de bens.</a:t>
            </a:r>
          </a:p>
          <a:p>
            <a:pPr algn="just"/>
            <a:r>
              <a:rPr lang="pt-BR" dirty="0"/>
              <a:t>O teorema de Coase permite inferir que, eliminados os custos de transação, seria possível </a:t>
            </a:r>
            <a:r>
              <a:rPr lang="pt-BR" dirty="0" err="1"/>
              <a:t>Cooke</a:t>
            </a:r>
            <a:r>
              <a:rPr lang="pt-BR" dirty="0"/>
              <a:t> vender para Forbes o seu direito a ter ar limpo, de modo que este</a:t>
            </a:r>
            <a:br>
              <a:rPr lang="pt-BR" dirty="0"/>
            </a:br>
            <a:r>
              <a:rPr lang="pt-BR" dirty="0"/>
              <a:t>pudesse emitir os vapores de sulfato de amônia.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9153413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68B59745-CD8A-4B53-9140-8C6FB2F63A2B}"/>
              </a:ext>
            </a:extLst>
          </p:cNvPr>
          <p:cNvSpPr>
            <a:spLocks noGrp="1"/>
          </p:cNvSpPr>
          <p:nvPr>
            <p:ph idx="1"/>
          </p:nvPr>
        </p:nvSpPr>
        <p:spPr>
          <a:xfrm>
            <a:off x="1736035" y="487155"/>
            <a:ext cx="8733182" cy="4351338"/>
          </a:xfrm>
        </p:spPr>
        <p:txBody>
          <a:bodyPr/>
          <a:lstStyle/>
          <a:p>
            <a:pPr algn="just"/>
            <a:r>
              <a:rPr lang="pt-BR" dirty="0"/>
              <a:t>Com referência ao que é apresentado nos trechos 1 e 2, julgue (</a:t>
            </a:r>
            <a:r>
              <a:rPr lang="pt-BR" b="1" dirty="0"/>
              <a:t>C </a:t>
            </a:r>
            <a:r>
              <a:rPr lang="pt-BR" dirty="0"/>
              <a:t>ou </a:t>
            </a:r>
            <a:r>
              <a:rPr lang="pt-BR" b="1" dirty="0"/>
              <a:t>E</a:t>
            </a:r>
            <a:r>
              <a:rPr lang="pt-BR" dirty="0"/>
              <a:t>) o item a seguir, acerca da análise de custo-benefício, com base na teoria dos tipos de mercados</a:t>
            </a:r>
            <a:br>
              <a:rPr lang="pt-BR" dirty="0"/>
            </a:br>
            <a:r>
              <a:rPr lang="pt-BR" dirty="0"/>
              <a:t>e de bens.</a:t>
            </a:r>
          </a:p>
          <a:p>
            <a:pPr algn="just"/>
            <a:r>
              <a:rPr lang="pt-BR" dirty="0"/>
              <a:t>No segundo trecho, faz-se referência ao tributo (ou imposto) Tobin.</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1817328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594CBB-DC61-4AAA-89A5-3DAE0C7F4CA1}"/>
              </a:ext>
            </a:extLst>
          </p:cNvPr>
          <p:cNvSpPr>
            <a:spLocks noGrp="1"/>
          </p:cNvSpPr>
          <p:nvPr>
            <p:ph type="title"/>
          </p:nvPr>
        </p:nvSpPr>
        <p:spPr>
          <a:xfrm>
            <a:off x="1762540" y="325371"/>
            <a:ext cx="8481391" cy="1325563"/>
          </a:xfrm>
        </p:spPr>
        <p:txBody>
          <a:bodyPr>
            <a:normAutofit/>
          </a:bodyPr>
          <a:lstStyle/>
          <a:p>
            <a:pPr algn="just"/>
            <a:r>
              <a:rPr lang="pt-BR" b="1" dirty="0"/>
              <a:t>15) CEBRASPE (CESPE) - </a:t>
            </a:r>
            <a:r>
              <a:rPr lang="pt-BR" b="1" dirty="0" err="1"/>
              <a:t>Aud</a:t>
            </a:r>
            <a:r>
              <a:rPr lang="pt-BR" b="1" dirty="0"/>
              <a:t> CE (TCE-PA)/TCE - Administrativa/Eco/2016 </a:t>
            </a:r>
          </a:p>
        </p:txBody>
      </p:sp>
      <p:sp>
        <p:nvSpPr>
          <p:cNvPr id="3" name="Espaço Reservado para Conteúdo 2">
            <a:extLst>
              <a:ext uri="{FF2B5EF4-FFF2-40B4-BE49-F238E27FC236}">
                <a16:creationId xmlns:a16="http://schemas.microsoft.com/office/drawing/2014/main" id="{A85DCEA8-894E-4703-9C9A-75290BD1114D}"/>
              </a:ext>
            </a:extLst>
          </p:cNvPr>
          <p:cNvSpPr>
            <a:spLocks noGrp="1"/>
          </p:cNvSpPr>
          <p:nvPr>
            <p:ph idx="1"/>
          </p:nvPr>
        </p:nvSpPr>
        <p:spPr>
          <a:xfrm>
            <a:off x="1789044" y="1640097"/>
            <a:ext cx="8574157" cy="4351338"/>
          </a:xfrm>
        </p:spPr>
        <p:txBody>
          <a:bodyPr>
            <a:noAutofit/>
          </a:bodyPr>
          <a:lstStyle/>
          <a:p>
            <a:pPr algn="just"/>
            <a:r>
              <a:rPr lang="pt-BR" sz="2600" dirty="0"/>
              <a:t>O defeso é a paralisação das atividades de pesca para proteger as espécies de peixes durante o seu período de reprodução, garantir a manutenção de forma sustentável</a:t>
            </a:r>
            <a:br>
              <a:rPr lang="pt-BR" sz="2600" dirty="0"/>
            </a:br>
            <a:r>
              <a:rPr lang="pt-BR" sz="2600" dirty="0"/>
              <a:t>dos estoques pesqueiros e, consequentemente, manter a atividade e a renda dos pescadores. Assim, todo pescador profissional que exerce suas atividades de forma</a:t>
            </a:r>
            <a:br>
              <a:rPr lang="pt-BR" sz="2600" dirty="0"/>
            </a:br>
            <a:r>
              <a:rPr lang="pt-BR" sz="2600" dirty="0"/>
              <a:t>individual ou em regime de economia familiar fica impedido de pescar durante a época de reprodução das espécies-alvo de suas pescarias. Nesse período, os pescadores</a:t>
            </a:r>
            <a:br>
              <a:rPr lang="pt-BR" sz="2600" dirty="0"/>
            </a:br>
            <a:r>
              <a:rPr lang="pt-BR" sz="2600" dirty="0"/>
              <a:t>profissionais recebem seguro-desemprego ou seguro-defeso em parcelas mensais, na quantia de um salário mínimo, em número equivalente ao período de paralisação.</a:t>
            </a:r>
          </a:p>
          <a:p>
            <a:pPr algn="just"/>
            <a:r>
              <a:rPr lang="pt-BR" sz="2600" dirty="0"/>
              <a:t>Internet: &lt; www.mpa.gov.br &gt; (com adaptações).</a:t>
            </a:r>
          </a:p>
        </p:txBody>
      </p:sp>
    </p:spTree>
    <p:extLst>
      <p:ext uri="{BB962C8B-B14F-4D97-AF65-F5344CB8AC3E}">
        <p14:creationId xmlns:p14="http://schemas.microsoft.com/office/powerpoint/2010/main" val="288647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E5179CE0-9FA0-49B1-BDD0-0BD4A7CDFBAC}"/>
              </a:ext>
            </a:extLst>
          </p:cNvPr>
          <p:cNvSpPr/>
          <p:nvPr/>
        </p:nvSpPr>
        <p:spPr bwMode="auto">
          <a:xfrm>
            <a:off x="371061" y="808383"/>
            <a:ext cx="11488000" cy="5791200"/>
          </a:xfrm>
          <a:prstGeom prst="rect">
            <a:avLst/>
          </a:prstGeom>
          <a:solidFill>
            <a:schemeClr val="bg1"/>
          </a:solid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Line 17">
            <a:extLst>
              <a:ext uri="{FF2B5EF4-FFF2-40B4-BE49-F238E27FC236}">
                <a16:creationId xmlns:a16="http://schemas.microsoft.com/office/drawing/2014/main" id="{2A249A17-3A4D-410B-9297-72FA49221441}"/>
              </a:ext>
            </a:extLst>
          </p:cNvPr>
          <p:cNvSpPr>
            <a:spLocks noChangeShapeType="1"/>
          </p:cNvSpPr>
          <p:nvPr/>
        </p:nvSpPr>
        <p:spPr bwMode="auto">
          <a:xfrm flipV="1">
            <a:off x="4227729" y="3015219"/>
            <a:ext cx="2892425" cy="2446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Line 18">
            <a:extLst>
              <a:ext uri="{FF2B5EF4-FFF2-40B4-BE49-F238E27FC236}">
                <a16:creationId xmlns:a16="http://schemas.microsoft.com/office/drawing/2014/main" id="{9CCE9386-3BEB-4567-912D-49A9BDB2B836}"/>
              </a:ext>
            </a:extLst>
          </p:cNvPr>
          <p:cNvSpPr>
            <a:spLocks noChangeShapeType="1"/>
          </p:cNvSpPr>
          <p:nvPr/>
        </p:nvSpPr>
        <p:spPr bwMode="auto">
          <a:xfrm>
            <a:off x="4299167" y="2773918"/>
            <a:ext cx="3019425" cy="2698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Rectangle 19">
            <a:extLst>
              <a:ext uri="{FF2B5EF4-FFF2-40B4-BE49-F238E27FC236}">
                <a16:creationId xmlns:a16="http://schemas.microsoft.com/office/drawing/2014/main" id="{2B4C096B-C181-4A01-9E0F-54B95EED9A2D}"/>
              </a:ext>
            </a:extLst>
          </p:cNvPr>
          <p:cNvSpPr>
            <a:spLocks noChangeArrowheads="1"/>
          </p:cNvSpPr>
          <p:nvPr/>
        </p:nvSpPr>
        <p:spPr bwMode="auto">
          <a:xfrm>
            <a:off x="7261269" y="5246926"/>
            <a:ext cx="460063"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latin typeface="Times New Roman" panose="02020603050405020304" pitchFamily="18" charset="0"/>
              </a:rPr>
              <a:t>D</a:t>
            </a:r>
          </a:p>
        </p:txBody>
      </p:sp>
      <p:sp>
        <p:nvSpPr>
          <p:cNvPr id="8" name="Rectangle 20">
            <a:extLst>
              <a:ext uri="{FF2B5EF4-FFF2-40B4-BE49-F238E27FC236}">
                <a16:creationId xmlns:a16="http://schemas.microsoft.com/office/drawing/2014/main" id="{5170431F-EE87-4C0D-8744-CC7F4780DC4F}"/>
              </a:ext>
            </a:extLst>
          </p:cNvPr>
          <p:cNvSpPr>
            <a:spLocks noChangeArrowheads="1"/>
          </p:cNvSpPr>
          <p:nvPr/>
        </p:nvSpPr>
        <p:spPr bwMode="auto">
          <a:xfrm>
            <a:off x="7103840" y="2710368"/>
            <a:ext cx="395943"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latin typeface="Times New Roman" panose="02020603050405020304" pitchFamily="18" charset="0"/>
              </a:rPr>
              <a:t>S</a:t>
            </a:r>
          </a:p>
        </p:txBody>
      </p:sp>
      <p:sp>
        <p:nvSpPr>
          <p:cNvPr id="9" name="Line 21">
            <a:extLst>
              <a:ext uri="{FF2B5EF4-FFF2-40B4-BE49-F238E27FC236}">
                <a16:creationId xmlns:a16="http://schemas.microsoft.com/office/drawing/2014/main" id="{FF1395A2-3874-4A17-8C3C-B82D979D5B18}"/>
              </a:ext>
            </a:extLst>
          </p:cNvPr>
          <p:cNvSpPr>
            <a:spLocks noChangeShapeType="1"/>
          </p:cNvSpPr>
          <p:nvPr/>
        </p:nvSpPr>
        <p:spPr bwMode="auto">
          <a:xfrm flipH="1">
            <a:off x="3459378" y="2423080"/>
            <a:ext cx="0" cy="370840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Rectangle 22">
            <a:extLst>
              <a:ext uri="{FF2B5EF4-FFF2-40B4-BE49-F238E27FC236}">
                <a16:creationId xmlns:a16="http://schemas.microsoft.com/office/drawing/2014/main" id="{E31986AF-128E-4FE3-9473-D70C3CE0BCC1}"/>
              </a:ext>
            </a:extLst>
          </p:cNvPr>
          <p:cNvSpPr>
            <a:spLocks noChangeArrowheads="1"/>
          </p:cNvSpPr>
          <p:nvPr/>
        </p:nvSpPr>
        <p:spPr bwMode="auto">
          <a:xfrm>
            <a:off x="7874217" y="6002893"/>
            <a:ext cx="482505" cy="6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400" b="1" dirty="0">
                <a:latin typeface="Calibri" panose="020F0502020204030204" pitchFamily="34" charset="0"/>
                <a:cs typeface="Calibri" panose="020F0502020204030204" pitchFamily="34" charset="0"/>
              </a:rPr>
              <a:t>Q</a:t>
            </a:r>
          </a:p>
        </p:txBody>
      </p:sp>
      <p:sp>
        <p:nvSpPr>
          <p:cNvPr id="11" name="Rectangle 23">
            <a:extLst>
              <a:ext uri="{FF2B5EF4-FFF2-40B4-BE49-F238E27FC236}">
                <a16:creationId xmlns:a16="http://schemas.microsoft.com/office/drawing/2014/main" id="{E3AEEC0F-B98D-4476-8795-2E2D0B30BD6C}"/>
              </a:ext>
            </a:extLst>
          </p:cNvPr>
          <p:cNvSpPr>
            <a:spLocks noChangeArrowheads="1"/>
          </p:cNvSpPr>
          <p:nvPr/>
        </p:nvSpPr>
        <p:spPr bwMode="auto">
          <a:xfrm>
            <a:off x="3051121" y="2169249"/>
            <a:ext cx="415179" cy="6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400" b="1" dirty="0">
                <a:latin typeface="Calibri" panose="020F0502020204030204" pitchFamily="34" charset="0"/>
                <a:cs typeface="Calibri" panose="020F0502020204030204" pitchFamily="34" charset="0"/>
              </a:rPr>
              <a:t>P</a:t>
            </a:r>
          </a:p>
        </p:txBody>
      </p:sp>
      <p:sp>
        <p:nvSpPr>
          <p:cNvPr id="12" name="Rectangle 24">
            <a:extLst>
              <a:ext uri="{FF2B5EF4-FFF2-40B4-BE49-F238E27FC236}">
                <a16:creationId xmlns:a16="http://schemas.microsoft.com/office/drawing/2014/main" id="{E856BBF0-DEDE-40F8-8962-88B56A1D6383}"/>
              </a:ext>
            </a:extLst>
          </p:cNvPr>
          <p:cNvSpPr>
            <a:spLocks noChangeArrowheads="1"/>
          </p:cNvSpPr>
          <p:nvPr/>
        </p:nvSpPr>
        <p:spPr bwMode="auto">
          <a:xfrm>
            <a:off x="2929542" y="3808918"/>
            <a:ext cx="546626"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latin typeface="Times New Roman" panose="02020603050405020304" pitchFamily="18" charset="0"/>
              </a:rPr>
              <a:t>P</a:t>
            </a:r>
            <a:r>
              <a:rPr lang="pt-BR" altLang="en-US" sz="3000" b="1" i="1" baseline="-25000" dirty="0">
                <a:latin typeface="Times New Roman" panose="02020603050405020304" pitchFamily="18" charset="0"/>
              </a:rPr>
              <a:t>0</a:t>
            </a:r>
          </a:p>
        </p:txBody>
      </p:sp>
      <p:sp>
        <p:nvSpPr>
          <p:cNvPr id="13" name="Line 25">
            <a:extLst>
              <a:ext uri="{FF2B5EF4-FFF2-40B4-BE49-F238E27FC236}">
                <a16:creationId xmlns:a16="http://schemas.microsoft.com/office/drawing/2014/main" id="{A2E8651E-B010-4F16-B014-EE8CF96CF8D6}"/>
              </a:ext>
            </a:extLst>
          </p:cNvPr>
          <p:cNvSpPr>
            <a:spLocks noChangeShapeType="1"/>
          </p:cNvSpPr>
          <p:nvPr/>
        </p:nvSpPr>
        <p:spPr bwMode="auto">
          <a:xfrm>
            <a:off x="3475253" y="4123293"/>
            <a:ext cx="2224088"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26">
            <a:extLst>
              <a:ext uri="{FF2B5EF4-FFF2-40B4-BE49-F238E27FC236}">
                <a16:creationId xmlns:a16="http://schemas.microsoft.com/office/drawing/2014/main" id="{DCC3596E-4A53-435B-94A3-10EF1EAECE42}"/>
              </a:ext>
            </a:extLst>
          </p:cNvPr>
          <p:cNvSpPr>
            <a:spLocks noChangeShapeType="1"/>
          </p:cNvSpPr>
          <p:nvPr/>
        </p:nvSpPr>
        <p:spPr bwMode="auto">
          <a:xfrm>
            <a:off x="5778716" y="4064555"/>
            <a:ext cx="0" cy="2071688"/>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Oval 27">
            <a:extLst>
              <a:ext uri="{FF2B5EF4-FFF2-40B4-BE49-F238E27FC236}">
                <a16:creationId xmlns:a16="http://schemas.microsoft.com/office/drawing/2014/main" id="{4A539E11-6532-463F-8DB9-DA7CACD4DDA2}"/>
              </a:ext>
            </a:extLst>
          </p:cNvPr>
          <p:cNvSpPr>
            <a:spLocks noChangeArrowheads="1"/>
          </p:cNvSpPr>
          <p:nvPr/>
        </p:nvSpPr>
        <p:spPr bwMode="auto">
          <a:xfrm>
            <a:off x="5712042" y="4050268"/>
            <a:ext cx="134937" cy="144462"/>
          </a:xfrm>
          <a:prstGeom prst="ellipse">
            <a:avLst/>
          </a:prstGeom>
          <a:solidFill>
            <a:schemeClr val="tx1"/>
          </a:solidFill>
          <a:ln w="12700">
            <a:solidFill>
              <a:srgbClr val="0000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16" name="Rectangle 28">
            <a:extLst>
              <a:ext uri="{FF2B5EF4-FFF2-40B4-BE49-F238E27FC236}">
                <a16:creationId xmlns:a16="http://schemas.microsoft.com/office/drawing/2014/main" id="{A33375B3-073D-4BBC-B9D4-F502288599F0}"/>
              </a:ext>
            </a:extLst>
          </p:cNvPr>
          <p:cNvSpPr>
            <a:spLocks noChangeArrowheads="1"/>
          </p:cNvSpPr>
          <p:nvPr/>
        </p:nvSpPr>
        <p:spPr bwMode="auto">
          <a:xfrm>
            <a:off x="5577104" y="6020795"/>
            <a:ext cx="588304"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latin typeface="Times New Roman" panose="02020603050405020304" pitchFamily="18" charset="0"/>
              </a:rPr>
              <a:t>Q</a:t>
            </a:r>
            <a:r>
              <a:rPr lang="pt-BR" altLang="en-US" sz="3000" b="1" i="1" baseline="-25000" dirty="0">
                <a:latin typeface="Times New Roman" panose="02020603050405020304" pitchFamily="18" charset="0"/>
              </a:rPr>
              <a:t>0</a:t>
            </a:r>
          </a:p>
        </p:txBody>
      </p:sp>
      <p:sp>
        <p:nvSpPr>
          <p:cNvPr id="17" name="Line 29">
            <a:extLst>
              <a:ext uri="{FF2B5EF4-FFF2-40B4-BE49-F238E27FC236}">
                <a16:creationId xmlns:a16="http://schemas.microsoft.com/office/drawing/2014/main" id="{50C267BA-29BF-4B00-A9CD-DD2BF68D1463}"/>
              </a:ext>
            </a:extLst>
          </p:cNvPr>
          <p:cNvSpPr>
            <a:spLocks noChangeShapeType="1"/>
          </p:cNvSpPr>
          <p:nvPr/>
        </p:nvSpPr>
        <p:spPr bwMode="auto">
          <a:xfrm>
            <a:off x="3478428" y="6112430"/>
            <a:ext cx="44973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8" name="Oval 35">
            <a:extLst>
              <a:ext uri="{FF2B5EF4-FFF2-40B4-BE49-F238E27FC236}">
                <a16:creationId xmlns:a16="http://schemas.microsoft.com/office/drawing/2014/main" id="{21494FB7-40B9-4246-BB8F-1958E941BCEC}"/>
              </a:ext>
            </a:extLst>
          </p:cNvPr>
          <p:cNvSpPr>
            <a:spLocks noChangeArrowheads="1"/>
          </p:cNvSpPr>
          <p:nvPr/>
        </p:nvSpPr>
        <p:spPr bwMode="auto">
          <a:xfrm>
            <a:off x="5029417" y="4629706"/>
            <a:ext cx="136525" cy="144463"/>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19" name="Oval 36">
            <a:extLst>
              <a:ext uri="{FF2B5EF4-FFF2-40B4-BE49-F238E27FC236}">
                <a16:creationId xmlns:a16="http://schemas.microsoft.com/office/drawing/2014/main" id="{E52818FE-A08A-411F-B213-FF1E9ADEC3B3}"/>
              </a:ext>
            </a:extLst>
          </p:cNvPr>
          <p:cNvSpPr>
            <a:spLocks noChangeArrowheads="1"/>
          </p:cNvSpPr>
          <p:nvPr/>
        </p:nvSpPr>
        <p:spPr bwMode="auto">
          <a:xfrm>
            <a:off x="5029417" y="3472418"/>
            <a:ext cx="136525" cy="144462"/>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grpSp>
        <p:nvGrpSpPr>
          <p:cNvPr id="20" name="Grupo 36">
            <a:extLst>
              <a:ext uri="{FF2B5EF4-FFF2-40B4-BE49-F238E27FC236}">
                <a16:creationId xmlns:a16="http://schemas.microsoft.com/office/drawing/2014/main" id="{F5668B9A-94D3-4432-8A94-D01E134CE55F}"/>
              </a:ext>
            </a:extLst>
          </p:cNvPr>
          <p:cNvGrpSpPr>
            <a:grpSpLocks/>
          </p:cNvGrpSpPr>
          <p:nvPr/>
        </p:nvGrpSpPr>
        <p:grpSpPr bwMode="auto">
          <a:xfrm>
            <a:off x="2475906" y="2101428"/>
            <a:ext cx="4498190" cy="4484867"/>
            <a:chOff x="51578" y="935267"/>
            <a:chExt cx="4498190" cy="4484867"/>
          </a:xfrm>
        </p:grpSpPr>
        <p:sp>
          <p:nvSpPr>
            <p:cNvPr id="21" name="Line 7">
              <a:extLst>
                <a:ext uri="{FF2B5EF4-FFF2-40B4-BE49-F238E27FC236}">
                  <a16:creationId xmlns:a16="http://schemas.microsoft.com/office/drawing/2014/main" id="{306D981F-EBA4-4117-BBF2-59600A6441F0}"/>
                </a:ext>
              </a:extLst>
            </p:cNvPr>
            <p:cNvSpPr>
              <a:spLocks noChangeShapeType="1"/>
            </p:cNvSpPr>
            <p:nvPr/>
          </p:nvSpPr>
          <p:spPr bwMode="auto">
            <a:xfrm>
              <a:off x="2673350" y="2391982"/>
              <a:ext cx="0" cy="257810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Rectangle 8">
              <a:extLst>
                <a:ext uri="{FF2B5EF4-FFF2-40B4-BE49-F238E27FC236}">
                  <a16:creationId xmlns:a16="http://schemas.microsoft.com/office/drawing/2014/main" id="{37F07170-F172-4362-91DD-729ABF7986EB}"/>
                </a:ext>
              </a:extLst>
            </p:cNvPr>
            <p:cNvSpPr>
              <a:spLocks noChangeArrowheads="1"/>
            </p:cNvSpPr>
            <p:nvPr/>
          </p:nvSpPr>
          <p:spPr bwMode="auto">
            <a:xfrm>
              <a:off x="2425700" y="4868701"/>
              <a:ext cx="588304"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solidFill>
                    <a:srgbClr val="0000CC"/>
                  </a:solidFill>
                  <a:latin typeface="Times New Roman" panose="02020603050405020304" pitchFamily="18" charset="0"/>
                </a:rPr>
                <a:t>Q’</a:t>
              </a:r>
              <a:endParaRPr lang="pt-BR" altLang="en-US" sz="3000" b="1" i="1" baseline="-25000" dirty="0">
                <a:solidFill>
                  <a:srgbClr val="0000CC"/>
                </a:solidFill>
                <a:latin typeface="Times New Roman" panose="02020603050405020304" pitchFamily="18" charset="0"/>
              </a:endParaRPr>
            </a:p>
          </p:txBody>
        </p:sp>
        <p:sp>
          <p:nvSpPr>
            <p:cNvPr id="23" name="Line 9">
              <a:extLst>
                <a:ext uri="{FF2B5EF4-FFF2-40B4-BE49-F238E27FC236}">
                  <a16:creationId xmlns:a16="http://schemas.microsoft.com/office/drawing/2014/main" id="{D9CDDEB4-D041-4116-A571-FA55B63CFF43}"/>
                </a:ext>
              </a:extLst>
            </p:cNvPr>
            <p:cNvSpPr>
              <a:spLocks noChangeShapeType="1"/>
            </p:cNvSpPr>
            <p:nvPr/>
          </p:nvSpPr>
          <p:spPr bwMode="auto">
            <a:xfrm>
              <a:off x="1050925" y="2377694"/>
              <a:ext cx="1543050" cy="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0">
              <a:extLst>
                <a:ext uri="{FF2B5EF4-FFF2-40B4-BE49-F238E27FC236}">
                  <a16:creationId xmlns:a16="http://schemas.microsoft.com/office/drawing/2014/main" id="{6D61675F-FA0E-4187-B80D-07D9374AE809}"/>
                </a:ext>
              </a:extLst>
            </p:cNvPr>
            <p:cNvSpPr>
              <a:spLocks noChangeShapeType="1"/>
            </p:cNvSpPr>
            <p:nvPr/>
          </p:nvSpPr>
          <p:spPr bwMode="auto">
            <a:xfrm flipV="1">
              <a:off x="1160463" y="1220407"/>
              <a:ext cx="2890838" cy="2446338"/>
            </a:xfrm>
            <a:prstGeom prst="line">
              <a:avLst/>
            </a:prstGeom>
            <a:noFill/>
            <a:ln w="38100">
              <a:solidFill>
                <a:srgbClr val="0000CC"/>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Rectangle 11">
              <a:extLst>
                <a:ext uri="{FF2B5EF4-FFF2-40B4-BE49-F238E27FC236}">
                  <a16:creationId xmlns:a16="http://schemas.microsoft.com/office/drawing/2014/main" id="{77254F2A-BE05-4D86-9B99-27606A728B36}"/>
                </a:ext>
              </a:extLst>
            </p:cNvPr>
            <p:cNvSpPr>
              <a:spLocks noChangeArrowheads="1"/>
            </p:cNvSpPr>
            <p:nvPr/>
          </p:nvSpPr>
          <p:spPr bwMode="auto">
            <a:xfrm>
              <a:off x="4012761" y="935267"/>
              <a:ext cx="537007"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solidFill>
                    <a:srgbClr val="0000CC"/>
                  </a:solidFill>
                  <a:latin typeface="Times New Roman" panose="02020603050405020304" pitchFamily="18" charset="0"/>
                </a:rPr>
                <a:t>S</a:t>
              </a:r>
              <a:r>
                <a:rPr lang="pt-BR" altLang="en-US" sz="2200" b="1" i="1" dirty="0">
                  <a:solidFill>
                    <a:srgbClr val="0000CC"/>
                  </a:solidFill>
                  <a:latin typeface="Times New Roman" panose="02020603050405020304" pitchFamily="18" charset="0"/>
                </a:rPr>
                <a:t>1</a:t>
              </a:r>
            </a:p>
          </p:txBody>
        </p:sp>
        <p:sp>
          <p:nvSpPr>
            <p:cNvPr id="26" name="Rectangle 31">
              <a:extLst>
                <a:ext uri="{FF2B5EF4-FFF2-40B4-BE49-F238E27FC236}">
                  <a16:creationId xmlns:a16="http://schemas.microsoft.com/office/drawing/2014/main" id="{B7C9B2FF-B845-41D3-BBF4-3AE94A50802C}"/>
                </a:ext>
              </a:extLst>
            </p:cNvPr>
            <p:cNvSpPr>
              <a:spLocks noChangeArrowheads="1"/>
            </p:cNvSpPr>
            <p:nvPr/>
          </p:nvSpPr>
          <p:spPr bwMode="auto">
            <a:xfrm>
              <a:off x="505213" y="3248742"/>
              <a:ext cx="567464"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err="1">
                  <a:solidFill>
                    <a:srgbClr val="0000CC"/>
                  </a:solidFill>
                  <a:latin typeface="Times New Roman" panose="02020603050405020304" pitchFamily="18" charset="0"/>
                </a:rPr>
                <a:t>Pr</a:t>
              </a:r>
              <a:endParaRPr lang="pt-BR" altLang="en-US" sz="3000" b="1" i="1" baseline="-25000" dirty="0">
                <a:solidFill>
                  <a:srgbClr val="0000CC"/>
                </a:solidFill>
                <a:latin typeface="Times New Roman" panose="02020603050405020304" pitchFamily="18" charset="0"/>
              </a:endParaRPr>
            </a:p>
          </p:txBody>
        </p:sp>
        <p:sp>
          <p:nvSpPr>
            <p:cNvPr id="27" name="Line 32">
              <a:extLst>
                <a:ext uri="{FF2B5EF4-FFF2-40B4-BE49-F238E27FC236}">
                  <a16:creationId xmlns:a16="http://schemas.microsoft.com/office/drawing/2014/main" id="{73A8D87E-3834-400F-85ED-3E933B5EF6DC}"/>
                </a:ext>
              </a:extLst>
            </p:cNvPr>
            <p:cNvSpPr>
              <a:spLocks noChangeShapeType="1"/>
            </p:cNvSpPr>
            <p:nvPr/>
          </p:nvSpPr>
          <p:spPr bwMode="auto">
            <a:xfrm>
              <a:off x="1050925" y="3534982"/>
              <a:ext cx="1543050" cy="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Rectangle 33">
              <a:extLst>
                <a:ext uri="{FF2B5EF4-FFF2-40B4-BE49-F238E27FC236}">
                  <a16:creationId xmlns:a16="http://schemas.microsoft.com/office/drawing/2014/main" id="{CD5AF4EC-8084-4A7F-B146-CC06AC91003D}"/>
                </a:ext>
              </a:extLst>
            </p:cNvPr>
            <p:cNvSpPr>
              <a:spLocks noChangeArrowheads="1"/>
            </p:cNvSpPr>
            <p:nvPr/>
          </p:nvSpPr>
          <p:spPr bwMode="auto">
            <a:xfrm>
              <a:off x="491145" y="2122275"/>
              <a:ext cx="589906"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err="1">
                  <a:solidFill>
                    <a:srgbClr val="0000CC"/>
                  </a:solidFill>
                  <a:latin typeface="Times New Roman" panose="02020603050405020304" pitchFamily="18" charset="0"/>
                </a:rPr>
                <a:t>Pc</a:t>
              </a:r>
              <a:endParaRPr lang="pt-BR" altLang="en-US" sz="3000" b="1" i="1" baseline="-25000" dirty="0">
                <a:solidFill>
                  <a:srgbClr val="0000CC"/>
                </a:solidFill>
                <a:latin typeface="Times New Roman" panose="02020603050405020304" pitchFamily="18" charset="0"/>
              </a:endParaRPr>
            </a:p>
          </p:txBody>
        </p:sp>
        <p:sp>
          <p:nvSpPr>
            <p:cNvPr id="29" name="Rectangle 34">
              <a:extLst>
                <a:ext uri="{FF2B5EF4-FFF2-40B4-BE49-F238E27FC236}">
                  <a16:creationId xmlns:a16="http://schemas.microsoft.com/office/drawing/2014/main" id="{45292787-5996-46F0-9215-38BE1EB339E2}"/>
                </a:ext>
              </a:extLst>
            </p:cNvPr>
            <p:cNvSpPr>
              <a:spLocks noChangeArrowheads="1"/>
            </p:cNvSpPr>
            <p:nvPr/>
          </p:nvSpPr>
          <p:spPr bwMode="auto">
            <a:xfrm>
              <a:off x="51578" y="2627100"/>
              <a:ext cx="336632" cy="64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600" b="1" dirty="0">
                  <a:solidFill>
                    <a:srgbClr val="0000CC"/>
                  </a:solidFill>
                  <a:latin typeface="Times New Roman" panose="02020603050405020304" pitchFamily="18" charset="0"/>
                </a:rPr>
                <a:t>t</a:t>
              </a:r>
            </a:p>
          </p:txBody>
        </p:sp>
        <p:sp>
          <p:nvSpPr>
            <p:cNvPr id="30" name="AutoShape 37">
              <a:extLst>
                <a:ext uri="{FF2B5EF4-FFF2-40B4-BE49-F238E27FC236}">
                  <a16:creationId xmlns:a16="http://schemas.microsoft.com/office/drawing/2014/main" id="{638ADBE2-195F-4F0B-B8B5-162C3F4DA60B}"/>
                </a:ext>
              </a:extLst>
            </p:cNvPr>
            <p:cNvSpPr>
              <a:spLocks/>
            </p:cNvSpPr>
            <p:nvPr/>
          </p:nvSpPr>
          <p:spPr bwMode="auto">
            <a:xfrm>
              <a:off x="327773" y="2371344"/>
              <a:ext cx="202112" cy="1201738"/>
            </a:xfrm>
            <a:prstGeom prst="leftBrace">
              <a:avLst>
                <a:gd name="adj1" fmla="val 131424"/>
                <a:gd name="adj2" fmla="val 50000"/>
              </a:avLst>
            </a:prstGeom>
            <a:noFill/>
            <a:ln w="9525">
              <a:solidFill>
                <a:srgbClr val="0000CC"/>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grpSp>
      <p:grpSp>
        <p:nvGrpSpPr>
          <p:cNvPr id="31" name="Grupo 39">
            <a:extLst>
              <a:ext uri="{FF2B5EF4-FFF2-40B4-BE49-F238E27FC236}">
                <a16:creationId xmlns:a16="http://schemas.microsoft.com/office/drawing/2014/main" id="{C3183975-C261-46A7-BDE7-7D8CA4C2587F}"/>
              </a:ext>
            </a:extLst>
          </p:cNvPr>
          <p:cNvGrpSpPr>
            <a:grpSpLocks/>
          </p:cNvGrpSpPr>
          <p:nvPr/>
        </p:nvGrpSpPr>
        <p:grpSpPr bwMode="auto">
          <a:xfrm>
            <a:off x="3537167" y="3278744"/>
            <a:ext cx="3573059" cy="2912960"/>
            <a:chOff x="1112838" y="2113725"/>
            <a:chExt cx="3572519" cy="2911707"/>
          </a:xfrm>
        </p:grpSpPr>
        <p:sp>
          <p:nvSpPr>
            <p:cNvPr id="32" name="Line 18">
              <a:extLst>
                <a:ext uri="{FF2B5EF4-FFF2-40B4-BE49-F238E27FC236}">
                  <a16:creationId xmlns:a16="http://schemas.microsoft.com/office/drawing/2014/main" id="{B92C0BE0-A1F3-455C-87B5-049A9F783F44}"/>
                </a:ext>
              </a:extLst>
            </p:cNvPr>
            <p:cNvSpPr>
              <a:spLocks noChangeShapeType="1"/>
            </p:cNvSpPr>
            <p:nvPr/>
          </p:nvSpPr>
          <p:spPr bwMode="auto">
            <a:xfrm>
              <a:off x="1112838" y="2113725"/>
              <a:ext cx="3019425" cy="26987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Rectangle 19">
              <a:extLst>
                <a:ext uri="{FF2B5EF4-FFF2-40B4-BE49-F238E27FC236}">
                  <a16:creationId xmlns:a16="http://schemas.microsoft.com/office/drawing/2014/main" id="{107523C0-2AC1-4B0A-BF59-683BD497DEA4}"/>
                </a:ext>
              </a:extLst>
            </p:cNvPr>
            <p:cNvSpPr>
              <a:spLocks noChangeArrowheads="1"/>
            </p:cNvSpPr>
            <p:nvPr/>
          </p:nvSpPr>
          <p:spPr bwMode="auto">
            <a:xfrm>
              <a:off x="4084320" y="4474236"/>
              <a:ext cx="601037" cy="5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solidFill>
                    <a:srgbClr val="FF0000"/>
                  </a:solidFill>
                  <a:latin typeface="Times New Roman" panose="02020603050405020304" pitchFamily="18" charset="0"/>
                </a:rPr>
                <a:t>D</a:t>
              </a:r>
              <a:r>
                <a:rPr lang="pt-BR" altLang="en-US" sz="2200" b="1" i="1" dirty="0">
                  <a:solidFill>
                    <a:srgbClr val="FF0000"/>
                  </a:solidFill>
                  <a:latin typeface="Times New Roman" panose="02020603050405020304" pitchFamily="18" charset="0"/>
                </a:rPr>
                <a:t>1</a:t>
              </a:r>
            </a:p>
          </p:txBody>
        </p:sp>
      </p:grpSp>
      <p:sp>
        <p:nvSpPr>
          <p:cNvPr id="34" name="Text Box 6">
            <a:extLst>
              <a:ext uri="{FF2B5EF4-FFF2-40B4-BE49-F238E27FC236}">
                <a16:creationId xmlns:a16="http://schemas.microsoft.com/office/drawing/2014/main" id="{D6BBAAB8-5440-4D5D-AF55-45488C449821}"/>
              </a:ext>
            </a:extLst>
          </p:cNvPr>
          <p:cNvSpPr txBox="1">
            <a:spLocks noChangeArrowheads="1"/>
          </p:cNvSpPr>
          <p:nvPr/>
        </p:nvSpPr>
        <p:spPr bwMode="auto">
          <a:xfrm>
            <a:off x="529101" y="854880"/>
            <a:ext cx="11184598" cy="1384995"/>
          </a:xfrm>
          <a:prstGeom prst="rect">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marL="571500" indent="-571500" algn="just" eaLnBrk="1" hangingPunct="1">
              <a:spcBef>
                <a:spcPts val="0"/>
              </a:spcBef>
              <a:buClrTx/>
              <a:buSzTx/>
              <a:buFont typeface="Arial" panose="020B0604020202020204" pitchFamily="34" charset="0"/>
              <a:buChar char="•"/>
            </a:pPr>
            <a:r>
              <a:rPr lang="pt-BR" altLang="en-US" sz="2800" b="0" dirty="0">
                <a:latin typeface="Calibri" panose="020F0502020204030204" pitchFamily="34" charset="0"/>
                <a:cs typeface="Calibri" panose="020F0502020204030204" pitchFamily="34" charset="0"/>
              </a:rPr>
              <a:t>A introdução de um imposto específico  (taxa fixa por unidade) → aumenta os custos das firmas, deslocando a curva de oferta para a esquerda </a:t>
            </a:r>
            <a:r>
              <a:rPr lang="pt-BR" altLang="en-US" sz="2800" b="0" dirty="0">
                <a:solidFill>
                  <a:srgbClr val="FF0000"/>
                </a:solidFill>
                <a:latin typeface="Calibri" panose="020F0502020204030204" pitchFamily="34" charset="0"/>
                <a:cs typeface="Calibri" panose="020F0502020204030204" pitchFamily="34" charset="0"/>
              </a:rPr>
              <a:t>(ou a demanda !). </a:t>
            </a:r>
          </a:p>
        </p:txBody>
      </p:sp>
      <p:sp>
        <p:nvSpPr>
          <p:cNvPr id="35" name="Rectangle 4">
            <a:extLst>
              <a:ext uri="{FF2B5EF4-FFF2-40B4-BE49-F238E27FC236}">
                <a16:creationId xmlns:a16="http://schemas.microsoft.com/office/drawing/2014/main" id="{49AA839F-5A80-4E6A-AF80-EA5E81F0BCE6}"/>
              </a:ext>
            </a:extLst>
          </p:cNvPr>
          <p:cNvSpPr>
            <a:spLocks noChangeArrowheads="1"/>
          </p:cNvSpPr>
          <p:nvPr/>
        </p:nvSpPr>
        <p:spPr bwMode="auto">
          <a:xfrm>
            <a:off x="592811" y="-6393"/>
            <a:ext cx="1049449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pt-BR" altLang="en-US" sz="4000" b="1" dirty="0">
                <a:latin typeface="Calibri" panose="020F0502020204030204" pitchFamily="34" charset="0"/>
                <a:cs typeface="Calibri" panose="020F0502020204030204" pitchFamily="34" charset="0"/>
              </a:rPr>
              <a:t>A Introdução de um Imposto Específico</a:t>
            </a:r>
          </a:p>
        </p:txBody>
      </p:sp>
    </p:spTree>
    <p:extLst>
      <p:ext uri="{BB962C8B-B14F-4D97-AF65-F5344CB8AC3E}">
        <p14:creationId xmlns:p14="http://schemas.microsoft.com/office/powerpoint/2010/main" val="213733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ppt_x"/>
                                          </p:val>
                                        </p:tav>
                                        <p:tav tm="100000">
                                          <p:val>
                                            <p:strVal val="#ppt_x"/>
                                          </p:val>
                                        </p:tav>
                                      </p:tavLst>
                                    </p:anim>
                                    <p:anim calcmode="lin" valueType="num">
                                      <p:cBhvr additive="base">
                                        <p:cTn id="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DEAE6E0-A37F-4907-8526-D5F99C92414D}"/>
              </a:ext>
            </a:extLst>
          </p:cNvPr>
          <p:cNvSpPr>
            <a:spLocks noGrp="1"/>
          </p:cNvSpPr>
          <p:nvPr>
            <p:ph idx="1"/>
          </p:nvPr>
        </p:nvSpPr>
        <p:spPr>
          <a:xfrm>
            <a:off x="1789044" y="500411"/>
            <a:ext cx="8574157" cy="4351338"/>
          </a:xfrm>
        </p:spPr>
        <p:txBody>
          <a:bodyPr>
            <a:noAutofit/>
          </a:bodyPr>
          <a:lstStyle/>
          <a:p>
            <a:pPr algn="just"/>
            <a:r>
              <a:rPr lang="pt-BR" sz="2600" dirty="0"/>
              <a:t>Com referência ao assunto abordado no texto e sua relação com as funções econômicas governamentais, julgue o item a seguir.</a:t>
            </a:r>
          </a:p>
          <a:p>
            <a:pPr algn="just"/>
            <a:r>
              <a:rPr lang="pt-BR" sz="2600" dirty="0"/>
              <a:t>A ação de pescar no período de defeso e seu impacto sobre a atividade pesqueira em geral representam uma falha de mercado classificada como externalidade negativa.</a:t>
            </a:r>
          </a:p>
          <a:p>
            <a:pPr marL="0" indent="0" algn="just">
              <a:buNone/>
            </a:pPr>
            <a:r>
              <a:rPr lang="pt-BR" sz="2600" dirty="0"/>
              <a:t>(  ) Certo</a:t>
            </a:r>
          </a:p>
          <a:p>
            <a:pPr marL="0" indent="0" algn="just">
              <a:buNone/>
            </a:pPr>
            <a:r>
              <a:rPr lang="pt-BR" sz="2600" dirty="0"/>
              <a:t>(  ) Errado </a:t>
            </a:r>
          </a:p>
        </p:txBody>
      </p:sp>
    </p:spTree>
    <p:extLst>
      <p:ext uri="{BB962C8B-B14F-4D97-AF65-F5344CB8AC3E}">
        <p14:creationId xmlns:p14="http://schemas.microsoft.com/office/powerpoint/2010/main" val="41274517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8DA8666-2DCB-4A47-BD8E-003BD5876D65}"/>
              </a:ext>
            </a:extLst>
          </p:cNvPr>
          <p:cNvSpPr>
            <a:spLocks noGrp="1"/>
          </p:cNvSpPr>
          <p:nvPr>
            <p:ph type="title"/>
          </p:nvPr>
        </p:nvSpPr>
        <p:spPr>
          <a:xfrm>
            <a:off x="1762540" y="325371"/>
            <a:ext cx="8481391" cy="1325563"/>
          </a:xfrm>
        </p:spPr>
        <p:txBody>
          <a:bodyPr>
            <a:normAutofit/>
          </a:bodyPr>
          <a:lstStyle/>
          <a:p>
            <a:pPr algn="just"/>
            <a:r>
              <a:rPr lang="pt-BR" b="1" dirty="0"/>
              <a:t>16) CEBRASPE (CESPE) - </a:t>
            </a:r>
            <a:r>
              <a:rPr lang="pt-BR" b="1" dirty="0" err="1"/>
              <a:t>Aud</a:t>
            </a:r>
            <a:r>
              <a:rPr lang="pt-BR" b="1" dirty="0"/>
              <a:t> CE (TCE-PA)/TCE - Administrativa/Eco/2016 </a:t>
            </a:r>
          </a:p>
        </p:txBody>
      </p:sp>
      <p:sp>
        <p:nvSpPr>
          <p:cNvPr id="3" name="Espaço Reservado para Conteúdo 2">
            <a:extLst>
              <a:ext uri="{FF2B5EF4-FFF2-40B4-BE49-F238E27FC236}">
                <a16:creationId xmlns:a16="http://schemas.microsoft.com/office/drawing/2014/main" id="{1FDEBC34-C5CF-48C4-B03A-B3FF3E423EF8}"/>
              </a:ext>
            </a:extLst>
          </p:cNvPr>
          <p:cNvSpPr>
            <a:spLocks noGrp="1"/>
          </p:cNvSpPr>
          <p:nvPr>
            <p:ph idx="1"/>
          </p:nvPr>
        </p:nvSpPr>
        <p:spPr>
          <a:xfrm>
            <a:off x="1762539" y="1825625"/>
            <a:ext cx="8653670" cy="4351338"/>
          </a:xfrm>
        </p:spPr>
        <p:txBody>
          <a:bodyPr>
            <a:noAutofit/>
          </a:bodyPr>
          <a:lstStyle/>
          <a:p>
            <a:pPr algn="just"/>
            <a:r>
              <a:rPr lang="pt-BR" sz="2600" dirty="0"/>
              <a:t>Os motoristas de carros particulares que circulam na cidade de São Paulo têm de respeitar um rodízio. Eles são proibidos de circular pelo centro expandido, em certos</a:t>
            </a:r>
            <a:br>
              <a:rPr lang="pt-BR" sz="2600" dirty="0"/>
            </a:br>
            <a:r>
              <a:rPr lang="pt-BR" sz="2600" dirty="0"/>
              <a:t>horários, de acordo com os finais de suas placas. Alguns motoristas, como os portadores de deficiência, não são obrigados a obedecer ao rodízio, mas precisam</a:t>
            </a:r>
            <a:br>
              <a:rPr lang="pt-BR" sz="2600" dirty="0"/>
            </a:br>
            <a:r>
              <a:rPr lang="pt-BR" sz="2600" dirty="0"/>
              <a:t>preencher um formulário para conseguir a permissão da prefeitura.</a:t>
            </a:r>
          </a:p>
          <a:p>
            <a:pPr algn="just"/>
            <a:r>
              <a:rPr lang="pt-BR" sz="2600" dirty="0"/>
              <a:t>Internet: &lt; http://noticias.r7.com &gt; (com adaptações).</a:t>
            </a:r>
          </a:p>
        </p:txBody>
      </p:sp>
    </p:spTree>
    <p:extLst>
      <p:ext uri="{BB962C8B-B14F-4D97-AF65-F5344CB8AC3E}">
        <p14:creationId xmlns:p14="http://schemas.microsoft.com/office/powerpoint/2010/main" val="7732889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716E819A-9CAE-4C75-AA9D-3BE029A289BA}"/>
              </a:ext>
            </a:extLst>
          </p:cNvPr>
          <p:cNvSpPr>
            <a:spLocks noGrp="1"/>
          </p:cNvSpPr>
          <p:nvPr>
            <p:ph idx="1"/>
          </p:nvPr>
        </p:nvSpPr>
        <p:spPr>
          <a:xfrm>
            <a:off x="1749287" y="434147"/>
            <a:ext cx="8653670" cy="4351338"/>
          </a:xfrm>
        </p:spPr>
        <p:txBody>
          <a:bodyPr>
            <a:noAutofit/>
          </a:bodyPr>
          <a:lstStyle/>
          <a:p>
            <a:pPr algn="just"/>
            <a:r>
              <a:rPr lang="pt-BR" sz="2600" dirty="0"/>
              <a:t>Acerca das funções econômicas governamentais relacionadas à política pública abordada no texto, julgue o item subsequente.</a:t>
            </a:r>
          </a:p>
          <a:p>
            <a:pPr algn="just"/>
            <a:r>
              <a:rPr lang="pt-BR" sz="2600" dirty="0"/>
              <a:t>O rodízio imposto pela prefeitura visa prioritariamente lidar com a falha de mercado caracterizada pela ocupação desordenada de bens públicos.</a:t>
            </a:r>
          </a:p>
          <a:p>
            <a:pPr marL="0" indent="0" algn="just">
              <a:buNone/>
            </a:pPr>
            <a:r>
              <a:rPr lang="pt-BR" sz="2600" dirty="0"/>
              <a:t>(  ) Certo</a:t>
            </a:r>
          </a:p>
          <a:p>
            <a:pPr marL="0" indent="0" algn="just">
              <a:buNone/>
            </a:pPr>
            <a:r>
              <a:rPr lang="pt-BR" sz="2600" dirty="0"/>
              <a:t>(  ) Errado </a:t>
            </a:r>
          </a:p>
        </p:txBody>
      </p:sp>
    </p:spTree>
    <p:extLst>
      <p:ext uri="{BB962C8B-B14F-4D97-AF65-F5344CB8AC3E}">
        <p14:creationId xmlns:p14="http://schemas.microsoft.com/office/powerpoint/2010/main" val="18372205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C7643-C555-4477-B8D5-6BC93E3D512F}"/>
              </a:ext>
            </a:extLst>
          </p:cNvPr>
          <p:cNvSpPr>
            <a:spLocks noGrp="1"/>
          </p:cNvSpPr>
          <p:nvPr>
            <p:ph type="title"/>
          </p:nvPr>
        </p:nvSpPr>
        <p:spPr>
          <a:xfrm>
            <a:off x="1762539" y="365127"/>
            <a:ext cx="8706678" cy="1325563"/>
          </a:xfrm>
        </p:spPr>
        <p:txBody>
          <a:bodyPr>
            <a:noAutofit/>
          </a:bodyPr>
          <a:lstStyle/>
          <a:p>
            <a:pPr algn="just"/>
            <a:r>
              <a:rPr lang="pt-BR" sz="3800" b="1" dirty="0"/>
              <a:t>17) CEBRASPE (CESPE) - AL (CAM DEP)/ Consultor de </a:t>
            </a:r>
            <a:r>
              <a:rPr lang="pt-BR" sz="3800" b="1" dirty="0" err="1"/>
              <a:t>Orç</a:t>
            </a:r>
            <a:r>
              <a:rPr lang="pt-BR" sz="3800" b="1" dirty="0"/>
              <a:t>. e </a:t>
            </a:r>
            <a:r>
              <a:rPr lang="pt-BR" sz="3800" b="1" dirty="0" err="1"/>
              <a:t>Fiscaliz</a:t>
            </a:r>
            <a:r>
              <a:rPr lang="pt-BR" sz="3800" b="1" dirty="0"/>
              <a:t>. Financeira/2014 </a:t>
            </a:r>
          </a:p>
        </p:txBody>
      </p:sp>
      <p:sp>
        <p:nvSpPr>
          <p:cNvPr id="3" name="Espaço Reservado para Conteúdo 2">
            <a:extLst>
              <a:ext uri="{FF2B5EF4-FFF2-40B4-BE49-F238E27FC236}">
                <a16:creationId xmlns:a16="http://schemas.microsoft.com/office/drawing/2014/main" id="{3AF1705E-C162-41D7-8C8A-087FCB783AEF}"/>
              </a:ext>
            </a:extLst>
          </p:cNvPr>
          <p:cNvSpPr>
            <a:spLocks noGrp="1"/>
          </p:cNvSpPr>
          <p:nvPr>
            <p:ph idx="1"/>
          </p:nvPr>
        </p:nvSpPr>
        <p:spPr>
          <a:xfrm>
            <a:off x="1762540" y="1626843"/>
            <a:ext cx="8600661" cy="4351338"/>
          </a:xfrm>
        </p:spPr>
        <p:txBody>
          <a:bodyPr/>
          <a:lstStyle/>
          <a:p>
            <a:pPr algn="just"/>
            <a:r>
              <a:rPr lang="pt-BR" dirty="0"/>
              <a:t>No que se refere a custo de oportunidade, externalidades e avaliação de projetos, julgue o item a seguir.</a:t>
            </a:r>
          </a:p>
          <a:p>
            <a:pPr algn="just"/>
            <a:r>
              <a:rPr lang="pt-BR" dirty="0"/>
              <a:t>Os mercados privados são incapazes de lidar com os problemas gerados por externalidades negativas.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5989690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37AEC6-7A37-41DF-94A1-41B389F8FF77}"/>
              </a:ext>
            </a:extLst>
          </p:cNvPr>
          <p:cNvSpPr>
            <a:spLocks noGrp="1"/>
          </p:cNvSpPr>
          <p:nvPr>
            <p:ph type="title"/>
          </p:nvPr>
        </p:nvSpPr>
        <p:spPr>
          <a:xfrm>
            <a:off x="1683027" y="577161"/>
            <a:ext cx="8918713" cy="1325563"/>
          </a:xfrm>
        </p:spPr>
        <p:txBody>
          <a:bodyPr>
            <a:noAutofit/>
          </a:bodyPr>
          <a:lstStyle/>
          <a:p>
            <a:r>
              <a:rPr lang="pt-BR" sz="3800" b="1" dirty="0"/>
              <a:t>18) CEBRASPE (CESPE) – Ana (BACEN)/ Área 3 – Pol. Eco. e Monet./2013 </a:t>
            </a:r>
            <a:br>
              <a:rPr lang="pt-BR" sz="3800" b="1" dirty="0"/>
            </a:br>
            <a:endParaRPr lang="pt-BR" sz="3800" b="1" dirty="0"/>
          </a:p>
        </p:txBody>
      </p:sp>
      <p:sp>
        <p:nvSpPr>
          <p:cNvPr id="3" name="Espaço Reservado para Conteúdo 2">
            <a:extLst>
              <a:ext uri="{FF2B5EF4-FFF2-40B4-BE49-F238E27FC236}">
                <a16:creationId xmlns:a16="http://schemas.microsoft.com/office/drawing/2014/main" id="{776E7BB8-1358-475E-84F2-341BD348F653}"/>
              </a:ext>
            </a:extLst>
          </p:cNvPr>
          <p:cNvSpPr>
            <a:spLocks noGrp="1"/>
          </p:cNvSpPr>
          <p:nvPr>
            <p:ph idx="1"/>
          </p:nvPr>
        </p:nvSpPr>
        <p:spPr>
          <a:xfrm>
            <a:off x="1683026" y="1520825"/>
            <a:ext cx="8733183" cy="4351338"/>
          </a:xfrm>
        </p:spPr>
        <p:txBody>
          <a:bodyPr/>
          <a:lstStyle/>
          <a:p>
            <a:pPr algn="just"/>
            <a:r>
              <a:rPr lang="pt-BR" dirty="0"/>
              <a:t>Em relação aos aspectos da microeconomia que envolvem todo o sistema econômico, julgue o item subsecutivo.</a:t>
            </a:r>
          </a:p>
          <a:p>
            <a:pPr algn="just"/>
            <a:r>
              <a:rPr lang="pt-BR" dirty="0"/>
              <a:t>Uma deseconomia externa existe quando o custo marginal social é menor que o benefício social marginal.</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4801867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19E5DA-4D8C-4765-AE8B-C750D9C8F8DF}"/>
              </a:ext>
            </a:extLst>
          </p:cNvPr>
          <p:cNvSpPr>
            <a:spLocks noGrp="1"/>
          </p:cNvSpPr>
          <p:nvPr>
            <p:ph type="title"/>
          </p:nvPr>
        </p:nvSpPr>
        <p:spPr>
          <a:xfrm>
            <a:off x="1789044" y="312119"/>
            <a:ext cx="8547653" cy="1325563"/>
          </a:xfrm>
        </p:spPr>
        <p:txBody>
          <a:bodyPr>
            <a:normAutofit/>
          </a:bodyPr>
          <a:lstStyle/>
          <a:p>
            <a:pPr algn="just"/>
            <a:r>
              <a:rPr lang="pt-BR" b="1" dirty="0"/>
              <a:t>19) CEBRASPE (CESPE) - ACE (TCE-ES)/ TCE-ES/TI/2012 </a:t>
            </a:r>
          </a:p>
        </p:txBody>
      </p:sp>
      <p:sp>
        <p:nvSpPr>
          <p:cNvPr id="3" name="Espaço Reservado para Conteúdo 2">
            <a:extLst>
              <a:ext uri="{FF2B5EF4-FFF2-40B4-BE49-F238E27FC236}">
                <a16:creationId xmlns:a16="http://schemas.microsoft.com/office/drawing/2014/main" id="{C52EF6B0-E8F3-49FB-869B-E55434C33988}"/>
              </a:ext>
            </a:extLst>
          </p:cNvPr>
          <p:cNvSpPr>
            <a:spLocks noGrp="1"/>
          </p:cNvSpPr>
          <p:nvPr>
            <p:ph idx="1"/>
          </p:nvPr>
        </p:nvSpPr>
        <p:spPr>
          <a:xfrm>
            <a:off x="1815548" y="1653347"/>
            <a:ext cx="8547653" cy="4946236"/>
          </a:xfrm>
        </p:spPr>
        <p:txBody>
          <a:bodyPr>
            <a:normAutofit fontScale="92500" lnSpcReduction="10000"/>
          </a:bodyPr>
          <a:lstStyle/>
          <a:p>
            <a:pPr algn="just"/>
            <a:r>
              <a:rPr lang="pt-BR" dirty="0"/>
              <a:t>A respeito da atuação do governo nas finanças públicas e das formas de intervenção da administração na economia, julgue o seguinte item.</a:t>
            </a:r>
          </a:p>
          <a:p>
            <a:pPr algn="just"/>
            <a:r>
              <a:rPr lang="pt-BR" dirty="0"/>
              <a:t>Proibir a produção ou consumo de um bem considerado nocivo a terceiros é uma forma comum de intervenção da administração pública na economia. Segundo o Teorema de Coase, em condições ideais, esse tipo de intervenção não seria necessária no caso de haver externalidades negativas, sendo suficientes, nesse caso, a definição clara dos direitos de propriedade e a possibilidade de livre negociação entre as partes afetadas pelo consumo do bem.</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83120867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FD7A29-AA0D-4A1D-B616-6E691FD36C60}"/>
              </a:ext>
            </a:extLst>
          </p:cNvPr>
          <p:cNvSpPr>
            <a:spLocks noGrp="1"/>
          </p:cNvSpPr>
          <p:nvPr>
            <p:ph type="title"/>
          </p:nvPr>
        </p:nvSpPr>
        <p:spPr>
          <a:xfrm>
            <a:off x="1643270" y="338623"/>
            <a:ext cx="8839200" cy="1325563"/>
          </a:xfrm>
        </p:spPr>
        <p:txBody>
          <a:bodyPr>
            <a:normAutofit/>
          </a:bodyPr>
          <a:lstStyle/>
          <a:p>
            <a:r>
              <a:rPr lang="pt-BR" sz="3800" b="1" dirty="0"/>
              <a:t>20) CEBRASPE (CESPE) – </a:t>
            </a:r>
            <a:r>
              <a:rPr lang="pt-BR" sz="3800" b="1" dirty="0" err="1"/>
              <a:t>Aud</a:t>
            </a:r>
            <a:r>
              <a:rPr lang="pt-BR" sz="3800" b="1" dirty="0"/>
              <a:t>. -SEFAZ RS/2018 </a:t>
            </a:r>
            <a:br>
              <a:rPr lang="pt-BR" sz="3800" b="1" dirty="0"/>
            </a:br>
            <a:endParaRPr lang="pt-BR" sz="3800" b="1" dirty="0"/>
          </a:p>
        </p:txBody>
      </p:sp>
      <p:sp>
        <p:nvSpPr>
          <p:cNvPr id="3" name="Espaço Reservado para Conteúdo 2">
            <a:extLst>
              <a:ext uri="{FF2B5EF4-FFF2-40B4-BE49-F238E27FC236}">
                <a16:creationId xmlns:a16="http://schemas.microsoft.com/office/drawing/2014/main" id="{015D3DA8-5149-41C2-AD5C-D481D83115E7}"/>
              </a:ext>
            </a:extLst>
          </p:cNvPr>
          <p:cNvSpPr>
            <a:spLocks noGrp="1"/>
          </p:cNvSpPr>
          <p:nvPr>
            <p:ph idx="1"/>
          </p:nvPr>
        </p:nvSpPr>
        <p:spPr>
          <a:xfrm>
            <a:off x="1643270" y="1056998"/>
            <a:ext cx="8839200" cy="4351338"/>
          </a:xfrm>
        </p:spPr>
        <p:txBody>
          <a:bodyPr>
            <a:noAutofit/>
          </a:bodyPr>
          <a:lstStyle/>
          <a:p>
            <a:pPr algn="just"/>
            <a:r>
              <a:rPr lang="pt-BR" dirty="0"/>
              <a:t>Conforme a teoria das finanças públicas, falhas de mercado impediriam uma situação ótima de Pareto. Tal teoria considera falhas de mercado a existência de</a:t>
            </a:r>
          </a:p>
          <a:p>
            <a:pPr marL="514350" indent="-514350" algn="just">
              <a:buFont typeface="+mj-lt"/>
              <a:buAutoNum type="alphaLcParenR"/>
            </a:pPr>
            <a:r>
              <a:rPr lang="pt-BR" dirty="0"/>
              <a:t>bens públicos, informação assimétrica e mercados incompletos.</a:t>
            </a:r>
          </a:p>
          <a:p>
            <a:pPr marL="514350" indent="-514350" algn="just">
              <a:buFont typeface="+mj-lt"/>
              <a:buAutoNum type="alphaLcParenR"/>
            </a:pPr>
            <a:r>
              <a:rPr lang="pt-BR" dirty="0"/>
              <a:t>bens públicos, monopólios e desemprego.</a:t>
            </a:r>
          </a:p>
          <a:p>
            <a:pPr marL="514350" indent="-514350" algn="just">
              <a:buFont typeface="+mj-lt"/>
              <a:buAutoNum type="alphaLcParenR"/>
            </a:pPr>
            <a:r>
              <a:rPr lang="pt-BR" dirty="0"/>
              <a:t>inflação, externalidades negativas e competição.</a:t>
            </a:r>
          </a:p>
          <a:p>
            <a:pPr marL="514350" indent="-514350" algn="just">
              <a:buFont typeface="+mj-lt"/>
              <a:buAutoNum type="alphaLcParenR"/>
            </a:pPr>
            <a:r>
              <a:rPr lang="pt-BR" dirty="0"/>
              <a:t>externalidades positivas, </a:t>
            </a:r>
            <a:r>
              <a:rPr lang="pt-BR" dirty="0" err="1"/>
              <a:t>monopsônio</a:t>
            </a:r>
            <a:r>
              <a:rPr lang="pt-BR" dirty="0"/>
              <a:t> e simetria de informação.</a:t>
            </a:r>
          </a:p>
          <a:p>
            <a:pPr marL="514350" indent="-514350" algn="just">
              <a:buFont typeface="+mj-lt"/>
              <a:buAutoNum type="alphaLcParenR"/>
            </a:pPr>
            <a:r>
              <a:rPr lang="pt-BR" dirty="0"/>
              <a:t>governo, monopólios naturais e mercado incompletos. </a:t>
            </a:r>
            <a:br>
              <a:rPr lang="pt-BR" dirty="0"/>
            </a:br>
            <a:endParaRPr lang="pt-BR" dirty="0"/>
          </a:p>
        </p:txBody>
      </p:sp>
    </p:spTree>
    <p:extLst>
      <p:ext uri="{BB962C8B-B14F-4D97-AF65-F5344CB8AC3E}">
        <p14:creationId xmlns:p14="http://schemas.microsoft.com/office/powerpoint/2010/main" val="3271665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1AB4F1-B4A4-455D-A19E-93223ABEC52F}"/>
              </a:ext>
            </a:extLst>
          </p:cNvPr>
          <p:cNvSpPr>
            <a:spLocks noGrp="1"/>
          </p:cNvSpPr>
          <p:nvPr>
            <p:ph type="title"/>
          </p:nvPr>
        </p:nvSpPr>
        <p:spPr>
          <a:xfrm>
            <a:off x="1722783" y="312119"/>
            <a:ext cx="8693426" cy="1325563"/>
          </a:xfrm>
        </p:spPr>
        <p:txBody>
          <a:bodyPr>
            <a:normAutofit/>
          </a:bodyPr>
          <a:lstStyle/>
          <a:p>
            <a:r>
              <a:rPr lang="pt-BR" sz="3800" b="1" dirty="0"/>
              <a:t>21) CEBRASPE (CESPE) – </a:t>
            </a:r>
            <a:r>
              <a:rPr lang="pt-BR" sz="3800" b="1" dirty="0" err="1"/>
              <a:t>Aud</a:t>
            </a:r>
            <a:r>
              <a:rPr lang="pt-BR" sz="3800" b="1" dirty="0"/>
              <a:t>. /TCE-PR/2016 </a:t>
            </a:r>
            <a:br>
              <a:rPr lang="pt-BR" sz="3800" b="1" dirty="0"/>
            </a:br>
            <a:endParaRPr lang="pt-BR" sz="3800" b="1" dirty="0"/>
          </a:p>
        </p:txBody>
      </p:sp>
      <p:sp>
        <p:nvSpPr>
          <p:cNvPr id="3" name="Espaço Reservado para Conteúdo 2">
            <a:extLst>
              <a:ext uri="{FF2B5EF4-FFF2-40B4-BE49-F238E27FC236}">
                <a16:creationId xmlns:a16="http://schemas.microsoft.com/office/drawing/2014/main" id="{38858B0A-7C9E-431C-9750-7F217F66681F}"/>
              </a:ext>
            </a:extLst>
          </p:cNvPr>
          <p:cNvSpPr>
            <a:spLocks noGrp="1"/>
          </p:cNvSpPr>
          <p:nvPr>
            <p:ph idx="1"/>
          </p:nvPr>
        </p:nvSpPr>
        <p:spPr>
          <a:xfrm>
            <a:off x="212034" y="1070253"/>
            <a:ext cx="11688417" cy="4351338"/>
          </a:xfrm>
        </p:spPr>
        <p:txBody>
          <a:bodyPr>
            <a:noAutofit/>
          </a:bodyPr>
          <a:lstStyle/>
          <a:p>
            <a:pPr algn="just"/>
            <a:r>
              <a:rPr lang="pt-BR" sz="2600" dirty="0"/>
              <a:t>Assimetria de informação é um tipo de falha de mercado relacionada ao não fornecimento ou conhecimento de informações para que os consumidores decidam de modo racional. Acerca desse assunto, assinale a opção correta.</a:t>
            </a:r>
          </a:p>
          <a:p>
            <a:pPr marL="514350" indent="-514350" algn="just">
              <a:buFont typeface="+mj-lt"/>
              <a:buAutoNum type="alphaLcParenR"/>
            </a:pPr>
            <a:r>
              <a:rPr lang="pt-BR" sz="2600" dirty="0"/>
              <a:t>O cidadão que opta por adquirir um veículo usado em uma agência credenciada por determinada marca, a preço maior do que se comprasse diretamente de</a:t>
            </a:r>
            <a:br>
              <a:rPr lang="pt-BR" sz="2600" dirty="0"/>
            </a:br>
            <a:r>
              <a:rPr lang="pt-BR" sz="2600" dirty="0"/>
              <a:t>particular, tem o objetivo de se proteger da seleção adversa.</a:t>
            </a:r>
          </a:p>
          <a:p>
            <a:pPr marL="514350" indent="-514350" algn="just">
              <a:buFont typeface="+mj-lt"/>
              <a:buAutoNum type="alphaLcParenR"/>
            </a:pPr>
            <a:endParaRPr lang="pt-BR" sz="2600" dirty="0"/>
          </a:p>
          <a:p>
            <a:pPr marL="514350" indent="-514350" algn="just">
              <a:buFont typeface="+mj-lt"/>
              <a:buAutoNum type="alphaLcParenR"/>
            </a:pPr>
            <a:r>
              <a:rPr lang="pt-BR" sz="2600" dirty="0"/>
              <a:t>O pagamento de gratificação de atividade a todos os servidores de determinado órgão público, independentemente do desempenho alcançado, contribui para gerar tranquilidade e motivação no ambiente de trabalho.</a:t>
            </a:r>
          </a:p>
        </p:txBody>
      </p:sp>
    </p:spTree>
    <p:extLst>
      <p:ext uri="{BB962C8B-B14F-4D97-AF65-F5344CB8AC3E}">
        <p14:creationId xmlns:p14="http://schemas.microsoft.com/office/powerpoint/2010/main" val="28385167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9A3F2100-8111-43CB-93D7-FF07BF749900}"/>
              </a:ext>
            </a:extLst>
          </p:cNvPr>
          <p:cNvSpPr>
            <a:spLocks noGrp="1"/>
          </p:cNvSpPr>
          <p:nvPr>
            <p:ph idx="1"/>
          </p:nvPr>
        </p:nvSpPr>
        <p:spPr>
          <a:xfrm>
            <a:off x="198783" y="341386"/>
            <a:ext cx="11728174" cy="4351338"/>
          </a:xfrm>
        </p:spPr>
        <p:txBody>
          <a:bodyPr>
            <a:noAutofit/>
          </a:bodyPr>
          <a:lstStyle/>
          <a:p>
            <a:pPr marL="514350" indent="-514350" algn="just">
              <a:buFont typeface="+mj-lt"/>
              <a:buAutoNum type="alphaLcParenR" startAt="3"/>
            </a:pPr>
            <a:r>
              <a:rPr lang="pt-BR" sz="2600" dirty="0"/>
              <a:t>A presença de assimetria de informação impõe custos, mas não provoca desvios de eficiência em comparação com mercados competitivos.</a:t>
            </a:r>
          </a:p>
          <a:p>
            <a:pPr marL="514350" indent="-514350" algn="just">
              <a:buFont typeface="+mj-lt"/>
              <a:buAutoNum type="alphaLcParenR" startAt="3"/>
            </a:pPr>
            <a:endParaRPr lang="pt-BR" sz="2600" dirty="0"/>
          </a:p>
          <a:p>
            <a:pPr marL="514350" indent="-514350" algn="just">
              <a:buFont typeface="+mj-lt"/>
              <a:buAutoNum type="alphaLcParenR" startAt="3"/>
            </a:pPr>
            <a:r>
              <a:rPr lang="pt-BR" sz="2600" dirty="0"/>
              <a:t>Um exemplo clássico de risco moral (moral </a:t>
            </a:r>
            <a:r>
              <a:rPr lang="pt-BR" sz="2600" dirty="0" err="1"/>
              <a:t>hazard</a:t>
            </a:r>
            <a:r>
              <a:rPr lang="pt-BR" sz="2600" dirty="0"/>
              <a:t>) consiste na realização, por uma empresa de plano de saúde, de inspeção médica no ingresso de novos</a:t>
            </a:r>
            <a:br>
              <a:rPr lang="pt-BR" sz="2600" dirty="0"/>
            </a:br>
            <a:r>
              <a:rPr lang="pt-BR" sz="2600" dirty="0"/>
              <a:t>beneficiários do plano, para detectar se eles apresentam doenças preexistentes.</a:t>
            </a:r>
          </a:p>
          <a:p>
            <a:pPr marL="514350" indent="-514350" algn="just">
              <a:buFont typeface="+mj-lt"/>
              <a:buAutoNum type="alphaLcParenR" startAt="3"/>
            </a:pPr>
            <a:endParaRPr lang="pt-BR" sz="2600" dirty="0"/>
          </a:p>
          <a:p>
            <a:pPr marL="514350" indent="-514350" algn="just">
              <a:buFont typeface="+mj-lt"/>
              <a:buAutoNum type="alphaLcParenR" startAt="3"/>
            </a:pPr>
            <a:r>
              <a:rPr lang="pt-BR" sz="2600" dirty="0"/>
              <a:t>Se as companhias seguradoras de veículos retirassem a franquia de seus produtos, mais consumidores poderiam comprar o seguro e consequentemente a</a:t>
            </a:r>
            <a:br>
              <a:rPr lang="pt-BR" sz="2600" dirty="0"/>
            </a:br>
            <a:r>
              <a:rPr lang="pt-BR" sz="2600" dirty="0"/>
              <a:t>seguradora poderia reduzir o preço dos seguros. </a:t>
            </a:r>
          </a:p>
        </p:txBody>
      </p:sp>
    </p:spTree>
    <p:extLst>
      <p:ext uri="{BB962C8B-B14F-4D97-AF65-F5344CB8AC3E}">
        <p14:creationId xmlns:p14="http://schemas.microsoft.com/office/powerpoint/2010/main" val="4818273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24039D-6EA3-410A-818A-D9A8C1692DE3}"/>
              </a:ext>
            </a:extLst>
          </p:cNvPr>
          <p:cNvSpPr>
            <a:spLocks noGrp="1"/>
          </p:cNvSpPr>
          <p:nvPr>
            <p:ph type="title"/>
          </p:nvPr>
        </p:nvSpPr>
        <p:spPr>
          <a:xfrm>
            <a:off x="1736035" y="365127"/>
            <a:ext cx="8693426" cy="1325563"/>
          </a:xfrm>
        </p:spPr>
        <p:txBody>
          <a:bodyPr>
            <a:normAutofit/>
          </a:bodyPr>
          <a:lstStyle/>
          <a:p>
            <a:pPr algn="just"/>
            <a:r>
              <a:rPr lang="pt-BR" b="1" dirty="0"/>
              <a:t>22) CEBRASPE (CESPE) - </a:t>
            </a:r>
            <a:r>
              <a:rPr lang="pt-BR" b="1" dirty="0" err="1"/>
              <a:t>Aud</a:t>
            </a:r>
            <a:r>
              <a:rPr lang="pt-BR" b="1" dirty="0"/>
              <a:t> (TCE-RN)/ TCE-RN/2015 </a:t>
            </a:r>
          </a:p>
        </p:txBody>
      </p:sp>
      <p:sp>
        <p:nvSpPr>
          <p:cNvPr id="3" name="Espaço Reservado para Conteúdo 2">
            <a:extLst>
              <a:ext uri="{FF2B5EF4-FFF2-40B4-BE49-F238E27FC236}">
                <a16:creationId xmlns:a16="http://schemas.microsoft.com/office/drawing/2014/main" id="{B4FDB7F9-011D-480F-8FA5-41D634FCCAF5}"/>
              </a:ext>
            </a:extLst>
          </p:cNvPr>
          <p:cNvSpPr>
            <a:spLocks noGrp="1"/>
          </p:cNvSpPr>
          <p:nvPr>
            <p:ph idx="1"/>
          </p:nvPr>
        </p:nvSpPr>
        <p:spPr>
          <a:xfrm>
            <a:off x="1736035" y="1693105"/>
            <a:ext cx="8693426" cy="4351338"/>
          </a:xfrm>
        </p:spPr>
        <p:txBody>
          <a:bodyPr/>
          <a:lstStyle/>
          <a:p>
            <a:pPr algn="just"/>
            <a:r>
              <a:rPr lang="pt-BR" dirty="0"/>
              <a:t>No que se refere a falhas de mercado, julgue o item que se segue.</a:t>
            </a:r>
          </a:p>
          <a:p>
            <a:pPr algn="just"/>
            <a:r>
              <a:rPr lang="pt-BR" dirty="0"/>
              <a:t>Situações em que empresas de planos de saúde firmem contratos com clientes que não informam que possuem doenças preexistentes e, por isso, estão mais propensos</a:t>
            </a:r>
            <a:br>
              <a:rPr lang="pt-BR" dirty="0"/>
            </a:br>
            <a:r>
              <a:rPr lang="pt-BR" dirty="0"/>
              <a:t>a utilizar os serviços do plano são caracterizadas como situação de seleção adversa.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831579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A83DAC12-B95B-44AB-97B6-C34DF0FA4D0B}"/>
              </a:ext>
            </a:extLst>
          </p:cNvPr>
          <p:cNvSpPr/>
          <p:nvPr/>
        </p:nvSpPr>
        <p:spPr bwMode="auto">
          <a:xfrm>
            <a:off x="7420706" y="5533284"/>
            <a:ext cx="1360059" cy="70788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4000" b="0" i="0" u="none" strike="noStrike" cap="none" normalizeH="0" baseline="0">
              <a:ln>
                <a:noFill/>
              </a:ln>
              <a:solidFill>
                <a:schemeClr val="tx1"/>
              </a:solidFill>
              <a:effectLst/>
              <a:latin typeface="Arial" charset="0"/>
              <a:cs typeface="Arial" charset="0"/>
            </a:endParaRPr>
          </a:p>
        </p:txBody>
      </p:sp>
      <p:sp>
        <p:nvSpPr>
          <p:cNvPr id="5" name="Retângulo 4">
            <a:extLst>
              <a:ext uri="{FF2B5EF4-FFF2-40B4-BE49-F238E27FC236}">
                <a16:creationId xmlns:a16="http://schemas.microsoft.com/office/drawing/2014/main" id="{CC5AC3AC-BA64-45F7-A7E0-F8702BF950AF}"/>
              </a:ext>
            </a:extLst>
          </p:cNvPr>
          <p:cNvSpPr/>
          <p:nvPr/>
        </p:nvSpPr>
        <p:spPr bwMode="auto">
          <a:xfrm>
            <a:off x="6002214" y="4761907"/>
            <a:ext cx="3493478" cy="70788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4000" b="0" i="0" u="none" strike="noStrike" cap="none" normalizeH="0" baseline="0">
              <a:ln>
                <a:noFill/>
              </a:ln>
              <a:solidFill>
                <a:schemeClr val="tx1"/>
              </a:solidFill>
              <a:effectLst/>
              <a:latin typeface="Arial" charset="0"/>
              <a:cs typeface="Arial" charset="0"/>
            </a:endParaRPr>
          </a:p>
        </p:txBody>
      </p:sp>
      <p:sp>
        <p:nvSpPr>
          <p:cNvPr id="6" name="Retângulo 5">
            <a:extLst>
              <a:ext uri="{FF2B5EF4-FFF2-40B4-BE49-F238E27FC236}">
                <a16:creationId xmlns:a16="http://schemas.microsoft.com/office/drawing/2014/main" id="{52910623-F78A-483F-8007-33F4D4A66079}"/>
              </a:ext>
            </a:extLst>
          </p:cNvPr>
          <p:cNvSpPr/>
          <p:nvPr/>
        </p:nvSpPr>
        <p:spPr bwMode="auto">
          <a:xfrm>
            <a:off x="8072510" y="3441891"/>
            <a:ext cx="3958886" cy="70788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4000" b="0" i="0" u="none" strike="noStrike" cap="none" normalizeH="0" baseline="0">
              <a:ln>
                <a:noFill/>
              </a:ln>
              <a:solidFill>
                <a:schemeClr val="tx1"/>
              </a:solidFill>
              <a:effectLst/>
              <a:latin typeface="Arial" charset="0"/>
              <a:cs typeface="Arial" charset="0"/>
            </a:endParaRPr>
          </a:p>
        </p:txBody>
      </p:sp>
      <p:sp>
        <p:nvSpPr>
          <p:cNvPr id="7" name="Retângulo 6">
            <a:extLst>
              <a:ext uri="{FF2B5EF4-FFF2-40B4-BE49-F238E27FC236}">
                <a16:creationId xmlns:a16="http://schemas.microsoft.com/office/drawing/2014/main" id="{CDD42FAC-9206-458E-AF5E-2294D15F2E64}"/>
              </a:ext>
            </a:extLst>
          </p:cNvPr>
          <p:cNvSpPr/>
          <p:nvPr/>
        </p:nvSpPr>
        <p:spPr bwMode="auto">
          <a:xfrm>
            <a:off x="3123025" y="3430171"/>
            <a:ext cx="3305909" cy="70788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4000" b="0" i="0" u="none" strike="noStrike" cap="none" normalizeH="0" baseline="0">
              <a:ln>
                <a:noFill/>
              </a:ln>
              <a:solidFill>
                <a:schemeClr val="tx1"/>
              </a:solidFill>
              <a:effectLst/>
              <a:latin typeface="Arial" charset="0"/>
              <a:cs typeface="Arial" charset="0"/>
            </a:endParaRPr>
          </a:p>
        </p:txBody>
      </p:sp>
      <p:sp>
        <p:nvSpPr>
          <p:cNvPr id="8" name="Retângulo 7">
            <a:extLst>
              <a:ext uri="{FF2B5EF4-FFF2-40B4-BE49-F238E27FC236}">
                <a16:creationId xmlns:a16="http://schemas.microsoft.com/office/drawing/2014/main" id="{D33C88EA-51C1-4F6A-BAC2-EEB83952AA26}"/>
              </a:ext>
            </a:extLst>
          </p:cNvPr>
          <p:cNvSpPr/>
          <p:nvPr/>
        </p:nvSpPr>
        <p:spPr bwMode="auto">
          <a:xfrm>
            <a:off x="6203851" y="2447778"/>
            <a:ext cx="3685737" cy="707886"/>
          </a:xfrm>
          <a:prstGeom prst="rect">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pt-BR" sz="4000" b="0" i="0" u="none" strike="noStrike" cap="none" normalizeH="0" baseline="0" dirty="0">
              <a:ln>
                <a:noFill/>
              </a:ln>
              <a:solidFill>
                <a:schemeClr val="tx1"/>
              </a:solidFill>
              <a:effectLst/>
              <a:latin typeface="Arial" charset="0"/>
              <a:cs typeface="Arial" charset="0"/>
            </a:endParaRPr>
          </a:p>
        </p:txBody>
      </p:sp>
      <p:sp>
        <p:nvSpPr>
          <p:cNvPr id="9" name="Título 1">
            <a:extLst>
              <a:ext uri="{FF2B5EF4-FFF2-40B4-BE49-F238E27FC236}">
                <a16:creationId xmlns:a16="http://schemas.microsoft.com/office/drawing/2014/main" id="{EF9C149D-FAB6-4BDA-A0A8-9B5680B111E4}"/>
              </a:ext>
            </a:extLst>
          </p:cNvPr>
          <p:cNvSpPr>
            <a:spLocks noGrp="1"/>
          </p:cNvSpPr>
          <p:nvPr>
            <p:ph type="title"/>
          </p:nvPr>
        </p:nvSpPr>
        <p:spPr>
          <a:xfrm>
            <a:off x="504092" y="316524"/>
            <a:ext cx="8244894" cy="765606"/>
          </a:xfrm>
        </p:spPr>
        <p:txBody>
          <a:bodyPr/>
          <a:lstStyle/>
          <a:p>
            <a:pPr algn="l"/>
            <a:r>
              <a:rPr lang="pt-BR" altLang="en-US" sz="4800" b="1" dirty="0">
                <a:solidFill>
                  <a:schemeClr val="tx1"/>
                </a:solidFill>
                <a:latin typeface="Calibri" panose="020F0502020204030204" pitchFamily="34" charset="0"/>
                <a:cs typeface="Calibri" panose="020F0502020204030204" pitchFamily="34" charset="0"/>
              </a:rPr>
              <a:t>Exemplo</a:t>
            </a:r>
          </a:p>
        </p:txBody>
      </p:sp>
      <p:graphicFrame>
        <p:nvGraphicFramePr>
          <p:cNvPr id="10" name="Object 2">
            <a:extLst>
              <a:ext uri="{FF2B5EF4-FFF2-40B4-BE49-F238E27FC236}">
                <a16:creationId xmlns:a16="http://schemas.microsoft.com/office/drawing/2014/main" id="{88B55C80-A1B0-4BA3-85A1-C1DD39564E98}"/>
              </a:ext>
            </a:extLst>
          </p:cNvPr>
          <p:cNvGraphicFramePr>
            <a:graphicFrameLocks noChangeAspect="1"/>
          </p:cNvGraphicFramePr>
          <p:nvPr>
            <p:extLst>
              <p:ext uri="{D42A27DB-BD31-4B8C-83A1-F6EECF244321}">
                <p14:modId xmlns:p14="http://schemas.microsoft.com/office/powerpoint/2010/main" val="1566116120"/>
              </p:ext>
            </p:extLst>
          </p:nvPr>
        </p:nvGraphicFramePr>
        <p:xfrm>
          <a:off x="504092" y="1186470"/>
          <a:ext cx="11527304" cy="5003315"/>
        </p:xfrm>
        <a:graphic>
          <a:graphicData uri="http://schemas.openxmlformats.org/presentationml/2006/ole">
            <mc:AlternateContent xmlns:mc="http://schemas.openxmlformats.org/markup-compatibility/2006">
              <mc:Choice xmlns:v="urn:schemas-microsoft-com:vml" Requires="v">
                <p:oleObj name="Equation" r:id="rId2" imgW="3556000" imgH="1689100" progId="Equation.DSMT4">
                  <p:embed/>
                </p:oleObj>
              </mc:Choice>
              <mc:Fallback>
                <p:oleObj name="Equation" r:id="rId2" imgW="3556000" imgH="1689100" progId="Equation.DSMT4">
                  <p:embed/>
                  <p:pic>
                    <p:nvPicPr>
                      <p:cNvPr id="10" name="Object 2">
                        <a:extLst>
                          <a:ext uri="{FF2B5EF4-FFF2-40B4-BE49-F238E27FC236}">
                            <a16:creationId xmlns:a16="http://schemas.microsoft.com/office/drawing/2014/main" id="{88B55C80-A1B0-4BA3-85A1-C1DD39564E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92" y="1186470"/>
                        <a:ext cx="11527304" cy="500331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68265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88D292-E8EB-4751-9FAF-C12084B5FF3B}"/>
              </a:ext>
            </a:extLst>
          </p:cNvPr>
          <p:cNvSpPr>
            <a:spLocks noGrp="1"/>
          </p:cNvSpPr>
          <p:nvPr>
            <p:ph type="title"/>
          </p:nvPr>
        </p:nvSpPr>
        <p:spPr>
          <a:xfrm>
            <a:off x="1775792" y="537403"/>
            <a:ext cx="8613913" cy="1325563"/>
          </a:xfrm>
        </p:spPr>
        <p:txBody>
          <a:bodyPr>
            <a:normAutofit fontScale="90000"/>
          </a:bodyPr>
          <a:lstStyle/>
          <a:p>
            <a:r>
              <a:rPr lang="pt-BR" b="1" dirty="0"/>
              <a:t>23) CEBRASPE (CESPE) - ERSPT (ANATEL)/ Economia/2014 </a:t>
            </a:r>
            <a:br>
              <a:rPr lang="pt-BR" b="1" dirty="0"/>
            </a:br>
            <a:endParaRPr lang="pt-BR" b="1" dirty="0"/>
          </a:p>
        </p:txBody>
      </p:sp>
      <p:sp>
        <p:nvSpPr>
          <p:cNvPr id="3" name="Espaço Reservado para Conteúdo 2">
            <a:extLst>
              <a:ext uri="{FF2B5EF4-FFF2-40B4-BE49-F238E27FC236}">
                <a16:creationId xmlns:a16="http://schemas.microsoft.com/office/drawing/2014/main" id="{2E5FB1E7-F8DE-436A-8E4E-09F3B544111C}"/>
              </a:ext>
            </a:extLst>
          </p:cNvPr>
          <p:cNvSpPr>
            <a:spLocks noGrp="1"/>
          </p:cNvSpPr>
          <p:nvPr>
            <p:ph idx="1"/>
          </p:nvPr>
        </p:nvSpPr>
        <p:spPr>
          <a:xfrm>
            <a:off x="1802296" y="1653349"/>
            <a:ext cx="8587408" cy="4351338"/>
          </a:xfrm>
        </p:spPr>
        <p:txBody>
          <a:bodyPr/>
          <a:lstStyle/>
          <a:p>
            <a:pPr algn="just"/>
            <a:r>
              <a:rPr lang="pt-BR" dirty="0"/>
              <a:t>Com relação às informações assimétricas, julgue o item subsecutivo.</a:t>
            </a:r>
          </a:p>
          <a:p>
            <a:pPr algn="just"/>
            <a:r>
              <a:rPr lang="pt-BR" dirty="0"/>
              <a:t>Ao seguirem a teoria do salário de eficiência, algumas empresas pagam salários acima do salário de equilíbrio do mercado, o que reduz o problema do risco moral nessas empresas.</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358290126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F83047-E4A6-40A3-B813-DC834CF7028D}"/>
              </a:ext>
            </a:extLst>
          </p:cNvPr>
          <p:cNvSpPr>
            <a:spLocks noGrp="1"/>
          </p:cNvSpPr>
          <p:nvPr>
            <p:ph type="title"/>
          </p:nvPr>
        </p:nvSpPr>
        <p:spPr>
          <a:xfrm>
            <a:off x="1828800" y="365127"/>
            <a:ext cx="8613913" cy="1325563"/>
          </a:xfrm>
        </p:spPr>
        <p:txBody>
          <a:bodyPr>
            <a:normAutofit/>
          </a:bodyPr>
          <a:lstStyle/>
          <a:p>
            <a:pPr algn="just"/>
            <a:r>
              <a:rPr lang="pt-BR" b="1" dirty="0"/>
              <a:t>24) CEBRASPE (CESPE) - AUFC (TCU)/ Controle Externo/</a:t>
            </a:r>
            <a:r>
              <a:rPr lang="pt-BR" b="1" dirty="0" err="1"/>
              <a:t>Audit</a:t>
            </a:r>
            <a:r>
              <a:rPr lang="pt-BR" b="1" dirty="0"/>
              <a:t>. Gov./2013 </a:t>
            </a:r>
          </a:p>
        </p:txBody>
      </p:sp>
      <p:sp>
        <p:nvSpPr>
          <p:cNvPr id="3" name="Espaço Reservado para Conteúdo 2">
            <a:extLst>
              <a:ext uri="{FF2B5EF4-FFF2-40B4-BE49-F238E27FC236}">
                <a16:creationId xmlns:a16="http://schemas.microsoft.com/office/drawing/2014/main" id="{45CB2BF1-2985-4E0A-919A-78D499C62235}"/>
              </a:ext>
            </a:extLst>
          </p:cNvPr>
          <p:cNvSpPr>
            <a:spLocks noGrp="1"/>
          </p:cNvSpPr>
          <p:nvPr>
            <p:ph idx="1"/>
          </p:nvPr>
        </p:nvSpPr>
        <p:spPr>
          <a:xfrm>
            <a:off x="1736035" y="1759365"/>
            <a:ext cx="8706678" cy="4351338"/>
          </a:xfrm>
        </p:spPr>
        <p:txBody>
          <a:bodyPr/>
          <a:lstStyle/>
          <a:p>
            <a:pPr algn="just"/>
            <a:r>
              <a:rPr lang="pt-BR" dirty="0"/>
              <a:t>No que concerne à teoria da regulação, julgue o item a seguir.</a:t>
            </a:r>
          </a:p>
          <a:p>
            <a:pPr algn="just"/>
            <a:r>
              <a:rPr lang="pt-BR" dirty="0"/>
              <a:t>A condição para o problema de moral </a:t>
            </a:r>
            <a:r>
              <a:rPr lang="pt-BR" dirty="0" err="1"/>
              <a:t>hazard</a:t>
            </a:r>
            <a:r>
              <a:rPr lang="pt-BR" dirty="0"/>
              <a:t> (risco moral) existe quando a ação do agente não é verificável ou controlável.</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1503787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45E7C4-BA3F-4F14-A95C-F104E7F4866D}"/>
              </a:ext>
            </a:extLst>
          </p:cNvPr>
          <p:cNvSpPr>
            <a:spLocks noGrp="1"/>
          </p:cNvSpPr>
          <p:nvPr>
            <p:ph type="title"/>
          </p:nvPr>
        </p:nvSpPr>
        <p:spPr>
          <a:xfrm>
            <a:off x="1736035" y="365127"/>
            <a:ext cx="8666922" cy="1325563"/>
          </a:xfrm>
        </p:spPr>
        <p:txBody>
          <a:bodyPr>
            <a:normAutofit/>
          </a:bodyPr>
          <a:lstStyle/>
          <a:p>
            <a:pPr algn="just"/>
            <a:r>
              <a:rPr lang="pt-BR" b="1" dirty="0"/>
              <a:t>25) CEBRASPE (CESPE) - ACE (TCE-RO)/ TCE-RO/Economia/2019 </a:t>
            </a:r>
          </a:p>
        </p:txBody>
      </p:sp>
      <p:sp>
        <p:nvSpPr>
          <p:cNvPr id="3" name="Espaço Reservado para Conteúdo 2">
            <a:extLst>
              <a:ext uri="{FF2B5EF4-FFF2-40B4-BE49-F238E27FC236}">
                <a16:creationId xmlns:a16="http://schemas.microsoft.com/office/drawing/2014/main" id="{E5BA1887-2C73-4A9B-8E0F-BD38A62529F2}"/>
              </a:ext>
            </a:extLst>
          </p:cNvPr>
          <p:cNvSpPr>
            <a:spLocks noGrp="1"/>
          </p:cNvSpPr>
          <p:nvPr>
            <p:ph idx="1"/>
          </p:nvPr>
        </p:nvSpPr>
        <p:spPr>
          <a:xfrm>
            <a:off x="1736035" y="1825625"/>
            <a:ext cx="8666922" cy="5032375"/>
          </a:xfrm>
        </p:spPr>
        <p:txBody>
          <a:bodyPr>
            <a:normAutofit fontScale="92500" lnSpcReduction="10000"/>
          </a:bodyPr>
          <a:lstStyle/>
          <a:p>
            <a:pPr algn="just"/>
            <a:r>
              <a:rPr lang="pt-BR" dirty="0"/>
              <a:t>Em um mercado em que a oferta é dada por p = 10, a demanda é igual a p = 34 - q, em que p e q são, respectivamente, o preço e a quantidade.</a:t>
            </a:r>
          </a:p>
          <a:p>
            <a:pPr algn="just"/>
            <a:r>
              <a:rPr lang="pt-BR" dirty="0"/>
              <a:t>Nesse contexto, caso o governo imponha um imposto de 2 unidades monetárias sobre o mercado, o valor arrecadado pelo governo e o valor do peso morto, em unidades</a:t>
            </a:r>
            <a:br>
              <a:rPr lang="pt-BR" dirty="0"/>
            </a:br>
            <a:r>
              <a:rPr lang="pt-BR" dirty="0"/>
              <a:t>monetárias, serão iguais, respectivamente, a</a:t>
            </a:r>
          </a:p>
          <a:p>
            <a:pPr marL="514350" indent="-514350" algn="just">
              <a:buFont typeface="+mj-lt"/>
              <a:buAutoNum type="alphaLcParenR"/>
            </a:pPr>
            <a:r>
              <a:rPr lang="pt-BR" dirty="0"/>
              <a:t>20 e 2.</a:t>
            </a:r>
          </a:p>
          <a:p>
            <a:pPr marL="514350" indent="-514350" algn="just">
              <a:buFont typeface="+mj-lt"/>
              <a:buAutoNum type="alphaLcParenR"/>
            </a:pPr>
            <a:r>
              <a:rPr lang="pt-BR" dirty="0"/>
              <a:t>20 e 4.</a:t>
            </a:r>
          </a:p>
          <a:p>
            <a:pPr marL="514350" indent="-514350" algn="just">
              <a:buFont typeface="+mj-lt"/>
              <a:buAutoNum type="alphaLcParenR"/>
            </a:pPr>
            <a:r>
              <a:rPr lang="pt-BR" dirty="0"/>
              <a:t>22 e 2.</a:t>
            </a:r>
          </a:p>
          <a:p>
            <a:pPr marL="514350" indent="-514350" algn="just">
              <a:buFont typeface="+mj-lt"/>
              <a:buAutoNum type="alphaLcParenR"/>
            </a:pPr>
            <a:r>
              <a:rPr lang="pt-BR" dirty="0"/>
              <a:t>44 e 2.</a:t>
            </a:r>
          </a:p>
          <a:p>
            <a:pPr marL="514350" indent="-514350" algn="just">
              <a:buFont typeface="+mj-lt"/>
              <a:buAutoNum type="alphaLcParenR"/>
            </a:pPr>
            <a:r>
              <a:rPr lang="pt-BR" dirty="0"/>
              <a:t>44 e 4 </a:t>
            </a:r>
          </a:p>
        </p:txBody>
      </p:sp>
    </p:spTree>
    <p:extLst>
      <p:ext uri="{BB962C8B-B14F-4D97-AF65-F5344CB8AC3E}">
        <p14:creationId xmlns:p14="http://schemas.microsoft.com/office/powerpoint/2010/main" val="15416383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049485-F7B4-438D-8508-6CFA3CD47C1E}"/>
              </a:ext>
            </a:extLst>
          </p:cNvPr>
          <p:cNvSpPr>
            <a:spLocks noGrp="1"/>
          </p:cNvSpPr>
          <p:nvPr>
            <p:ph type="title"/>
          </p:nvPr>
        </p:nvSpPr>
        <p:spPr>
          <a:xfrm>
            <a:off x="1709530" y="365127"/>
            <a:ext cx="8706679" cy="1325563"/>
          </a:xfrm>
        </p:spPr>
        <p:txBody>
          <a:bodyPr>
            <a:normAutofit/>
          </a:bodyPr>
          <a:lstStyle/>
          <a:p>
            <a:pPr algn="just"/>
            <a:r>
              <a:rPr lang="pt-BR" b="1" dirty="0"/>
              <a:t>26) CEBRASPE (CESPE) - Eco (DPU)/ DPU/2016 </a:t>
            </a:r>
          </a:p>
        </p:txBody>
      </p:sp>
      <p:sp>
        <p:nvSpPr>
          <p:cNvPr id="3" name="Espaço Reservado para Conteúdo 2">
            <a:extLst>
              <a:ext uri="{FF2B5EF4-FFF2-40B4-BE49-F238E27FC236}">
                <a16:creationId xmlns:a16="http://schemas.microsoft.com/office/drawing/2014/main" id="{B7AE858B-0AFF-4C02-802E-5C5EECD3730A}"/>
              </a:ext>
            </a:extLst>
          </p:cNvPr>
          <p:cNvSpPr>
            <a:spLocks noGrp="1"/>
          </p:cNvSpPr>
          <p:nvPr>
            <p:ph idx="1"/>
          </p:nvPr>
        </p:nvSpPr>
        <p:spPr>
          <a:xfrm>
            <a:off x="1815548" y="1693105"/>
            <a:ext cx="8481391" cy="4351338"/>
          </a:xfrm>
        </p:spPr>
        <p:txBody>
          <a:bodyPr/>
          <a:lstStyle/>
          <a:p>
            <a:pPr algn="just"/>
            <a:r>
              <a:rPr lang="pt-BR" dirty="0"/>
              <a:t>Acerca da análise microeconômica relacionada à oferta e à demanda, julgue o item subsequente.</a:t>
            </a:r>
          </a:p>
          <a:p>
            <a:pPr algn="just"/>
            <a:r>
              <a:rPr lang="pt-BR" dirty="0"/>
              <a:t>A introdução de um imposto em um mercado competitivo, com oferta inelástica e demanda elástica, faz que os consumidores paguem a maior parte do custo tributário.</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21034424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36D6A0-91A4-40E4-82B0-3557BB9D31F3}"/>
              </a:ext>
            </a:extLst>
          </p:cNvPr>
          <p:cNvSpPr>
            <a:spLocks noGrp="1"/>
          </p:cNvSpPr>
          <p:nvPr>
            <p:ph type="title"/>
          </p:nvPr>
        </p:nvSpPr>
        <p:spPr>
          <a:xfrm>
            <a:off x="1828800" y="391631"/>
            <a:ext cx="8627165" cy="1325563"/>
          </a:xfrm>
        </p:spPr>
        <p:txBody>
          <a:bodyPr>
            <a:normAutofit fontScale="90000"/>
          </a:bodyPr>
          <a:lstStyle/>
          <a:p>
            <a:pPr algn="just"/>
            <a:r>
              <a:rPr lang="pt-BR" b="1" dirty="0"/>
              <a:t>27) CEBRASPE (CESPE) - AL (CAM DEP)/ Área IV/Consultor Legislativo/2014 </a:t>
            </a:r>
          </a:p>
        </p:txBody>
      </p:sp>
      <p:sp>
        <p:nvSpPr>
          <p:cNvPr id="3" name="Espaço Reservado para Conteúdo 2">
            <a:extLst>
              <a:ext uri="{FF2B5EF4-FFF2-40B4-BE49-F238E27FC236}">
                <a16:creationId xmlns:a16="http://schemas.microsoft.com/office/drawing/2014/main" id="{D0166B59-5EA0-4186-9A2D-ABE2ECE69B5F}"/>
              </a:ext>
            </a:extLst>
          </p:cNvPr>
          <p:cNvSpPr>
            <a:spLocks noGrp="1"/>
          </p:cNvSpPr>
          <p:nvPr>
            <p:ph idx="1"/>
          </p:nvPr>
        </p:nvSpPr>
        <p:spPr>
          <a:xfrm>
            <a:off x="1828799" y="1825625"/>
            <a:ext cx="8481392" cy="4351338"/>
          </a:xfrm>
        </p:spPr>
        <p:txBody>
          <a:bodyPr/>
          <a:lstStyle/>
          <a:p>
            <a:pPr algn="just"/>
            <a:r>
              <a:rPr lang="pt-BR" dirty="0"/>
              <a:t>Considerando aspectos diversos referentes aos instrumentos de politica fiscal e aos seus impactos macroeconômicos, julgue o próximo item.</a:t>
            </a:r>
          </a:p>
          <a:p>
            <a:pPr algn="just"/>
            <a:r>
              <a:rPr lang="pt-BR" dirty="0"/>
              <a:t>A carga do imposto é totalmente suportada pelos consumidores, caso a oferta seja perfeitamente elástica ou a demanda seja perfeitamente inelástica.</a:t>
            </a:r>
          </a:p>
          <a:p>
            <a:pPr marL="0" indent="0" algn="just">
              <a:buNone/>
            </a:pPr>
            <a:r>
              <a:rPr lang="pt-BR" dirty="0"/>
              <a:t>(  ) Certo</a:t>
            </a:r>
          </a:p>
          <a:p>
            <a:pPr marL="0" indent="0" algn="just">
              <a:buNone/>
            </a:pPr>
            <a:r>
              <a:rPr lang="pt-BR" dirty="0"/>
              <a:t>(  ) Errado </a:t>
            </a:r>
          </a:p>
        </p:txBody>
      </p:sp>
    </p:spTree>
    <p:extLst>
      <p:ext uri="{BB962C8B-B14F-4D97-AF65-F5344CB8AC3E}">
        <p14:creationId xmlns:p14="http://schemas.microsoft.com/office/powerpoint/2010/main" val="12561510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id="{C3FABB03-F5CF-4617-A7E1-C8B62BE1DF81}"/>
              </a:ext>
            </a:extLst>
          </p:cNvPr>
          <p:cNvSpPr txBox="1">
            <a:spLocks/>
          </p:cNvSpPr>
          <p:nvPr/>
        </p:nvSpPr>
        <p:spPr>
          <a:xfrm>
            <a:off x="1656522" y="397262"/>
            <a:ext cx="8878956" cy="52800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defRPr/>
            </a:pPr>
            <a:r>
              <a:rPr lang="pt-BR" sz="4000" dirty="0">
                <a:cs typeface="Calibri" panose="020F0502020204030204" pitchFamily="34" charset="0"/>
              </a:rPr>
              <a:t>28) Analista – Economia – MPU - 2005</a:t>
            </a:r>
          </a:p>
          <a:p>
            <a:pPr marL="0" indent="0" algn="just">
              <a:buNone/>
              <a:defRPr/>
            </a:pPr>
            <a:r>
              <a:rPr lang="pt-BR" sz="3000" dirty="0">
                <a:cs typeface="Calibri" panose="020F0502020204030204" pitchFamily="34" charset="0"/>
              </a:rPr>
              <a:t>Em um mercado, caso seja instituído um tributo específico sobre a venda de um bem, cuja demanda seja totalmente inelástica, seu ônus será</a:t>
            </a:r>
          </a:p>
          <a:p>
            <a:pPr marL="514350" indent="-514350" algn="just">
              <a:buFont typeface="+mj-lt"/>
              <a:buAutoNum type="alphaLcParenR"/>
              <a:defRPr/>
            </a:pPr>
            <a:r>
              <a:rPr lang="pt-BR" sz="3000" dirty="0">
                <a:cs typeface="Calibri" panose="020F0502020204030204" pitchFamily="34" charset="0"/>
              </a:rPr>
              <a:t>parcialmente suportado pelos produtores.</a:t>
            </a:r>
          </a:p>
          <a:p>
            <a:pPr marL="514350" indent="-514350" algn="just">
              <a:buFont typeface="+mj-lt"/>
              <a:buAutoNum type="alphaLcParenR"/>
              <a:defRPr/>
            </a:pPr>
            <a:r>
              <a:rPr lang="pt-BR" sz="3000" dirty="0">
                <a:cs typeface="Calibri" panose="020F0502020204030204" pitchFamily="34" charset="0"/>
              </a:rPr>
              <a:t>integralmente suportado pelos produtores.</a:t>
            </a:r>
          </a:p>
          <a:p>
            <a:pPr marL="514350" indent="-514350" algn="just">
              <a:buFont typeface="+mj-lt"/>
              <a:buAutoNum type="alphaLcParenR"/>
              <a:defRPr/>
            </a:pPr>
            <a:r>
              <a:rPr lang="pt-BR" sz="3000" dirty="0">
                <a:cs typeface="Calibri" panose="020F0502020204030204" pitchFamily="34" charset="0"/>
              </a:rPr>
              <a:t>dividido em partes iguais entre produtores e consumidores.</a:t>
            </a:r>
          </a:p>
          <a:p>
            <a:pPr marL="514350" indent="-514350" algn="just">
              <a:buFont typeface="+mj-lt"/>
              <a:buAutoNum type="alphaLcParenR"/>
              <a:defRPr/>
            </a:pPr>
            <a:r>
              <a:rPr lang="pt-BR" sz="3000" dirty="0">
                <a:cs typeface="Calibri" panose="020F0502020204030204" pitchFamily="34" charset="0"/>
              </a:rPr>
              <a:t>parcialmente repassado aos consumidores.</a:t>
            </a:r>
          </a:p>
          <a:p>
            <a:pPr marL="514350" indent="-514350" algn="just">
              <a:buFont typeface="+mj-lt"/>
              <a:buAutoNum type="alphaLcParenR"/>
              <a:defRPr/>
            </a:pPr>
            <a:r>
              <a:rPr lang="pt-BR" sz="3000" dirty="0">
                <a:cs typeface="Calibri" panose="020F0502020204030204" pitchFamily="34" charset="0"/>
              </a:rPr>
              <a:t>integralmente suportado pelos consumidores.</a:t>
            </a:r>
          </a:p>
        </p:txBody>
      </p:sp>
    </p:spTree>
    <p:extLst>
      <p:ext uri="{BB962C8B-B14F-4D97-AF65-F5344CB8AC3E}">
        <p14:creationId xmlns:p14="http://schemas.microsoft.com/office/powerpoint/2010/main" val="286242889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0CD05EC-C8C3-46CF-9672-50B1E72C0DCE}"/>
              </a:ext>
            </a:extLst>
          </p:cNvPr>
          <p:cNvSpPr>
            <a:spLocks noGrp="1"/>
          </p:cNvSpPr>
          <p:nvPr>
            <p:ph idx="1"/>
          </p:nvPr>
        </p:nvSpPr>
        <p:spPr>
          <a:xfrm>
            <a:off x="1614523" y="225807"/>
            <a:ext cx="8828193" cy="3792537"/>
          </a:xfrm>
        </p:spPr>
        <p:txBody>
          <a:bodyPr>
            <a:noAutofit/>
          </a:bodyPr>
          <a:lstStyle/>
          <a:p>
            <a:pPr marL="0" indent="0" algn="just">
              <a:buNone/>
              <a:defRPr/>
            </a:pPr>
            <a:r>
              <a:rPr lang="pt-BR" sz="4000" dirty="0">
                <a:latin typeface="Calibri" panose="020F0502020204030204" pitchFamily="34" charset="0"/>
                <a:cs typeface="Calibri" panose="020F0502020204030204" pitchFamily="34" charset="0"/>
              </a:rPr>
              <a:t>29) (AFRF – 2005)</a:t>
            </a:r>
          </a:p>
          <a:p>
            <a:pPr marL="0" indent="0" algn="just">
              <a:buNone/>
              <a:defRPr/>
            </a:pPr>
            <a:r>
              <a:rPr lang="pt-BR" dirty="0">
                <a:latin typeface="Calibri" panose="020F0502020204030204" pitchFamily="34" charset="0"/>
                <a:cs typeface="Calibri" panose="020F0502020204030204" pitchFamily="34" charset="0"/>
              </a:rPr>
              <a:t>Com relação à incidência tributária de um imposto, assinale a única opção incorreta.</a:t>
            </a:r>
          </a:p>
          <a:p>
            <a:pPr marL="514350" indent="-514350" algn="just">
              <a:buFont typeface="+mj-lt"/>
              <a:buAutoNum type="alphaLcParenR"/>
              <a:defRPr/>
            </a:pPr>
            <a:r>
              <a:rPr lang="pt-BR" dirty="0">
                <a:latin typeface="Calibri" panose="020F0502020204030204" pitchFamily="34" charset="0"/>
                <a:cs typeface="Calibri" panose="020F0502020204030204" pitchFamily="34" charset="0"/>
              </a:rPr>
              <a:t>O peso morto é uma forma de ineficiência econômica que deve ser levada em consideração quando políticas são elaboradas e implementadas.</a:t>
            </a:r>
          </a:p>
          <a:p>
            <a:pPr marL="514350" indent="-514350" algn="just">
              <a:buFont typeface="+mj-lt"/>
              <a:buAutoNum type="alphaLcParenR"/>
              <a:defRPr/>
            </a:pPr>
            <a:r>
              <a:rPr lang="pt-BR" dirty="0">
                <a:latin typeface="Calibri" panose="020F0502020204030204" pitchFamily="34" charset="0"/>
                <a:cs typeface="Calibri" panose="020F0502020204030204" pitchFamily="34" charset="0"/>
              </a:rPr>
              <a:t>A incidência de um imposto ou de um subsídio é, normalmente, compartilhada por produtores e consumidores, sendo que a fração que cada um acabará pagando, dependerá das elasticidades da oferta e da demanda.</a:t>
            </a:r>
          </a:p>
          <a:p>
            <a:pPr marL="514350" indent="-514350" algn="just">
              <a:buFont typeface="+mj-lt"/>
              <a:buAutoNum type="alphaLcParenR"/>
              <a:defRPr/>
            </a:pPr>
            <a:r>
              <a:rPr lang="pt-BR" dirty="0">
                <a:latin typeface="Calibri" panose="020F0502020204030204" pitchFamily="34" charset="0"/>
                <a:cs typeface="Calibri" panose="020F0502020204030204" pitchFamily="34" charset="0"/>
              </a:rPr>
              <a:t>A intervenção governamental resulta, geralmente, em um peso morto.</a:t>
            </a:r>
          </a:p>
          <a:p>
            <a:pPr marL="514350" indent="-514350" algn="just">
              <a:buFont typeface="+mj-lt"/>
              <a:buAutoNum type="alphaLcParenR"/>
              <a:defRPr/>
            </a:pP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218142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CB2D8BF7-7CB9-48D3-AE70-6BBB25C50135}"/>
              </a:ext>
            </a:extLst>
          </p:cNvPr>
          <p:cNvSpPr>
            <a:spLocks noGrp="1"/>
          </p:cNvSpPr>
          <p:nvPr>
            <p:ph idx="1"/>
          </p:nvPr>
        </p:nvSpPr>
        <p:spPr>
          <a:xfrm>
            <a:off x="1669775" y="498988"/>
            <a:ext cx="8865704" cy="3792538"/>
          </a:xfrm>
        </p:spPr>
        <p:txBody>
          <a:bodyPr>
            <a:normAutofit/>
          </a:bodyPr>
          <a:lstStyle/>
          <a:p>
            <a:pPr marL="742950" indent="-742950" algn="just">
              <a:buFont typeface="+mj-lt"/>
              <a:buAutoNum type="alphaLcParenR" startAt="4"/>
              <a:defRPr/>
            </a:pPr>
            <a:r>
              <a:rPr lang="pt-BR" dirty="0">
                <a:latin typeface="Calibri" panose="020F0502020204030204" pitchFamily="34" charset="0"/>
                <a:cs typeface="Calibri" panose="020F0502020204030204" pitchFamily="34" charset="0"/>
              </a:rPr>
              <a:t>Se o governo impõe um imposto sobre vendas de determinada mercadoria, esse imposto terá por efeito deslocar a curva de demanda dessa mercadoria para cima.</a:t>
            </a:r>
          </a:p>
          <a:p>
            <a:pPr marL="742950" indent="-742950" algn="just">
              <a:buFont typeface="+mj-lt"/>
              <a:buAutoNum type="alphaLcParenR" startAt="4"/>
              <a:defRPr/>
            </a:pPr>
            <a:r>
              <a:rPr lang="pt-BR" dirty="0">
                <a:latin typeface="Calibri" panose="020F0502020204030204" pitchFamily="34" charset="0"/>
                <a:cs typeface="Calibri" panose="020F0502020204030204" pitchFamily="34" charset="0"/>
              </a:rPr>
              <a:t>Quando o governo cria um imposto ou subsídio, o preço geralmente não reflete elevação ou queda igual ao valor total do imposto ou subsídio.</a:t>
            </a:r>
          </a:p>
          <a:p>
            <a:pPr algn="just">
              <a:defRPr/>
            </a:pPr>
            <a:endParaRPr lang="pt-BR" dirty="0">
              <a:latin typeface="Calibri" panose="020F0502020204030204" pitchFamily="34" charset="0"/>
              <a:cs typeface="Calibri" panose="020F0502020204030204" pitchFamily="34" charset="0"/>
            </a:endParaRPr>
          </a:p>
          <a:p>
            <a:pPr algn="just">
              <a:defRPr/>
            </a:pP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590439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7D5C2157-153B-44CF-B7E7-031C9B1A7EFA}"/>
              </a:ext>
            </a:extLst>
          </p:cNvPr>
          <p:cNvSpPr>
            <a:spLocks noGrp="1"/>
          </p:cNvSpPr>
          <p:nvPr>
            <p:ph idx="1"/>
          </p:nvPr>
        </p:nvSpPr>
        <p:spPr>
          <a:xfrm>
            <a:off x="1791286" y="334101"/>
            <a:ext cx="8704436" cy="3792538"/>
          </a:xfrm>
        </p:spPr>
        <p:txBody>
          <a:bodyPr>
            <a:noAutofit/>
          </a:bodyPr>
          <a:lstStyle/>
          <a:p>
            <a:pPr marL="0" indent="0" algn="just">
              <a:buNone/>
              <a:defRPr/>
            </a:pPr>
            <a:r>
              <a:rPr lang="pt-BR" sz="4000" dirty="0">
                <a:latin typeface="Calibri" panose="020F0502020204030204" pitchFamily="34" charset="0"/>
                <a:cs typeface="Calibri" panose="020F0502020204030204" pitchFamily="34" charset="0"/>
              </a:rPr>
              <a:t>30) (AFRF – 2002-2) </a:t>
            </a:r>
          </a:p>
          <a:p>
            <a:pPr marL="0" indent="0" algn="just">
              <a:buNone/>
              <a:defRPr/>
            </a:pPr>
            <a:r>
              <a:rPr lang="pt-BR" dirty="0">
                <a:latin typeface="Calibri" panose="020F0502020204030204" pitchFamily="34" charset="0"/>
                <a:cs typeface="Calibri" panose="020F0502020204030204" pitchFamily="34" charset="0"/>
              </a:rPr>
              <a:t>Modelos simples de oferta e demanda podem ser utilizados para analisar uma ampla variedade de políticas governamentais. Com base no impacto de um imposto, aponte a única opção falsa.</a:t>
            </a:r>
          </a:p>
          <a:p>
            <a:pPr marL="514350" indent="-514350" algn="just">
              <a:buFont typeface="+mj-lt"/>
              <a:buAutoNum type="alphaLcParenR"/>
              <a:defRPr/>
            </a:pPr>
            <a:r>
              <a:rPr lang="pt-BR" dirty="0">
                <a:latin typeface="Calibri" panose="020F0502020204030204" pitchFamily="34" charset="0"/>
                <a:cs typeface="Calibri" panose="020F0502020204030204" pitchFamily="34" charset="0"/>
              </a:rPr>
              <a:t>O impacto de um imposto depende das elasticidades da oferta e da demanda.</a:t>
            </a:r>
          </a:p>
          <a:p>
            <a:pPr marL="514350" indent="-514350" algn="just">
              <a:buFont typeface="+mj-lt"/>
              <a:buAutoNum type="alphaLcParenR"/>
              <a:defRPr/>
            </a:pPr>
            <a:r>
              <a:rPr lang="pt-BR" dirty="0">
                <a:latin typeface="Calibri" panose="020F0502020204030204" pitchFamily="34" charset="0"/>
                <a:cs typeface="Calibri" panose="020F0502020204030204" pitchFamily="34" charset="0"/>
              </a:rPr>
              <a:t>Se a demanda for muito inelástica em relação à oferta, a carga fiscal recairá principalmente sobre os compradores.</a:t>
            </a:r>
          </a:p>
          <a:p>
            <a:pPr marL="514350" indent="-514350" algn="just">
              <a:buFont typeface="+mj-lt"/>
              <a:buAutoNum type="alphaLcParenR"/>
              <a:defRPr/>
            </a:pPr>
            <a:r>
              <a:rPr lang="pt-BR" dirty="0">
                <a:latin typeface="Calibri" panose="020F0502020204030204" pitchFamily="34" charset="0"/>
                <a:cs typeface="Calibri" panose="020F0502020204030204" pitchFamily="34" charset="0"/>
              </a:rPr>
              <a:t>Se a curva de demanda for horizontal, nenhuma parcela do imposto será repassada aos consumidores.</a:t>
            </a:r>
          </a:p>
          <a:p>
            <a:pPr marL="514350" indent="-514350" algn="just">
              <a:buFont typeface="+mj-lt"/>
              <a:buAutoNum type="alphaLcParenR"/>
              <a:defRPr/>
            </a:pPr>
            <a:endParaRPr lang="pt-BR" dirty="0">
              <a:latin typeface="Calibri" panose="020F0502020204030204" pitchFamily="34" charset="0"/>
              <a:cs typeface="Calibri" panose="020F0502020204030204" pitchFamily="34" charset="0"/>
            </a:endParaRPr>
          </a:p>
          <a:p>
            <a:pPr algn="just">
              <a:defRPr/>
            </a:pP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13111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C27FB58B-C62D-4671-ABFD-9C863B38F162}"/>
              </a:ext>
            </a:extLst>
          </p:cNvPr>
          <p:cNvSpPr>
            <a:spLocks noGrp="1"/>
          </p:cNvSpPr>
          <p:nvPr>
            <p:ph idx="1"/>
          </p:nvPr>
        </p:nvSpPr>
        <p:spPr>
          <a:xfrm>
            <a:off x="1683026" y="493125"/>
            <a:ext cx="8799444" cy="3792538"/>
          </a:xfrm>
        </p:spPr>
        <p:txBody>
          <a:bodyPr>
            <a:noAutofit/>
          </a:bodyPr>
          <a:lstStyle/>
          <a:p>
            <a:pPr marL="742950" indent="-742950" algn="just">
              <a:buFont typeface="+mj-lt"/>
              <a:buAutoNum type="alphaLcParenR" startAt="4"/>
              <a:defRPr/>
            </a:pPr>
            <a:r>
              <a:rPr lang="pt-BR" dirty="0">
                <a:latin typeface="Calibri" panose="020F0502020204030204" pitchFamily="34" charset="0"/>
                <a:cs typeface="Calibri" panose="020F0502020204030204" pitchFamily="34" charset="0"/>
              </a:rPr>
              <a:t>Se a demanda for muito elástica em relação à oferta, a carga fiscal incidirá principalmente sobre os vendedores.</a:t>
            </a:r>
          </a:p>
          <a:p>
            <a:pPr marL="742950" indent="-742950" algn="just">
              <a:buFont typeface="+mj-lt"/>
              <a:buAutoNum type="alphaLcParenR" startAt="4"/>
              <a:defRPr/>
            </a:pPr>
            <a:r>
              <a:rPr lang="pt-BR" dirty="0">
                <a:latin typeface="Calibri" panose="020F0502020204030204" pitchFamily="34" charset="0"/>
                <a:cs typeface="Calibri" panose="020F0502020204030204" pitchFamily="34" charset="0"/>
              </a:rPr>
              <a:t>O ônus de um imposto é a perda líquida do excedente dos consumidores e produtores resultante da aplicação do imposto.</a:t>
            </a:r>
          </a:p>
          <a:p>
            <a:pPr marL="742950" indent="-742950" algn="just">
              <a:buFont typeface="+mj-lt"/>
              <a:buAutoNum type="alphaLcParenR" startAt="4"/>
              <a:defRPr/>
            </a:pPr>
            <a:endParaRPr lang="pt-BR" dirty="0">
              <a:latin typeface="Calibri" panose="020F0502020204030204" pitchFamily="34" charset="0"/>
              <a:cs typeface="Calibri" panose="020F0502020204030204" pitchFamily="34" charset="0"/>
            </a:endParaRPr>
          </a:p>
          <a:p>
            <a:pPr marL="742950" indent="-742950" algn="just">
              <a:buFont typeface="+mj-lt"/>
              <a:buAutoNum type="alphaLcParenR" startAt="4"/>
              <a:defRPr/>
            </a:pPr>
            <a:endParaRPr lang="pt-BR" dirty="0">
              <a:latin typeface="Calibri" panose="020F0502020204030204" pitchFamily="34" charset="0"/>
              <a:cs typeface="Calibri" panose="020F0502020204030204" pitchFamily="34" charset="0"/>
            </a:endParaRPr>
          </a:p>
          <a:p>
            <a:pPr marL="742950" indent="-742950" algn="just">
              <a:buFont typeface="+mj-lt"/>
              <a:buAutoNum type="alphaLcParenR" startAt="4"/>
              <a:defRPr/>
            </a:pPr>
            <a:endParaRPr lang="pt-BR"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807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F420328B-C568-4857-838E-D75ADC329BC8}"/>
              </a:ext>
            </a:extLst>
          </p:cNvPr>
          <p:cNvSpPr/>
          <p:nvPr/>
        </p:nvSpPr>
        <p:spPr bwMode="auto">
          <a:xfrm>
            <a:off x="998806" y="1336431"/>
            <a:ext cx="10156874" cy="5022166"/>
          </a:xfrm>
          <a:prstGeom prst="rect">
            <a:avLst/>
          </a:prstGeom>
          <a:solidFill>
            <a:schemeClr val="bg1"/>
          </a:solidFill>
          <a:ln w="952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Título 1">
            <a:extLst>
              <a:ext uri="{FF2B5EF4-FFF2-40B4-BE49-F238E27FC236}">
                <a16:creationId xmlns:a16="http://schemas.microsoft.com/office/drawing/2014/main" id="{DE47E1B0-A0D9-4572-88FA-2C1C99523531}"/>
              </a:ext>
            </a:extLst>
          </p:cNvPr>
          <p:cNvSpPr>
            <a:spLocks noGrp="1"/>
          </p:cNvSpPr>
          <p:nvPr>
            <p:ph type="title"/>
          </p:nvPr>
        </p:nvSpPr>
        <p:spPr>
          <a:xfrm>
            <a:off x="221415" y="267568"/>
            <a:ext cx="11340905" cy="739775"/>
          </a:xfrm>
        </p:spPr>
        <p:txBody>
          <a:bodyPr>
            <a:normAutofit fontScale="90000"/>
          </a:bodyPr>
          <a:lstStyle/>
          <a:p>
            <a:pPr algn="ctr"/>
            <a:r>
              <a:rPr lang="pt-BR" altLang="en-US" sz="4800" b="1" dirty="0">
                <a:solidFill>
                  <a:schemeClr val="tx1"/>
                </a:solidFill>
                <a:latin typeface="Calibri" panose="020F0502020204030204" pitchFamily="34" charset="0"/>
                <a:cs typeface="Calibri" panose="020F0502020204030204" pitchFamily="34" charset="0"/>
              </a:rPr>
              <a:t>Exemplo</a:t>
            </a:r>
          </a:p>
        </p:txBody>
      </p:sp>
      <p:sp>
        <p:nvSpPr>
          <p:cNvPr id="6" name="Line 17">
            <a:extLst>
              <a:ext uri="{FF2B5EF4-FFF2-40B4-BE49-F238E27FC236}">
                <a16:creationId xmlns:a16="http://schemas.microsoft.com/office/drawing/2014/main" id="{08FCB627-9994-4F64-B4E1-2A3B6EEF70A5}"/>
              </a:ext>
            </a:extLst>
          </p:cNvPr>
          <p:cNvSpPr>
            <a:spLocks noChangeShapeType="1"/>
          </p:cNvSpPr>
          <p:nvPr/>
        </p:nvSpPr>
        <p:spPr bwMode="auto">
          <a:xfrm flipV="1">
            <a:off x="4206876" y="2363789"/>
            <a:ext cx="2892425" cy="24463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Line 18">
            <a:extLst>
              <a:ext uri="{FF2B5EF4-FFF2-40B4-BE49-F238E27FC236}">
                <a16:creationId xmlns:a16="http://schemas.microsoft.com/office/drawing/2014/main" id="{AD0AF0E0-0F7B-4086-8815-85416BD7D425}"/>
              </a:ext>
            </a:extLst>
          </p:cNvPr>
          <p:cNvSpPr>
            <a:spLocks noChangeShapeType="1"/>
          </p:cNvSpPr>
          <p:nvPr/>
        </p:nvSpPr>
        <p:spPr bwMode="auto">
          <a:xfrm>
            <a:off x="4278314" y="2122488"/>
            <a:ext cx="3019425" cy="269875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19">
            <a:extLst>
              <a:ext uri="{FF2B5EF4-FFF2-40B4-BE49-F238E27FC236}">
                <a16:creationId xmlns:a16="http://schemas.microsoft.com/office/drawing/2014/main" id="{E095601D-4663-4976-B18E-6265487E2333}"/>
              </a:ext>
            </a:extLst>
          </p:cNvPr>
          <p:cNvSpPr>
            <a:spLocks noChangeArrowheads="1"/>
          </p:cNvSpPr>
          <p:nvPr/>
        </p:nvSpPr>
        <p:spPr bwMode="auto">
          <a:xfrm>
            <a:off x="7240419" y="4511089"/>
            <a:ext cx="479299"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i="1" dirty="0">
                <a:latin typeface="Times New Roman" panose="02020603050405020304" pitchFamily="18" charset="0"/>
              </a:rPr>
              <a:t>D</a:t>
            </a:r>
          </a:p>
        </p:txBody>
      </p:sp>
      <p:sp>
        <p:nvSpPr>
          <p:cNvPr id="9" name="Rectangle 20">
            <a:extLst>
              <a:ext uri="{FF2B5EF4-FFF2-40B4-BE49-F238E27FC236}">
                <a16:creationId xmlns:a16="http://schemas.microsoft.com/office/drawing/2014/main" id="{240138ED-CCEB-43E7-A766-B67F310EA834}"/>
              </a:ext>
            </a:extLst>
          </p:cNvPr>
          <p:cNvSpPr>
            <a:spLocks noChangeArrowheads="1"/>
          </p:cNvSpPr>
          <p:nvPr/>
        </p:nvSpPr>
        <p:spPr bwMode="auto">
          <a:xfrm>
            <a:off x="7082987" y="2030803"/>
            <a:ext cx="410370" cy="582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b="1" i="1" dirty="0">
                <a:latin typeface="Times New Roman" panose="02020603050405020304" pitchFamily="18" charset="0"/>
              </a:rPr>
              <a:t>S</a:t>
            </a:r>
          </a:p>
        </p:txBody>
      </p:sp>
      <p:sp>
        <p:nvSpPr>
          <p:cNvPr id="10" name="Line 21">
            <a:extLst>
              <a:ext uri="{FF2B5EF4-FFF2-40B4-BE49-F238E27FC236}">
                <a16:creationId xmlns:a16="http://schemas.microsoft.com/office/drawing/2014/main" id="{630D3A4A-C446-44D2-9650-37E0D7485867}"/>
              </a:ext>
            </a:extLst>
          </p:cNvPr>
          <p:cNvSpPr>
            <a:spLocks noChangeShapeType="1"/>
          </p:cNvSpPr>
          <p:nvPr/>
        </p:nvSpPr>
        <p:spPr bwMode="auto">
          <a:xfrm flipH="1">
            <a:off x="3438525" y="1771650"/>
            <a:ext cx="0" cy="3708400"/>
          </a:xfrm>
          <a:prstGeom prst="line">
            <a:avLst/>
          </a:prstGeom>
          <a:noFill/>
          <a:ln w="5715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22">
            <a:extLst>
              <a:ext uri="{FF2B5EF4-FFF2-40B4-BE49-F238E27FC236}">
                <a16:creationId xmlns:a16="http://schemas.microsoft.com/office/drawing/2014/main" id="{7E77CDB9-F923-4A3F-B348-8B04FF2F25C4}"/>
              </a:ext>
            </a:extLst>
          </p:cNvPr>
          <p:cNvSpPr>
            <a:spLocks noChangeArrowheads="1"/>
          </p:cNvSpPr>
          <p:nvPr/>
        </p:nvSpPr>
        <p:spPr bwMode="auto">
          <a:xfrm>
            <a:off x="7825228" y="5351463"/>
            <a:ext cx="482505" cy="6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400" b="1" dirty="0">
                <a:latin typeface="Calibri" panose="020F0502020204030204" pitchFamily="34" charset="0"/>
                <a:cs typeface="Calibri" panose="020F0502020204030204" pitchFamily="34" charset="0"/>
              </a:rPr>
              <a:t>Q</a:t>
            </a:r>
          </a:p>
        </p:txBody>
      </p:sp>
      <p:sp>
        <p:nvSpPr>
          <p:cNvPr id="12" name="Rectangle 23">
            <a:extLst>
              <a:ext uri="{FF2B5EF4-FFF2-40B4-BE49-F238E27FC236}">
                <a16:creationId xmlns:a16="http://schemas.microsoft.com/office/drawing/2014/main" id="{10497161-54C7-4B8B-AB68-24728DB88667}"/>
              </a:ext>
            </a:extLst>
          </p:cNvPr>
          <p:cNvSpPr>
            <a:spLocks noChangeArrowheads="1"/>
          </p:cNvSpPr>
          <p:nvPr/>
        </p:nvSpPr>
        <p:spPr bwMode="auto">
          <a:xfrm>
            <a:off x="3030268" y="1531887"/>
            <a:ext cx="415179" cy="61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400" b="1" dirty="0">
                <a:latin typeface="Calibri" panose="020F0502020204030204" pitchFamily="34" charset="0"/>
                <a:cs typeface="Calibri" panose="020F0502020204030204" pitchFamily="34" charset="0"/>
              </a:rPr>
              <a:t>P</a:t>
            </a:r>
          </a:p>
        </p:txBody>
      </p:sp>
      <p:sp>
        <p:nvSpPr>
          <p:cNvPr id="13" name="Rectangle 24">
            <a:extLst>
              <a:ext uri="{FF2B5EF4-FFF2-40B4-BE49-F238E27FC236}">
                <a16:creationId xmlns:a16="http://schemas.microsoft.com/office/drawing/2014/main" id="{3FC49793-5C73-4A41-948F-F111187B7E7E}"/>
              </a:ext>
            </a:extLst>
          </p:cNvPr>
          <p:cNvSpPr>
            <a:spLocks noChangeArrowheads="1"/>
          </p:cNvSpPr>
          <p:nvPr/>
        </p:nvSpPr>
        <p:spPr bwMode="auto">
          <a:xfrm>
            <a:off x="2252293" y="3199691"/>
            <a:ext cx="1215077" cy="55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a:latin typeface="Times New Roman" panose="02020603050405020304" pitchFamily="18" charset="0"/>
              </a:rPr>
              <a:t>P* = 5</a:t>
            </a:r>
            <a:endParaRPr lang="pt-BR" altLang="en-US" sz="3000" b="1" i="1" baseline="-25000" dirty="0">
              <a:latin typeface="Times New Roman" panose="02020603050405020304" pitchFamily="18" charset="0"/>
            </a:endParaRPr>
          </a:p>
        </p:txBody>
      </p:sp>
      <p:sp>
        <p:nvSpPr>
          <p:cNvPr id="14" name="Line 25">
            <a:extLst>
              <a:ext uri="{FF2B5EF4-FFF2-40B4-BE49-F238E27FC236}">
                <a16:creationId xmlns:a16="http://schemas.microsoft.com/office/drawing/2014/main" id="{F9ACFE5E-AE3E-4A82-8D64-170C699CF233}"/>
              </a:ext>
            </a:extLst>
          </p:cNvPr>
          <p:cNvSpPr>
            <a:spLocks noChangeShapeType="1"/>
          </p:cNvSpPr>
          <p:nvPr/>
        </p:nvSpPr>
        <p:spPr bwMode="auto">
          <a:xfrm>
            <a:off x="3454400" y="3471863"/>
            <a:ext cx="2224088" cy="0"/>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26">
            <a:extLst>
              <a:ext uri="{FF2B5EF4-FFF2-40B4-BE49-F238E27FC236}">
                <a16:creationId xmlns:a16="http://schemas.microsoft.com/office/drawing/2014/main" id="{65538FA6-A8C3-43ED-AE9A-C30006ED53AF}"/>
              </a:ext>
            </a:extLst>
          </p:cNvPr>
          <p:cNvSpPr>
            <a:spLocks noChangeShapeType="1"/>
          </p:cNvSpPr>
          <p:nvPr/>
        </p:nvSpPr>
        <p:spPr bwMode="auto">
          <a:xfrm>
            <a:off x="5757863" y="3413125"/>
            <a:ext cx="0" cy="2071688"/>
          </a:xfrm>
          <a:prstGeom prst="line">
            <a:avLst/>
          </a:prstGeom>
          <a:noFill/>
          <a:ln w="25400">
            <a:solidFill>
              <a:schemeClr val="tx1"/>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Oval 27">
            <a:extLst>
              <a:ext uri="{FF2B5EF4-FFF2-40B4-BE49-F238E27FC236}">
                <a16:creationId xmlns:a16="http://schemas.microsoft.com/office/drawing/2014/main" id="{A6762AA5-5EDA-468B-BFEE-C129DB5DE68D}"/>
              </a:ext>
            </a:extLst>
          </p:cNvPr>
          <p:cNvSpPr>
            <a:spLocks noChangeArrowheads="1"/>
          </p:cNvSpPr>
          <p:nvPr/>
        </p:nvSpPr>
        <p:spPr bwMode="auto">
          <a:xfrm>
            <a:off x="5691189" y="3398838"/>
            <a:ext cx="134937" cy="144462"/>
          </a:xfrm>
          <a:prstGeom prst="ellipse">
            <a:avLst/>
          </a:prstGeom>
          <a:solidFill>
            <a:schemeClr val="tx1"/>
          </a:solidFill>
          <a:ln w="12700">
            <a:solidFill>
              <a:srgbClr val="000000"/>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17" name="Rectangle 28">
            <a:extLst>
              <a:ext uri="{FF2B5EF4-FFF2-40B4-BE49-F238E27FC236}">
                <a16:creationId xmlns:a16="http://schemas.microsoft.com/office/drawing/2014/main" id="{2A8D9A13-B99D-41E0-A120-25D11B706F42}"/>
              </a:ext>
            </a:extLst>
          </p:cNvPr>
          <p:cNvSpPr>
            <a:spLocks noChangeArrowheads="1"/>
          </p:cNvSpPr>
          <p:nvPr/>
        </p:nvSpPr>
        <p:spPr bwMode="auto">
          <a:xfrm>
            <a:off x="5498003" y="5397501"/>
            <a:ext cx="1216712" cy="520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800" b="1" i="1" dirty="0">
                <a:latin typeface="Times New Roman" panose="02020603050405020304" pitchFamily="18" charset="0"/>
              </a:rPr>
              <a:t>Q*=50</a:t>
            </a:r>
            <a:endParaRPr lang="pt-BR" altLang="en-US" sz="2800" b="1" i="1" baseline="-25000" dirty="0">
              <a:latin typeface="Times New Roman" panose="02020603050405020304" pitchFamily="18" charset="0"/>
            </a:endParaRPr>
          </a:p>
        </p:txBody>
      </p:sp>
      <p:sp>
        <p:nvSpPr>
          <p:cNvPr id="18" name="Line 29">
            <a:extLst>
              <a:ext uri="{FF2B5EF4-FFF2-40B4-BE49-F238E27FC236}">
                <a16:creationId xmlns:a16="http://schemas.microsoft.com/office/drawing/2014/main" id="{F1A807B0-3CDB-493F-9769-1218CC9A7EAE}"/>
              </a:ext>
            </a:extLst>
          </p:cNvPr>
          <p:cNvSpPr>
            <a:spLocks noChangeShapeType="1"/>
          </p:cNvSpPr>
          <p:nvPr/>
        </p:nvSpPr>
        <p:spPr bwMode="auto">
          <a:xfrm>
            <a:off x="3457575" y="5461000"/>
            <a:ext cx="44973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9" name="Oval 35">
            <a:extLst>
              <a:ext uri="{FF2B5EF4-FFF2-40B4-BE49-F238E27FC236}">
                <a16:creationId xmlns:a16="http://schemas.microsoft.com/office/drawing/2014/main" id="{56B00ABE-27BF-4443-A378-74FB0D78E8E8}"/>
              </a:ext>
            </a:extLst>
          </p:cNvPr>
          <p:cNvSpPr>
            <a:spLocks noChangeArrowheads="1"/>
          </p:cNvSpPr>
          <p:nvPr/>
        </p:nvSpPr>
        <p:spPr bwMode="auto">
          <a:xfrm>
            <a:off x="5008564" y="3978276"/>
            <a:ext cx="136525" cy="144463"/>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20" name="Oval 36">
            <a:extLst>
              <a:ext uri="{FF2B5EF4-FFF2-40B4-BE49-F238E27FC236}">
                <a16:creationId xmlns:a16="http://schemas.microsoft.com/office/drawing/2014/main" id="{DCEEFF54-3AF1-4AD9-A28B-585A215633A9}"/>
              </a:ext>
            </a:extLst>
          </p:cNvPr>
          <p:cNvSpPr>
            <a:spLocks noChangeArrowheads="1"/>
          </p:cNvSpPr>
          <p:nvPr/>
        </p:nvSpPr>
        <p:spPr bwMode="auto">
          <a:xfrm>
            <a:off x="5008564" y="2820988"/>
            <a:ext cx="136525" cy="144462"/>
          </a:xfrm>
          <a:prstGeom prst="ellipse">
            <a:avLst/>
          </a:prstGeom>
          <a:solidFill>
            <a:schemeClr val="tx1"/>
          </a:solidFill>
          <a:ln w="12700">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grpSp>
        <p:nvGrpSpPr>
          <p:cNvPr id="21" name="Grupo 34">
            <a:extLst>
              <a:ext uri="{FF2B5EF4-FFF2-40B4-BE49-F238E27FC236}">
                <a16:creationId xmlns:a16="http://schemas.microsoft.com/office/drawing/2014/main" id="{E6DFAC60-766E-4BDB-83B1-19DA8375D2EB}"/>
              </a:ext>
            </a:extLst>
          </p:cNvPr>
          <p:cNvGrpSpPr>
            <a:grpSpLocks/>
          </p:cNvGrpSpPr>
          <p:nvPr/>
        </p:nvGrpSpPr>
        <p:grpSpPr bwMode="auto">
          <a:xfrm>
            <a:off x="1798659" y="2623401"/>
            <a:ext cx="5317488" cy="3295613"/>
            <a:chOff x="-347983" y="2623386"/>
            <a:chExt cx="5319032" cy="3295120"/>
          </a:xfrm>
        </p:grpSpPr>
        <p:sp>
          <p:nvSpPr>
            <p:cNvPr id="22" name="Line 7">
              <a:extLst>
                <a:ext uri="{FF2B5EF4-FFF2-40B4-BE49-F238E27FC236}">
                  <a16:creationId xmlns:a16="http://schemas.microsoft.com/office/drawing/2014/main" id="{BBA19750-2AAF-49BD-A542-B56724501BD4}"/>
                </a:ext>
              </a:extLst>
            </p:cNvPr>
            <p:cNvSpPr>
              <a:spLocks noChangeShapeType="1"/>
            </p:cNvSpPr>
            <p:nvPr/>
          </p:nvSpPr>
          <p:spPr bwMode="auto">
            <a:xfrm>
              <a:off x="2930930" y="2907142"/>
              <a:ext cx="0" cy="257810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Rectangle 8">
              <a:extLst>
                <a:ext uri="{FF2B5EF4-FFF2-40B4-BE49-F238E27FC236}">
                  <a16:creationId xmlns:a16="http://schemas.microsoft.com/office/drawing/2014/main" id="{566E1735-F6A3-4EE7-8D28-7488CD564110}"/>
                </a:ext>
              </a:extLst>
            </p:cNvPr>
            <p:cNvSpPr>
              <a:spLocks noChangeArrowheads="1"/>
            </p:cNvSpPr>
            <p:nvPr/>
          </p:nvSpPr>
          <p:spPr bwMode="auto">
            <a:xfrm>
              <a:off x="2197592" y="5397929"/>
              <a:ext cx="1215309" cy="520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2800" b="1" i="1" dirty="0">
                  <a:solidFill>
                    <a:srgbClr val="0000CC"/>
                  </a:solidFill>
                  <a:latin typeface="Times New Roman" panose="02020603050405020304" pitchFamily="18" charset="0"/>
                </a:rPr>
                <a:t>Q’=40</a:t>
              </a:r>
              <a:endParaRPr lang="pt-BR" altLang="en-US" sz="2800" b="1" i="1" baseline="-25000" dirty="0">
                <a:solidFill>
                  <a:srgbClr val="0000CC"/>
                </a:solidFill>
                <a:latin typeface="Times New Roman" panose="02020603050405020304" pitchFamily="18" charset="0"/>
              </a:endParaRPr>
            </a:p>
          </p:txBody>
        </p:sp>
        <p:sp>
          <p:nvSpPr>
            <p:cNvPr id="24" name="Line 9">
              <a:extLst>
                <a:ext uri="{FF2B5EF4-FFF2-40B4-BE49-F238E27FC236}">
                  <a16:creationId xmlns:a16="http://schemas.microsoft.com/office/drawing/2014/main" id="{E6F4D607-051D-4DC8-9E1D-E928AC0E6BD2}"/>
                </a:ext>
              </a:extLst>
            </p:cNvPr>
            <p:cNvSpPr>
              <a:spLocks noChangeShapeType="1"/>
            </p:cNvSpPr>
            <p:nvPr/>
          </p:nvSpPr>
          <p:spPr bwMode="auto">
            <a:xfrm>
              <a:off x="1308505" y="2892854"/>
              <a:ext cx="1543050" cy="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Rectangle 31">
              <a:extLst>
                <a:ext uri="{FF2B5EF4-FFF2-40B4-BE49-F238E27FC236}">
                  <a16:creationId xmlns:a16="http://schemas.microsoft.com/office/drawing/2014/main" id="{22136D49-A5CD-4E00-8EAD-51A997B574CD}"/>
                </a:ext>
              </a:extLst>
            </p:cNvPr>
            <p:cNvSpPr>
              <a:spLocks noChangeArrowheads="1"/>
            </p:cNvSpPr>
            <p:nvPr/>
          </p:nvSpPr>
          <p:spPr bwMode="auto">
            <a:xfrm>
              <a:off x="69613" y="3777978"/>
              <a:ext cx="1258102" cy="55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err="1">
                  <a:solidFill>
                    <a:srgbClr val="0000CC"/>
                  </a:solidFill>
                  <a:latin typeface="Times New Roman" panose="02020603050405020304" pitchFamily="18" charset="0"/>
                </a:rPr>
                <a:t>Pr</a:t>
              </a:r>
              <a:r>
                <a:rPr lang="pt-BR" altLang="en-US" sz="3000" b="1" i="1" baseline="-25000" dirty="0">
                  <a:solidFill>
                    <a:srgbClr val="0000CC"/>
                  </a:solidFill>
                  <a:latin typeface="Times New Roman" panose="02020603050405020304" pitchFamily="18" charset="0"/>
                </a:rPr>
                <a:t> </a:t>
              </a:r>
              <a:r>
                <a:rPr lang="pt-BR" altLang="en-US" sz="3000" b="1" i="1" dirty="0">
                  <a:solidFill>
                    <a:srgbClr val="0000CC"/>
                  </a:solidFill>
                  <a:latin typeface="Times New Roman" panose="02020603050405020304" pitchFamily="18" charset="0"/>
                </a:rPr>
                <a:t> = 4</a:t>
              </a:r>
              <a:endParaRPr lang="pt-BR" altLang="en-US" sz="3000" b="1" i="1" baseline="-25000" dirty="0">
                <a:solidFill>
                  <a:srgbClr val="0000CC"/>
                </a:solidFill>
                <a:latin typeface="Times New Roman" panose="02020603050405020304" pitchFamily="18" charset="0"/>
              </a:endParaRPr>
            </a:p>
          </p:txBody>
        </p:sp>
        <p:sp>
          <p:nvSpPr>
            <p:cNvPr id="26" name="Line 32">
              <a:extLst>
                <a:ext uri="{FF2B5EF4-FFF2-40B4-BE49-F238E27FC236}">
                  <a16:creationId xmlns:a16="http://schemas.microsoft.com/office/drawing/2014/main" id="{69D72739-604B-47D1-9BF5-2D701F287B4D}"/>
                </a:ext>
              </a:extLst>
            </p:cNvPr>
            <p:cNvSpPr>
              <a:spLocks noChangeShapeType="1"/>
            </p:cNvSpPr>
            <p:nvPr/>
          </p:nvSpPr>
          <p:spPr bwMode="auto">
            <a:xfrm>
              <a:off x="1308505" y="4050142"/>
              <a:ext cx="1543050" cy="0"/>
            </a:xfrm>
            <a:prstGeom prst="line">
              <a:avLst/>
            </a:prstGeom>
            <a:noFill/>
            <a:ln w="25400">
              <a:solidFill>
                <a:srgbClr val="0000CC"/>
              </a:solidFill>
              <a:prstDash val="lg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Rectangle 33">
              <a:extLst>
                <a:ext uri="{FF2B5EF4-FFF2-40B4-BE49-F238E27FC236}">
                  <a16:creationId xmlns:a16="http://schemas.microsoft.com/office/drawing/2014/main" id="{2693304F-E01F-4880-8383-102C25E1ED03}"/>
                </a:ext>
              </a:extLst>
            </p:cNvPr>
            <p:cNvSpPr>
              <a:spLocks noChangeArrowheads="1"/>
            </p:cNvSpPr>
            <p:nvPr/>
          </p:nvSpPr>
          <p:spPr bwMode="auto">
            <a:xfrm>
              <a:off x="147422" y="2623386"/>
              <a:ext cx="1179102" cy="55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3000" b="1" i="1" dirty="0" err="1">
                  <a:solidFill>
                    <a:srgbClr val="0000CC"/>
                  </a:solidFill>
                  <a:latin typeface="Times New Roman" panose="02020603050405020304" pitchFamily="18" charset="0"/>
                </a:rPr>
                <a:t>Pc</a:t>
              </a:r>
              <a:r>
                <a:rPr lang="pt-BR" altLang="en-US" sz="3000" b="1" i="1" baseline="-25000" dirty="0">
                  <a:solidFill>
                    <a:srgbClr val="0000CC"/>
                  </a:solidFill>
                  <a:latin typeface="Times New Roman" panose="02020603050405020304" pitchFamily="18" charset="0"/>
                </a:rPr>
                <a:t> </a:t>
              </a:r>
              <a:r>
                <a:rPr lang="pt-BR" altLang="en-US" sz="3000" b="1" i="1" dirty="0">
                  <a:solidFill>
                    <a:srgbClr val="0000CC"/>
                  </a:solidFill>
                  <a:latin typeface="Times New Roman" panose="02020603050405020304" pitchFamily="18" charset="0"/>
                </a:rPr>
                <a:t>= 6</a:t>
              </a:r>
              <a:endParaRPr lang="pt-BR" altLang="en-US" sz="3000" b="1" i="1" baseline="-25000" dirty="0">
                <a:solidFill>
                  <a:srgbClr val="0000CC"/>
                </a:solidFill>
                <a:latin typeface="Times New Roman" panose="02020603050405020304" pitchFamily="18" charset="0"/>
              </a:endParaRPr>
            </a:p>
          </p:txBody>
        </p:sp>
        <p:sp>
          <p:nvSpPr>
            <p:cNvPr id="28" name="Rectangle 34">
              <a:extLst>
                <a:ext uri="{FF2B5EF4-FFF2-40B4-BE49-F238E27FC236}">
                  <a16:creationId xmlns:a16="http://schemas.microsoft.com/office/drawing/2014/main" id="{95E50F45-F910-435A-8658-B767B15B8EA6}"/>
                </a:ext>
              </a:extLst>
            </p:cNvPr>
            <p:cNvSpPr>
              <a:spLocks noChangeArrowheads="1"/>
            </p:cNvSpPr>
            <p:nvPr/>
          </p:nvSpPr>
          <p:spPr bwMode="auto">
            <a:xfrm>
              <a:off x="-347983" y="3100080"/>
              <a:ext cx="354368" cy="705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pt-BR" altLang="en-US" sz="4000" b="1" dirty="0">
                  <a:solidFill>
                    <a:srgbClr val="0000CC"/>
                  </a:solidFill>
                  <a:latin typeface="Times New Roman" panose="02020603050405020304" pitchFamily="18" charset="0"/>
                </a:rPr>
                <a:t>t</a:t>
              </a:r>
            </a:p>
          </p:txBody>
        </p:sp>
        <p:sp>
          <p:nvSpPr>
            <p:cNvPr id="29" name="AutoShape 37">
              <a:extLst>
                <a:ext uri="{FF2B5EF4-FFF2-40B4-BE49-F238E27FC236}">
                  <a16:creationId xmlns:a16="http://schemas.microsoft.com/office/drawing/2014/main" id="{B0B5B3C0-4CE4-4147-B2AE-F90825F91C87}"/>
                </a:ext>
              </a:extLst>
            </p:cNvPr>
            <p:cNvSpPr>
              <a:spLocks/>
            </p:cNvSpPr>
            <p:nvPr/>
          </p:nvSpPr>
          <p:spPr bwMode="auto">
            <a:xfrm>
              <a:off x="-34955" y="2886504"/>
              <a:ext cx="139150" cy="1201738"/>
            </a:xfrm>
            <a:prstGeom prst="leftBrace">
              <a:avLst>
                <a:gd name="adj1" fmla="val 131424"/>
                <a:gd name="adj2" fmla="val 50000"/>
              </a:avLst>
            </a:prstGeom>
            <a:noFill/>
            <a:ln w="9525">
              <a:solidFill>
                <a:srgbClr val="0000CC"/>
              </a:solidFill>
              <a:round/>
              <a:headEnd/>
              <a:tailEnd/>
            </a:ln>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pt-BR" altLang="en-US" sz="1800"/>
            </a:p>
          </p:txBody>
        </p:sp>
        <p:sp>
          <p:nvSpPr>
            <p:cNvPr id="30" name="Line 18">
              <a:extLst>
                <a:ext uri="{FF2B5EF4-FFF2-40B4-BE49-F238E27FC236}">
                  <a16:creationId xmlns:a16="http://schemas.microsoft.com/office/drawing/2014/main" id="{56E00871-4BA2-40B6-B180-06C381D6A96A}"/>
                </a:ext>
              </a:extLst>
            </p:cNvPr>
            <p:cNvSpPr>
              <a:spLocks noChangeShapeType="1"/>
            </p:cNvSpPr>
            <p:nvPr/>
          </p:nvSpPr>
          <p:spPr bwMode="auto">
            <a:xfrm>
              <a:off x="1370168" y="2628885"/>
              <a:ext cx="3020303" cy="2698346"/>
            </a:xfrm>
            <a:prstGeom prst="line">
              <a:avLst/>
            </a:prstGeom>
            <a:noFill/>
            <a:ln w="38100">
              <a:solidFill>
                <a:srgbClr val="3333CC"/>
              </a:solidFill>
              <a:round/>
              <a:headEnd/>
              <a:tailEnd/>
            </a:ln>
          </p:spPr>
          <p:txBody>
            <a:bodyPr wrap="none" anchor="ctr"/>
            <a:lstStyle/>
            <a:p>
              <a:pPr eaLnBrk="1" hangingPunct="1">
                <a:defRPr/>
              </a:pPr>
              <a:endParaRPr lang="pt-BR">
                <a:latin typeface="Arial" charset="0"/>
                <a:cs typeface="Arial" charset="0"/>
              </a:endParaRPr>
            </a:p>
          </p:txBody>
        </p:sp>
        <p:sp>
          <p:nvSpPr>
            <p:cNvPr id="31" name="Rectangle 19">
              <a:extLst>
                <a:ext uri="{FF2B5EF4-FFF2-40B4-BE49-F238E27FC236}">
                  <a16:creationId xmlns:a16="http://schemas.microsoft.com/office/drawing/2014/main" id="{DD288D7C-BDE8-4F81-AF11-28C6ECC0F665}"/>
                </a:ext>
              </a:extLst>
            </p:cNvPr>
            <p:cNvSpPr>
              <a:spLocks noChangeArrowheads="1"/>
            </p:cNvSpPr>
            <p:nvPr/>
          </p:nvSpPr>
          <p:spPr bwMode="auto">
            <a:xfrm>
              <a:off x="4355316" y="4961181"/>
              <a:ext cx="615733" cy="582124"/>
            </a:xfrm>
            <a:prstGeom prst="rect">
              <a:avLst/>
            </a:prstGeom>
            <a:noFill/>
            <a:ln w="12700">
              <a:noFill/>
              <a:miter lim="800000"/>
              <a:headEnd/>
              <a:tailEnd/>
            </a:ln>
          </p:spPr>
          <p:txBody>
            <a:bodyPr wrap="none" lIns="90488" tIns="44450" rIns="90488" bIns="44450">
              <a:spAutoFit/>
            </a:bodyPr>
            <a:lstStyle/>
            <a:p>
              <a:pPr>
                <a:defRPr/>
              </a:pPr>
              <a:r>
                <a:rPr lang="pt-BR" sz="3200" b="1" i="1" dirty="0">
                  <a:solidFill>
                    <a:srgbClr val="3333CC"/>
                  </a:solidFill>
                  <a:latin typeface="Times New Roman" pitchFamily="18" charset="0"/>
                  <a:cs typeface="Arial" charset="0"/>
                </a:rPr>
                <a:t>D’</a:t>
              </a:r>
            </a:p>
          </p:txBody>
        </p:sp>
      </p:grpSp>
    </p:spTree>
    <p:extLst>
      <p:ext uri="{BB962C8B-B14F-4D97-AF65-F5344CB8AC3E}">
        <p14:creationId xmlns:p14="http://schemas.microsoft.com/office/powerpoint/2010/main" val="283598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86EDB7E-249D-4F70-BD10-227231F33966}"/>
              </a:ext>
            </a:extLst>
          </p:cNvPr>
          <p:cNvSpPr>
            <a:spLocks noGrp="1"/>
          </p:cNvSpPr>
          <p:nvPr>
            <p:ph idx="1"/>
          </p:nvPr>
        </p:nvSpPr>
        <p:spPr>
          <a:xfrm>
            <a:off x="1667940" y="305749"/>
            <a:ext cx="8827782" cy="2508250"/>
          </a:xfrm>
        </p:spPr>
        <p:txBody>
          <a:bodyPr>
            <a:noAutofit/>
          </a:bodyPr>
          <a:lstStyle/>
          <a:p>
            <a:pPr marL="0" indent="0" algn="just">
              <a:buNone/>
              <a:defRPr/>
            </a:pPr>
            <a:r>
              <a:rPr lang="pt-BR" altLang="en-US" sz="4000" dirty="0">
                <a:latin typeface="Calibri" panose="020F0502020204030204" pitchFamily="34" charset="0"/>
                <a:cs typeface="Calibri" panose="020F0502020204030204" pitchFamily="34" charset="0"/>
              </a:rPr>
              <a:t>31) BNDES – Economista – 2011 - 49</a:t>
            </a:r>
          </a:p>
          <a:p>
            <a:pPr marL="0" indent="0" algn="just">
              <a:buNone/>
              <a:defRPr/>
            </a:pPr>
            <a:r>
              <a:rPr lang="pt-BR" altLang="en-US" dirty="0">
                <a:latin typeface="Calibri" panose="020F0502020204030204" pitchFamily="34" charset="0"/>
                <a:cs typeface="Calibri" panose="020F0502020204030204" pitchFamily="34" charset="0"/>
              </a:rPr>
              <a:t>Suponha que o governo crie um novo imposto de R$ 10,00 por unidade vendida no mercado do bem Y. Os vendedores vão fazer a coleta fiscal para o governo. A figura abaixo mostra as curvas de demanda (D) e de oferta (S) do bem Y, antes do imposto; a oferta é totalmente inelástica.</a:t>
            </a:r>
          </a:p>
          <a:p>
            <a:pPr algn="just">
              <a:defRPr/>
            </a:pPr>
            <a:endParaRPr lang="en-US" dirty="0">
              <a:latin typeface="Calibri" panose="020F0502020204030204" pitchFamily="34" charset="0"/>
              <a:cs typeface="Calibri" panose="020F0502020204030204" pitchFamily="34" charset="0"/>
            </a:endParaRPr>
          </a:p>
        </p:txBody>
      </p:sp>
      <p:pic>
        <p:nvPicPr>
          <p:cNvPr id="5" name="Picture 2">
            <a:extLst>
              <a:ext uri="{FF2B5EF4-FFF2-40B4-BE49-F238E27FC236}">
                <a16:creationId xmlns:a16="http://schemas.microsoft.com/office/drawing/2014/main" id="{6672511E-0848-4EBB-BD9E-97774191D6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3368" y="2981739"/>
            <a:ext cx="5622823" cy="350425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5108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A23C09E2-EE8D-4A9F-B6B0-259E6698999C}"/>
              </a:ext>
            </a:extLst>
          </p:cNvPr>
          <p:cNvSpPr>
            <a:spLocks noGrp="1"/>
          </p:cNvSpPr>
          <p:nvPr>
            <p:ph idx="1"/>
          </p:nvPr>
        </p:nvSpPr>
        <p:spPr>
          <a:xfrm>
            <a:off x="1669775" y="532227"/>
            <a:ext cx="8839200" cy="4191000"/>
          </a:xfrm>
        </p:spPr>
        <p:txBody>
          <a:bodyPr>
            <a:normAutofit/>
          </a:bodyPr>
          <a:lstStyle/>
          <a:p>
            <a:pPr algn="just" eaLnBrk="1" hangingPunct="1">
              <a:buClrTx/>
              <a:buFont typeface="Arial" panose="020B0604020202020204" pitchFamily="34" charset="0"/>
              <a:buChar char="•"/>
              <a:defRPr/>
            </a:pPr>
            <a:r>
              <a:rPr lang="pt-BR" dirty="0">
                <a:latin typeface="Calibri" panose="020F0502020204030204" pitchFamily="34" charset="0"/>
                <a:cs typeface="Calibri" panose="020F0502020204030204" pitchFamily="34" charset="0"/>
              </a:rPr>
              <a:t>Após a vigência do imposto, o preço pago pelos compradores aos vendedores e a receita obtida pelo governo com o imposto, ambos expressos em reais, serão, respectivamente,</a:t>
            </a:r>
          </a:p>
          <a:p>
            <a:pPr marL="514350" indent="-514350">
              <a:buFont typeface="+mj-lt"/>
              <a:buAutoNum type="alphaLcParenR"/>
              <a:defRPr/>
            </a:pPr>
            <a:r>
              <a:rPr lang="pt-BR" dirty="0">
                <a:latin typeface="Calibri" panose="020F0502020204030204" pitchFamily="34" charset="0"/>
                <a:cs typeface="Calibri" panose="020F0502020204030204" pitchFamily="34" charset="0"/>
              </a:rPr>
              <a:t>90 e 200</a:t>
            </a:r>
          </a:p>
          <a:p>
            <a:pPr marL="514350" indent="-514350">
              <a:buFont typeface="+mj-lt"/>
              <a:buAutoNum type="alphaLcParenR"/>
              <a:defRPr/>
            </a:pPr>
            <a:r>
              <a:rPr lang="pt-BR" dirty="0">
                <a:latin typeface="Calibri" panose="020F0502020204030204" pitchFamily="34" charset="0"/>
                <a:cs typeface="Calibri" panose="020F0502020204030204" pitchFamily="34" charset="0"/>
              </a:rPr>
              <a:t>90 e 210</a:t>
            </a:r>
          </a:p>
          <a:p>
            <a:pPr marL="514350" indent="-514350">
              <a:buFont typeface="+mj-lt"/>
              <a:buAutoNum type="alphaLcParenR"/>
              <a:defRPr/>
            </a:pPr>
            <a:r>
              <a:rPr lang="pt-BR" dirty="0">
                <a:latin typeface="Calibri" panose="020F0502020204030204" pitchFamily="34" charset="0"/>
                <a:cs typeface="Calibri" panose="020F0502020204030204" pitchFamily="34" charset="0"/>
              </a:rPr>
              <a:t>100 e 200</a:t>
            </a:r>
          </a:p>
          <a:p>
            <a:pPr marL="514350" indent="-514350">
              <a:buFont typeface="+mj-lt"/>
              <a:buAutoNum type="alphaLcParenR"/>
              <a:defRPr/>
            </a:pPr>
            <a:r>
              <a:rPr lang="pt-BR" dirty="0">
                <a:latin typeface="Calibri" panose="020F0502020204030204" pitchFamily="34" charset="0"/>
                <a:cs typeface="Calibri" panose="020F0502020204030204" pitchFamily="34" charset="0"/>
              </a:rPr>
              <a:t>110 e 190</a:t>
            </a:r>
          </a:p>
          <a:p>
            <a:pPr marL="514350" indent="-514350">
              <a:buFont typeface="+mj-lt"/>
              <a:buAutoNum type="alphaLcParenR"/>
              <a:defRPr/>
            </a:pPr>
            <a:r>
              <a:rPr lang="pt-BR" dirty="0">
                <a:latin typeface="Calibri" panose="020F0502020204030204" pitchFamily="34" charset="0"/>
                <a:cs typeface="Calibri" panose="020F0502020204030204" pitchFamily="34" charset="0"/>
              </a:rPr>
              <a:t>110 e 200</a:t>
            </a:r>
          </a:p>
        </p:txBody>
      </p:sp>
    </p:spTree>
    <p:extLst>
      <p:ext uri="{BB962C8B-B14F-4D97-AF65-F5344CB8AC3E}">
        <p14:creationId xmlns:p14="http://schemas.microsoft.com/office/powerpoint/2010/main" val="216027224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D02467C6-E41E-4248-B09C-D79812E86145}"/>
              </a:ext>
            </a:extLst>
          </p:cNvPr>
          <p:cNvSpPr>
            <a:spLocks noGrp="1"/>
          </p:cNvSpPr>
          <p:nvPr>
            <p:ph idx="1"/>
          </p:nvPr>
        </p:nvSpPr>
        <p:spPr>
          <a:xfrm>
            <a:off x="525284" y="276330"/>
            <a:ext cx="11565296" cy="6422646"/>
          </a:xfrm>
        </p:spPr>
        <p:txBody>
          <a:bodyPr>
            <a:normAutofit fontScale="92500" lnSpcReduction="10000"/>
          </a:bodyPr>
          <a:lstStyle/>
          <a:p>
            <a:pPr marL="0" indent="0" algn="just">
              <a:buNone/>
              <a:defRPr/>
            </a:pPr>
            <a:r>
              <a:rPr lang="pt-BR" sz="3500" dirty="0">
                <a:latin typeface="Calibri" panose="020F0502020204030204" pitchFamily="34" charset="0"/>
                <a:cs typeface="Calibri" panose="020F0502020204030204" pitchFamily="34" charset="0"/>
              </a:rPr>
              <a:t>32) Fiscal de Rendas – FGV – 2009 - 45</a:t>
            </a:r>
          </a:p>
          <a:p>
            <a:pPr algn="just">
              <a:buClrTx/>
              <a:defRPr/>
            </a:pPr>
            <a:r>
              <a:rPr lang="pt-BR" sz="3500" dirty="0">
                <a:latin typeface="Calibri" panose="020F0502020204030204" pitchFamily="34" charset="0"/>
                <a:cs typeface="Calibri" panose="020F0502020204030204" pitchFamily="34" charset="0"/>
              </a:rPr>
              <a:t>A respeito da incidência tributária em mercados competitivos, analise as afirmativas a seguir:</a:t>
            </a:r>
          </a:p>
          <a:p>
            <a:pPr marL="514350" indent="-514350" algn="just">
              <a:buFont typeface="+mj-lt"/>
              <a:buAutoNum type="romanUcPeriod"/>
              <a:defRPr/>
            </a:pPr>
            <a:r>
              <a:rPr lang="pt-BR" dirty="0">
                <a:latin typeface="Calibri" panose="020F0502020204030204" pitchFamily="34" charset="0"/>
                <a:cs typeface="Calibri" panose="020F0502020204030204" pitchFamily="34" charset="0"/>
              </a:rPr>
              <a:t>Um imposto específico sobre as vendas é aquele que arrecada um montante fixo por unidade vendida. Se ele deve ser pago pelo vendedor, em relação a uma situação antes da incidência de impostos, há um deslocamento para cima da curva de oferta em razão da redução da propensão a pagar dos consumidores do produto vendido. </a:t>
            </a:r>
          </a:p>
          <a:p>
            <a:pPr marL="571500" indent="-571500" algn="just">
              <a:buFont typeface="+mj-lt"/>
              <a:buAutoNum type="romanUcPeriod" startAt="2"/>
              <a:defRPr/>
            </a:pPr>
            <a:r>
              <a:rPr lang="pt-BR" dirty="0">
                <a:latin typeface="Calibri" panose="020F0502020204030204" pitchFamily="34" charset="0"/>
                <a:cs typeface="Calibri" panose="020F0502020204030204" pitchFamily="34" charset="0"/>
              </a:rPr>
              <a:t>Um imposto é denominado </a:t>
            </a:r>
            <a:r>
              <a:rPr lang="pt-BR" i="1" dirty="0">
                <a:latin typeface="Calibri" panose="020F0502020204030204" pitchFamily="34" charset="0"/>
                <a:cs typeface="Calibri" panose="020F0502020204030204" pitchFamily="34" charset="0"/>
              </a:rPr>
              <a:t>ad valorem </a:t>
            </a:r>
            <a:r>
              <a:rPr lang="pt-BR" dirty="0">
                <a:latin typeface="Calibri" panose="020F0502020204030204" pitchFamily="34" charset="0"/>
                <a:cs typeface="Calibri" panose="020F0502020204030204" pitchFamily="34" charset="0"/>
              </a:rPr>
              <a:t>quando é estabelecido como um percentual do preço do produto ou da base de incidência. Se aplicado sobre o consumidor, em relação a uma situação antes da incidência de impostos, a curva de demanda se tornou menos inclinada, girando em torno da quantidade demandada quando o preço é igual a zero.</a:t>
            </a:r>
          </a:p>
          <a:p>
            <a:pPr marL="571500" indent="-571500" algn="just">
              <a:buFont typeface="+mj-lt"/>
              <a:buAutoNum type="romanUcPeriod" startAt="2"/>
              <a:defRPr/>
            </a:pPr>
            <a:r>
              <a:rPr lang="pt-BR" dirty="0">
                <a:latin typeface="Calibri" panose="020F0502020204030204" pitchFamily="34" charset="0"/>
                <a:cs typeface="Calibri" panose="020F0502020204030204" pitchFamily="34" charset="0"/>
              </a:rPr>
              <a:t>De uma forma geral, a distribuição da carga tributária entre consumidores e vendedores depende, dentre outros fatores, da elasticidade-preço dos consumidores.</a:t>
            </a:r>
          </a:p>
          <a:p>
            <a:pPr marL="514350" indent="-514350" algn="just">
              <a:buFont typeface="+mj-lt"/>
              <a:buAutoNum type="romanUcPeriod"/>
              <a:defRPr/>
            </a:pPr>
            <a:endParaRPr lang="pt-BR" sz="3800" dirty="0">
              <a:latin typeface="Calibri" panose="020F0502020204030204" pitchFamily="34" charset="0"/>
              <a:cs typeface="Calibri" panose="020F0502020204030204" pitchFamily="34" charset="0"/>
            </a:endParaRPr>
          </a:p>
          <a:p>
            <a:pPr marL="514350" indent="-514350" algn="just">
              <a:buFont typeface="+mj-lt"/>
              <a:buAutoNum type="romanUcPeriod"/>
              <a:defRPr/>
            </a:pPr>
            <a:endParaRPr lang="pt-BR"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14897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2">
            <a:extLst>
              <a:ext uri="{FF2B5EF4-FFF2-40B4-BE49-F238E27FC236}">
                <a16:creationId xmlns:a16="http://schemas.microsoft.com/office/drawing/2014/main" id="{C7B9F015-CA95-48CD-BFDB-AAF75EE8C025}"/>
              </a:ext>
            </a:extLst>
          </p:cNvPr>
          <p:cNvSpPr>
            <a:spLocks noGrp="1"/>
          </p:cNvSpPr>
          <p:nvPr>
            <p:ph idx="1"/>
          </p:nvPr>
        </p:nvSpPr>
        <p:spPr>
          <a:xfrm>
            <a:off x="1669775" y="191465"/>
            <a:ext cx="8825949" cy="3886200"/>
          </a:xfrm>
        </p:spPr>
        <p:txBody>
          <a:bodyPr>
            <a:normAutofit fontScale="77500" lnSpcReduction="20000"/>
          </a:bodyPr>
          <a:lstStyle/>
          <a:p>
            <a:pPr marL="514350" indent="-514350" algn="just">
              <a:buFont typeface="+mj-lt"/>
              <a:buAutoNum type="romanUcPeriod" startAt="3"/>
              <a:defRPr/>
            </a:pPr>
            <a:endParaRPr lang="pt-BR" sz="38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defRPr/>
            </a:pPr>
            <a:r>
              <a:rPr lang="pt-BR" sz="3800" dirty="0">
                <a:latin typeface="Calibri" panose="020F0502020204030204" pitchFamily="34" charset="0"/>
                <a:cs typeface="Calibri" panose="020F0502020204030204" pitchFamily="34" charset="0"/>
              </a:rPr>
              <a:t>Assinale:</a:t>
            </a:r>
          </a:p>
          <a:p>
            <a:pPr marL="457200" indent="-457200" algn="just">
              <a:buFont typeface="+mj-lt"/>
              <a:buAutoNum type="alphaLcParenR"/>
              <a:defRPr/>
            </a:pPr>
            <a:r>
              <a:rPr lang="pt-BR" sz="3800" dirty="0">
                <a:latin typeface="Calibri" panose="020F0502020204030204" pitchFamily="34" charset="0"/>
                <a:cs typeface="Calibri" panose="020F0502020204030204" pitchFamily="34" charset="0"/>
              </a:rPr>
              <a:t>se somente a afirmativa I estiver correta.</a:t>
            </a:r>
          </a:p>
          <a:p>
            <a:pPr marL="457200" indent="-457200" algn="just">
              <a:buFont typeface="+mj-lt"/>
              <a:buAutoNum type="alphaLcParenR"/>
              <a:defRPr/>
            </a:pPr>
            <a:r>
              <a:rPr lang="pt-BR" sz="3800" dirty="0">
                <a:latin typeface="Calibri" panose="020F0502020204030204" pitchFamily="34" charset="0"/>
                <a:cs typeface="Calibri" panose="020F0502020204030204" pitchFamily="34" charset="0"/>
              </a:rPr>
              <a:t>se somente as afirmativas I e III estiverem corretas.</a:t>
            </a:r>
          </a:p>
          <a:p>
            <a:pPr marL="457200" indent="-457200" algn="just">
              <a:buFont typeface="+mj-lt"/>
              <a:buAutoNum type="alphaLcParenR"/>
              <a:defRPr/>
            </a:pPr>
            <a:r>
              <a:rPr lang="pt-BR" sz="3800" dirty="0">
                <a:latin typeface="Calibri" panose="020F0502020204030204" pitchFamily="34" charset="0"/>
                <a:cs typeface="Calibri" panose="020F0502020204030204" pitchFamily="34" charset="0"/>
              </a:rPr>
              <a:t>se somente as afirmativas I e II estiverem corretas.</a:t>
            </a:r>
          </a:p>
          <a:p>
            <a:pPr marL="457200" indent="-457200" algn="just">
              <a:buFont typeface="+mj-lt"/>
              <a:buAutoNum type="alphaLcParenR"/>
              <a:defRPr/>
            </a:pPr>
            <a:r>
              <a:rPr lang="pt-BR" sz="3800" dirty="0">
                <a:latin typeface="Calibri" panose="020F0502020204030204" pitchFamily="34" charset="0"/>
                <a:cs typeface="Calibri" panose="020F0502020204030204" pitchFamily="34" charset="0"/>
              </a:rPr>
              <a:t>se somente as afirmativas II e III estiverem corretas.</a:t>
            </a:r>
          </a:p>
          <a:p>
            <a:pPr marL="457200" indent="-457200" algn="just">
              <a:buFont typeface="+mj-lt"/>
              <a:buAutoNum type="alphaLcParenR"/>
              <a:defRPr/>
            </a:pPr>
            <a:r>
              <a:rPr lang="pt-BR" sz="3800" dirty="0">
                <a:latin typeface="Calibri" panose="020F0502020204030204" pitchFamily="34" charset="0"/>
                <a:cs typeface="Calibri" panose="020F0502020204030204" pitchFamily="34" charset="0"/>
              </a:rPr>
              <a:t>se todas as afirmativas estiverem corretas.</a:t>
            </a:r>
          </a:p>
          <a:p>
            <a:pPr algn="just">
              <a:defRPr/>
            </a:pPr>
            <a:endParaRPr lang="pt-BR" sz="3800" dirty="0">
              <a:latin typeface="Calibri" panose="020F0502020204030204" pitchFamily="34" charset="0"/>
              <a:cs typeface="Calibri" panose="020F0502020204030204" pitchFamily="34" charset="0"/>
            </a:endParaRPr>
          </a:p>
          <a:p>
            <a:pPr algn="just">
              <a:defRPr/>
            </a:pPr>
            <a:endParaRPr 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3600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274E6D0C-7FC9-4450-9CCC-6832A10BDDC0}"/>
              </a:ext>
            </a:extLst>
          </p:cNvPr>
          <p:cNvSpPr/>
          <p:nvPr/>
        </p:nvSpPr>
        <p:spPr>
          <a:xfrm>
            <a:off x="191344" y="123191"/>
            <a:ext cx="11809312" cy="4262705"/>
          </a:xfrm>
          <a:prstGeom prst="rect">
            <a:avLst/>
          </a:prstGeom>
        </p:spPr>
        <p:txBody>
          <a:bodyPr wrap="square">
            <a:spAutoFit/>
          </a:bodyPr>
          <a:lstStyle/>
          <a:p>
            <a:pPr marL="571500" indent="-571500" algn="just">
              <a:buFont typeface="Arial" panose="020B0604020202020204" pitchFamily="34" charset="0"/>
              <a:buChar char="•"/>
            </a:pPr>
            <a:r>
              <a:rPr lang="pt-BR" sz="3800" b="1" dirty="0">
                <a:solidFill>
                  <a:schemeClr val="tx1"/>
                </a:solidFill>
                <a:latin typeface="Calibri" panose="020F0502020204030204" pitchFamily="34" charset="0"/>
                <a:cs typeface="Calibri" panose="020F0502020204030204" pitchFamily="34" charset="0"/>
              </a:rPr>
              <a:t>Um Exemplo Formal de Externalidade</a:t>
            </a:r>
          </a:p>
          <a:p>
            <a:pPr algn="just"/>
            <a:endParaRPr lang="pt-BR" sz="40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000" b="0" dirty="0">
                <a:solidFill>
                  <a:schemeClr val="tx1"/>
                </a:solidFill>
                <a:latin typeface="Calibri" panose="020F0502020204030204" pitchFamily="34" charset="0"/>
                <a:cs typeface="Calibri" panose="020F0502020204030204" pitchFamily="34" charset="0"/>
              </a:rPr>
              <a:t>Suponha uma economia com duas firmas competitivas, representadas por 1 e 2, que produzem o mesmo bem e possuem as seguintes funções custo:</a:t>
            </a:r>
          </a:p>
          <a:p>
            <a:pPr marL="571500" indent="-571500" algn="just">
              <a:buFont typeface="Arial" panose="020B0604020202020204" pitchFamily="34" charset="0"/>
              <a:buChar char="•"/>
            </a:pPr>
            <a:endParaRPr lang="pt-BR" sz="300" b="0" dirty="0">
              <a:solidFill>
                <a:schemeClr val="tx1"/>
              </a:solidFill>
              <a:latin typeface="Calibri" panose="020F0502020204030204" pitchFamily="34" charset="0"/>
              <a:cs typeface="Calibri" panose="020F0502020204030204" pitchFamily="34" charset="0"/>
            </a:endParaRPr>
          </a:p>
          <a:p>
            <a:pPr algn="just"/>
            <a:endParaRPr lang="pt-BR" sz="3000" dirty="0">
              <a:latin typeface="Calibri" panose="020F0502020204030204" pitchFamily="34" charset="0"/>
              <a:cs typeface="Calibri" panose="020F0502020204030204" pitchFamily="34" charset="0"/>
            </a:endParaRPr>
          </a:p>
          <a:p>
            <a:pPr algn="just"/>
            <a:r>
              <a:rPr lang="pt-BR" sz="3800" b="0" dirty="0">
                <a:solidFill>
                  <a:schemeClr val="tx1"/>
                </a:solidFill>
                <a:latin typeface="Calibri" panose="020F0502020204030204" pitchFamily="34" charset="0"/>
                <a:cs typeface="Calibri" panose="020F0502020204030204" pitchFamily="34" charset="0"/>
              </a:rPr>
              <a:t>                                                  </a:t>
            </a:r>
          </a:p>
          <a:p>
            <a:pPr marL="571500" indent="-571500" algn="just">
              <a:buFont typeface="Arial" panose="020B0604020202020204" pitchFamily="34" charset="0"/>
              <a:buChar char="•"/>
            </a:pPr>
            <a:r>
              <a:rPr lang="pt-BR" sz="3000" b="0" dirty="0">
                <a:solidFill>
                  <a:schemeClr val="tx1"/>
                </a:solidFill>
                <a:latin typeface="Calibri" panose="020F0502020204030204" pitchFamily="34" charset="0"/>
                <a:cs typeface="Calibri" panose="020F0502020204030204" pitchFamily="34" charset="0"/>
              </a:rPr>
              <a:t>A firma 1 exerce uma externalidade negativa sobre a firma 2 de modo que a função lucro da firma 2 é dada  por:                                          </a:t>
            </a:r>
          </a:p>
        </p:txBody>
      </p:sp>
      <p:graphicFrame>
        <p:nvGraphicFramePr>
          <p:cNvPr id="5" name="Objeto 4">
            <a:extLst>
              <a:ext uri="{FF2B5EF4-FFF2-40B4-BE49-F238E27FC236}">
                <a16:creationId xmlns:a16="http://schemas.microsoft.com/office/drawing/2014/main" id="{729E75E1-3A1A-4426-95A9-CF82486296A2}"/>
              </a:ext>
            </a:extLst>
          </p:cNvPr>
          <p:cNvGraphicFramePr>
            <a:graphicFrameLocks noChangeAspect="1"/>
          </p:cNvGraphicFramePr>
          <p:nvPr>
            <p:extLst>
              <p:ext uri="{D42A27DB-BD31-4B8C-83A1-F6EECF244321}">
                <p14:modId xmlns:p14="http://schemas.microsoft.com/office/powerpoint/2010/main" val="460802759"/>
              </p:ext>
            </p:extLst>
          </p:nvPr>
        </p:nvGraphicFramePr>
        <p:xfrm>
          <a:off x="839416" y="2190923"/>
          <a:ext cx="5821116" cy="1002653"/>
        </p:xfrm>
        <a:graphic>
          <a:graphicData uri="http://schemas.openxmlformats.org/presentationml/2006/ole">
            <mc:AlternateContent xmlns:mc="http://schemas.openxmlformats.org/markup-compatibility/2006">
              <mc:Choice xmlns:v="urn:schemas-microsoft-com:vml" Requires="v">
                <p:oleObj name="Equation" r:id="rId2" imgW="1866600" imgH="393480" progId="Equation.DSMT4">
                  <p:embed/>
                </p:oleObj>
              </mc:Choice>
              <mc:Fallback>
                <p:oleObj name="Equation" r:id="rId2" imgW="1866600" imgH="393480" progId="Equation.DSMT4">
                  <p:embed/>
                  <p:pic>
                    <p:nvPicPr>
                      <p:cNvPr id="5" name="Objeto 4">
                        <a:extLst>
                          <a:ext uri="{FF2B5EF4-FFF2-40B4-BE49-F238E27FC236}">
                            <a16:creationId xmlns:a16="http://schemas.microsoft.com/office/drawing/2014/main" id="{729E75E1-3A1A-4426-95A9-CF82486296A2}"/>
                          </a:ext>
                        </a:extLst>
                      </p:cNvPr>
                      <p:cNvPicPr/>
                      <p:nvPr/>
                    </p:nvPicPr>
                    <p:blipFill>
                      <a:blip r:embed="rId3"/>
                      <a:stretch>
                        <a:fillRect/>
                      </a:stretch>
                    </p:blipFill>
                    <p:spPr>
                      <a:xfrm>
                        <a:off x="839416" y="2190923"/>
                        <a:ext cx="5821116" cy="1002653"/>
                      </a:xfrm>
                      <a:prstGeom prst="rect">
                        <a:avLst/>
                      </a:prstGeom>
                      <a:noFill/>
                      <a:ln>
                        <a:noFill/>
                      </a:ln>
                    </p:spPr>
                  </p:pic>
                </p:oleObj>
              </mc:Fallback>
            </mc:AlternateContent>
          </a:graphicData>
        </a:graphic>
      </p:graphicFrame>
      <p:graphicFrame>
        <p:nvGraphicFramePr>
          <p:cNvPr id="6" name="Objeto 5">
            <a:extLst>
              <a:ext uri="{FF2B5EF4-FFF2-40B4-BE49-F238E27FC236}">
                <a16:creationId xmlns:a16="http://schemas.microsoft.com/office/drawing/2014/main" id="{A166D60F-B5B3-4452-8A0B-139E823D8E7B}"/>
              </a:ext>
            </a:extLst>
          </p:cNvPr>
          <p:cNvGraphicFramePr>
            <a:graphicFrameLocks noChangeAspect="1"/>
          </p:cNvGraphicFramePr>
          <p:nvPr>
            <p:extLst>
              <p:ext uri="{D42A27DB-BD31-4B8C-83A1-F6EECF244321}">
                <p14:modId xmlns:p14="http://schemas.microsoft.com/office/powerpoint/2010/main" val="3058935840"/>
              </p:ext>
            </p:extLst>
          </p:nvPr>
        </p:nvGraphicFramePr>
        <p:xfrm>
          <a:off x="839416" y="4216358"/>
          <a:ext cx="5029121" cy="731468"/>
        </p:xfrm>
        <a:graphic>
          <a:graphicData uri="http://schemas.openxmlformats.org/presentationml/2006/ole">
            <mc:AlternateContent xmlns:mc="http://schemas.openxmlformats.org/markup-compatibility/2006">
              <mc:Choice xmlns:v="urn:schemas-microsoft-com:vml" Requires="v">
                <p:oleObj name="Equation" r:id="rId4" imgW="1612800" imgH="253800" progId="Equation.DSMT4">
                  <p:embed/>
                </p:oleObj>
              </mc:Choice>
              <mc:Fallback>
                <p:oleObj name="Equation" r:id="rId4" imgW="1612800" imgH="253800" progId="Equation.DSMT4">
                  <p:embed/>
                  <p:pic>
                    <p:nvPicPr>
                      <p:cNvPr id="6" name="Objeto 5">
                        <a:extLst>
                          <a:ext uri="{FF2B5EF4-FFF2-40B4-BE49-F238E27FC236}">
                            <a16:creationId xmlns:a16="http://schemas.microsoft.com/office/drawing/2014/main" id="{A166D60F-B5B3-4452-8A0B-139E823D8E7B}"/>
                          </a:ext>
                        </a:extLst>
                      </p:cNvPr>
                      <p:cNvPicPr/>
                      <p:nvPr/>
                    </p:nvPicPr>
                    <p:blipFill>
                      <a:blip r:embed="rId5"/>
                      <a:stretch>
                        <a:fillRect/>
                      </a:stretch>
                    </p:blipFill>
                    <p:spPr>
                      <a:xfrm>
                        <a:off x="839416" y="4216358"/>
                        <a:ext cx="5029121" cy="731468"/>
                      </a:xfrm>
                      <a:prstGeom prst="rect">
                        <a:avLst/>
                      </a:prstGeom>
                      <a:noFill/>
                      <a:ln>
                        <a:noFill/>
                      </a:ln>
                    </p:spPr>
                  </p:pic>
                </p:oleObj>
              </mc:Fallback>
            </mc:AlternateContent>
          </a:graphicData>
        </a:graphic>
      </p:graphicFrame>
      <p:sp>
        <p:nvSpPr>
          <p:cNvPr id="7" name="Retângulo 6">
            <a:extLst>
              <a:ext uri="{FF2B5EF4-FFF2-40B4-BE49-F238E27FC236}">
                <a16:creationId xmlns:a16="http://schemas.microsoft.com/office/drawing/2014/main" id="{617B7FCE-94E3-4766-B00F-0BDFBA23672D}"/>
              </a:ext>
            </a:extLst>
          </p:cNvPr>
          <p:cNvSpPr/>
          <p:nvPr/>
        </p:nvSpPr>
        <p:spPr>
          <a:xfrm>
            <a:off x="191344" y="5102647"/>
            <a:ext cx="11809312" cy="1405769"/>
          </a:xfrm>
          <a:prstGeom prst="rect">
            <a:avLst/>
          </a:prstGeom>
        </p:spPr>
        <p:txBody>
          <a:bodyPr wrap="square">
            <a:spAutoFit/>
          </a:bodyPr>
          <a:lstStyle/>
          <a:p>
            <a:pPr marL="571500" indent="-571500" algn="just">
              <a:lnSpc>
                <a:spcPct val="150000"/>
              </a:lnSpc>
              <a:buFont typeface="Arial" panose="020B0604020202020204" pitchFamily="34" charset="0"/>
              <a:buChar char="•"/>
            </a:pPr>
            <a:r>
              <a:rPr lang="pt-BR" sz="3000" b="0" dirty="0">
                <a:solidFill>
                  <a:schemeClr val="tx1"/>
                </a:solidFill>
                <a:latin typeface="Calibri" panose="020F0502020204030204" pitchFamily="34" charset="0"/>
                <a:cs typeface="Calibri" panose="020F0502020204030204" pitchFamily="34" charset="0"/>
              </a:rPr>
              <a:t>Suponha que                        e  que  o  preço  do produto produzido é igual a 1. </a:t>
            </a:r>
          </a:p>
        </p:txBody>
      </p:sp>
      <p:graphicFrame>
        <p:nvGraphicFramePr>
          <p:cNvPr id="8" name="Objeto 7">
            <a:extLst>
              <a:ext uri="{FF2B5EF4-FFF2-40B4-BE49-F238E27FC236}">
                <a16:creationId xmlns:a16="http://schemas.microsoft.com/office/drawing/2014/main" id="{D51EF61E-25A9-4B68-A436-90ADB121FE14}"/>
              </a:ext>
            </a:extLst>
          </p:cNvPr>
          <p:cNvGraphicFramePr>
            <a:graphicFrameLocks noChangeAspect="1"/>
          </p:cNvGraphicFramePr>
          <p:nvPr>
            <p:extLst>
              <p:ext uri="{D42A27DB-BD31-4B8C-83A1-F6EECF244321}">
                <p14:modId xmlns:p14="http://schemas.microsoft.com/office/powerpoint/2010/main" val="2209528940"/>
              </p:ext>
            </p:extLst>
          </p:nvPr>
        </p:nvGraphicFramePr>
        <p:xfrm>
          <a:off x="3002888" y="5075506"/>
          <a:ext cx="2347036" cy="990638"/>
        </p:xfrm>
        <a:graphic>
          <a:graphicData uri="http://schemas.openxmlformats.org/presentationml/2006/ole">
            <mc:AlternateContent xmlns:mc="http://schemas.openxmlformats.org/markup-compatibility/2006">
              <mc:Choice xmlns:v="urn:schemas-microsoft-com:vml" Requires="v">
                <p:oleObj name="Equation" r:id="rId6" imgW="774360" imgH="393480" progId="Equation.DSMT4">
                  <p:embed/>
                </p:oleObj>
              </mc:Choice>
              <mc:Fallback>
                <p:oleObj name="Equation" r:id="rId6" imgW="774360" imgH="393480" progId="Equation.DSMT4">
                  <p:embed/>
                  <p:pic>
                    <p:nvPicPr>
                      <p:cNvPr id="8" name="Objeto 7">
                        <a:extLst>
                          <a:ext uri="{FF2B5EF4-FFF2-40B4-BE49-F238E27FC236}">
                            <a16:creationId xmlns:a16="http://schemas.microsoft.com/office/drawing/2014/main" id="{D51EF61E-25A9-4B68-A436-90ADB121FE14}"/>
                          </a:ext>
                        </a:extLst>
                      </p:cNvPr>
                      <p:cNvPicPr/>
                      <p:nvPr/>
                    </p:nvPicPr>
                    <p:blipFill>
                      <a:blip r:embed="rId7"/>
                      <a:stretch>
                        <a:fillRect/>
                      </a:stretch>
                    </p:blipFill>
                    <p:spPr>
                      <a:xfrm>
                        <a:off x="3002888" y="5075506"/>
                        <a:ext cx="2347036" cy="9906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7841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F9286BFB-85E0-48FA-8347-6D9BF84865DD}"/>
              </a:ext>
            </a:extLst>
          </p:cNvPr>
          <p:cNvSpPr>
            <a:spLocks noGrp="1"/>
          </p:cNvSpPr>
          <p:nvPr>
            <p:ph idx="1"/>
          </p:nvPr>
        </p:nvSpPr>
        <p:spPr>
          <a:xfrm>
            <a:off x="119336" y="323395"/>
            <a:ext cx="11881320" cy="4114316"/>
          </a:xfrm>
        </p:spPr>
        <p:txBody>
          <a:bodyPr>
            <a:normAutofit/>
          </a:bodyPr>
          <a:lstStyle/>
          <a:p>
            <a:pPr algn="just"/>
            <a:r>
              <a:rPr lang="pt-BR" sz="3000" dirty="0">
                <a:latin typeface="Calibri" panose="020F0502020204030204" pitchFamily="34" charset="0"/>
                <a:cs typeface="Calibri" panose="020F0502020204030204" pitchFamily="34" charset="0"/>
              </a:rPr>
              <a:t>A solução privada, quando a firma 1 não considera a externalidade que produz sobre a firma 2 é dada por:</a:t>
            </a:r>
          </a:p>
          <a:p>
            <a:pPr algn="just"/>
            <a:endParaRPr lang="pt-BR" sz="3000" dirty="0">
              <a:latin typeface="Calibri" panose="020F0502020204030204" pitchFamily="34" charset="0"/>
              <a:cs typeface="Calibri" panose="020F0502020204030204" pitchFamily="34" charset="0"/>
            </a:endParaRPr>
          </a:p>
        </p:txBody>
      </p:sp>
      <p:sp>
        <p:nvSpPr>
          <p:cNvPr id="5" name="Retângulo 4">
            <a:extLst>
              <a:ext uri="{FF2B5EF4-FFF2-40B4-BE49-F238E27FC236}">
                <a16:creationId xmlns:a16="http://schemas.microsoft.com/office/drawing/2014/main" id="{A8EB1893-5E71-4E70-A026-5FA8D117C0FF}"/>
              </a:ext>
            </a:extLst>
          </p:cNvPr>
          <p:cNvSpPr/>
          <p:nvPr/>
        </p:nvSpPr>
        <p:spPr>
          <a:xfrm>
            <a:off x="9915194" y="2513073"/>
            <a:ext cx="1163624" cy="648072"/>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000</a:t>
            </a:r>
          </a:p>
        </p:txBody>
      </p:sp>
      <p:graphicFrame>
        <p:nvGraphicFramePr>
          <p:cNvPr id="6" name="Objeto 5">
            <a:extLst>
              <a:ext uri="{FF2B5EF4-FFF2-40B4-BE49-F238E27FC236}">
                <a16:creationId xmlns:a16="http://schemas.microsoft.com/office/drawing/2014/main" id="{257F9AC7-7E50-43FD-BE9F-A1D37138B405}"/>
              </a:ext>
            </a:extLst>
          </p:cNvPr>
          <p:cNvGraphicFramePr>
            <a:graphicFrameLocks noChangeAspect="1"/>
          </p:cNvGraphicFramePr>
          <p:nvPr>
            <p:extLst>
              <p:ext uri="{D42A27DB-BD31-4B8C-83A1-F6EECF244321}">
                <p14:modId xmlns:p14="http://schemas.microsoft.com/office/powerpoint/2010/main" val="4239157711"/>
              </p:ext>
            </p:extLst>
          </p:nvPr>
        </p:nvGraphicFramePr>
        <p:xfrm>
          <a:off x="437456" y="1251516"/>
          <a:ext cx="10641362" cy="2222563"/>
        </p:xfrm>
        <a:graphic>
          <a:graphicData uri="http://schemas.openxmlformats.org/presentationml/2006/ole">
            <mc:AlternateContent xmlns:mc="http://schemas.openxmlformats.org/markup-compatibility/2006">
              <mc:Choice xmlns:v="urn:schemas-microsoft-com:vml" Requires="v">
                <p:oleObj name="Equation" r:id="rId2" imgW="4038480" imgH="838080" progId="Equation.DSMT4">
                  <p:embed/>
                </p:oleObj>
              </mc:Choice>
              <mc:Fallback>
                <p:oleObj name="Equation" r:id="rId2" imgW="4038480" imgH="838080" progId="Equation.DSMT4">
                  <p:embed/>
                  <p:pic>
                    <p:nvPicPr>
                      <p:cNvPr id="6" name="Objeto 5">
                        <a:extLst>
                          <a:ext uri="{FF2B5EF4-FFF2-40B4-BE49-F238E27FC236}">
                            <a16:creationId xmlns:a16="http://schemas.microsoft.com/office/drawing/2014/main" id="{257F9AC7-7E50-43FD-BE9F-A1D37138B405}"/>
                          </a:ext>
                        </a:extLst>
                      </p:cNvPr>
                      <p:cNvPicPr/>
                      <p:nvPr/>
                    </p:nvPicPr>
                    <p:blipFill>
                      <a:blip r:embed="rId3"/>
                      <a:stretch>
                        <a:fillRect/>
                      </a:stretch>
                    </p:blipFill>
                    <p:spPr>
                      <a:xfrm>
                        <a:off x="437456" y="1251516"/>
                        <a:ext cx="10641362" cy="2222563"/>
                      </a:xfrm>
                      <a:prstGeom prst="rect">
                        <a:avLst/>
                      </a:prstGeom>
                      <a:noFill/>
                      <a:ln>
                        <a:noFill/>
                      </a:ln>
                    </p:spPr>
                  </p:pic>
                </p:oleObj>
              </mc:Fallback>
            </mc:AlternateContent>
          </a:graphicData>
        </a:graphic>
      </p:graphicFrame>
      <p:sp>
        <p:nvSpPr>
          <p:cNvPr id="7" name="CaixaDeTexto 6">
            <a:extLst>
              <a:ext uri="{FF2B5EF4-FFF2-40B4-BE49-F238E27FC236}">
                <a16:creationId xmlns:a16="http://schemas.microsoft.com/office/drawing/2014/main" id="{2A3D4B1C-42FB-4B05-AF37-3B48584E961F}"/>
              </a:ext>
            </a:extLst>
          </p:cNvPr>
          <p:cNvSpPr txBox="1"/>
          <p:nvPr/>
        </p:nvSpPr>
        <p:spPr>
          <a:xfrm>
            <a:off x="251520" y="3544761"/>
            <a:ext cx="11749136" cy="1015663"/>
          </a:xfrm>
          <a:prstGeom prst="rect">
            <a:avLst/>
          </a:prstGeom>
          <a:noFill/>
        </p:spPr>
        <p:txBody>
          <a:bodyPr wrap="square" rtlCol="0">
            <a:spAutoFit/>
          </a:bodyPr>
          <a:lstStyle/>
          <a:p>
            <a:pPr marL="571500" indent="-571500" algn="just">
              <a:buSzPct val="99000"/>
              <a:buFont typeface="Arial" panose="020B0604020202020204" pitchFamily="34" charset="0"/>
              <a:buChar char="•"/>
            </a:pPr>
            <a:r>
              <a:rPr lang="pt-BR" sz="3000" b="1" dirty="0">
                <a:solidFill>
                  <a:srgbClr val="002060"/>
                </a:solidFill>
                <a:latin typeface="Calibri" panose="020F0502020204030204" pitchFamily="34" charset="0"/>
                <a:cs typeface="Calibri" panose="020F0502020204030204" pitchFamily="34" charset="0"/>
              </a:rPr>
              <a:t>Portanto, caso a firma 1 não seja obrigada a internalizar a externalidade, ela produzirá 1 unidade do bem.</a:t>
            </a:r>
          </a:p>
        </p:txBody>
      </p:sp>
    </p:spTree>
    <p:extLst>
      <p:ext uri="{BB962C8B-B14F-4D97-AF65-F5344CB8AC3E}">
        <p14:creationId xmlns:p14="http://schemas.microsoft.com/office/powerpoint/2010/main" val="303641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FBAE548D-A637-4AED-9D6B-4731A65FE029}"/>
              </a:ext>
            </a:extLst>
          </p:cNvPr>
          <p:cNvSpPr>
            <a:spLocks noGrp="1"/>
          </p:cNvSpPr>
          <p:nvPr>
            <p:ph idx="1"/>
          </p:nvPr>
        </p:nvSpPr>
        <p:spPr>
          <a:xfrm>
            <a:off x="119336" y="332656"/>
            <a:ext cx="11737304" cy="5554476"/>
          </a:xfrm>
        </p:spPr>
        <p:txBody>
          <a:bodyPr>
            <a:normAutofit/>
          </a:bodyPr>
          <a:lstStyle/>
          <a:p>
            <a:pPr algn="just"/>
            <a:r>
              <a:rPr lang="pt-BR" sz="3000" dirty="0">
                <a:latin typeface="Calibri" panose="020F0502020204030204" pitchFamily="34" charset="0"/>
                <a:cs typeface="Calibri" panose="020F0502020204030204" pitchFamily="34" charset="0"/>
              </a:rPr>
              <a:t>Podemos calcular a quantidade socialmente ótima, supondo uma </a:t>
            </a:r>
            <a:r>
              <a:rPr lang="pt-BR" sz="3000" b="1" dirty="0">
                <a:latin typeface="Calibri" panose="020F0502020204030204" pitchFamily="34" charset="0"/>
                <a:cs typeface="Calibri" panose="020F0502020204030204" pitchFamily="34" charset="0"/>
              </a:rPr>
              <a:t>fusão entre as firmas</a:t>
            </a:r>
            <a:r>
              <a:rPr lang="pt-BR" sz="3000" dirty="0">
                <a:latin typeface="Calibri" panose="020F0502020204030204" pitchFamily="34" charset="0"/>
                <a:cs typeface="Calibri" panose="020F0502020204030204" pitchFamily="34" charset="0"/>
              </a:rPr>
              <a:t>. Nesse caso, haverá a internalização da externalidade, pois a externalidade gerada pela firma 1 afeta o resultado conjunto das firmas que se fundiram.</a:t>
            </a:r>
          </a:p>
          <a:p>
            <a:pPr algn="just"/>
            <a:r>
              <a:rPr lang="pt-BR" sz="3000" dirty="0">
                <a:latin typeface="Calibri" panose="020F0502020204030204" pitchFamily="34" charset="0"/>
                <a:cs typeface="Calibri" panose="020F0502020204030204" pitchFamily="34" charset="0"/>
              </a:rPr>
              <a:t>Portanto, nesse caso, devemos calcular o lucro conjunto em função da produção da firma 1.</a:t>
            </a:r>
          </a:p>
          <a:p>
            <a:pPr algn="just"/>
            <a:endParaRPr lang="pt-BR" sz="3000" dirty="0">
              <a:latin typeface="Calibri" panose="020F0502020204030204" pitchFamily="34" charset="0"/>
              <a:cs typeface="Calibri" panose="020F0502020204030204" pitchFamily="34" charset="0"/>
            </a:endParaRPr>
          </a:p>
          <a:p>
            <a:pPr algn="just"/>
            <a:endParaRPr lang="pt-BR" sz="3000" dirty="0">
              <a:latin typeface="Calibri" panose="020F0502020204030204" pitchFamily="34" charset="0"/>
              <a:cs typeface="Calibri" panose="020F0502020204030204" pitchFamily="34" charset="0"/>
            </a:endParaRPr>
          </a:p>
        </p:txBody>
      </p:sp>
      <p:sp>
        <p:nvSpPr>
          <p:cNvPr id="5" name="Retângulo 4">
            <a:extLst>
              <a:ext uri="{FF2B5EF4-FFF2-40B4-BE49-F238E27FC236}">
                <a16:creationId xmlns:a16="http://schemas.microsoft.com/office/drawing/2014/main" id="{8651735F-13BE-4BD1-BCEE-8C14C1F62642}"/>
              </a:ext>
            </a:extLst>
          </p:cNvPr>
          <p:cNvSpPr/>
          <p:nvPr/>
        </p:nvSpPr>
        <p:spPr>
          <a:xfrm>
            <a:off x="9952383" y="4292759"/>
            <a:ext cx="1415480" cy="1008112"/>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6" name="Objeto 5">
            <a:extLst>
              <a:ext uri="{FF2B5EF4-FFF2-40B4-BE49-F238E27FC236}">
                <a16:creationId xmlns:a16="http://schemas.microsoft.com/office/drawing/2014/main" id="{C4CADE51-90CB-48FA-A1A6-EFA2AD2B46A8}"/>
              </a:ext>
            </a:extLst>
          </p:cNvPr>
          <p:cNvGraphicFramePr>
            <a:graphicFrameLocks noChangeAspect="1"/>
          </p:cNvGraphicFramePr>
          <p:nvPr>
            <p:extLst>
              <p:ext uri="{D42A27DB-BD31-4B8C-83A1-F6EECF244321}">
                <p14:modId xmlns:p14="http://schemas.microsoft.com/office/powerpoint/2010/main" val="460932132"/>
              </p:ext>
            </p:extLst>
          </p:nvPr>
        </p:nvGraphicFramePr>
        <p:xfrm>
          <a:off x="432272" y="3109895"/>
          <a:ext cx="9520111" cy="982510"/>
        </p:xfrm>
        <a:graphic>
          <a:graphicData uri="http://schemas.openxmlformats.org/presentationml/2006/ole">
            <mc:AlternateContent xmlns:mc="http://schemas.openxmlformats.org/markup-compatibility/2006">
              <mc:Choice xmlns:v="urn:schemas-microsoft-com:vml" Requires="v">
                <p:oleObj name="Equation" r:id="rId2" imgW="3340080" imgH="393480" progId="Equation.DSMT4">
                  <p:embed/>
                </p:oleObj>
              </mc:Choice>
              <mc:Fallback>
                <p:oleObj name="Equation" r:id="rId2" imgW="3340080" imgH="393480" progId="Equation.DSMT4">
                  <p:embed/>
                  <p:pic>
                    <p:nvPicPr>
                      <p:cNvPr id="6" name="Objeto 5">
                        <a:extLst>
                          <a:ext uri="{FF2B5EF4-FFF2-40B4-BE49-F238E27FC236}">
                            <a16:creationId xmlns:a16="http://schemas.microsoft.com/office/drawing/2014/main" id="{C4CADE51-90CB-48FA-A1A6-EFA2AD2B46A8}"/>
                          </a:ext>
                        </a:extLst>
                      </p:cNvPr>
                      <p:cNvPicPr/>
                      <p:nvPr/>
                    </p:nvPicPr>
                    <p:blipFill>
                      <a:blip r:embed="rId3"/>
                      <a:stretch>
                        <a:fillRect/>
                      </a:stretch>
                    </p:blipFill>
                    <p:spPr>
                      <a:xfrm>
                        <a:off x="432272" y="3109895"/>
                        <a:ext cx="9520111" cy="982510"/>
                      </a:xfrm>
                      <a:prstGeom prst="rect">
                        <a:avLst/>
                      </a:prstGeom>
                      <a:noFill/>
                      <a:ln>
                        <a:noFill/>
                      </a:ln>
                    </p:spPr>
                  </p:pic>
                </p:oleObj>
              </mc:Fallback>
            </mc:AlternateContent>
          </a:graphicData>
        </a:graphic>
      </p:graphicFrame>
      <p:graphicFrame>
        <p:nvGraphicFramePr>
          <p:cNvPr id="7" name="Objeto 6">
            <a:extLst>
              <a:ext uri="{FF2B5EF4-FFF2-40B4-BE49-F238E27FC236}">
                <a16:creationId xmlns:a16="http://schemas.microsoft.com/office/drawing/2014/main" id="{F11832D6-CB10-479C-AAC3-CEBED972A554}"/>
              </a:ext>
            </a:extLst>
          </p:cNvPr>
          <p:cNvGraphicFramePr>
            <a:graphicFrameLocks noChangeAspect="1"/>
          </p:cNvGraphicFramePr>
          <p:nvPr>
            <p:extLst>
              <p:ext uri="{D42A27DB-BD31-4B8C-83A1-F6EECF244321}">
                <p14:modId xmlns:p14="http://schemas.microsoft.com/office/powerpoint/2010/main" val="3009045754"/>
              </p:ext>
            </p:extLst>
          </p:nvPr>
        </p:nvGraphicFramePr>
        <p:xfrm>
          <a:off x="401620" y="4238989"/>
          <a:ext cx="10836223" cy="1167898"/>
        </p:xfrm>
        <a:graphic>
          <a:graphicData uri="http://schemas.openxmlformats.org/presentationml/2006/ole">
            <mc:AlternateContent xmlns:mc="http://schemas.openxmlformats.org/markup-compatibility/2006">
              <mc:Choice xmlns:v="urn:schemas-microsoft-com:vml" Requires="v">
                <p:oleObj name="Equation" r:id="rId4" imgW="4406760" imgH="457200" progId="Equation.DSMT4">
                  <p:embed/>
                </p:oleObj>
              </mc:Choice>
              <mc:Fallback>
                <p:oleObj name="Equation" r:id="rId4" imgW="4406760" imgH="457200" progId="Equation.DSMT4">
                  <p:embed/>
                  <p:pic>
                    <p:nvPicPr>
                      <p:cNvPr id="7" name="Objeto 6">
                        <a:extLst>
                          <a:ext uri="{FF2B5EF4-FFF2-40B4-BE49-F238E27FC236}">
                            <a16:creationId xmlns:a16="http://schemas.microsoft.com/office/drawing/2014/main" id="{F11832D6-CB10-479C-AAC3-CEBED972A554}"/>
                          </a:ext>
                        </a:extLst>
                      </p:cNvPr>
                      <p:cNvPicPr/>
                      <p:nvPr/>
                    </p:nvPicPr>
                    <p:blipFill>
                      <a:blip r:embed="rId5"/>
                      <a:stretch>
                        <a:fillRect/>
                      </a:stretch>
                    </p:blipFill>
                    <p:spPr>
                      <a:xfrm>
                        <a:off x="401620" y="4238989"/>
                        <a:ext cx="10836223" cy="116789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3430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C11F85C8-62FB-4377-9BE8-C7AF2BD1DB14}"/>
              </a:ext>
            </a:extLst>
          </p:cNvPr>
          <p:cNvSpPr/>
          <p:nvPr/>
        </p:nvSpPr>
        <p:spPr bwMode="auto">
          <a:xfrm>
            <a:off x="3817853" y="4386366"/>
            <a:ext cx="1667627" cy="644525"/>
          </a:xfrm>
          <a:prstGeom prst="rect">
            <a:avLst/>
          </a:prstGeom>
          <a:solidFill>
            <a:schemeClr val="bg1">
              <a:lumMod val="95000"/>
            </a:schemeClr>
          </a:solidFill>
          <a:ln w="9525" cap="flat" cmpd="sng" algn="ctr">
            <a:solidFill>
              <a:schemeClr val="bg2">
                <a:lumMod val="25000"/>
              </a:schemeClr>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Espaço Reservado para Conteúdo 2">
            <a:extLst>
              <a:ext uri="{FF2B5EF4-FFF2-40B4-BE49-F238E27FC236}">
                <a16:creationId xmlns:a16="http://schemas.microsoft.com/office/drawing/2014/main" id="{4957579E-D9C0-404D-8523-BF774B722797}"/>
              </a:ext>
            </a:extLst>
          </p:cNvPr>
          <p:cNvSpPr>
            <a:spLocks noGrp="1"/>
          </p:cNvSpPr>
          <p:nvPr>
            <p:ph idx="1"/>
          </p:nvPr>
        </p:nvSpPr>
        <p:spPr>
          <a:xfrm>
            <a:off x="263352" y="476672"/>
            <a:ext cx="11665295" cy="4114316"/>
          </a:xfrm>
        </p:spPr>
        <p:txBody>
          <a:bodyPr>
            <a:normAutofit/>
          </a:bodyPr>
          <a:lstStyle/>
          <a:p>
            <a:pPr algn="just">
              <a:buFont typeface="Arial" panose="020B0604020202020204" pitchFamily="34" charset="0"/>
              <a:buChar char="•"/>
            </a:pPr>
            <a:r>
              <a:rPr lang="pt-BR" sz="3000" dirty="0">
                <a:latin typeface="Calibri" panose="020F0502020204030204" pitchFamily="34" charset="0"/>
                <a:cs typeface="Calibri" panose="020F0502020204030204" pitchFamily="34" charset="0"/>
              </a:rPr>
              <a:t>Caso não exista a fusão entre as firmas, qual deve ser o imposto </a:t>
            </a:r>
            <a:r>
              <a:rPr lang="pt-BR" sz="3000" dirty="0" err="1">
                <a:latin typeface="Calibri" panose="020F0502020204030204" pitchFamily="34" charset="0"/>
                <a:cs typeface="Calibri" panose="020F0502020204030204" pitchFamily="34" charset="0"/>
              </a:rPr>
              <a:t>pigouviano</a:t>
            </a:r>
            <a:r>
              <a:rPr lang="pt-BR" sz="3000" dirty="0">
                <a:latin typeface="Calibri" panose="020F0502020204030204" pitchFamily="34" charset="0"/>
                <a:cs typeface="Calibri" panose="020F0502020204030204" pitchFamily="34" charset="0"/>
              </a:rPr>
              <a:t> que faria com que a quantidade produzida fosse a quantidade socialmente ótima ?</a:t>
            </a:r>
          </a:p>
          <a:p>
            <a:pPr algn="just"/>
            <a:endParaRPr lang="pt-BR" sz="3000" dirty="0">
              <a:latin typeface="Calibri" panose="020F0502020204030204" pitchFamily="34" charset="0"/>
              <a:cs typeface="Calibri" panose="020F0502020204030204" pitchFamily="34" charset="0"/>
            </a:endParaRPr>
          </a:p>
          <a:p>
            <a:pPr algn="just"/>
            <a:endParaRPr lang="pt-BR" sz="3000" dirty="0">
              <a:latin typeface="Calibri" panose="020F0502020204030204" pitchFamily="34" charset="0"/>
              <a:cs typeface="Calibri" panose="020F0502020204030204" pitchFamily="34" charset="0"/>
            </a:endParaRPr>
          </a:p>
        </p:txBody>
      </p:sp>
      <p:graphicFrame>
        <p:nvGraphicFramePr>
          <p:cNvPr id="6" name="Objeto 5">
            <a:extLst>
              <a:ext uri="{FF2B5EF4-FFF2-40B4-BE49-F238E27FC236}">
                <a16:creationId xmlns:a16="http://schemas.microsoft.com/office/drawing/2014/main" id="{92D04B5B-0CCD-4CDF-92B8-1B621285569B}"/>
              </a:ext>
            </a:extLst>
          </p:cNvPr>
          <p:cNvGraphicFramePr>
            <a:graphicFrameLocks noChangeAspect="1"/>
          </p:cNvGraphicFramePr>
          <p:nvPr>
            <p:extLst>
              <p:ext uri="{D42A27DB-BD31-4B8C-83A1-F6EECF244321}">
                <p14:modId xmlns:p14="http://schemas.microsoft.com/office/powerpoint/2010/main" val="1952354717"/>
              </p:ext>
            </p:extLst>
          </p:nvPr>
        </p:nvGraphicFramePr>
        <p:xfrm>
          <a:off x="608093" y="1799794"/>
          <a:ext cx="4835875" cy="965138"/>
        </p:xfrm>
        <a:graphic>
          <a:graphicData uri="http://schemas.openxmlformats.org/presentationml/2006/ole">
            <mc:AlternateContent xmlns:mc="http://schemas.openxmlformats.org/markup-compatibility/2006">
              <mc:Choice xmlns:v="urn:schemas-microsoft-com:vml" Requires="v">
                <p:oleObj name="Equation" r:id="rId2" imgW="1726920" imgH="393480" progId="Equation.DSMT4">
                  <p:embed/>
                </p:oleObj>
              </mc:Choice>
              <mc:Fallback>
                <p:oleObj name="Equation" r:id="rId2" imgW="1726920" imgH="393480" progId="Equation.DSMT4">
                  <p:embed/>
                  <p:pic>
                    <p:nvPicPr>
                      <p:cNvPr id="6" name="Objeto 5">
                        <a:extLst>
                          <a:ext uri="{FF2B5EF4-FFF2-40B4-BE49-F238E27FC236}">
                            <a16:creationId xmlns:a16="http://schemas.microsoft.com/office/drawing/2014/main" id="{92D04B5B-0CCD-4CDF-92B8-1B621285569B}"/>
                          </a:ext>
                        </a:extLst>
                      </p:cNvPr>
                      <p:cNvPicPr/>
                      <p:nvPr/>
                    </p:nvPicPr>
                    <p:blipFill>
                      <a:blip r:embed="rId3"/>
                      <a:stretch>
                        <a:fillRect/>
                      </a:stretch>
                    </p:blipFill>
                    <p:spPr>
                      <a:xfrm>
                        <a:off x="608093" y="1799794"/>
                        <a:ext cx="4835875" cy="965138"/>
                      </a:xfrm>
                      <a:prstGeom prst="rect">
                        <a:avLst/>
                      </a:prstGeom>
                      <a:noFill/>
                      <a:ln>
                        <a:noFill/>
                      </a:ln>
                    </p:spPr>
                  </p:pic>
                </p:oleObj>
              </mc:Fallback>
            </mc:AlternateContent>
          </a:graphicData>
        </a:graphic>
      </p:graphicFrame>
      <p:graphicFrame>
        <p:nvGraphicFramePr>
          <p:cNvPr id="7" name="Objeto 6">
            <a:extLst>
              <a:ext uri="{FF2B5EF4-FFF2-40B4-BE49-F238E27FC236}">
                <a16:creationId xmlns:a16="http://schemas.microsoft.com/office/drawing/2014/main" id="{062EC733-1978-4975-AE25-B9E553514BA1}"/>
              </a:ext>
            </a:extLst>
          </p:cNvPr>
          <p:cNvGraphicFramePr>
            <a:graphicFrameLocks noChangeAspect="1"/>
          </p:cNvGraphicFramePr>
          <p:nvPr>
            <p:extLst>
              <p:ext uri="{D42A27DB-BD31-4B8C-83A1-F6EECF244321}">
                <p14:modId xmlns:p14="http://schemas.microsoft.com/office/powerpoint/2010/main" val="3837673120"/>
              </p:ext>
            </p:extLst>
          </p:nvPr>
        </p:nvGraphicFramePr>
        <p:xfrm>
          <a:off x="598113" y="3027693"/>
          <a:ext cx="8214584" cy="1058303"/>
        </p:xfrm>
        <a:graphic>
          <a:graphicData uri="http://schemas.openxmlformats.org/presentationml/2006/ole">
            <mc:AlternateContent xmlns:mc="http://schemas.openxmlformats.org/markup-compatibility/2006">
              <mc:Choice xmlns:v="urn:schemas-microsoft-com:vml" Requires="v">
                <p:oleObj name="Equation" r:id="rId4" imgW="2933640" imgH="431640" progId="Equation.DSMT4">
                  <p:embed/>
                </p:oleObj>
              </mc:Choice>
              <mc:Fallback>
                <p:oleObj name="Equation" r:id="rId4" imgW="2933640" imgH="431640" progId="Equation.DSMT4">
                  <p:embed/>
                  <p:pic>
                    <p:nvPicPr>
                      <p:cNvPr id="7" name="Objeto 6">
                        <a:extLst>
                          <a:ext uri="{FF2B5EF4-FFF2-40B4-BE49-F238E27FC236}">
                            <a16:creationId xmlns:a16="http://schemas.microsoft.com/office/drawing/2014/main" id="{062EC733-1978-4975-AE25-B9E553514BA1}"/>
                          </a:ext>
                        </a:extLst>
                      </p:cNvPr>
                      <p:cNvPicPr/>
                      <p:nvPr/>
                    </p:nvPicPr>
                    <p:blipFill>
                      <a:blip r:embed="rId5"/>
                      <a:stretch>
                        <a:fillRect/>
                      </a:stretch>
                    </p:blipFill>
                    <p:spPr>
                      <a:xfrm>
                        <a:off x="598113" y="3027693"/>
                        <a:ext cx="8214584" cy="1058303"/>
                      </a:xfrm>
                      <a:prstGeom prst="rect">
                        <a:avLst/>
                      </a:prstGeom>
                      <a:noFill/>
                      <a:ln>
                        <a:noFill/>
                      </a:ln>
                    </p:spPr>
                  </p:pic>
                </p:oleObj>
              </mc:Fallback>
            </mc:AlternateContent>
          </a:graphicData>
        </a:graphic>
      </p:graphicFrame>
      <p:graphicFrame>
        <p:nvGraphicFramePr>
          <p:cNvPr id="8" name="Objeto 7">
            <a:extLst>
              <a:ext uri="{FF2B5EF4-FFF2-40B4-BE49-F238E27FC236}">
                <a16:creationId xmlns:a16="http://schemas.microsoft.com/office/drawing/2014/main" id="{886175FA-5D04-462F-82EA-C624CE3BE08C}"/>
              </a:ext>
            </a:extLst>
          </p:cNvPr>
          <p:cNvGraphicFramePr>
            <a:graphicFrameLocks noChangeAspect="1"/>
          </p:cNvGraphicFramePr>
          <p:nvPr>
            <p:extLst>
              <p:ext uri="{D42A27DB-BD31-4B8C-83A1-F6EECF244321}">
                <p14:modId xmlns:p14="http://schemas.microsoft.com/office/powerpoint/2010/main" val="2743526037"/>
              </p:ext>
            </p:extLst>
          </p:nvPr>
        </p:nvGraphicFramePr>
        <p:xfrm>
          <a:off x="614131" y="4426122"/>
          <a:ext cx="4829837" cy="627091"/>
        </p:xfrm>
        <a:graphic>
          <a:graphicData uri="http://schemas.openxmlformats.org/presentationml/2006/ole">
            <mc:AlternateContent xmlns:mc="http://schemas.openxmlformats.org/markup-compatibility/2006">
              <mc:Choice xmlns:v="urn:schemas-microsoft-com:vml" Requires="v">
                <p:oleObj name="Equation" r:id="rId6" imgW="1625400" imgH="241200" progId="Equation.DSMT4">
                  <p:embed/>
                </p:oleObj>
              </mc:Choice>
              <mc:Fallback>
                <p:oleObj name="Equation" r:id="rId6" imgW="1625400" imgH="241200" progId="Equation.DSMT4">
                  <p:embed/>
                  <p:pic>
                    <p:nvPicPr>
                      <p:cNvPr id="8" name="Objeto 7">
                        <a:extLst>
                          <a:ext uri="{FF2B5EF4-FFF2-40B4-BE49-F238E27FC236}">
                            <a16:creationId xmlns:a16="http://schemas.microsoft.com/office/drawing/2014/main" id="{886175FA-5D04-462F-82EA-C624CE3BE08C}"/>
                          </a:ext>
                        </a:extLst>
                      </p:cNvPr>
                      <p:cNvPicPr/>
                      <p:nvPr/>
                    </p:nvPicPr>
                    <p:blipFill>
                      <a:blip r:embed="rId7"/>
                      <a:stretch>
                        <a:fillRect/>
                      </a:stretch>
                    </p:blipFill>
                    <p:spPr>
                      <a:xfrm>
                        <a:off x="614131" y="4426122"/>
                        <a:ext cx="4829837" cy="62709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9392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53A97FA-8570-49B6-96C9-7BEC152A21B9}"/>
              </a:ext>
            </a:extLst>
          </p:cNvPr>
          <p:cNvSpPr>
            <a:spLocks noGrp="1"/>
          </p:cNvSpPr>
          <p:nvPr>
            <p:ph type="title"/>
          </p:nvPr>
        </p:nvSpPr>
        <p:spPr>
          <a:xfrm>
            <a:off x="1631504" y="527924"/>
            <a:ext cx="8229600" cy="757237"/>
          </a:xfrm>
        </p:spPr>
        <p:txBody>
          <a:bodyPr>
            <a:normAutofit fontScale="90000"/>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903E9F68-D22B-468C-B97D-C9FEBB8A8056}"/>
              </a:ext>
            </a:extLst>
          </p:cNvPr>
          <p:cNvSpPr>
            <a:spLocks noGrp="1"/>
          </p:cNvSpPr>
          <p:nvPr>
            <p:ph idx="1"/>
          </p:nvPr>
        </p:nvSpPr>
        <p:spPr>
          <a:xfrm>
            <a:off x="72008" y="652938"/>
            <a:ext cx="12000656" cy="5584373"/>
          </a:xfrm>
        </p:spPr>
        <p:txBody>
          <a:bodyPr>
            <a:normAutofit lnSpcReduction="10000"/>
          </a:bodyPr>
          <a:lstStyle/>
          <a:p>
            <a:pPr algn="just">
              <a:buClrTx/>
              <a:buSzPct val="90000"/>
              <a:buFont typeface="Arial" panose="020B0604020202020204" pitchFamily="34" charset="0"/>
              <a:buChar char="•"/>
            </a:pPr>
            <a:endParaRPr lang="en-US" altLang="en-US" sz="3800" b="1" dirty="0">
              <a:latin typeface="Calibri" panose="020F0502020204030204" pitchFamily="34" charset="0"/>
              <a:cs typeface="Calibri" panose="020F0502020204030204" pitchFamily="34" charset="0"/>
            </a:endParaRPr>
          </a:p>
          <a:p>
            <a:pPr algn="just">
              <a:buSzPct val="90000"/>
              <a:buFont typeface="Arial" panose="020B0604020202020204" pitchFamily="34" charset="0"/>
              <a:buChar char="•"/>
            </a:pPr>
            <a:r>
              <a:rPr lang="pt-BR" sz="3800" b="1" dirty="0">
                <a:latin typeface="Calibri" panose="020F0502020204030204" pitchFamily="34" charset="0"/>
                <a:cs typeface="Calibri" panose="020F0502020204030204" pitchFamily="34" charset="0"/>
              </a:rPr>
              <a:t>Exemplo → </a:t>
            </a:r>
            <a:r>
              <a:rPr lang="pt-BR" sz="3700" dirty="0">
                <a:latin typeface="Calibri" panose="020F0502020204030204" pitchFamily="34" charset="0"/>
                <a:cs typeface="Calibri" panose="020F0502020204030204" pitchFamily="34" charset="0"/>
              </a:rPr>
              <a:t>Considere uma situação de Tragédia dos Comuns em que há livre acesso a uma zona de pesca.         O preço do peixe é de R$ 1,00. A produção total de peixes é função do número n de barcos, na forma:  f(n) = 80n - 2n</a:t>
            </a:r>
            <a:r>
              <a:rPr lang="pt-BR" sz="3700" baseline="30000" dirty="0">
                <a:latin typeface="Calibri" panose="020F0502020204030204" pitchFamily="34" charset="0"/>
                <a:cs typeface="Calibri" panose="020F0502020204030204" pitchFamily="34" charset="0"/>
              </a:rPr>
              <a:t>2</a:t>
            </a:r>
            <a:r>
              <a:rPr lang="pt-BR" sz="3700" dirty="0">
                <a:latin typeface="Calibri" panose="020F0502020204030204" pitchFamily="34" charset="0"/>
                <a:cs typeface="Calibri" panose="020F0502020204030204" pitchFamily="34" charset="0"/>
              </a:rPr>
              <a:t>. Suponha que o custo do barco é de R$ 20,00. </a:t>
            </a:r>
          </a:p>
          <a:p>
            <a:pPr algn="just">
              <a:buSzPct val="90000"/>
              <a:buFont typeface="Arial" panose="020B0604020202020204" pitchFamily="34" charset="0"/>
              <a:buChar char="•"/>
            </a:pPr>
            <a:endParaRPr lang="pt-BR" sz="600" dirty="0">
              <a:latin typeface="Calibri" panose="020F0502020204030204" pitchFamily="34" charset="0"/>
              <a:cs typeface="Calibri" panose="020F0502020204030204" pitchFamily="34" charset="0"/>
            </a:endParaRPr>
          </a:p>
          <a:p>
            <a:pPr algn="just">
              <a:buClrTx/>
              <a:buSzPct val="100000"/>
              <a:buFont typeface="Arial" panose="020B0604020202020204" pitchFamily="34" charset="0"/>
              <a:buChar char="•"/>
            </a:pPr>
            <a:r>
              <a:rPr lang="pt-BR" sz="3600" dirty="0">
                <a:latin typeface="Calibri" panose="020F0502020204030204" pitchFamily="34" charset="0"/>
                <a:cs typeface="Calibri" panose="020F0502020204030204" pitchFamily="34" charset="0"/>
              </a:rPr>
              <a:t>Primeiramente, devemos notar que trata-se de um exercício referente ao uso de um </a:t>
            </a:r>
            <a:r>
              <a:rPr lang="pt-BR" sz="3600" b="1" dirty="0">
                <a:latin typeface="Calibri" panose="020F0502020204030204" pitchFamily="34" charset="0"/>
                <a:cs typeface="Calibri" panose="020F0502020204030204" pitchFamily="34" charset="0"/>
              </a:rPr>
              <a:t>recurso comum</a:t>
            </a:r>
            <a:r>
              <a:rPr lang="pt-BR" sz="3600" dirty="0">
                <a:latin typeface="Calibri" panose="020F0502020204030204" pitchFamily="34" charset="0"/>
                <a:cs typeface="Calibri" panose="020F0502020204030204" pitchFamily="34" charset="0"/>
              </a:rPr>
              <a:t>.</a:t>
            </a:r>
          </a:p>
          <a:p>
            <a:pPr algn="just">
              <a:buClrTx/>
              <a:buSzPct val="100000"/>
              <a:buFont typeface="Arial" panose="020B0604020202020204" pitchFamily="34" charset="0"/>
              <a:buChar char="•"/>
            </a:pPr>
            <a:endParaRPr lang="pt-BR" sz="600" dirty="0">
              <a:latin typeface="Calibri" panose="020F0502020204030204" pitchFamily="34" charset="0"/>
              <a:cs typeface="Calibri" panose="020F0502020204030204" pitchFamily="34" charset="0"/>
            </a:endParaRPr>
          </a:p>
          <a:p>
            <a:pPr algn="just">
              <a:buClrTx/>
              <a:buSzPct val="100000"/>
              <a:buFont typeface="Arial" panose="020B0604020202020204" pitchFamily="34" charset="0"/>
              <a:buChar char="•"/>
            </a:pPr>
            <a:r>
              <a:rPr lang="pt-BR" sz="3600" dirty="0">
                <a:latin typeface="Calibri" panose="020F0502020204030204" pitchFamily="34" charset="0"/>
                <a:cs typeface="Calibri" panose="020F0502020204030204" pitchFamily="34" charset="0"/>
              </a:rPr>
              <a:t>Como vimos, existindo livre acesso, o recurso comum tende a ser </a:t>
            </a:r>
            <a:r>
              <a:rPr lang="pt-BR" sz="3600" dirty="0" err="1">
                <a:latin typeface="Calibri" panose="020F0502020204030204" pitchFamily="34" charset="0"/>
                <a:cs typeface="Calibri" panose="020F0502020204030204" pitchFamily="34" charset="0"/>
              </a:rPr>
              <a:t>superutilizado</a:t>
            </a:r>
            <a:r>
              <a:rPr lang="pt-BR" sz="3600" dirty="0">
                <a:latin typeface="Calibri" panose="020F0502020204030204" pitchFamily="34" charset="0"/>
                <a:cs typeface="Calibri" panose="020F0502020204030204" pitchFamily="34" charset="0"/>
              </a:rPr>
              <a:t>.</a:t>
            </a:r>
          </a:p>
          <a:p>
            <a:pPr algn="just">
              <a:buSzPct val="90000"/>
              <a:buFont typeface="Arial" panose="020B0604020202020204" pitchFamily="34" charset="0"/>
              <a:buChar char="•"/>
            </a:pPr>
            <a:endParaRPr lang="pt-BR" sz="3800" dirty="0">
              <a:latin typeface="Calibri" panose="020F0502020204030204" pitchFamily="34" charset="0"/>
              <a:cs typeface="Calibri" panose="020F0502020204030204" pitchFamily="34" charset="0"/>
            </a:endParaRPr>
          </a:p>
          <a:p>
            <a:pPr algn="just">
              <a:buSzPct val="90000"/>
              <a:buFont typeface="Arial" panose="020B0604020202020204" pitchFamily="34" charset="0"/>
              <a:buChar char="•"/>
            </a:pPr>
            <a:endParaRPr lang="en-US" altLang="en-US" sz="3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833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5C6B9FD7-95B4-4852-BAC3-BB0EF86774D3}"/>
              </a:ext>
            </a:extLst>
          </p:cNvPr>
          <p:cNvSpPr/>
          <p:nvPr/>
        </p:nvSpPr>
        <p:spPr>
          <a:xfrm>
            <a:off x="8472265" y="5613988"/>
            <a:ext cx="1512168" cy="648072"/>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ítulo 1">
            <a:extLst>
              <a:ext uri="{FF2B5EF4-FFF2-40B4-BE49-F238E27FC236}">
                <a16:creationId xmlns:a16="http://schemas.microsoft.com/office/drawing/2014/main" id="{01F56054-4084-473B-AAAF-798DAC7E980C}"/>
              </a:ext>
            </a:extLst>
          </p:cNvPr>
          <p:cNvSpPr>
            <a:spLocks noGrp="1"/>
          </p:cNvSpPr>
          <p:nvPr>
            <p:ph type="title"/>
          </p:nvPr>
        </p:nvSpPr>
        <p:spPr>
          <a:xfrm>
            <a:off x="1631504" y="479381"/>
            <a:ext cx="8229600" cy="757237"/>
          </a:xfrm>
        </p:spPr>
        <p:txBody>
          <a:bodyPr>
            <a:normAutofit fontScale="90000"/>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6" name="Espaço Reservado para Conteúdo 2">
            <a:extLst>
              <a:ext uri="{FF2B5EF4-FFF2-40B4-BE49-F238E27FC236}">
                <a16:creationId xmlns:a16="http://schemas.microsoft.com/office/drawing/2014/main" id="{B5388D0A-7550-4068-B78B-EB3B49023894}"/>
              </a:ext>
            </a:extLst>
          </p:cNvPr>
          <p:cNvSpPr txBox="1">
            <a:spLocks/>
          </p:cNvSpPr>
          <p:nvPr/>
        </p:nvSpPr>
        <p:spPr bwMode="auto">
          <a:xfrm>
            <a:off x="179512" y="872704"/>
            <a:ext cx="11749136" cy="1775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3600" b="0" dirty="0">
                <a:latin typeface="Calibri" panose="020F0502020204030204" pitchFamily="34" charset="0"/>
                <a:cs typeface="Calibri" panose="020F0502020204030204" pitchFamily="34" charset="0"/>
              </a:rPr>
              <a:t>Primeiramente, vamos calcular o </a:t>
            </a:r>
            <a:r>
              <a:rPr lang="pt-BR" sz="3600" b="1" dirty="0">
                <a:latin typeface="Calibri" panose="020F0502020204030204" pitchFamily="34" charset="0"/>
                <a:cs typeface="Calibri" panose="020F0502020204030204" pitchFamily="34" charset="0"/>
              </a:rPr>
              <a:t>número ótimo </a:t>
            </a:r>
            <a:r>
              <a:rPr lang="pt-BR" sz="3600" b="0" dirty="0">
                <a:latin typeface="Calibri" panose="020F0502020204030204" pitchFamily="34" charset="0"/>
                <a:cs typeface="Calibri" panose="020F0502020204030204" pitchFamily="34" charset="0"/>
              </a:rPr>
              <a:t>de </a:t>
            </a:r>
            <a:r>
              <a:rPr lang="pt-BR" sz="3600" dirty="0">
                <a:latin typeface="Calibri" panose="020F0502020204030204" pitchFamily="34" charset="0"/>
                <a:cs typeface="Calibri" panose="020F0502020204030204" pitchFamily="34" charset="0"/>
              </a:rPr>
              <a:t>barcos</a:t>
            </a:r>
            <a:r>
              <a:rPr lang="pt-BR" sz="3600" b="0" dirty="0">
                <a:latin typeface="Calibri" panose="020F0502020204030204" pitchFamily="34" charset="0"/>
                <a:cs typeface="Calibri" panose="020F0502020204030204" pitchFamily="34" charset="0"/>
              </a:rPr>
              <a:t>.</a:t>
            </a:r>
          </a:p>
          <a:p>
            <a:pPr algn="just"/>
            <a:r>
              <a:rPr lang="pt-BR" sz="3600" b="0" dirty="0">
                <a:latin typeface="Calibri" panose="020F0502020204030204" pitchFamily="34" charset="0"/>
                <a:cs typeface="Calibri" panose="020F0502020204030204" pitchFamily="34" charset="0"/>
              </a:rPr>
              <a:t>Nesse caso, devemos </a:t>
            </a:r>
            <a:r>
              <a:rPr lang="pt-BR" sz="3600" dirty="0">
                <a:latin typeface="Calibri" panose="020F0502020204030204" pitchFamily="34" charset="0"/>
                <a:cs typeface="Calibri" panose="020F0502020204030204" pitchFamily="34" charset="0"/>
              </a:rPr>
              <a:t>pensar</a:t>
            </a:r>
            <a:r>
              <a:rPr lang="pt-BR" sz="3600" b="0" dirty="0">
                <a:latin typeface="Calibri" panose="020F0502020204030204" pitchFamily="34" charset="0"/>
                <a:cs typeface="Calibri" panose="020F0502020204030204" pitchFamily="34" charset="0"/>
              </a:rPr>
              <a:t> como se o recurso possuísse um proprietário. </a:t>
            </a:r>
          </a:p>
          <a:p>
            <a:pPr algn="just"/>
            <a:r>
              <a:rPr lang="pt-BR" sz="3600" b="0" dirty="0">
                <a:latin typeface="Calibri" panose="020F0502020204030204" pitchFamily="34" charset="0"/>
                <a:cs typeface="Calibri" panose="020F0502020204030204" pitchFamily="34" charset="0"/>
              </a:rPr>
              <a:t>Qual a quantidade produzida (peixes) para a maximização de lucros ? Quantos barcos irão pescar ? </a:t>
            </a:r>
          </a:p>
        </p:txBody>
      </p:sp>
      <p:graphicFrame>
        <p:nvGraphicFramePr>
          <p:cNvPr id="7" name="Object 16">
            <a:extLst>
              <a:ext uri="{FF2B5EF4-FFF2-40B4-BE49-F238E27FC236}">
                <a16:creationId xmlns:a16="http://schemas.microsoft.com/office/drawing/2014/main" id="{BA609396-4644-4F34-869B-6313C85904FF}"/>
              </a:ext>
            </a:extLst>
          </p:cNvPr>
          <p:cNvGraphicFramePr>
            <a:graphicFrameLocks/>
          </p:cNvGraphicFramePr>
          <p:nvPr>
            <p:extLst>
              <p:ext uri="{D42A27DB-BD31-4B8C-83A1-F6EECF244321}">
                <p14:modId xmlns:p14="http://schemas.microsoft.com/office/powerpoint/2010/main" val="1390322327"/>
              </p:ext>
            </p:extLst>
          </p:nvPr>
        </p:nvGraphicFramePr>
        <p:xfrm>
          <a:off x="479376" y="3728528"/>
          <a:ext cx="9381728" cy="2808312"/>
        </p:xfrm>
        <a:graphic>
          <a:graphicData uri="http://schemas.openxmlformats.org/presentationml/2006/ole">
            <mc:AlternateContent xmlns:mc="http://schemas.openxmlformats.org/markup-compatibility/2006">
              <mc:Choice xmlns:v="urn:schemas-microsoft-com:vml" Requires="v">
                <p:oleObj name="Equation" r:id="rId2" imgW="3174840" imgH="939600" progId="Equation.DSMT4">
                  <p:embed/>
                </p:oleObj>
              </mc:Choice>
              <mc:Fallback>
                <p:oleObj name="Equation" r:id="rId2" imgW="3174840" imgH="939600" progId="Equation.DSMT4">
                  <p:embed/>
                  <p:pic>
                    <p:nvPicPr>
                      <p:cNvPr id="7" name="Object 16">
                        <a:extLst>
                          <a:ext uri="{FF2B5EF4-FFF2-40B4-BE49-F238E27FC236}">
                            <a16:creationId xmlns:a16="http://schemas.microsoft.com/office/drawing/2014/main" id="{BA609396-4644-4F34-869B-6313C85904FF}"/>
                          </a:ext>
                        </a:extLst>
                      </p:cNvPr>
                      <p:cNvPicPr>
                        <a:picLocks noChangeArrowheads="1"/>
                      </p:cNvPicPr>
                      <p:nvPr/>
                    </p:nvPicPr>
                    <p:blipFill>
                      <a:blip r:embed="rId3"/>
                      <a:srcRect/>
                      <a:stretch>
                        <a:fillRect/>
                      </a:stretch>
                    </p:blipFill>
                    <p:spPr bwMode="auto">
                      <a:xfrm>
                        <a:off x="479376" y="3728528"/>
                        <a:ext cx="9381728" cy="28083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33332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4497</TotalTime>
  <Words>10898</Words>
  <Application>Microsoft Office PowerPoint</Application>
  <PresentationFormat>Widescreen</PresentationFormat>
  <Paragraphs>830</Paragraphs>
  <Slides>127</Slides>
  <Notes>0</Notes>
  <HiddenSlides>0</HiddenSlides>
  <MMClips>0</MMClips>
  <ScaleCrop>false</ScaleCrop>
  <HeadingPairs>
    <vt:vector size="8" baseType="variant">
      <vt:variant>
        <vt:lpstr>Fontes usadas</vt:lpstr>
      </vt:variant>
      <vt:variant>
        <vt:i4>7</vt:i4>
      </vt:variant>
      <vt:variant>
        <vt:lpstr>Tema</vt:lpstr>
      </vt:variant>
      <vt:variant>
        <vt:i4>1</vt:i4>
      </vt:variant>
      <vt:variant>
        <vt:lpstr>Servidores OLE inseridos</vt:lpstr>
      </vt:variant>
      <vt:variant>
        <vt:i4>1</vt:i4>
      </vt:variant>
      <vt:variant>
        <vt:lpstr>Títulos de slides</vt:lpstr>
      </vt:variant>
      <vt:variant>
        <vt:i4>127</vt:i4>
      </vt:variant>
    </vt:vector>
  </HeadingPairs>
  <TitlesOfParts>
    <vt:vector size="136" baseType="lpstr">
      <vt:lpstr>Arial</vt:lpstr>
      <vt:lpstr>Calibri</vt:lpstr>
      <vt:lpstr>Calibri Light</vt:lpstr>
      <vt:lpstr>inherit</vt:lpstr>
      <vt:lpstr>Symbol</vt:lpstr>
      <vt:lpstr>Times New Roman</vt:lpstr>
      <vt:lpstr>Wingdings</vt:lpstr>
      <vt:lpstr>Tema do Office</vt:lpstr>
      <vt:lpstr>Equation</vt:lpstr>
      <vt:lpstr>Apresentação do PowerPoint</vt:lpstr>
      <vt:lpstr>Apresentação do PowerPoint</vt:lpstr>
      <vt:lpstr>Apresentação do PowerPoint</vt:lpstr>
      <vt:lpstr>Apresentação do PowerPoint</vt:lpstr>
      <vt:lpstr>Apresentação do PowerPoint</vt:lpstr>
      <vt:lpstr>Concorrência Perfeita e Eficiência Alocativa</vt:lpstr>
      <vt:lpstr>Apresentação do PowerPoint</vt:lpstr>
      <vt:lpstr>Exemplo</vt:lpstr>
      <vt:lpstr>Exemplo</vt:lpstr>
      <vt:lpstr>Apresentação do PowerPoint</vt:lpstr>
      <vt:lpstr>Apresentação do PowerPoint</vt:lpstr>
      <vt:lpstr>Racionalidade para Intervenção Estatal na Economia</vt:lpstr>
      <vt:lpstr>Racionalidade para Intervenção Estatal na Economia</vt:lpstr>
      <vt:lpstr>A Maximização de Lucros </vt:lpstr>
      <vt:lpstr>Apresentação do PowerPoint</vt:lpstr>
      <vt:lpstr>Bens Públicos</vt:lpstr>
      <vt:lpstr>Bens Públicos, Privados,  Recursos Comuns e Monopólios Naturais</vt:lpstr>
      <vt:lpstr>Quando Provisionar Um Bem Público</vt:lpstr>
      <vt:lpstr>Apresentação do PowerPoint</vt:lpstr>
      <vt:lpstr>Apresentação do PowerPoint</vt:lpstr>
      <vt:lpstr>Apresentação do PowerPoint</vt:lpstr>
      <vt:lpstr>Observação: Os Bens Semipúblicos</vt:lpstr>
      <vt:lpstr>Recursos Comuns </vt:lpstr>
      <vt:lpstr>Externalidades </vt:lpstr>
      <vt:lpstr>Externalidades </vt:lpstr>
      <vt:lpstr>Externalidades Negativas</vt:lpstr>
      <vt:lpstr>Externalidade Negativa: Poluição e Ótimo Social</vt:lpstr>
      <vt:lpstr>Soluções Privadas Para as Externalidades </vt:lpstr>
      <vt:lpstr>Soluções Privadas Para as Externalidades </vt:lpstr>
      <vt:lpstr>Soluções Privadas Para as Externalidades </vt:lpstr>
      <vt:lpstr>Políticas Públicas Para as Externalidades </vt:lpstr>
      <vt:lpstr>Informação Assimétrica</vt:lpstr>
      <vt:lpstr>Informação Assimétrica</vt:lpstr>
      <vt:lpstr>Informação Assimétrica</vt:lpstr>
      <vt:lpstr>Informação Assimétrica</vt:lpstr>
      <vt:lpstr>Informação Assimétrica</vt:lpstr>
      <vt:lpstr>Seleção Adversa</vt:lpstr>
      <vt:lpstr>Seleção Adversa</vt:lpstr>
      <vt:lpstr>Risco Moral (Moral Hazard)</vt:lpstr>
      <vt:lpstr>Risco Moral e Seleção Adversa</vt:lpstr>
      <vt:lpstr>Seleção Adversa</vt:lpstr>
      <vt:lpstr>Sinalização</vt:lpstr>
      <vt:lpstr>Incentivos: O Problema da Relação Agente-Principal</vt:lpstr>
      <vt:lpstr>Incentivos: O Problema da Relação Agente-Principal</vt:lpstr>
      <vt:lpstr>Apresentação do PowerPoint</vt:lpstr>
      <vt:lpstr>1) CEBRASPE (CESPE) - Aud (TCE-RN)/2015  </vt:lpstr>
      <vt:lpstr>2) CEBRASPE (CESPE) - AJ (TJ CE)/TJ CE/Técnico Administrativa/Adm./2014 </vt:lpstr>
      <vt:lpstr>Apresentação do PowerPoint</vt:lpstr>
      <vt:lpstr>3) CEBRASPE (CESPE) - ERSPT (ANATEL)/  Economia/2014 </vt:lpstr>
      <vt:lpstr>4) CEBRASPE (CESPE) - AJ (TJ SE)/TJ SE/ Apoio Especializado/Economia/2014 </vt:lpstr>
      <vt:lpstr>5) CEBRASPE (CESPE) - AE ES/SEGER ES/ Ciências Econômicas/2013 </vt:lpstr>
      <vt:lpstr>Apresentação do PowerPoint</vt:lpstr>
      <vt:lpstr>Apresentação do PowerPoint</vt:lpstr>
      <vt:lpstr>6) CEBRASPE (CESPE) - ERPDACGN (ANP)/ ANP/Área II/2013 </vt:lpstr>
      <vt:lpstr>7) CEBRASPE (CESPE) - ERAC (ANAC)/ Área 4/2012 </vt:lpstr>
      <vt:lpstr>8) CEBRASPE (CESPE) - Aud (CAGE RS)/ SEFAZ RS/2018 </vt:lpstr>
      <vt:lpstr>Apresentação do PowerPoint</vt:lpstr>
      <vt:lpstr>9) CEBRASPE (CESPE) - Eco (DPU)/2016  </vt:lpstr>
      <vt:lpstr>10) CEBRASPE (CESPE) - Aud (TCE PR)/2016  </vt:lpstr>
      <vt:lpstr>11) CEBRASPE (CESPE) - Eco (SUFRAMA)/ 2014 </vt:lpstr>
      <vt:lpstr>12) CEBRASPE (CESPE) - AJ (TJ SE)/ Apoio Especializado/Eco/2014 </vt:lpstr>
      <vt:lpstr>13) CEBRASPE (CESPE) - ERSS (ANS)/2013  </vt:lpstr>
      <vt:lpstr>14) CEBRASPE (CESPE) -Diplomata/IRBr/2018  </vt:lpstr>
      <vt:lpstr>Apresentação do PowerPoint</vt:lpstr>
      <vt:lpstr>Apresentação do PowerPoint</vt:lpstr>
      <vt:lpstr>Apresentação do PowerPoint</vt:lpstr>
      <vt:lpstr>Apresentação do PowerPoint</vt:lpstr>
      <vt:lpstr>Apresentação do PowerPoint</vt:lpstr>
      <vt:lpstr>15) CEBRASPE (CESPE) - Aud CE (TCE-PA)/TCE - Administrativa/Eco/2016 </vt:lpstr>
      <vt:lpstr>Apresentação do PowerPoint</vt:lpstr>
      <vt:lpstr>16) CEBRASPE (CESPE) - Aud CE (TCE-PA)/TCE - Administrativa/Eco/2016 </vt:lpstr>
      <vt:lpstr>Apresentação do PowerPoint</vt:lpstr>
      <vt:lpstr>17) CEBRASPE (CESPE) - AL (CAM DEP)/ Consultor de Orç. e Fiscaliz. Financeira/2014 </vt:lpstr>
      <vt:lpstr>18) CEBRASPE (CESPE) – Ana (BACEN)/ Área 3 – Pol. Eco. e Monet./2013  </vt:lpstr>
      <vt:lpstr>19) CEBRASPE (CESPE) - ACE (TCE-ES)/ TCE-ES/TI/2012 </vt:lpstr>
      <vt:lpstr>20) CEBRASPE (CESPE) – Aud. -SEFAZ RS/2018  </vt:lpstr>
      <vt:lpstr>21) CEBRASPE (CESPE) – Aud. /TCE-PR/2016  </vt:lpstr>
      <vt:lpstr>Apresentação do PowerPoint</vt:lpstr>
      <vt:lpstr>22) CEBRASPE (CESPE) - Aud (TCE-RN)/ TCE-RN/2015 </vt:lpstr>
      <vt:lpstr>23) CEBRASPE (CESPE) - ERSPT (ANATEL)/ Economia/2014  </vt:lpstr>
      <vt:lpstr>24) CEBRASPE (CESPE) - AUFC (TCU)/ Controle Externo/Audit. Gov./2013 </vt:lpstr>
      <vt:lpstr>25) CEBRASPE (CESPE) - ACE (TCE-RO)/ TCE-RO/Economia/2019 </vt:lpstr>
      <vt:lpstr>26) CEBRASPE (CESPE) - Eco (DPU)/ DPU/2016 </vt:lpstr>
      <vt:lpstr>27) CEBRASPE (CESPE) - AL (CAM DEP)/ Área IV/Consultor Legislativo/2014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Recursos Comuns </vt:lpstr>
      <vt:lpstr>Recursos Comuns </vt:lpstr>
      <vt:lpstr>Recursos Comuns </vt:lpstr>
      <vt:lpstr>Recursos Comuns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dc:title>
  <dc:creator>ac</dc:creator>
  <cp:lastModifiedBy>Antonio Carlos Assumpção</cp:lastModifiedBy>
  <cp:revision>372</cp:revision>
  <dcterms:created xsi:type="dcterms:W3CDTF">2015-04-14T21:17:59Z</dcterms:created>
  <dcterms:modified xsi:type="dcterms:W3CDTF">2024-04-17T16:50:43Z</dcterms:modified>
</cp:coreProperties>
</file>