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697" r:id="rId3"/>
    <p:sldId id="698" r:id="rId4"/>
    <p:sldId id="673" r:id="rId5"/>
    <p:sldId id="674" r:id="rId6"/>
    <p:sldId id="675" r:id="rId7"/>
    <p:sldId id="577" r:id="rId8"/>
    <p:sldId id="693" r:id="rId9"/>
    <p:sldId id="699" r:id="rId10"/>
    <p:sldId id="700" r:id="rId11"/>
    <p:sldId id="694" r:id="rId12"/>
    <p:sldId id="695" r:id="rId13"/>
    <p:sldId id="696" r:id="rId14"/>
    <p:sldId id="506" r:id="rId15"/>
    <p:sldId id="507" r:id="rId16"/>
    <p:sldId id="50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76C58-7335-4E29-821D-17D83E73D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008E3F-D478-4225-9C2D-8AF98A860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30408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5581C-1133-4F3F-BF3D-01CA37E0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865D90-051D-4D82-8046-06CF31E6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83C775-4798-4030-82C8-CCBF3354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FC0A-E083-4474-AC8F-756DB43920AA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C78C58-A0BA-4470-93F5-828EA441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192AB7-DA88-4EC2-A14D-098C97C26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800F-C590-4590-9F7E-B050E3C82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84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26B4274-E3AE-4DA8-8AE9-EAA8D42AE1C7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AF243DB-8A8C-46F2-9590-0CA27EC6ABB6}"/>
              </a:ext>
            </a:extLst>
          </p:cNvPr>
          <p:cNvSpPr/>
          <p:nvPr userDrawn="1"/>
        </p:nvSpPr>
        <p:spPr>
          <a:xfrm>
            <a:off x="-4356" y="6757866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26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rtl="0" eaLnBrk="1" latinLnBrk="0" hangingPunct="1">
        <a:spcBef>
          <a:spcPct val="0"/>
        </a:spcBef>
        <a:buNone/>
        <a:defRPr kumimoji="0" sz="5467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87668" indent="-341367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9035" indent="-304792" algn="l" rtl="0" eaLnBrk="1" latinLnBrk="0" hangingPunct="1">
        <a:spcBef>
          <a:spcPts val="432"/>
        </a:spcBef>
        <a:buClr>
          <a:schemeClr val="accent1"/>
        </a:buClr>
        <a:buFont typeface="Verdana"/>
        <a:buChar char="◦"/>
        <a:defRPr kumimoji="0" sz="3067" kern="1200">
          <a:solidFill>
            <a:schemeClr val="tx1"/>
          </a:solidFill>
          <a:latin typeface="+mn-lt"/>
          <a:ea typeface="+mn-ea"/>
          <a:cs typeface="+mn-cs"/>
        </a:defRPr>
      </a:lvl2pPr>
      <a:lvl3pPr marL="1146019" indent="-304792" algn="l" rtl="0" eaLnBrk="1" latinLnBrk="0" hangingPunct="1">
        <a:spcBef>
          <a:spcPts val="467"/>
        </a:spcBef>
        <a:buClr>
          <a:schemeClr val="accent2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62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F1BB1E0F-E636-47A9-A0EC-2784A04B6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5" y="191124"/>
            <a:ext cx="12192001" cy="6540980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31D22C7D-CF83-4980-BA94-A76C36A2BA8E}"/>
              </a:ext>
            </a:extLst>
          </p:cNvPr>
          <p:cNvSpPr txBox="1"/>
          <p:nvPr/>
        </p:nvSpPr>
        <p:spPr>
          <a:xfrm>
            <a:off x="1585186" y="4759300"/>
            <a:ext cx="4238911" cy="4462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Exercícios – Aula 04-10-2021</a:t>
            </a:r>
          </a:p>
        </p:txBody>
      </p:sp>
    </p:spTree>
    <p:extLst>
      <p:ext uri="{BB962C8B-B14F-4D97-AF65-F5344CB8AC3E}">
        <p14:creationId xmlns:p14="http://schemas.microsoft.com/office/powerpoint/2010/main" val="426257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5A0DBC18-EA19-467E-900C-F72724E0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9497" y="163776"/>
            <a:ext cx="0" cy="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Calculando o PIB Pela Ótica da Renda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A08D251-EF8C-47D3-AE9F-B75861CF42BF}"/>
              </a:ext>
            </a:extLst>
          </p:cNvPr>
          <p:cNvSpPr txBox="1"/>
          <p:nvPr/>
        </p:nvSpPr>
        <p:spPr>
          <a:xfrm>
            <a:off x="238538" y="1033670"/>
            <a:ext cx="6875511" cy="38164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Lucros Retidos</a:t>
            </a:r>
            <a:endParaRPr lang="pt-BR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Impostos Diretos Sobre Empresas</a:t>
            </a:r>
          </a:p>
          <a:p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Outras Receitas do Governo</a:t>
            </a:r>
            <a:endParaRPr lang="pt-BR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(+) Transferências Governamentais</a:t>
            </a: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(=) Renda Pessoal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Impostos Diretos Sobre as Famílias</a:t>
            </a: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(=) Renda Pessoal Disponível (RPD)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B0BE1D3-2B29-4DF6-A8EC-9162E82A74BB}"/>
              </a:ext>
            </a:extLst>
          </p:cNvPr>
          <p:cNvCxnSpPr>
            <a:cxnSpLocks/>
          </p:cNvCxnSpPr>
          <p:nvPr/>
        </p:nvCxnSpPr>
        <p:spPr>
          <a:xfrm>
            <a:off x="222602" y="3000249"/>
            <a:ext cx="68914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ave Direita 6">
            <a:extLst>
              <a:ext uri="{FF2B5EF4-FFF2-40B4-BE49-F238E27FC236}">
                <a16:creationId xmlns:a16="http://schemas.microsoft.com/office/drawing/2014/main" id="{67199610-2D7E-4585-AC5B-C38FADC9DA1B}"/>
              </a:ext>
            </a:extLst>
          </p:cNvPr>
          <p:cNvSpPr/>
          <p:nvPr/>
        </p:nvSpPr>
        <p:spPr>
          <a:xfrm>
            <a:off x="6796583" y="2511190"/>
            <a:ext cx="462792" cy="425360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CE0CE1C-4528-44A7-B457-B8F6AEA9D1D1}"/>
              </a:ext>
            </a:extLst>
          </p:cNvPr>
          <p:cNvCxnSpPr>
            <a:cxnSpLocks/>
          </p:cNvCxnSpPr>
          <p:nvPr/>
        </p:nvCxnSpPr>
        <p:spPr>
          <a:xfrm>
            <a:off x="224874" y="3575735"/>
            <a:ext cx="68914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F3F9FAB-41DD-4311-AE79-EC2504679FC8}"/>
              </a:ext>
            </a:extLst>
          </p:cNvPr>
          <p:cNvCxnSpPr>
            <a:cxnSpLocks/>
          </p:cNvCxnSpPr>
          <p:nvPr/>
        </p:nvCxnSpPr>
        <p:spPr>
          <a:xfrm>
            <a:off x="213498" y="4164868"/>
            <a:ext cx="68914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FF1FAE6-90B5-41FC-A9A3-EE4ED57CD403}"/>
              </a:ext>
            </a:extLst>
          </p:cNvPr>
          <p:cNvSpPr txBox="1"/>
          <p:nvPr/>
        </p:nvSpPr>
        <p:spPr>
          <a:xfrm>
            <a:off x="7274253" y="2169568"/>
            <a:ext cx="4230810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 eaLnBrk="1" hangingPunct="1">
              <a:buClrTx/>
              <a:buSzPct val="100000"/>
              <a:defRPr/>
            </a:pPr>
            <a:r>
              <a:rPr lang="pt-BR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Transferências </a:t>
            </a:r>
            <a:r>
              <a:rPr lang="pt-BR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pt-BR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 do governo para o setor privado.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DF0FB5D-2671-4E85-BDE2-5BBDF9A24839}"/>
              </a:ext>
            </a:extLst>
          </p:cNvPr>
          <p:cNvSpPr txBox="1"/>
          <p:nvPr/>
        </p:nvSpPr>
        <p:spPr>
          <a:xfrm>
            <a:off x="7249978" y="3711151"/>
            <a:ext cx="4703484" cy="16773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Poupança Privada = </a:t>
            </a:r>
            <a:r>
              <a:rPr lang="pt-BR" altLang="en-US" sz="24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altLang="en-US" sz="16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famílias</a:t>
            </a:r>
            <a:r>
              <a:rPr lang="pt-BR" altLang="en-US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Lucros Retidos</a:t>
            </a:r>
            <a:endParaRPr lang="pt-BR" alt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ClrTx/>
              <a:buSzPct val="100000"/>
              <a:buFont typeface="Wingdings" panose="05000000000000000000" pitchFamily="2" charset="2"/>
              <a:buChar char="§"/>
              <a:defRPr/>
            </a:pPr>
            <a:endParaRPr lang="pt-BR" altLang="en-US" sz="7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RPD = salários + aluguéis + juros + lucros (líquidos)</a:t>
            </a:r>
          </a:p>
        </p:txBody>
      </p:sp>
      <p:sp>
        <p:nvSpPr>
          <p:cNvPr id="12" name="Chave Direita 11">
            <a:extLst>
              <a:ext uri="{FF2B5EF4-FFF2-40B4-BE49-F238E27FC236}">
                <a16:creationId xmlns:a16="http://schemas.microsoft.com/office/drawing/2014/main" id="{76095303-2D23-4CC3-AD54-576A90D782A2}"/>
              </a:ext>
            </a:extLst>
          </p:cNvPr>
          <p:cNvSpPr/>
          <p:nvPr/>
        </p:nvSpPr>
        <p:spPr>
          <a:xfrm>
            <a:off x="6803211" y="4253850"/>
            <a:ext cx="462792" cy="425360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07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3F270F62-5F12-4EC6-AD85-C306789E1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7" y="250414"/>
            <a:ext cx="11847442" cy="2844800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700" b="1" dirty="0">
                <a:latin typeface="Calibri" panose="020F0502020204030204" pitchFamily="34" charset="0"/>
              </a:rPr>
              <a:t>Começarei pelo item II.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700" dirty="0">
                <a:latin typeface="Calibri" panose="020F0502020204030204" pitchFamily="34" charset="0"/>
              </a:rPr>
              <a:t>O investimento (formação bruta de capital fixo mais variação de estoques) é dado pelo somatório das poupanças privada, pública (saldo do governo em conta corrente) e poupança externa (déficit em conta corrente do BP). Note que o déficit em CC do BP = -20 (superávit de 20). Logo, nesta economia, o investimento é inferior a poupança doméstica, com parte da poupança doméstica sendo utilizada para financiar a formação de capital no resto do mundo. Note também que o enunciado refere-se a poupança líquida do setor privado. Portanto, para obtermos a poupança bruta, devemos adicionar a depreciação.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700" dirty="0">
              <a:latin typeface="Calibri" panose="020F050202020403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700" dirty="0">
              <a:latin typeface="Calibri" panose="020F0502020204030204" pitchFamily="34" charset="0"/>
            </a:endParaRPr>
          </a:p>
          <a:p>
            <a:endParaRPr lang="en-US" sz="2700" dirty="0">
              <a:latin typeface="Calibri" panose="020F0502020204030204" pitchFamily="34" charset="0"/>
            </a:endParaRP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AC073628-9681-4FC5-A35B-35BD5A6664F8}"/>
              </a:ext>
            </a:extLst>
          </p:cNvPr>
          <p:cNvSpPr txBox="1">
            <a:spLocks/>
          </p:cNvSpPr>
          <p:nvPr/>
        </p:nvSpPr>
        <p:spPr>
          <a:xfrm>
            <a:off x="457200" y="4759468"/>
            <a:ext cx="7391400" cy="2844800"/>
          </a:xfrm>
        </p:spPr>
        <p:txBody>
          <a:bodyPr/>
          <a:lstStyle>
            <a:lvl1pPr marL="487668" indent="-341367" algn="l" rtl="0" eaLnBrk="1" latinLnBrk="0" hangingPunct="1"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9035" indent="-304792" algn="l" rtl="0" eaLnBrk="1" latinLnBrk="0" hangingPunct="1">
              <a:spcBef>
                <a:spcPts val="432"/>
              </a:spcBef>
              <a:buClr>
                <a:schemeClr val="accent1"/>
              </a:buClr>
              <a:buFont typeface="Verdana"/>
              <a:buChar char="◦"/>
              <a:defRPr kumimoji="0" sz="3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6019" indent="-304792" algn="l" rtl="0" eaLnBrk="1" latinLnBrk="0" hangingPunct="1">
              <a:spcBef>
                <a:spcPts val="467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962" indent="-304792" algn="l" rtl="0" eaLnBrk="1" latinLnBrk="0" hangingPunct="1">
              <a:spcBef>
                <a:spcPts val="467"/>
              </a:spcBef>
              <a:buClr>
                <a:schemeClr val="accent2"/>
              </a:buClr>
              <a:buFont typeface="Wingdings 2"/>
              <a:buChar char=""/>
              <a:defRPr kumimoji="0" sz="25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-304792" algn="l" rtl="0" eaLnBrk="1" latinLnBrk="0" hangingPunct="1">
              <a:spcBef>
                <a:spcPts val="467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3547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38339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131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924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133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400" dirty="0">
              <a:latin typeface="Calibri" panose="020F050202020403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400" dirty="0">
              <a:latin typeface="Calibri" panose="020F050202020403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</a:rPr>
              <a:t>Logo, como a FBKF = 750, temos: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600" dirty="0">
              <a:latin typeface="Calibri" panose="020F050202020403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</a:rPr>
              <a:t>                                                              .  Logo, II é falsa.</a:t>
            </a: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71D59BAC-A89D-4BF8-9AF3-FA3BA05F6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669024"/>
              </p:ext>
            </p:extLst>
          </p:nvPr>
        </p:nvGraphicFramePr>
        <p:xfrm>
          <a:off x="652942" y="4547168"/>
          <a:ext cx="5535823" cy="1066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4" name="Equation" r:id="rId3" imgW="2425680" imgH="482400" progId="Equation.DSMT4">
                  <p:embed/>
                </p:oleObj>
              </mc:Choice>
              <mc:Fallback>
                <p:oleObj name="Equation" r:id="rId3" imgW="2425680" imgH="48240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942" y="4547168"/>
                        <a:ext cx="5535823" cy="1066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6C813F7D-FCFB-4A80-B9FE-8441FD7A9F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375032"/>
              </p:ext>
            </p:extLst>
          </p:nvPr>
        </p:nvGraphicFramePr>
        <p:xfrm>
          <a:off x="987286" y="6237359"/>
          <a:ext cx="426720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5" name="Equation" r:id="rId5" imgW="1841400" imgH="177480" progId="Equation.DSMT4">
                  <p:embed/>
                </p:oleObj>
              </mc:Choice>
              <mc:Fallback>
                <p:oleObj name="Equation" r:id="rId5" imgW="1841400" imgH="17748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7286" y="6237359"/>
                        <a:ext cx="4267201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67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5BAAD1B-680E-445F-9D6F-04106599A207}"/>
              </a:ext>
            </a:extLst>
          </p:cNvPr>
          <p:cNvSpPr txBox="1">
            <a:spLocks/>
          </p:cNvSpPr>
          <p:nvPr/>
        </p:nvSpPr>
        <p:spPr>
          <a:xfrm>
            <a:off x="228600" y="285750"/>
            <a:ext cx="11817626" cy="156693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buClrTx/>
              <a:buFont typeface="Wingdings" panose="05000000000000000000" pitchFamily="2" charset="2"/>
              <a:buChar char="§"/>
            </a:pPr>
            <a:r>
              <a:rPr lang="pt-BR" sz="2600" b="1" dirty="0">
                <a:latin typeface="Calibri" panose="020F0502020204030204" pitchFamily="34" charset="0"/>
              </a:rPr>
              <a:t> Item IV</a:t>
            </a:r>
          </a:p>
          <a:p>
            <a:pPr algn="just">
              <a:lnSpc>
                <a:spcPct val="100000"/>
              </a:lnSpc>
              <a:buClrTx/>
              <a:buFont typeface="Wingdings" panose="05000000000000000000" pitchFamily="2" charset="2"/>
              <a:buChar char="§"/>
            </a:pPr>
            <a:r>
              <a:rPr lang="pt-BR" sz="2600" b="1" dirty="0">
                <a:latin typeface="Calibri" panose="020F0502020204030204" pitchFamily="34" charset="0"/>
              </a:rPr>
              <a:t> </a:t>
            </a:r>
            <a:r>
              <a:rPr lang="pt-BR" sz="2600" dirty="0">
                <a:latin typeface="Calibri" panose="020F0502020204030204" pitchFamily="34" charset="0"/>
              </a:rPr>
              <a:t>A oferta total é dada pela produção doméstica mais as importações. Portanto,          Y</a:t>
            </a:r>
            <a:r>
              <a:rPr lang="pt-BR" sz="1800" dirty="0">
                <a:latin typeface="Calibri" panose="020F0502020204030204" pitchFamily="34" charset="0"/>
              </a:rPr>
              <a:t>PIB</a:t>
            </a:r>
            <a:r>
              <a:rPr lang="pt-BR" sz="2600" dirty="0">
                <a:latin typeface="Calibri" panose="020F0502020204030204" pitchFamily="34" charset="0"/>
              </a:rPr>
              <a:t> + Q</a:t>
            </a:r>
            <a:r>
              <a:rPr lang="pt-BR" sz="1800" dirty="0">
                <a:latin typeface="Calibri" panose="020F0502020204030204" pitchFamily="34" charset="0"/>
              </a:rPr>
              <a:t>BSNF</a:t>
            </a:r>
          </a:p>
          <a:p>
            <a:pPr algn="just">
              <a:lnSpc>
                <a:spcPct val="100000"/>
              </a:lnSpc>
            </a:pPr>
            <a:endParaRPr lang="en-US" sz="26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62D4E9C4-8793-4366-8E1B-089E2A4BA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889954"/>
              </p:ext>
            </p:extLst>
          </p:nvPr>
        </p:nvGraphicFramePr>
        <p:xfrm>
          <a:off x="379436" y="1744041"/>
          <a:ext cx="9234184" cy="125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8" name="Equation" r:id="rId3" imgW="4292280" imgH="558720" progId="Equation.DSMT4">
                  <p:embed/>
                </p:oleObj>
              </mc:Choice>
              <mc:Fallback>
                <p:oleObj name="Equation" r:id="rId3" imgW="4292280" imgH="55872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9436" y="1744041"/>
                        <a:ext cx="9234184" cy="1254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3D398A66-1206-476A-BE26-D781B3912807}"/>
              </a:ext>
            </a:extLst>
          </p:cNvPr>
          <p:cNvSpPr txBox="1"/>
          <p:nvPr/>
        </p:nvSpPr>
        <p:spPr>
          <a:xfrm>
            <a:off x="4926495" y="2489691"/>
            <a:ext cx="33826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Calibri" panose="020F0502020204030204" pitchFamily="34" charset="0"/>
              </a:rPr>
              <a:t>. Logo, IV é verdadeira.</a:t>
            </a:r>
            <a:endParaRPr lang="en-US" sz="2600" dirty="0">
              <a:latin typeface="Calibri" panose="020F0502020204030204" pitchFamily="34" charset="0"/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3E8323EE-4BCA-4593-9F1E-B0A6F42F6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36" y="3228890"/>
            <a:ext cx="11817626" cy="2632710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600" b="1" dirty="0">
                <a:latin typeface="Calibri" panose="020F0502020204030204" pitchFamily="34" charset="0"/>
              </a:rPr>
              <a:t>Item III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</a:rPr>
              <a:t>O produto interno bruto ao custo dos fatores é dado pelo PIB a preços de mercado menos os impostos indiretos mais os subsídios. Para encontrarmos o PNB ao custo de fatores basta adicionar a renda líquida recebida do exterior (ou retirar a RLEE).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600" dirty="0">
              <a:latin typeface="Calibri" panose="020F0502020204030204" pitchFamily="34" charset="0"/>
            </a:endParaRPr>
          </a:p>
          <a:p>
            <a:pPr marL="0" indent="0" algn="just">
              <a:buClrTx/>
              <a:buNone/>
            </a:pPr>
            <a:r>
              <a:rPr lang="pt-BR" sz="2600" dirty="0">
                <a:latin typeface="Calibri" panose="020F0502020204030204" pitchFamily="34" charset="0"/>
              </a:rPr>
              <a:t>       Logo, III é verdadeira.</a:t>
            </a:r>
            <a:endParaRPr lang="en-US" sz="260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22CDBCBB-3826-48FB-B6CD-78E9E32205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35385"/>
              </p:ext>
            </p:extLst>
          </p:nvPr>
        </p:nvGraphicFramePr>
        <p:xfrm>
          <a:off x="704141" y="4960454"/>
          <a:ext cx="9924102" cy="52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9" name="Equation" r:id="rId5" imgW="4736880" imgH="228600" progId="Equation.DSMT4">
                  <p:embed/>
                </p:oleObj>
              </mc:Choice>
              <mc:Fallback>
                <p:oleObj name="Equation" r:id="rId5" imgW="4736880" imgH="22860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4141" y="4960454"/>
                        <a:ext cx="9924102" cy="525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561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978883C5-C40E-4FA8-B5CC-401FDCE07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6541"/>
            <a:ext cx="11582400" cy="1219200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600" b="1" dirty="0">
                <a:latin typeface="Calibri" panose="020F0502020204030204" pitchFamily="34" charset="0"/>
              </a:rPr>
              <a:t>Item I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</a:rPr>
              <a:t>Para calcular o valor dos aluguéis temos que entender o cálculo do PIB pela ótica da renda, explicitado através da tabela abaixo, onde a RPD equivale ao somatório dos salários, aluguéis, juros e lucros (em termos líquidos).</a:t>
            </a:r>
            <a:endParaRPr lang="en-US" sz="2600" dirty="0">
              <a:latin typeface="Calibri" panose="020F0502020204030204" pitchFamily="34" charset="0"/>
            </a:endParaRPr>
          </a:p>
          <a:p>
            <a:pPr algn="just"/>
            <a:endParaRPr lang="en-US" sz="2600" dirty="0">
              <a:latin typeface="Calibri" panose="020F050202020403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BDAFCF1-6AC7-427E-9475-91D41E317B87}"/>
              </a:ext>
            </a:extLst>
          </p:cNvPr>
          <p:cNvSpPr txBox="1">
            <a:spLocks/>
          </p:cNvSpPr>
          <p:nvPr/>
        </p:nvSpPr>
        <p:spPr>
          <a:xfrm>
            <a:off x="334616" y="1962153"/>
            <a:ext cx="7696200" cy="2514600"/>
          </a:xfrm>
        </p:spPr>
        <p:txBody>
          <a:bodyPr>
            <a:noAutofit/>
          </a:bodyPr>
          <a:lstStyle>
            <a:lvl1pPr marL="487668" indent="-341367" algn="l" rtl="0" eaLnBrk="1" latinLnBrk="0" hangingPunct="1"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9035" indent="-304792" algn="l" rtl="0" eaLnBrk="1" latinLnBrk="0" hangingPunct="1">
              <a:spcBef>
                <a:spcPts val="432"/>
              </a:spcBef>
              <a:buClr>
                <a:schemeClr val="accent1"/>
              </a:buClr>
              <a:buFont typeface="Verdana"/>
              <a:buChar char="◦"/>
              <a:defRPr kumimoji="0" sz="3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6019" indent="-304792" algn="l" rtl="0" eaLnBrk="1" latinLnBrk="0" hangingPunct="1">
              <a:spcBef>
                <a:spcPts val="467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962" indent="-304792" algn="l" rtl="0" eaLnBrk="1" latinLnBrk="0" hangingPunct="1">
              <a:spcBef>
                <a:spcPts val="467"/>
              </a:spcBef>
              <a:buClr>
                <a:schemeClr val="accent2"/>
              </a:buClr>
              <a:buFont typeface="Wingdings 2"/>
              <a:buChar char=""/>
              <a:defRPr kumimoji="0" sz="25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-304792" algn="l" rtl="0" eaLnBrk="1" latinLnBrk="0" hangingPunct="1">
              <a:spcBef>
                <a:spcPts val="467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3547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38339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131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924" indent="-304792" algn="l" rtl="0" eaLnBrk="1" latinLnBrk="0" hangingPunct="1">
              <a:spcBef>
                <a:spcPts val="467"/>
              </a:spcBef>
              <a:buClr>
                <a:schemeClr val="accent3"/>
              </a:buClr>
              <a:buFont typeface="Wingdings 2"/>
              <a:buChar char=""/>
              <a:defRPr kumimoji="0" sz="2133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</a:rPr>
              <a:t>Logo, temos;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latin typeface="Calibri" panose="020F0502020204030204" pitchFamily="34" charset="0"/>
            </a:endParaRPr>
          </a:p>
          <a:p>
            <a:pPr marL="146301" indent="0">
              <a:buClrTx/>
              <a:buNone/>
            </a:pPr>
            <a:endParaRPr lang="pt-BR" sz="2600" dirty="0">
              <a:latin typeface="Calibri" panose="020F0502020204030204" pitchFamily="34" charset="0"/>
            </a:endParaRPr>
          </a:p>
          <a:p>
            <a:pPr marL="146301" indent="0">
              <a:buClrTx/>
              <a:buNone/>
            </a:pPr>
            <a:endParaRPr lang="pt-BR" sz="1200" dirty="0"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</a:rPr>
              <a:t>Portanto, o item I é verdadeiro.</a:t>
            </a:r>
            <a:endParaRPr lang="en-US" sz="26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B6C56D7A-316C-4C1B-BC4D-F82573405A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49193"/>
              </p:ext>
            </p:extLst>
          </p:nvPr>
        </p:nvGraphicFramePr>
        <p:xfrm>
          <a:off x="824947" y="2482300"/>
          <a:ext cx="8307911" cy="299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1" name="Equation" r:id="rId3" imgW="3898800" imgH="1371600" progId="Equation.DSMT4">
                  <p:embed/>
                </p:oleObj>
              </mc:Choice>
              <mc:Fallback>
                <p:oleObj name="Equation" r:id="rId3" imgW="3898800" imgH="137160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4947" y="2482300"/>
                        <a:ext cx="8307911" cy="2990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66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8292095-C479-45F9-96C1-F5DCDE3A0F22}"/>
              </a:ext>
            </a:extLst>
          </p:cNvPr>
          <p:cNvSpPr/>
          <p:nvPr/>
        </p:nvSpPr>
        <p:spPr>
          <a:xfrm>
            <a:off x="107503" y="151487"/>
            <a:ext cx="1185921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EXEMPLO 5 (Apostila) - QUESTÃO 01 – 2020 - ANPEC</a:t>
            </a:r>
          </a:p>
          <a:p>
            <a:pPr algn="just"/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base na sexta edição do Manual do Balanço de Pagamentos do Fundo Monetário Internacional (BPM6), avalie as seguintes afirmativas como verdadeiras ou falsas: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variações nas reservas internacionais são contabilizadas na Conta Financeira como Ativos de Reserva. 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salários recebidos por trabalhadores residentes, quando trabalham para uma empresa não residente no país, são contabilizados na Conta de Serviços.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remessas de dinheiro de imigrantes no exterior para seus países de origem são contabilizadas na Conta Capital. 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amortização de um passivo externo é contabilizada na Conta de Rendas Primárias.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saldo da Conta Financeira é calculado pela diferença entre a aquisição líquida de Ativos Financeiros e a incidência líquida de Passivos Financeiros.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3C1882C-9623-4C94-953F-D108515569D0}"/>
              </a:ext>
            </a:extLst>
          </p:cNvPr>
          <p:cNvSpPr txBox="1"/>
          <p:nvPr/>
        </p:nvSpPr>
        <p:spPr>
          <a:xfrm>
            <a:off x="5431158" y="2210922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1474D12-23B9-43E4-AA78-3770F7FC07D5}"/>
              </a:ext>
            </a:extLst>
          </p:cNvPr>
          <p:cNvSpPr txBox="1"/>
          <p:nvPr/>
        </p:nvSpPr>
        <p:spPr>
          <a:xfrm>
            <a:off x="1676193" y="4537691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7DFEA50-359C-4791-8225-E847981D0251}"/>
              </a:ext>
            </a:extLst>
          </p:cNvPr>
          <p:cNvSpPr txBox="1"/>
          <p:nvPr/>
        </p:nvSpPr>
        <p:spPr>
          <a:xfrm>
            <a:off x="6619052" y="3776098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D0B5EA3-92F2-4793-A58F-1FFF43CFC380}"/>
              </a:ext>
            </a:extLst>
          </p:cNvPr>
          <p:cNvSpPr txBox="1"/>
          <p:nvPr/>
        </p:nvSpPr>
        <p:spPr>
          <a:xfrm>
            <a:off x="11723116" y="2982568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A0002CA-6A3A-4C18-8194-B742DDDAFCEF}"/>
              </a:ext>
            </a:extLst>
          </p:cNvPr>
          <p:cNvSpPr txBox="1"/>
          <p:nvPr/>
        </p:nvSpPr>
        <p:spPr>
          <a:xfrm>
            <a:off x="11319384" y="5379115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21626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70961859-89A7-43DF-B012-C820BA87F093}"/>
              </a:ext>
            </a:extLst>
          </p:cNvPr>
          <p:cNvSpPr/>
          <p:nvPr/>
        </p:nvSpPr>
        <p:spPr>
          <a:xfrm>
            <a:off x="107503" y="140610"/>
            <a:ext cx="1190498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variações nas reservas internacionais são contabilizadas na Conta Financeira como Ativos de Reserva.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salários recebidos por trabalhadores residentes, quando trabalham para uma empresa não residente no país, são contabilizados na Conta de Serviços.</a:t>
            </a:r>
          </a:p>
          <a:p>
            <a:pPr algn="just"/>
            <a:endParaRPr lang="pt-BR" sz="2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remessas de dinheiro de imigrantes no exterior para seus países de origem são contabilizadas na Conta Capital.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AADEFCD-D321-49E9-B133-2343D57F527C}"/>
              </a:ext>
            </a:extLst>
          </p:cNvPr>
          <p:cNvSpPr txBox="1"/>
          <p:nvPr/>
        </p:nvSpPr>
        <p:spPr>
          <a:xfrm>
            <a:off x="5484171" y="559344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F61A9CB-C7DF-45F2-B419-35E2B44FD962}"/>
              </a:ext>
            </a:extLst>
          </p:cNvPr>
          <p:cNvSpPr txBox="1"/>
          <p:nvPr/>
        </p:nvSpPr>
        <p:spPr>
          <a:xfrm>
            <a:off x="6622026" y="3464056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2CD4A82-ADC5-40F0-8A84-D118289BF48C}"/>
              </a:ext>
            </a:extLst>
          </p:cNvPr>
          <p:cNvSpPr txBox="1"/>
          <p:nvPr/>
        </p:nvSpPr>
        <p:spPr>
          <a:xfrm>
            <a:off x="11690486" y="1992883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257346D-9E5A-405F-B84D-3AEB2456F664}"/>
              </a:ext>
            </a:extLst>
          </p:cNvPr>
          <p:cNvSpPr txBox="1"/>
          <p:nvPr/>
        </p:nvSpPr>
        <p:spPr>
          <a:xfrm>
            <a:off x="179512" y="959454"/>
            <a:ext cx="48726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acabamos de ver.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E3BA4DC-D9BB-459E-9C90-754216B19109}"/>
              </a:ext>
            </a:extLst>
          </p:cNvPr>
          <p:cNvSpPr txBox="1"/>
          <p:nvPr/>
        </p:nvSpPr>
        <p:spPr>
          <a:xfrm>
            <a:off x="179512" y="2480397"/>
            <a:ext cx="11871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BPM5 em “Rendas”. No BPM6 em “Renda Primária”.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80F7DA8-75EB-478A-AEC0-267C11E19A0F}"/>
              </a:ext>
            </a:extLst>
          </p:cNvPr>
          <p:cNvSpPr txBox="1"/>
          <p:nvPr/>
        </p:nvSpPr>
        <p:spPr>
          <a:xfrm>
            <a:off x="179512" y="3951570"/>
            <a:ext cx="118710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 do motivo da transferência. Caso seja uma transferência unilateral de renda será contabilizada na conta  “Renda Secundária”.</a:t>
            </a:r>
          </a:p>
        </p:txBody>
      </p:sp>
    </p:spTree>
    <p:extLst>
      <p:ext uri="{BB962C8B-B14F-4D97-AF65-F5344CB8AC3E}">
        <p14:creationId xmlns:p14="http://schemas.microsoft.com/office/powerpoint/2010/main" val="10008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0E5BCB4-5DBA-4CD2-8DF0-F423A8BEEEA5}"/>
              </a:ext>
            </a:extLst>
          </p:cNvPr>
          <p:cNvSpPr/>
          <p:nvPr/>
        </p:nvSpPr>
        <p:spPr>
          <a:xfrm>
            <a:off x="107503" y="113314"/>
            <a:ext cx="1190498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amortização de um passivo externo é contabilizada na Conta de Rendas Primárias.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saldo da Conta Financeira é calculado pela diferença entre a aquisição líquida de Ativos Financeiros e a incidência líquida de Passivos Financeiros.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AD481A6-7767-4FCB-B100-7D78ACE070DB}"/>
              </a:ext>
            </a:extLst>
          </p:cNvPr>
          <p:cNvSpPr txBox="1"/>
          <p:nvPr/>
        </p:nvSpPr>
        <p:spPr>
          <a:xfrm>
            <a:off x="1672834" y="507920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5AA35BC-38A8-4AAA-9BD6-86573E9F166F}"/>
              </a:ext>
            </a:extLst>
          </p:cNvPr>
          <p:cNvSpPr txBox="1"/>
          <p:nvPr/>
        </p:nvSpPr>
        <p:spPr>
          <a:xfrm>
            <a:off x="11337774" y="3223075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EEC8F89-91A1-48C0-958E-E3313DC61971}"/>
              </a:ext>
            </a:extLst>
          </p:cNvPr>
          <p:cNvSpPr txBox="1"/>
          <p:nvPr/>
        </p:nvSpPr>
        <p:spPr>
          <a:xfrm>
            <a:off x="152216" y="948975"/>
            <a:ext cx="118329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conta “amortizações” continua na conta financeira.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existe o pagamento de um empréstimo (amortização – “principal”), lançamos na conta “Amortizações”. Já o s juros (“serviço da divisa”) são lançados na conta de “Renda Primária”.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1917428-A4FE-4FD5-8C0E-B8ECE359D539}"/>
              </a:ext>
            </a:extLst>
          </p:cNvPr>
          <p:cNvSpPr txBox="1"/>
          <p:nvPr/>
        </p:nvSpPr>
        <p:spPr>
          <a:xfrm>
            <a:off x="179512" y="3699836"/>
            <a:ext cx="1180567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Exatamente como vimos, notando que esses ativos podem ser: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IED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Investimentos em Carteira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Derivativos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Outros Investimentos</a:t>
            </a:r>
          </a:p>
        </p:txBody>
      </p:sp>
    </p:spTree>
    <p:extLst>
      <p:ext uri="{BB962C8B-B14F-4D97-AF65-F5344CB8AC3E}">
        <p14:creationId xmlns:p14="http://schemas.microsoft.com/office/powerpoint/2010/main" val="262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FD41907-5DDC-4C0E-A5CC-508C18C8406E}"/>
              </a:ext>
            </a:extLst>
          </p:cNvPr>
          <p:cNvSpPr txBox="1"/>
          <p:nvPr/>
        </p:nvSpPr>
        <p:spPr>
          <a:xfrm>
            <a:off x="53009" y="113426"/>
            <a:ext cx="12032973" cy="1902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Vimos nas aulas teóricas que o padrão de vida de uma nação depende do PIB </a:t>
            </a:r>
            <a:r>
              <a:rPr lang="pt-BR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capita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não do PIB total. Mas qual a diferença entre o PIB </a:t>
            </a:r>
            <a:r>
              <a:rPr lang="pt-BR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capita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o PIB </a:t>
            </a:r>
            <a:r>
              <a:rPr lang="pt-BR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capita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ajustado pela paridade do poder de compra (PPC)?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(Lista 2)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0012F5D-B741-4D87-8C56-4C1D3DD08948}"/>
              </a:ext>
            </a:extLst>
          </p:cNvPr>
          <p:cNvSpPr txBox="1"/>
          <p:nvPr/>
        </p:nvSpPr>
        <p:spPr>
          <a:xfrm>
            <a:off x="0" y="2027585"/>
            <a:ext cx="12152241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O PIB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é o PIB/população: PIB (renda) por habitante. Mas ele mostra o poder de compra dos habitantes de uma nação, comparativamente à outra? Não necessariamente.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Suponha que o PIB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dos EUA seja US$ 80.000 e, em uma outra nação, a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Covaxilândia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, o PIB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seja C$ 160.000 (160.000 covas – a moeda da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covaxilândia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). Como comparar ?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Caso a taxa de câmbio seja US$/C$ = 1, teremos: PIB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Covaxilândia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       US$ 160.000 (o dobro do PIB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dos EUA. Mas o poder de compra dos moradores da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Covaxilândia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é o dobro do poder de compra dos moradores dos EUA? Depende do custo dos bens e serviços.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Caso os preços na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Covaxilândia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sejam quatro vezes maiores que nos EUA o PIB         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terá um poder de compra menor que o dos americanos (a metade!).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Logo, podemos calcular o PIB ajustado pela PPC utilizando uma taxa de câmbio igual a 4.</a:t>
            </a:r>
          </a:p>
          <a:p>
            <a:pPr algn="just"/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5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B629DCE-42C9-4400-9326-F6BDD0DB9739}"/>
              </a:ext>
            </a:extLst>
          </p:cNvPr>
          <p:cNvSpPr txBox="1"/>
          <p:nvPr/>
        </p:nvSpPr>
        <p:spPr>
          <a:xfrm>
            <a:off x="159026" y="-257635"/>
            <a:ext cx="11847444" cy="1441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514350" lvl="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2"/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Como você justificaria a seguinte afirmação: “O IDH é, certamente, uma medida de bem-estar melhor que o PIB </a:t>
            </a:r>
            <a:r>
              <a:rPr lang="pt-BR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capita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 (Lista 2)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79F08A1-DD50-42D0-BEC4-C4C94D5E9E84}"/>
              </a:ext>
            </a:extLst>
          </p:cNvPr>
          <p:cNvSpPr txBox="1"/>
          <p:nvPr/>
        </p:nvSpPr>
        <p:spPr>
          <a:xfrm>
            <a:off x="106018" y="1226360"/>
            <a:ext cx="11900452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partir dos anos 1980, o conceito de bem-estar passou a estar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associado também à ideia de que o desenvolvimento deve englobar as dimensões econômica, social e ambiental.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pt-BR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partir da década de 1990, foram desenvolvidas metodologias de indicadores de desenvolvimento humano </a:t>
            </a:r>
            <a:r>
              <a:rPr lang="pt-BR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(IDH)</a:t>
            </a:r>
            <a:r>
              <a:rPr lang="pt-BR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 consideram, além do PIB </a:t>
            </a:r>
            <a:r>
              <a:rPr lang="pt-BR" sz="2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 capita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outras dimensões como o acesso à educação e a serviços de saúde.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effectLst/>
                <a:latin typeface="Arial" panose="020B0604020202020204" pitchFamily="34" charset="0"/>
              </a:rPr>
              <a:t>O IDH foi desenvolvido em 1990 pelos </a:t>
            </a:r>
            <a:r>
              <a:rPr lang="pt-BR" sz="2600" dirty="0">
                <a:latin typeface="Arial" panose="020B0604020202020204" pitchFamily="34" charset="0"/>
              </a:rPr>
              <a:t>economistas</a:t>
            </a:r>
            <a:r>
              <a:rPr lang="pt-BR" sz="2600" b="0" i="0" dirty="0">
                <a:effectLst/>
                <a:latin typeface="Arial" panose="020B0604020202020204" pitchFamily="34" charset="0"/>
              </a:rPr>
              <a:t> </a:t>
            </a:r>
            <a:r>
              <a:rPr lang="pt-BR" sz="2600" dirty="0">
                <a:latin typeface="Arial" panose="020B0604020202020204" pitchFamily="34" charset="0"/>
              </a:rPr>
              <a:t>Amartya </a:t>
            </a:r>
            <a:r>
              <a:rPr lang="pt-BR" sz="2600" dirty="0" err="1">
                <a:latin typeface="Arial" panose="020B0604020202020204" pitchFamily="34" charset="0"/>
              </a:rPr>
              <a:t>Sen</a:t>
            </a:r>
            <a:r>
              <a:rPr lang="pt-BR" sz="2600" dirty="0">
                <a:latin typeface="Arial" panose="020B0604020202020204" pitchFamily="34" charset="0"/>
              </a:rPr>
              <a:t> </a:t>
            </a:r>
            <a:r>
              <a:rPr lang="pt-BR" sz="2600" b="0" i="0" dirty="0">
                <a:effectLst/>
                <a:latin typeface="Arial" panose="020B0604020202020204" pitchFamily="34" charset="0"/>
              </a:rPr>
              <a:t>e </a:t>
            </a:r>
            <a:r>
              <a:rPr lang="pt-BR" sz="2600" dirty="0" err="1">
                <a:latin typeface="Arial" panose="020B0604020202020204" pitchFamily="34" charset="0"/>
              </a:rPr>
              <a:t>Mahbub</a:t>
            </a:r>
            <a:r>
              <a:rPr lang="pt-BR" sz="2600" dirty="0">
                <a:latin typeface="Arial" panose="020B0604020202020204" pitchFamily="34" charset="0"/>
              </a:rPr>
              <a:t> </a:t>
            </a:r>
            <a:r>
              <a:rPr lang="pt-BR" sz="2600" dirty="0" err="1">
                <a:latin typeface="Arial" panose="020B0604020202020204" pitchFamily="34" charset="0"/>
              </a:rPr>
              <a:t>ul</a:t>
            </a:r>
            <a:r>
              <a:rPr lang="pt-BR" sz="2600" dirty="0">
                <a:latin typeface="Arial" panose="020B0604020202020204" pitchFamily="34" charset="0"/>
              </a:rPr>
              <a:t> Haq</a:t>
            </a:r>
            <a:r>
              <a:rPr lang="pt-BR" sz="2600" b="0" i="0" dirty="0">
                <a:effectLst/>
                <a:latin typeface="Arial" panose="020B0604020202020204" pitchFamily="34" charset="0"/>
              </a:rPr>
              <a:t>, e vem sendo usado desde 1993 pelo </a:t>
            </a:r>
            <a:r>
              <a:rPr lang="pt-BR" sz="2600" dirty="0">
                <a:latin typeface="Arial" panose="020B0604020202020204" pitchFamily="34" charset="0"/>
              </a:rPr>
              <a:t>Programa das Nações Unidas para o Desenvolvimento</a:t>
            </a:r>
            <a:r>
              <a:rPr lang="pt-BR" sz="2600" b="0" i="0" dirty="0">
                <a:effectLst/>
                <a:latin typeface="Arial" panose="020B0604020202020204" pitchFamily="34" charset="0"/>
              </a:rPr>
              <a:t> (PNUD) no seu relatório anual.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67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382789A-F2EA-46C3-98A5-EE3B48A72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030225"/>
            <a:ext cx="11529390" cy="4325112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3400" b="1" dirty="0">
                <a:latin typeface="Arial" panose="020B0604020202020204" pitchFamily="34" charset="0"/>
                <a:cs typeface="Arial" panose="020B0604020202020204" pitchFamily="34" charset="0"/>
              </a:rPr>
              <a:t>O IDH combina três dimensões: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vida longa e saudável: </a:t>
            </a: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Expectativa de Vida ao Nascer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acesso ao conhecimento: </a:t>
            </a: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Anos Médios de Estudo e Anos Esperados de Escolaridade;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padrão de vida decente: </a:t>
            </a: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PIB (PPC) </a:t>
            </a:r>
            <a:r>
              <a:rPr lang="pt-BR" sz="3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capita.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F2216A3-7CA8-4360-AB4B-69421044C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1791" y="-33264"/>
            <a:ext cx="1152939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en-US" sz="4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Índice de Desenvolvimento Humano (IDH)</a:t>
            </a:r>
            <a:endParaRPr lang="pt-BR" altLang="en-US" sz="42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4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B229378-CAEA-4FBF-A4CD-B1195670E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3" y="929948"/>
            <a:ext cx="11885714" cy="4325112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Índice de educação: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 o IDH considera dois indicadores: i)  o primeiro, com peso dois, é a taxa de alfabetização de pessoas com 15 anos ou mais de idade e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)  segundo indicador é a taxa de escolarização: somatório das pessoas, independentemente da idade, matriculadas em algum curso, seja ele fundamental, médio ou superior, dividido pelo total de pessoas entre 7 e 22 anos da localidade. Também entram na contagem os alunos supletivo, e de pós-graduação universitária.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Longevidade: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considera a expectativa de vida ao nascer. Esse indicador mostra a quantidade de anos que uma pessoa nascida em uma localidade, em um ano de referência, deve viver. Reflete as condições de saúde e de salubridade no local, já que o cálculo da expectativa de vida é fortemente influenciado pelo número de mortes precoces.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Renda: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calculada tendo como base o 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PIB per capita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 ajustado pela paridade do poder de compra. 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29C74FF-46AC-42CD-A651-26F27B2E9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1791" y="-33264"/>
            <a:ext cx="1152939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en-US" sz="4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Índice de Desenvolvimento Humano (IDH)</a:t>
            </a:r>
            <a:endParaRPr lang="pt-BR" altLang="en-US" sz="42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2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r 13">
            <a:extLst>
              <a:ext uri="{FF2B5EF4-FFF2-40B4-BE49-F238E27FC236}">
                <a16:creationId xmlns:a16="http://schemas.microsoft.com/office/drawing/2014/main" id="{7D81D811-C401-4004-AC78-FA7984C3E8D7}"/>
              </a:ext>
            </a:extLst>
          </p:cNvPr>
          <p:cNvGrpSpPr/>
          <p:nvPr/>
        </p:nvGrpSpPr>
        <p:grpSpPr>
          <a:xfrm>
            <a:off x="1" y="185530"/>
            <a:ext cx="12192000" cy="6559827"/>
            <a:chOff x="1" y="185530"/>
            <a:chExt cx="12192000" cy="6559827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12DFADE9-1099-41A0-B1D8-E3B853FF0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185530"/>
              <a:ext cx="12192000" cy="6559827"/>
            </a:xfrm>
            <a:prstGeom prst="rect">
              <a:avLst/>
            </a:prstGeom>
          </p:spPr>
        </p:pic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64BCEA31-4E99-431E-B5D0-E41EF72C7088}"/>
                </a:ext>
              </a:extLst>
            </p:cNvPr>
            <p:cNvSpPr txBox="1"/>
            <p:nvPr/>
          </p:nvSpPr>
          <p:spPr>
            <a:xfrm>
              <a:off x="10628245" y="1033674"/>
              <a:ext cx="1404729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84º entre     </a:t>
              </a: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189 países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D182D7D3-B117-44E4-8B05-6B73B99FF5AA}"/>
                </a:ext>
              </a:extLst>
            </p:cNvPr>
            <p:cNvSpPr txBox="1"/>
            <p:nvPr/>
          </p:nvSpPr>
          <p:spPr>
            <a:xfrm>
              <a:off x="3790120" y="1167057"/>
              <a:ext cx="654326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pt-BR" sz="2000" b="0" i="0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 País é considerado de alto desenvolvimento humano</a:t>
              </a:r>
            </a:p>
          </p:txBody>
        </p:sp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87C9E463-C032-431C-9AF0-4A48046B8B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33381" y="1365837"/>
              <a:ext cx="2948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>
              <a:extLst>
                <a:ext uri="{FF2B5EF4-FFF2-40B4-BE49-F238E27FC236}">
                  <a16:creationId xmlns:a16="http://schemas.microsoft.com/office/drawing/2014/main" id="{EA7156AB-775E-43C2-B6A9-C1BF85EB0124}"/>
                </a:ext>
              </a:extLst>
            </p:cNvPr>
            <p:cNvCxnSpPr>
              <a:cxnSpLocks/>
            </p:cNvCxnSpPr>
            <p:nvPr/>
          </p:nvCxnSpPr>
          <p:spPr>
            <a:xfrm>
              <a:off x="11363738" y="1690514"/>
              <a:ext cx="0" cy="1617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526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CF3E203C-9B7C-4654-8F14-496293438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3470"/>
            <a:ext cx="11734800" cy="13716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900" b="1" dirty="0">
                <a:latin typeface="Calibri" panose="020F0502020204030204" pitchFamily="34" charset="0"/>
              </a:rPr>
              <a:t>Exemplo 4 (Apostila): </a:t>
            </a:r>
            <a:r>
              <a:rPr lang="pt-BR" sz="2900" dirty="0">
                <a:latin typeface="Calibri" panose="020F0502020204030204" pitchFamily="34" charset="0"/>
              </a:rPr>
              <a:t>Considere uma economia hipotética apresentando os seguintes dados, em unidades monetárias, para um </a:t>
            </a:r>
            <a:r>
              <a:rPr lang="en-US" sz="2900" dirty="0" err="1">
                <a:latin typeface="Calibri" panose="020F0502020204030204" pitchFamily="34" charset="0"/>
              </a:rPr>
              <a:t>determinado</a:t>
            </a:r>
            <a:r>
              <a:rPr lang="en-US" sz="2900" dirty="0">
                <a:latin typeface="Calibri" panose="020F0502020204030204" pitchFamily="34" charset="0"/>
              </a:rPr>
              <a:t> </a:t>
            </a:r>
            <a:r>
              <a:rPr lang="en-US" sz="2900" dirty="0" err="1">
                <a:latin typeface="Calibri" panose="020F0502020204030204" pitchFamily="34" charset="0"/>
              </a:rPr>
              <a:t>período</a:t>
            </a:r>
            <a:r>
              <a:rPr lang="en-US" sz="2900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EAB464E-CCA5-469D-B4D1-05E1E205B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23950"/>
            <a:ext cx="11734800" cy="562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0658495-F3FC-453A-862C-17B480C5DFB9}"/>
              </a:ext>
            </a:extLst>
          </p:cNvPr>
          <p:cNvSpPr/>
          <p:nvPr/>
        </p:nvSpPr>
        <p:spPr>
          <a:xfrm>
            <a:off x="5618922" y="5845037"/>
            <a:ext cx="477078" cy="46299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DA71FC1-735D-4894-BB97-4F0E975AC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92807"/>
            <a:ext cx="11741426" cy="6127263"/>
          </a:xfrm>
        </p:spPr>
        <p:txBody>
          <a:bodyPr>
            <a:no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</a:rPr>
              <a:t>Analise os valores dos aluguéis, da variação de estoques, do Produto Nacional Bruto a custo de fatores e da Oferta Total de bens e serviços dessa economia.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800" b="1" dirty="0">
                <a:latin typeface="Calibri" panose="020F0502020204030204" pitchFamily="34" charset="0"/>
              </a:rPr>
              <a:t>I.</a:t>
            </a:r>
            <a:r>
              <a:rPr lang="pt-BR" sz="2800" dirty="0">
                <a:latin typeface="Calibri" panose="020F0502020204030204" pitchFamily="34" charset="0"/>
              </a:rPr>
              <a:t> O valor dos aluguéis nesta economia é igual a 230 unidades monetárias.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800" b="1" dirty="0">
                <a:latin typeface="Calibri" panose="020F0502020204030204" pitchFamily="34" charset="0"/>
              </a:rPr>
              <a:t>II.</a:t>
            </a:r>
            <a:r>
              <a:rPr lang="pt-BR" sz="2800" dirty="0">
                <a:latin typeface="Calibri" panose="020F0502020204030204" pitchFamily="34" charset="0"/>
              </a:rPr>
              <a:t> O valor correspondente à variação de estoques é igual a 650 unidades monetárias.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800" b="1" dirty="0">
                <a:latin typeface="Calibri" panose="020F0502020204030204" pitchFamily="34" charset="0"/>
              </a:rPr>
              <a:t>III.</a:t>
            </a:r>
            <a:r>
              <a:rPr lang="pt-BR" sz="2800" dirty="0">
                <a:latin typeface="Calibri" panose="020F0502020204030204" pitchFamily="34" charset="0"/>
              </a:rPr>
              <a:t> O Produto Nacional Bruto a custo de fatores soma 1910 unidades monetárias.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800" b="1" dirty="0">
                <a:latin typeface="Calibri" panose="020F0502020204030204" pitchFamily="34" charset="0"/>
              </a:rPr>
              <a:t>IV.</a:t>
            </a:r>
            <a:r>
              <a:rPr lang="pt-BR" sz="2800" dirty="0">
                <a:latin typeface="Calibri" panose="020F0502020204030204" pitchFamily="34" charset="0"/>
              </a:rPr>
              <a:t> A oferta total de bens e serviços nesta economia corresponde a 2700 unidades monetárias.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500" dirty="0">
              <a:latin typeface="Calibri" panose="020F050202020403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</a:rPr>
              <a:t>Estão corretas apenas as afirmativas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800" dirty="0">
              <a:latin typeface="Calibri" panose="020F0502020204030204" pitchFamily="34" charset="0"/>
            </a:endParaRPr>
          </a:p>
          <a:p>
            <a:pPr marL="0" indent="0" algn="just">
              <a:buClrTx/>
              <a:buNone/>
            </a:pPr>
            <a:r>
              <a:rPr lang="it-IT" sz="2800" dirty="0">
                <a:latin typeface="Calibri" panose="020F0502020204030204" pitchFamily="34" charset="0"/>
              </a:rPr>
              <a:t>A) II, III, IV        B) III, IV        C) I, II        D) I, III, IV        E) I, II, III, IV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2AE22C73-AF84-46F8-B04D-92BDA9DF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9648"/>
            <a:ext cx="9018104" cy="642938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Calculando o PIB Pela Ótica da Renda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ED16985-E164-4FBC-B55C-A85830A7C1A2}"/>
              </a:ext>
            </a:extLst>
          </p:cNvPr>
          <p:cNvSpPr txBox="1"/>
          <p:nvPr/>
        </p:nvSpPr>
        <p:spPr>
          <a:xfrm>
            <a:off x="238538" y="1139686"/>
            <a:ext cx="6612835" cy="45243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(=) PIB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Impostos Indiretos (II)</a:t>
            </a:r>
          </a:p>
          <a:p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(+) Subsídios</a:t>
            </a: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(=) PIB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(Custo dos Fatores)</a:t>
            </a: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Depreciação</a:t>
            </a: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(=) PIL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(Produto Interno Líquido)</a:t>
            </a: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(-) RLEE</a:t>
            </a:r>
          </a:p>
          <a:p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(=) PNL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(Renda Nacional Líquida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5B907A2-378C-411A-A379-3A5E7611D303}"/>
              </a:ext>
            </a:extLst>
          </p:cNvPr>
          <p:cNvCxnSpPr/>
          <p:nvPr/>
        </p:nvCxnSpPr>
        <p:spPr>
          <a:xfrm>
            <a:off x="238538" y="1730100"/>
            <a:ext cx="66128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3BE0E992-2687-40AE-B0A2-85A387075244}"/>
              </a:ext>
            </a:extLst>
          </p:cNvPr>
          <p:cNvCxnSpPr/>
          <p:nvPr/>
        </p:nvCxnSpPr>
        <p:spPr>
          <a:xfrm>
            <a:off x="227162" y="2783259"/>
            <a:ext cx="66128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1921B5A-1F5B-44D6-AF74-9A490462CF3D}"/>
              </a:ext>
            </a:extLst>
          </p:cNvPr>
          <p:cNvCxnSpPr/>
          <p:nvPr/>
        </p:nvCxnSpPr>
        <p:spPr>
          <a:xfrm>
            <a:off x="229434" y="3358745"/>
            <a:ext cx="66128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38EB7D9-474C-4ADA-9433-A05BFC7E09C3}"/>
              </a:ext>
            </a:extLst>
          </p:cNvPr>
          <p:cNvCxnSpPr/>
          <p:nvPr/>
        </p:nvCxnSpPr>
        <p:spPr>
          <a:xfrm>
            <a:off x="231706" y="3934231"/>
            <a:ext cx="66128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9FCE8C5B-3BE7-41A5-84B7-79F1D5846349}"/>
              </a:ext>
            </a:extLst>
          </p:cNvPr>
          <p:cNvCxnSpPr/>
          <p:nvPr/>
        </p:nvCxnSpPr>
        <p:spPr>
          <a:xfrm>
            <a:off x="233978" y="4523361"/>
            <a:ext cx="66128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7C875CE-DC42-4085-94DE-AE1186264FFC}"/>
              </a:ext>
            </a:extLst>
          </p:cNvPr>
          <p:cNvCxnSpPr/>
          <p:nvPr/>
        </p:nvCxnSpPr>
        <p:spPr>
          <a:xfrm>
            <a:off x="222602" y="5112495"/>
            <a:ext cx="66128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64253F5-6F6B-47B3-ACF1-68ED93EE6ADA}"/>
              </a:ext>
            </a:extLst>
          </p:cNvPr>
          <p:cNvSpPr txBox="1"/>
          <p:nvPr/>
        </p:nvSpPr>
        <p:spPr>
          <a:xfrm>
            <a:off x="7013715" y="1260472"/>
            <a:ext cx="5123399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 eaLnBrk="1" hangingPunct="1">
              <a:buClrTx/>
              <a:buSzPct val="100000"/>
              <a:defRPr/>
            </a:pPr>
            <a:r>
              <a:rPr lang="pt-BR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Impostos e subsídios distorcem a relação entre o preço de mercado e o rendimento (custo dos fatores). Como veremos, hoje utilizamos o termo “Preços Básicos”.</a:t>
            </a:r>
          </a:p>
        </p:txBody>
      </p:sp>
      <p:sp>
        <p:nvSpPr>
          <p:cNvPr id="13" name="Chave Direita 12">
            <a:extLst>
              <a:ext uri="{FF2B5EF4-FFF2-40B4-BE49-F238E27FC236}">
                <a16:creationId xmlns:a16="http://schemas.microsoft.com/office/drawing/2014/main" id="{90228035-04AF-4DCA-AC8F-B41D01640EC6}"/>
              </a:ext>
            </a:extLst>
          </p:cNvPr>
          <p:cNvSpPr/>
          <p:nvPr/>
        </p:nvSpPr>
        <p:spPr>
          <a:xfrm>
            <a:off x="6559826" y="1730100"/>
            <a:ext cx="453889" cy="1053157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961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MODELO_SLIDES_CEO - Copia</Template>
  <TotalTime>3117</TotalTime>
  <Words>1563</Words>
  <Application>Microsoft Office PowerPoint</Application>
  <PresentationFormat>Widescreen</PresentationFormat>
  <Paragraphs>140</Paragraphs>
  <Slides>16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6" baseType="lpstr">
      <vt:lpstr>Arial</vt:lpstr>
      <vt:lpstr>Calibri</vt:lpstr>
      <vt:lpstr>Lucida Sans Unicode</vt:lpstr>
      <vt:lpstr>Tw Cen MT</vt:lpstr>
      <vt:lpstr>Verdana</vt:lpstr>
      <vt:lpstr>Wingdings</vt:lpstr>
      <vt:lpstr>Wingdings 2</vt:lpstr>
      <vt:lpstr>Wingdings 3</vt:lpstr>
      <vt:lpstr>Concurso</vt:lpstr>
      <vt:lpstr>Equation</vt:lpstr>
      <vt:lpstr>Apresentação do PowerPoint</vt:lpstr>
      <vt:lpstr>Apresentação do PowerPoint</vt:lpstr>
      <vt:lpstr>Apresentação do PowerPoint</vt:lpstr>
      <vt:lpstr>O Índice de Desenvolvimento Humano (IDH)</vt:lpstr>
      <vt:lpstr>O Índice de Desenvolvimento Humano (IDH)</vt:lpstr>
      <vt:lpstr>Apresentação do PowerPoint</vt:lpstr>
      <vt:lpstr>Apresentação do PowerPoint</vt:lpstr>
      <vt:lpstr>Apresentação do PowerPoint</vt:lpstr>
      <vt:lpstr>Calculando o PIB Pela Ótica da Renda</vt:lpstr>
      <vt:lpstr>Calculando o PIB Pela Ótica da Renda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Carlos Assumpção</dc:creator>
  <cp:lastModifiedBy>Antonio Carlos Assumpção</cp:lastModifiedBy>
  <cp:revision>177</cp:revision>
  <dcterms:created xsi:type="dcterms:W3CDTF">2017-11-18T23:35:48Z</dcterms:created>
  <dcterms:modified xsi:type="dcterms:W3CDTF">2021-10-04T12:19:19Z</dcterms:modified>
</cp:coreProperties>
</file>