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97"/>
  </p:notesMasterIdLst>
  <p:handoutMasterIdLst>
    <p:handoutMasterId r:id="rId98"/>
  </p:handoutMasterIdLst>
  <p:sldIdLst>
    <p:sldId id="256" r:id="rId2"/>
    <p:sldId id="512" r:id="rId3"/>
    <p:sldId id="513" r:id="rId4"/>
    <p:sldId id="552" r:id="rId5"/>
    <p:sldId id="568" r:id="rId6"/>
    <p:sldId id="569" r:id="rId7"/>
    <p:sldId id="514" r:id="rId8"/>
    <p:sldId id="553" r:id="rId9"/>
    <p:sldId id="515" r:id="rId10"/>
    <p:sldId id="570" r:id="rId11"/>
    <p:sldId id="571" r:id="rId12"/>
    <p:sldId id="572" r:id="rId13"/>
    <p:sldId id="574" r:id="rId14"/>
    <p:sldId id="575" r:id="rId15"/>
    <p:sldId id="576" r:id="rId16"/>
    <p:sldId id="577" r:id="rId17"/>
    <p:sldId id="578" r:id="rId18"/>
    <p:sldId id="579" r:id="rId19"/>
    <p:sldId id="582" r:id="rId20"/>
    <p:sldId id="583" r:id="rId21"/>
    <p:sldId id="584" r:id="rId22"/>
    <p:sldId id="580" r:id="rId23"/>
    <p:sldId id="581" r:id="rId24"/>
    <p:sldId id="573" r:id="rId25"/>
    <p:sldId id="585" r:id="rId26"/>
    <p:sldId id="586" r:id="rId27"/>
    <p:sldId id="587" r:id="rId28"/>
    <p:sldId id="589" r:id="rId29"/>
    <p:sldId id="590" r:id="rId30"/>
    <p:sldId id="591" r:id="rId31"/>
    <p:sldId id="516" r:id="rId32"/>
    <p:sldId id="561" r:id="rId33"/>
    <p:sldId id="562" r:id="rId34"/>
    <p:sldId id="563" r:id="rId35"/>
    <p:sldId id="564" r:id="rId36"/>
    <p:sldId id="565" r:id="rId37"/>
    <p:sldId id="517" r:id="rId38"/>
    <p:sldId id="594" r:id="rId39"/>
    <p:sldId id="595" r:id="rId40"/>
    <p:sldId id="596" r:id="rId41"/>
    <p:sldId id="597" r:id="rId42"/>
    <p:sldId id="598" r:id="rId43"/>
    <p:sldId id="518" r:id="rId44"/>
    <p:sldId id="519" r:id="rId45"/>
    <p:sldId id="520" r:id="rId46"/>
    <p:sldId id="554" r:id="rId47"/>
    <p:sldId id="521" r:id="rId48"/>
    <p:sldId id="555" r:id="rId49"/>
    <p:sldId id="522" r:id="rId50"/>
    <p:sldId id="556" r:id="rId51"/>
    <p:sldId id="523" r:id="rId52"/>
    <p:sldId id="557" r:id="rId53"/>
    <p:sldId id="524" r:id="rId54"/>
    <p:sldId id="525" r:id="rId55"/>
    <p:sldId id="526" r:id="rId56"/>
    <p:sldId id="558" r:id="rId57"/>
    <p:sldId id="527" r:id="rId58"/>
    <p:sldId id="559" r:id="rId59"/>
    <p:sldId id="528" r:id="rId60"/>
    <p:sldId id="529" r:id="rId61"/>
    <p:sldId id="592" r:id="rId62"/>
    <p:sldId id="593" r:id="rId63"/>
    <p:sldId id="530" r:id="rId64"/>
    <p:sldId id="531" r:id="rId65"/>
    <p:sldId id="532" r:id="rId66"/>
    <p:sldId id="533" r:id="rId67"/>
    <p:sldId id="534" r:id="rId68"/>
    <p:sldId id="535" r:id="rId69"/>
    <p:sldId id="599" r:id="rId70"/>
    <p:sldId id="600" r:id="rId71"/>
    <p:sldId id="601" r:id="rId72"/>
    <p:sldId id="602" r:id="rId73"/>
    <p:sldId id="536" r:id="rId74"/>
    <p:sldId id="537" r:id="rId75"/>
    <p:sldId id="603" r:id="rId76"/>
    <p:sldId id="604" r:id="rId77"/>
    <p:sldId id="605" r:id="rId78"/>
    <p:sldId id="538" r:id="rId79"/>
    <p:sldId id="539" r:id="rId80"/>
    <p:sldId id="540" r:id="rId81"/>
    <p:sldId id="606" r:id="rId82"/>
    <p:sldId id="541" r:id="rId83"/>
    <p:sldId id="542" r:id="rId84"/>
    <p:sldId id="543" r:id="rId85"/>
    <p:sldId id="544" r:id="rId86"/>
    <p:sldId id="545" r:id="rId87"/>
    <p:sldId id="607" r:id="rId88"/>
    <p:sldId id="546" r:id="rId89"/>
    <p:sldId id="608" r:id="rId90"/>
    <p:sldId id="547" r:id="rId91"/>
    <p:sldId id="548" r:id="rId92"/>
    <p:sldId id="549" r:id="rId93"/>
    <p:sldId id="560" r:id="rId94"/>
    <p:sldId id="550" r:id="rId95"/>
    <p:sldId id="551" r:id="rId96"/>
  </p:sldIdLst>
  <p:sldSz cx="12192000" cy="6858000"/>
  <p:notesSz cx="7104063"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o Carlos Assumpção" initials="ACA" lastIdx="1" clrIdx="0">
    <p:extLst>
      <p:ext uri="{19B8F6BF-5375-455C-9EA6-DF929625EA0E}">
        <p15:presenceInfo xmlns:p15="http://schemas.microsoft.com/office/powerpoint/2012/main" userId="6220ee74a8c688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FFFFF"/>
    <a:srgbClr val="EAEAEA"/>
    <a:srgbClr val="99FF99"/>
    <a:srgbClr val="FF3300"/>
    <a:srgbClr val="CCECFF"/>
    <a:srgbClr val="99CCFF"/>
    <a:srgbClr val="00FF99"/>
    <a:srgbClr val="C4E3B5"/>
    <a:srgbClr val="DAE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68" d="100"/>
          <a:sy n="68" d="100"/>
        </p:scale>
        <p:origin x="1056" y="60"/>
      </p:cViewPr>
      <p:guideLst>
        <p:guide orient="horz" pos="2160"/>
        <p:guide pos="384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commentAuthors" Target="commentAuthors.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52400" y="774700"/>
            <a:ext cx="6799263" cy="38242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63" y="4862096"/>
            <a:ext cx="5208540" cy="4605249"/>
          </a:xfrm>
          <a:prstGeom prst="rect">
            <a:avLst/>
          </a:prstGeom>
          <a:noFill/>
          <a:ln w="12700">
            <a:noFill/>
            <a:miter lim="800000"/>
            <a:headEnd/>
            <a:tailEnd/>
          </a:ln>
          <a:effectLst/>
        </p:spPr>
        <p:txBody>
          <a:bodyPr vert="horz" wrap="square" lIns="93800" tIns="46077" rIns="93800" bIns="460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493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a:t>
            </a:r>
          </a:p>
        </p:txBody>
      </p:sp>
      <p:sp>
        <p:nvSpPr>
          <p:cNvPr id="12493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493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4934" name="Rectangle 6"/>
          <p:cNvSpPr>
            <a:spLocks noGrp="1" noRot="1" noChangeAspect="1" noChangeArrowheads="1" noTextEdit="1"/>
          </p:cNvSpPr>
          <p:nvPr>
            <p:ph type="sldImg"/>
          </p:nvPr>
        </p:nvSpPr>
        <p:spPr>
          <a:xfrm>
            <a:off x="152400" y="774700"/>
            <a:ext cx="6799263" cy="3824288"/>
          </a:xfrm>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65539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44092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52984" y="133351"/>
            <a:ext cx="2834216"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43984" y="133351"/>
            <a:ext cx="830580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6316133" y="1273175"/>
            <a:ext cx="5571067" cy="4883150"/>
          </a:xfrm>
        </p:spPr>
        <p:txBody>
          <a:bodyPr/>
          <a:lstStyle/>
          <a:p>
            <a:pPr lvl="0"/>
            <a:endParaRPr lang="pt-BR" noProof="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6316133" y="1273176"/>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6316133" y="3790951"/>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43984" y="1273175"/>
            <a:ext cx="5568949"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888067" y="133351"/>
            <a:ext cx="9491133"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543984" y="1273175"/>
            <a:ext cx="1134321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2" name="Retângulo 1">
            <a:extLst>
              <a:ext uri="{FF2B5EF4-FFF2-40B4-BE49-F238E27FC236}">
                <a16:creationId xmlns:a16="http://schemas.microsoft.com/office/drawing/2014/main" id="{DBB869E3-39CA-45A6-8728-52CDB2D5EAFB}"/>
              </a:ext>
            </a:extLst>
          </p:cNvPr>
          <p:cNvSpPr/>
          <p:nvPr userDrawn="1"/>
        </p:nvSpPr>
        <p:spPr>
          <a:xfrm>
            <a:off x="0" y="-26988"/>
            <a:ext cx="12192000" cy="1603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
        <p:nvSpPr>
          <p:cNvPr id="3" name="Retângulo 2">
            <a:extLst>
              <a:ext uri="{FF2B5EF4-FFF2-40B4-BE49-F238E27FC236}">
                <a16:creationId xmlns:a16="http://schemas.microsoft.com/office/drawing/2014/main" id="{6AC67E6A-EFC0-41D4-B131-0B9C0B7BA5E6}"/>
              </a:ext>
            </a:extLst>
          </p:cNvPr>
          <p:cNvSpPr/>
          <p:nvPr userDrawn="1"/>
        </p:nvSpPr>
        <p:spPr>
          <a:xfrm>
            <a:off x="-4356" y="6753497"/>
            <a:ext cx="12192000" cy="1159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gif"/><Relationship Id="rId5" Type="http://schemas.openxmlformats.org/officeDocument/2006/relationships/image" Target="../media/image11.png"/><Relationship Id="rId4" Type="http://schemas.openxmlformats.org/officeDocument/2006/relationships/image" Target="../media/image10.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oleObject" Target="../embeddings/oleObject7.bin"/></Relationships>
</file>

<file path=ppt/slides/_rels/slide72.x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19.wmf"/><Relationship Id="rId2" Type="http://schemas.openxmlformats.org/officeDocument/2006/relationships/oleObject" Target="../embeddings/oleObject8.bin"/><Relationship Id="rId1" Type="http://schemas.openxmlformats.org/officeDocument/2006/relationships/slideLayout" Target="../slideLayouts/slideLayout2.xml"/><Relationship Id="rId6" Type="http://schemas.openxmlformats.org/officeDocument/2006/relationships/oleObject" Target="../embeddings/oleObject10.bin"/><Relationship Id="rId5" Type="http://schemas.openxmlformats.org/officeDocument/2006/relationships/image" Target="../media/image18.wmf"/><Relationship Id="rId4" Type="http://schemas.openxmlformats.org/officeDocument/2006/relationships/oleObject" Target="../embeddings/oleObject9.bin"/></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3.bin"/><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oleObject" Target="../embeddings/oleObject14.bin"/></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83A5E401-D48E-4545-8041-38F00FFF2F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48972"/>
            <a:ext cx="12192000" cy="5409027"/>
          </a:xfrm>
          <a:prstGeom prst="rect">
            <a:avLst/>
          </a:prstGeom>
          <a:ln>
            <a:solidFill>
              <a:schemeClr val="accent6">
                <a:lumMod val="50000"/>
              </a:schemeClr>
            </a:solidFill>
          </a:ln>
        </p:spPr>
      </p:pic>
      <p:sp>
        <p:nvSpPr>
          <p:cNvPr id="8" name="Text Placeholder 2">
            <a:extLst>
              <a:ext uri="{FF2B5EF4-FFF2-40B4-BE49-F238E27FC236}">
                <a16:creationId xmlns:a16="http://schemas.microsoft.com/office/drawing/2014/main" id="{45EBC491-A5DB-48ED-A3FF-43464FAB831E}"/>
              </a:ext>
            </a:extLst>
          </p:cNvPr>
          <p:cNvSpPr txBox="1">
            <a:spLocks/>
          </p:cNvSpPr>
          <p:nvPr/>
        </p:nvSpPr>
        <p:spPr bwMode="auto">
          <a:xfrm>
            <a:off x="4234375" y="260505"/>
            <a:ext cx="7915421" cy="74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lnSpc>
                <a:spcPct val="80000"/>
              </a:lnSpc>
              <a:spcBef>
                <a:spcPct val="20000"/>
              </a:spcBef>
            </a:pPr>
            <a:r>
              <a:rPr lang="pt-BR" sz="3800" b="1" dirty="0">
                <a:solidFill>
                  <a:schemeClr val="accent2">
                    <a:lumMod val="25000"/>
                  </a:schemeClr>
                </a:solidFill>
                <a:latin typeface="+mn-lt"/>
                <a:cs typeface="Arial" panose="020B0604020202020204" pitchFamily="34" charset="0"/>
              </a:rPr>
              <a:t>Exercícios de Finanças Públicas</a:t>
            </a:r>
          </a:p>
          <a:p>
            <a:pPr algn="ctr">
              <a:lnSpc>
                <a:spcPct val="80000"/>
              </a:lnSpc>
              <a:spcBef>
                <a:spcPct val="20000"/>
              </a:spcBef>
            </a:pPr>
            <a:r>
              <a:rPr lang="pt-BR" sz="3800" b="1" dirty="0">
                <a:solidFill>
                  <a:schemeClr val="accent2">
                    <a:lumMod val="25000"/>
                  </a:schemeClr>
                </a:solidFill>
                <a:latin typeface="+mn-lt"/>
                <a:cs typeface="Arial" panose="020B0604020202020204" pitchFamily="34" charset="0"/>
              </a:rPr>
              <a:t>Alunos Gabarito – 2021 - FGV</a:t>
            </a:r>
            <a:endParaRPr lang="en-US" sz="3800" b="1" dirty="0">
              <a:solidFill>
                <a:schemeClr val="accent2">
                  <a:lumMod val="25000"/>
                </a:schemeClr>
              </a:solidFill>
              <a:latin typeface="+mn-lt"/>
              <a:cs typeface="Arial" panose="020B0604020202020204" pitchFamily="34"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p:txBody>
      </p:sp>
      <p:sp>
        <p:nvSpPr>
          <p:cNvPr id="10" name="CaixaDeTexto 9">
            <a:extLst>
              <a:ext uri="{FF2B5EF4-FFF2-40B4-BE49-F238E27FC236}">
                <a16:creationId xmlns:a16="http://schemas.microsoft.com/office/drawing/2014/main" id="{66A081C4-A18C-4276-B023-07FF696FB146}"/>
              </a:ext>
            </a:extLst>
          </p:cNvPr>
          <p:cNvSpPr txBox="1"/>
          <p:nvPr/>
        </p:nvSpPr>
        <p:spPr>
          <a:xfrm>
            <a:off x="6749780" y="6289969"/>
            <a:ext cx="5192855" cy="461665"/>
          </a:xfrm>
          <a:prstGeom prst="rect">
            <a:avLst/>
          </a:prstGeom>
          <a:noFill/>
        </p:spPr>
        <p:txBody>
          <a:bodyPr wrap="square" rtlCol="0">
            <a:spAutoFit/>
          </a:bodyPr>
          <a:lstStyle/>
          <a:p>
            <a:r>
              <a:rPr lang="pt-BR" b="1" i="1" dirty="0">
                <a:solidFill>
                  <a:srgbClr val="002060"/>
                </a:solidFill>
                <a:latin typeface="+mn-lt"/>
              </a:rPr>
              <a:t>Prof.: Antonio Carlos Assumpção</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B3967D14-8C97-42A6-9CB8-5C3F56FF9B74}"/>
              </a:ext>
            </a:extLst>
          </p:cNvPr>
          <p:cNvSpPr>
            <a:spLocks noGrp="1" noChangeArrowheads="1"/>
          </p:cNvSpPr>
          <p:nvPr>
            <p:ph type="title"/>
          </p:nvPr>
        </p:nvSpPr>
        <p:spPr>
          <a:xfrm>
            <a:off x="2212032" y="-269805"/>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Princípios de Tributação</a:t>
            </a:r>
          </a:p>
        </p:txBody>
      </p:sp>
      <p:sp>
        <p:nvSpPr>
          <p:cNvPr id="5" name="Rectangle 5">
            <a:extLst>
              <a:ext uri="{FF2B5EF4-FFF2-40B4-BE49-F238E27FC236}">
                <a16:creationId xmlns:a16="http://schemas.microsoft.com/office/drawing/2014/main" id="{94CD4F46-FD3D-48AF-8026-4C4B682A693E}"/>
              </a:ext>
            </a:extLst>
          </p:cNvPr>
          <p:cNvSpPr>
            <a:spLocks noGrp="1" noChangeArrowheads="1"/>
          </p:cNvSpPr>
          <p:nvPr>
            <p:ph idx="1"/>
          </p:nvPr>
        </p:nvSpPr>
        <p:spPr>
          <a:xfrm>
            <a:off x="191344" y="910522"/>
            <a:ext cx="11809312" cy="5300869"/>
          </a:xfrm>
          <a:noFill/>
        </p:spPr>
        <p:txBody>
          <a:bodyPr>
            <a:noAutofit/>
          </a:bodyPr>
          <a:lstStyle/>
          <a:p>
            <a:pPr marL="857250" indent="-857250" algn="just" eaLnBrk="1" hangingPunct="1">
              <a:buClrTx/>
              <a:buFont typeface="+mj-lt"/>
              <a:buAutoNum type="romanUcPeriod"/>
            </a:pPr>
            <a:r>
              <a:rPr lang="pt-BR" altLang="en-US" b="1" dirty="0">
                <a:solidFill>
                  <a:schemeClr val="tx1"/>
                </a:solidFill>
                <a:latin typeface="Calibri" panose="020F0502020204030204" pitchFamily="34" charset="0"/>
                <a:cs typeface="Calibri" panose="020F0502020204030204" pitchFamily="34" charset="0"/>
              </a:rPr>
              <a:t>Eficiência (Neutralidade): </a:t>
            </a:r>
            <a:r>
              <a:rPr lang="pt-BR" altLang="en-US" dirty="0">
                <a:solidFill>
                  <a:schemeClr val="tx1"/>
                </a:solidFill>
                <a:latin typeface="Calibri" panose="020F0502020204030204" pitchFamily="34" charset="0"/>
                <a:cs typeface="Calibri" panose="020F0502020204030204" pitchFamily="34" charset="0"/>
              </a:rPr>
              <a:t>o tributo não deve provocar distorções; se possível deve ser utilizado para aumentar a eficiência econômica.</a:t>
            </a:r>
          </a:p>
          <a:p>
            <a:pPr lvl="2" algn="just">
              <a:buFont typeface="Wingdings" panose="05000000000000000000" pitchFamily="2" charset="2"/>
              <a:buChar char="§"/>
            </a:pPr>
            <a:r>
              <a:rPr lang="pt-BR" altLang="en-US" sz="3200" dirty="0">
                <a:solidFill>
                  <a:schemeClr val="tx1"/>
                </a:solidFill>
                <a:latin typeface="Calibri" panose="020F0502020204030204" pitchFamily="34" charset="0"/>
                <a:cs typeface="Calibri" panose="020F0502020204030204" pitchFamily="34" charset="0"/>
              </a:rPr>
              <a:t>O sistema tributário não deve interferir na alocação dos recursos.</a:t>
            </a:r>
            <a:endParaRPr lang="pt-BR" altLang="en-US" dirty="0">
              <a:solidFill>
                <a:schemeClr val="tx1"/>
              </a:solidFill>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a:pPr>
            <a:r>
              <a:rPr lang="pt-BR" altLang="en-US" b="1" dirty="0">
                <a:solidFill>
                  <a:schemeClr val="tx1"/>
                </a:solidFill>
                <a:latin typeface="Calibri" panose="020F0502020204030204" pitchFamily="34" charset="0"/>
                <a:cs typeface="Calibri" panose="020F0502020204030204" pitchFamily="34" charset="0"/>
              </a:rPr>
              <a:t>Justiça Social (equidade): </a:t>
            </a:r>
            <a:r>
              <a:rPr lang="pt-BR" altLang="en-US" dirty="0">
                <a:solidFill>
                  <a:schemeClr val="tx1"/>
                </a:solidFill>
                <a:latin typeface="Calibri" panose="020F0502020204030204" pitchFamily="34" charset="0"/>
                <a:cs typeface="Calibri" panose="020F0502020204030204" pitchFamily="34" charset="0"/>
              </a:rPr>
              <a:t>o sistema tributário deve ser justo (assim deve ser percebido), tratando aqueles em circunstâncias similares de modo similar e impondo um gravame tributário maior sobre aqueles que podem melhor arcá-lo.</a:t>
            </a:r>
          </a:p>
          <a:p>
            <a:pPr algn="just" eaLnBrk="1" hangingPunct="1">
              <a:buClrTx/>
              <a:buFont typeface="Wingdings" panose="05000000000000000000" pitchFamily="2" charset="2"/>
              <a:buChar char="§"/>
            </a:pPr>
            <a:r>
              <a:rPr lang="pt-BR" altLang="en-US" b="1" dirty="0">
                <a:solidFill>
                  <a:schemeClr val="tx1"/>
                </a:solidFill>
                <a:latin typeface="Calibri" panose="020F0502020204030204" pitchFamily="34" charset="0"/>
                <a:cs typeface="Calibri" panose="020F0502020204030204" pitchFamily="34" charset="0"/>
              </a:rPr>
              <a:t>Em geral são os dois princípios mais cobrados nas provas.</a:t>
            </a:r>
          </a:p>
        </p:txBody>
      </p:sp>
    </p:spTree>
    <p:extLst>
      <p:ext uri="{BB962C8B-B14F-4D97-AF65-F5344CB8AC3E}">
        <p14:creationId xmlns:p14="http://schemas.microsoft.com/office/powerpoint/2010/main" val="46935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CD77D6CF-98CA-4332-826A-0467FEE925BD}"/>
              </a:ext>
            </a:extLst>
          </p:cNvPr>
          <p:cNvSpPr>
            <a:spLocks noGrp="1" noChangeArrowheads="1"/>
          </p:cNvSpPr>
          <p:nvPr>
            <p:ph type="title"/>
          </p:nvPr>
        </p:nvSpPr>
        <p:spPr>
          <a:xfrm>
            <a:off x="2212032" y="-241670"/>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Princípios de Tributação</a:t>
            </a:r>
          </a:p>
        </p:txBody>
      </p:sp>
      <p:sp>
        <p:nvSpPr>
          <p:cNvPr id="5" name="Rectangle 5">
            <a:extLst>
              <a:ext uri="{FF2B5EF4-FFF2-40B4-BE49-F238E27FC236}">
                <a16:creationId xmlns:a16="http://schemas.microsoft.com/office/drawing/2014/main" id="{794F5D5B-BC53-43FF-93A6-D9D6FCBEC755}"/>
              </a:ext>
            </a:extLst>
          </p:cNvPr>
          <p:cNvSpPr>
            <a:spLocks noGrp="1" noChangeArrowheads="1"/>
          </p:cNvSpPr>
          <p:nvPr>
            <p:ph idx="1"/>
          </p:nvPr>
        </p:nvSpPr>
        <p:spPr>
          <a:xfrm>
            <a:off x="119336" y="1161660"/>
            <a:ext cx="11940142" cy="4114800"/>
          </a:xfrm>
          <a:noFill/>
        </p:spPr>
        <p:txBody>
          <a:bodyPr>
            <a:noAutofit/>
          </a:bodyPr>
          <a:lstStyle/>
          <a:p>
            <a:pPr marL="857250" indent="-857250" algn="just" eaLnBrk="1" hangingPunct="1">
              <a:buClrTx/>
              <a:buFont typeface="+mj-lt"/>
              <a:buAutoNum type="romanUcPeriod" startAt="3"/>
            </a:pPr>
            <a:r>
              <a:rPr lang="pt-BR" altLang="en-US" b="1" dirty="0">
                <a:solidFill>
                  <a:schemeClr val="tx1"/>
                </a:solidFill>
                <a:latin typeface="Calibri" panose="020F0502020204030204" pitchFamily="34" charset="0"/>
                <a:cs typeface="Calibri" panose="020F0502020204030204" pitchFamily="34" charset="0"/>
              </a:rPr>
              <a:t>Simplicidade Administrativa: </a:t>
            </a:r>
            <a:r>
              <a:rPr lang="pt-BR" altLang="en-US" dirty="0">
                <a:solidFill>
                  <a:schemeClr val="tx1"/>
                </a:solidFill>
                <a:latin typeface="Calibri" panose="020F0502020204030204" pitchFamily="34" charset="0"/>
                <a:cs typeface="Calibri" panose="020F0502020204030204" pitchFamily="34" charset="0"/>
              </a:rPr>
              <a:t>o sistema tributário deve ter baixos custos de administração e de cumprimento das obrigações tributárias.</a:t>
            </a:r>
          </a:p>
          <a:p>
            <a:pPr marL="857250" indent="-857250" algn="just" eaLnBrk="1" hangingPunct="1">
              <a:buClrTx/>
              <a:buFont typeface="+mj-lt"/>
              <a:buAutoNum type="romanUcPeriod" startAt="3"/>
            </a:pPr>
            <a:r>
              <a:rPr lang="pt-BR" altLang="en-US" b="1" dirty="0">
                <a:solidFill>
                  <a:schemeClr val="tx1"/>
                </a:solidFill>
                <a:latin typeface="Calibri" panose="020F0502020204030204" pitchFamily="34" charset="0"/>
                <a:cs typeface="Calibri" panose="020F0502020204030204" pitchFamily="34" charset="0"/>
              </a:rPr>
              <a:t>Flexibilidade:</a:t>
            </a:r>
            <a:r>
              <a:rPr lang="pt-BR" altLang="en-US" dirty="0">
                <a:solidFill>
                  <a:schemeClr val="tx1"/>
                </a:solidFill>
                <a:latin typeface="Calibri" panose="020F0502020204030204" pitchFamily="34" charset="0"/>
                <a:cs typeface="Calibri" panose="020F0502020204030204" pitchFamily="34" charset="0"/>
              </a:rPr>
              <a:t> o sistema deve permitir adaptação fácil às mudanças na economia.</a:t>
            </a:r>
          </a:p>
          <a:p>
            <a:pPr marL="857250" indent="-857250" algn="just" eaLnBrk="1" hangingPunct="1">
              <a:buClrTx/>
              <a:buFont typeface="+mj-lt"/>
              <a:buAutoNum type="romanUcPeriod" startAt="3"/>
            </a:pPr>
            <a:r>
              <a:rPr lang="pt-BR" altLang="en-US" b="1" dirty="0">
                <a:solidFill>
                  <a:schemeClr val="tx1"/>
                </a:solidFill>
                <a:latin typeface="Calibri" panose="020F0502020204030204" pitchFamily="34" charset="0"/>
                <a:cs typeface="Calibri" panose="020F0502020204030204" pitchFamily="34" charset="0"/>
              </a:rPr>
              <a:t>Responsabilidade Política: </a:t>
            </a:r>
            <a:r>
              <a:rPr lang="pt-BR" altLang="en-US" dirty="0">
                <a:solidFill>
                  <a:schemeClr val="tx1"/>
                </a:solidFill>
                <a:latin typeface="Calibri" panose="020F0502020204030204" pitchFamily="34" charset="0"/>
                <a:cs typeface="Calibri" panose="020F0502020204030204" pitchFamily="34" charset="0"/>
              </a:rPr>
              <a:t>o sistema deve ser transparente.</a:t>
            </a:r>
          </a:p>
        </p:txBody>
      </p:sp>
    </p:spTree>
    <p:extLst>
      <p:ext uri="{BB962C8B-B14F-4D97-AF65-F5344CB8AC3E}">
        <p14:creationId xmlns:p14="http://schemas.microsoft.com/office/powerpoint/2010/main" val="2321554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C9D2CC25-1B9E-41E1-AD3F-A21E20208D58}"/>
              </a:ext>
            </a:extLst>
          </p:cNvPr>
          <p:cNvSpPr>
            <a:spLocks noGrp="1" noChangeArrowheads="1"/>
          </p:cNvSpPr>
          <p:nvPr>
            <p:ph type="title"/>
          </p:nvPr>
        </p:nvSpPr>
        <p:spPr>
          <a:xfrm>
            <a:off x="1919536" y="-29627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Eficiência</a:t>
            </a:r>
          </a:p>
        </p:txBody>
      </p:sp>
      <p:sp>
        <p:nvSpPr>
          <p:cNvPr id="5" name="Rectangle 5">
            <a:extLst>
              <a:ext uri="{FF2B5EF4-FFF2-40B4-BE49-F238E27FC236}">
                <a16:creationId xmlns:a16="http://schemas.microsoft.com/office/drawing/2014/main" id="{65C59A20-2B3F-46F8-91D4-03C33CA4E9D5}"/>
              </a:ext>
            </a:extLst>
          </p:cNvPr>
          <p:cNvSpPr>
            <a:spLocks noGrp="1" noChangeArrowheads="1"/>
          </p:cNvSpPr>
          <p:nvPr>
            <p:ph idx="1"/>
          </p:nvPr>
        </p:nvSpPr>
        <p:spPr>
          <a:xfrm>
            <a:off x="191344" y="843391"/>
            <a:ext cx="11809312" cy="5733256"/>
          </a:xfrm>
          <a:noFill/>
        </p:spPr>
        <p:txBody>
          <a:bodyPr>
            <a:normAutofit fontScale="85000" lnSpcReduction="20000"/>
          </a:bodyPr>
          <a:lstStyle/>
          <a:p>
            <a:pPr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Na ausência de falhas de mercado, o mercado aloca eficientemente os recursos.</a:t>
            </a:r>
          </a:p>
          <a:p>
            <a:pPr algn="just" eaLnBrk="1" hangingPunct="1">
              <a:buClrTx/>
              <a:buFont typeface="Arial" panose="020B0604020202020204" pitchFamily="34" charset="0"/>
              <a:buChar char="•"/>
            </a:pPr>
            <a:endParaRPr lang="pt-BR" altLang="en-US" sz="1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Os tributos, contudo, distorcem os preços relativos.</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Distorção dos sinais emitidos pelos preços e alteração da alocação de recursos.</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Implicações sobre poupança e trabalho e sobre decisões de consumo e produção. </a:t>
            </a:r>
          </a:p>
          <a:p>
            <a:pPr lvl="1" algn="just" eaLnBrk="1" hangingPunct="1">
              <a:buClrTx/>
              <a:buFont typeface="Arial" panose="020B0604020202020204" pitchFamily="34" charset="0"/>
              <a:buChar char="•"/>
            </a:pPr>
            <a:endParaRPr lang="pt-BR" altLang="en-US" sz="400" dirty="0">
              <a:solidFill>
                <a:schemeClr val="tx1"/>
              </a:solidFill>
              <a:latin typeface="Calibri" panose="020F0502020204030204" pitchFamily="34" charset="0"/>
              <a:cs typeface="Calibri" panose="020F0502020204030204" pitchFamily="34" charset="0"/>
            </a:endParaRPr>
          </a:p>
          <a:p>
            <a:pPr algn="just">
              <a:buClr>
                <a:schemeClr val="tx1"/>
              </a:buClr>
            </a:pPr>
            <a:r>
              <a:rPr lang="pt-BR" altLang="en-US" sz="3700" b="1" dirty="0">
                <a:solidFill>
                  <a:schemeClr val="tx1"/>
                </a:solidFill>
                <a:latin typeface="Calibri" panose="020F0502020204030204" pitchFamily="34" charset="0"/>
                <a:cs typeface="Calibri" panose="020F0502020204030204" pitchFamily="34" charset="0"/>
              </a:rPr>
              <a:t>Exemplo:</a:t>
            </a:r>
            <a:r>
              <a:rPr lang="pt-BR" altLang="en-US" sz="3700" dirty="0">
                <a:solidFill>
                  <a:schemeClr val="tx1"/>
                </a:solidFill>
                <a:latin typeface="Calibri" panose="020F0502020204030204" pitchFamily="34" charset="0"/>
                <a:cs typeface="Calibri" panose="020F0502020204030204" pitchFamily="34" charset="0"/>
              </a:rPr>
              <a:t> suponha que o país A seja mais eficiente na produção do bem 1 do que na produção do bem 2. Se o governo tributa mais o bem 1 (ou impõe um tributo em cascata), talvez as firmas decidam produzir o bem 2 </a:t>
            </a:r>
            <a:r>
              <a:rPr lang="pt-BR" altLang="en-US" sz="3700" dirty="0">
                <a:solidFill>
                  <a:schemeClr val="tx1"/>
                </a:solidFill>
                <a:latin typeface="Calibri" panose="020F0502020204030204" pitchFamily="34" charset="0"/>
                <a:cs typeface="Calibri" panose="020F0502020204030204" pitchFamily="34" charset="0"/>
                <a:sym typeface="Symbol" panose="05050102010706020507" pitchFamily="18" charset="2"/>
              </a:rPr>
              <a:t> ineficiência.</a:t>
            </a:r>
            <a:endParaRPr lang="pt-BR" altLang="en-US" sz="37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48520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E1FDE64-EE1A-42FA-B399-D98FA355D071}"/>
              </a:ext>
            </a:extLst>
          </p:cNvPr>
          <p:cNvSpPr>
            <a:spLocks noGrp="1"/>
          </p:cNvSpPr>
          <p:nvPr>
            <p:ph type="title"/>
          </p:nvPr>
        </p:nvSpPr>
        <p:spPr>
          <a:xfrm>
            <a:off x="1981200" y="-493399"/>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IVA e Tributos em Cascata</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397F51E5-B853-4207-BB08-60C38ED24875}"/>
              </a:ext>
            </a:extLst>
          </p:cNvPr>
          <p:cNvSpPr>
            <a:spLocks noGrp="1"/>
          </p:cNvSpPr>
          <p:nvPr>
            <p:ph idx="1"/>
          </p:nvPr>
        </p:nvSpPr>
        <p:spPr>
          <a:xfrm>
            <a:off x="119336" y="1027939"/>
            <a:ext cx="11665296" cy="5416083"/>
          </a:xfrm>
        </p:spPr>
        <p:txBody>
          <a:bodyPr>
            <a:normAutofit fontScale="92500" lnSpcReduction="20000"/>
          </a:bodyPr>
          <a:lstStyle/>
          <a:p>
            <a:pPr algn="just">
              <a:buClrTx/>
              <a:buFont typeface="Arial" panose="020B0604020202020204" pitchFamily="34" charset="0"/>
              <a:buChar char="•"/>
              <a:defRPr/>
            </a:pPr>
            <a:r>
              <a:rPr lang="pt-BR" sz="3500" dirty="0">
                <a:solidFill>
                  <a:schemeClr val="tx1"/>
                </a:solidFill>
                <a:latin typeface="Calibri" panose="020F0502020204030204" pitchFamily="34" charset="0"/>
                <a:cs typeface="Calibri" panose="020F0502020204030204" pitchFamily="34" charset="0"/>
              </a:rPr>
              <a:t>Observe que um tributo pode interferir muito ou pouco nas decisões de produção, dependendo não somente da alíquota, mas de como ele é cobrado.</a:t>
            </a:r>
          </a:p>
          <a:p>
            <a:pPr algn="just">
              <a:buClrTx/>
              <a:buFont typeface="Arial" panose="020B0604020202020204" pitchFamily="34" charset="0"/>
              <a:buChar char="•"/>
              <a:defRPr/>
            </a:pPr>
            <a:endParaRPr lang="pt-BR" sz="100" dirty="0">
              <a:solidFill>
                <a:schemeClr val="tx1"/>
              </a:solidFill>
              <a:latin typeface="Calibri" panose="020F0502020204030204" pitchFamily="34" charset="0"/>
              <a:cs typeface="Calibri" panose="020F0502020204030204" pitchFamily="34" charset="0"/>
            </a:endParaRPr>
          </a:p>
          <a:p>
            <a:pPr lvl="1" algn="just">
              <a:buClrTx/>
              <a:buFont typeface="Arial" panose="020B0604020202020204" pitchFamily="34" charset="0"/>
              <a:buChar char="•"/>
              <a:defRPr/>
            </a:pPr>
            <a:r>
              <a:rPr lang="pt-BR" sz="3500" dirty="0">
                <a:solidFill>
                  <a:schemeClr val="tx1"/>
                </a:solidFill>
                <a:latin typeface="Calibri" panose="020F0502020204030204" pitchFamily="34" charset="0"/>
                <a:cs typeface="Calibri" panose="020F0502020204030204" pitchFamily="34" charset="0"/>
              </a:rPr>
              <a:t>No caso de um tributo em cascata, teremos uma m</a:t>
            </a:r>
            <a:r>
              <a:rPr lang="pt-BR" altLang="en-US" sz="3500" dirty="0">
                <a:solidFill>
                  <a:schemeClr val="tx1"/>
                </a:solidFill>
                <a:latin typeface="Calibri" panose="020F0502020204030204" pitchFamily="34" charset="0"/>
                <a:cs typeface="Calibri" panose="020F0502020204030204" pitchFamily="34" charset="0"/>
              </a:rPr>
              <a:t>aior tributação dos produtos que possuem uma cadeia produtiva longa.</a:t>
            </a:r>
          </a:p>
          <a:p>
            <a:pPr lvl="2" algn="just">
              <a:buClr>
                <a:schemeClr val="tx1"/>
              </a:buClr>
              <a:defRPr/>
            </a:pPr>
            <a:r>
              <a:rPr lang="pt-BR" altLang="en-US" sz="3500" dirty="0">
                <a:solidFill>
                  <a:schemeClr val="tx1"/>
                </a:solidFill>
                <a:latin typeface="Calibri" panose="020F0502020204030204" pitchFamily="34" charset="0"/>
                <a:cs typeface="Calibri" panose="020F0502020204030204" pitchFamily="34" charset="0"/>
              </a:rPr>
              <a:t>Para minimizar esse efeito as firmas tendem a verticalizar a produção. Em geral, perde-se em eficiência. </a:t>
            </a:r>
          </a:p>
          <a:p>
            <a:pPr lvl="2" algn="just">
              <a:defRPr/>
            </a:pPr>
            <a:endParaRPr lang="pt-BR" altLang="en-US" sz="400" dirty="0">
              <a:solidFill>
                <a:schemeClr val="tx1"/>
              </a:solidFill>
              <a:latin typeface="Calibri" panose="020F0502020204030204" pitchFamily="34" charset="0"/>
              <a:cs typeface="Calibri" panose="020F0502020204030204" pitchFamily="34" charset="0"/>
            </a:endParaRPr>
          </a:p>
          <a:p>
            <a:pPr lvl="1" algn="just">
              <a:buClr>
                <a:schemeClr val="tx1"/>
              </a:buClr>
              <a:defRPr/>
            </a:pPr>
            <a:r>
              <a:rPr lang="pt-BR" sz="3500" dirty="0">
                <a:solidFill>
                  <a:schemeClr val="tx1"/>
                </a:solidFill>
                <a:latin typeface="Calibri" panose="020F0502020204030204" pitchFamily="34" charset="0"/>
                <a:cs typeface="Calibri" panose="020F0502020204030204" pitchFamily="34" charset="0"/>
              </a:rPr>
              <a:t>O tributos de valor adicionado tendem a resolver esse problema, minimizando o impacto sobre a eficiência econômica (são mais eficientes ou menos ineficientes).</a:t>
            </a:r>
          </a:p>
          <a:p>
            <a:pPr algn="just">
              <a:buClrTx/>
              <a:buFont typeface="Arial" panose="020B0604020202020204" pitchFamily="34" charset="0"/>
              <a:buChar char="•"/>
              <a:defRPr/>
            </a:pPr>
            <a:endParaRPr lang="en-US" sz="3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187084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EF751CF-184A-4B63-AC79-53D4AA2659F0}"/>
              </a:ext>
            </a:extLst>
          </p:cNvPr>
          <p:cNvSpPr>
            <a:spLocks noGrp="1"/>
          </p:cNvSpPr>
          <p:nvPr>
            <p:ph type="title"/>
          </p:nvPr>
        </p:nvSpPr>
        <p:spPr>
          <a:xfrm>
            <a:off x="1981200" y="-382526"/>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IVA e Tributos em Cascata</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CE98BA86-05EE-4AD7-9E16-88E6AEF5DE46}"/>
              </a:ext>
            </a:extLst>
          </p:cNvPr>
          <p:cNvSpPr txBox="1">
            <a:spLocks/>
          </p:cNvSpPr>
          <p:nvPr/>
        </p:nvSpPr>
        <p:spPr bwMode="auto">
          <a:xfrm>
            <a:off x="263352" y="1124670"/>
            <a:ext cx="11665296"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buClrTx/>
              <a:buFont typeface="Arial" panose="020B0604020202020204" pitchFamily="34" charset="0"/>
              <a:buChar char="•"/>
            </a:pPr>
            <a:r>
              <a:rPr lang="pt-BR" altLang="en-US" sz="3800" b="1" kern="0" dirty="0">
                <a:latin typeface="Calibri" panose="020F0502020204030204" pitchFamily="34" charset="0"/>
                <a:cs typeface="Calibri" panose="020F0502020204030204" pitchFamily="34" charset="0"/>
              </a:rPr>
              <a:t>Exemplo: </a:t>
            </a:r>
          </a:p>
          <a:p>
            <a:pPr algn="just">
              <a:buClrTx/>
              <a:buFont typeface="Arial" panose="020B0604020202020204" pitchFamily="34" charset="0"/>
              <a:buChar char="•"/>
            </a:pPr>
            <a:endParaRPr lang="pt-BR" altLang="en-US" sz="400" b="0" kern="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Suponha que a firma C venda um bem final. Para isso, ela compra insumos da firma B. Por sua vez, para produzir esses insumos, a firma B compra insumos da firma A. Suponha ainda que a tributação seja de 10%.</a:t>
            </a:r>
            <a:endParaRPr lang="en-US" altLang="en-US" sz="38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87556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a:extLst>
              <a:ext uri="{FF2B5EF4-FFF2-40B4-BE49-F238E27FC236}">
                <a16:creationId xmlns:a16="http://schemas.microsoft.com/office/drawing/2014/main" id="{12166723-9E53-4B6C-949E-29B302EE2855}"/>
              </a:ext>
            </a:extLst>
          </p:cNvPr>
          <p:cNvGrpSpPr/>
          <p:nvPr/>
        </p:nvGrpSpPr>
        <p:grpSpPr>
          <a:xfrm>
            <a:off x="1711983" y="207552"/>
            <a:ext cx="8488473" cy="6505556"/>
            <a:chOff x="1711983" y="379828"/>
            <a:chExt cx="8488473" cy="6505556"/>
          </a:xfrm>
        </p:grpSpPr>
        <p:pic>
          <p:nvPicPr>
            <p:cNvPr id="5" name="Imagem 5">
              <a:extLst>
                <a:ext uri="{FF2B5EF4-FFF2-40B4-BE49-F238E27FC236}">
                  <a16:creationId xmlns:a16="http://schemas.microsoft.com/office/drawing/2014/main" id="{CD2D17C9-0858-4F62-A0BF-E28CACE2A2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1983" y="379828"/>
              <a:ext cx="8488473" cy="650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a:extLst>
                <a:ext uri="{FF2B5EF4-FFF2-40B4-BE49-F238E27FC236}">
                  <a16:creationId xmlns:a16="http://schemas.microsoft.com/office/drawing/2014/main" id="{3FC74E41-F531-4ADC-958B-B4AE38E29AC5}"/>
                </a:ext>
              </a:extLst>
            </p:cNvPr>
            <p:cNvSpPr/>
            <p:nvPr/>
          </p:nvSpPr>
          <p:spPr bwMode="auto">
            <a:xfrm>
              <a:off x="4511824" y="3789040"/>
              <a:ext cx="3384376" cy="360040"/>
            </a:xfrm>
            <a:prstGeom prst="rect">
              <a:avLst/>
            </a:prstGeom>
            <a:solidFill>
              <a:srgbClr val="EAEAEA"/>
            </a:solidFill>
            <a:ln w="9525" cap="flat" cmpd="sng" algn="ctr">
              <a:solidFill>
                <a:srgbClr val="EAEAEA"/>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7" name="CaixaDeTexto 6">
              <a:extLst>
                <a:ext uri="{FF2B5EF4-FFF2-40B4-BE49-F238E27FC236}">
                  <a16:creationId xmlns:a16="http://schemas.microsoft.com/office/drawing/2014/main" id="{35D7067B-89E9-470E-8B15-30F2BD8BB504}"/>
                </a:ext>
              </a:extLst>
            </p:cNvPr>
            <p:cNvSpPr txBox="1"/>
            <p:nvPr/>
          </p:nvSpPr>
          <p:spPr bwMode="auto">
            <a:xfrm>
              <a:off x="4727848" y="3708321"/>
              <a:ext cx="3744416" cy="584775"/>
            </a:xfrm>
            <a:prstGeom prst="rect">
              <a:avLst/>
            </a:prstGeom>
            <a:noFill/>
          </p:spPr>
          <p:txBody>
            <a:bodyPr wrap="square">
              <a:spAutoFit/>
            </a:bodyPr>
            <a:lstStyle/>
            <a:p>
              <a:pPr>
                <a:defRPr/>
              </a:pPr>
              <a:r>
                <a:rPr lang="pt-BR" sz="3200" dirty="0">
                  <a:solidFill>
                    <a:schemeClr val="tx1"/>
                  </a:solidFill>
                  <a:latin typeface="Calibri" panose="020F0502020204030204" pitchFamily="34" charset="0"/>
                  <a:cs typeface="Calibri" panose="020F0502020204030204" pitchFamily="34" charset="0"/>
                </a:rPr>
                <a:t>Valor Adicionado</a:t>
              </a:r>
              <a:endParaRPr lang="en-US" sz="3200"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942524971"/>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8DE229E-F9E4-455D-8B37-E1B73F727FEC}"/>
              </a:ext>
            </a:extLst>
          </p:cNvPr>
          <p:cNvSpPr>
            <a:spLocks noGrp="1"/>
          </p:cNvSpPr>
          <p:nvPr>
            <p:ph type="title"/>
          </p:nvPr>
        </p:nvSpPr>
        <p:spPr>
          <a:xfrm>
            <a:off x="551384" y="-466931"/>
            <a:ext cx="11449272"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Existe um Imposto Neutro (não </a:t>
            </a:r>
            <a:r>
              <a:rPr lang="pt-BR" altLang="en-US" sz="4800" b="1" dirty="0" err="1">
                <a:solidFill>
                  <a:schemeClr val="tx1"/>
                </a:solidFill>
                <a:latin typeface="Calibri" panose="020F0502020204030204" pitchFamily="34" charset="0"/>
                <a:cs typeface="Calibri" panose="020F0502020204030204" pitchFamily="34" charset="0"/>
              </a:rPr>
              <a:t>distorcivo</a:t>
            </a:r>
            <a:r>
              <a:rPr lang="pt-BR" altLang="en-US" sz="4800" b="1" dirty="0">
                <a:solidFill>
                  <a:schemeClr val="tx1"/>
                </a:solidFill>
                <a:latin typeface="Calibri" panose="020F0502020204030204" pitchFamily="34" charset="0"/>
                <a:cs typeface="Calibri" panose="020F0502020204030204" pitchFamily="34" charset="0"/>
              </a:rPr>
              <a:t>) ?</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C305A03E-08C5-498E-9F53-B5A398C70476}"/>
              </a:ext>
            </a:extLst>
          </p:cNvPr>
          <p:cNvSpPr>
            <a:spLocks noGrp="1"/>
          </p:cNvSpPr>
          <p:nvPr>
            <p:ph idx="1"/>
          </p:nvPr>
        </p:nvSpPr>
        <p:spPr>
          <a:xfrm>
            <a:off x="191344" y="1115480"/>
            <a:ext cx="11665296" cy="4993770"/>
          </a:xfrm>
        </p:spPr>
        <p:txBody>
          <a:bodyPr>
            <a:normAutofit fontScale="92500" lnSpcReduction="10000"/>
          </a:bodyPr>
          <a:lstStyle/>
          <a:p>
            <a:pPr algn="just">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Um imposto do tipo </a:t>
            </a:r>
            <a:r>
              <a:rPr lang="pt-BR" altLang="en-US" sz="3800" b="1" i="1" dirty="0" err="1">
                <a:solidFill>
                  <a:schemeClr val="tx1"/>
                </a:solidFill>
                <a:latin typeface="Calibri" panose="020F0502020204030204" pitchFamily="34" charset="0"/>
                <a:cs typeface="Calibri" panose="020F0502020204030204" pitchFamily="34" charset="0"/>
              </a:rPr>
              <a:t>lump</a:t>
            </a:r>
            <a:r>
              <a:rPr lang="pt-BR" altLang="en-US" sz="3800" b="1" i="1" dirty="0">
                <a:solidFill>
                  <a:schemeClr val="tx1"/>
                </a:solidFill>
                <a:latin typeface="Calibri" panose="020F0502020204030204" pitchFamily="34" charset="0"/>
                <a:cs typeface="Calibri" panose="020F0502020204030204" pitchFamily="34" charset="0"/>
              </a:rPr>
              <a:t>-sum</a:t>
            </a:r>
            <a:r>
              <a:rPr lang="pt-BR" altLang="en-US" sz="3800" dirty="0">
                <a:solidFill>
                  <a:schemeClr val="tx1"/>
                </a:solidFill>
                <a:latin typeface="Calibri" panose="020F0502020204030204" pitchFamily="34" charset="0"/>
                <a:cs typeface="Calibri" panose="020F0502020204030204" pitchFamily="34" charset="0"/>
              </a:rPr>
              <a:t> (imposto </a:t>
            </a:r>
            <a:r>
              <a:rPr lang="pt-BR" altLang="en-US" sz="3800" b="1" i="1" dirty="0">
                <a:solidFill>
                  <a:schemeClr val="tx1"/>
                </a:solidFill>
                <a:latin typeface="Calibri" panose="020F0502020204030204" pitchFamily="34" charset="0"/>
                <a:cs typeface="Calibri" panose="020F0502020204030204" pitchFamily="34" charset="0"/>
              </a:rPr>
              <a:t>per capita</a:t>
            </a:r>
            <a:r>
              <a:rPr lang="pt-BR" altLang="en-US" sz="3800" dirty="0">
                <a:solidFill>
                  <a:schemeClr val="tx1"/>
                </a:solidFill>
                <a:latin typeface="Calibri" panose="020F0502020204030204" pitchFamily="34" charset="0"/>
                <a:cs typeface="Calibri" panose="020F0502020204030204" pitchFamily="34" charset="0"/>
              </a:rPr>
              <a:t>) é neutro, não afetando assim as decisões de produção.</a:t>
            </a:r>
            <a:endParaRPr lang="pt-BR" altLang="en-US" sz="200" dirty="0">
              <a:solidFill>
                <a:schemeClr val="tx1"/>
              </a:solidFill>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Note que as firmas decidem sobre a quantidade produzida igualando a </a:t>
            </a:r>
            <a:r>
              <a:rPr lang="pt-BR" altLang="en-US" sz="3400" dirty="0" err="1">
                <a:solidFill>
                  <a:schemeClr val="tx1"/>
                </a:solidFill>
                <a:latin typeface="Calibri" panose="020F0502020204030204" pitchFamily="34" charset="0"/>
                <a:cs typeface="Calibri" panose="020F0502020204030204" pitchFamily="34" charset="0"/>
              </a:rPr>
              <a:t>Rmg</a:t>
            </a:r>
            <a:r>
              <a:rPr lang="pt-BR" altLang="en-US" sz="3400" dirty="0">
                <a:solidFill>
                  <a:schemeClr val="tx1"/>
                </a:solidFill>
                <a:latin typeface="Calibri" panose="020F0502020204030204" pitchFamily="34" charset="0"/>
                <a:cs typeface="Calibri" panose="020F0502020204030204" pitchFamily="34" charset="0"/>
              </a:rPr>
              <a:t> ao </a:t>
            </a:r>
            <a:r>
              <a:rPr lang="pt-BR" altLang="en-US" sz="3400" dirty="0" err="1">
                <a:solidFill>
                  <a:schemeClr val="tx1"/>
                </a:solidFill>
                <a:latin typeface="Calibri" panose="020F0502020204030204" pitchFamily="34" charset="0"/>
                <a:cs typeface="Calibri" panose="020F0502020204030204" pitchFamily="34" charset="0"/>
              </a:rPr>
              <a:t>Cmg</a:t>
            </a:r>
            <a:r>
              <a:rPr lang="pt-BR" altLang="en-US" sz="3400" dirty="0">
                <a:solidFill>
                  <a:schemeClr val="tx1"/>
                </a:solidFill>
                <a:latin typeface="Calibri" panose="020F0502020204030204" pitchFamily="34" charset="0"/>
                <a:cs typeface="Calibri" panose="020F0502020204030204" pitchFamily="34" charset="0"/>
              </a:rPr>
              <a:t>. Um imposto desse tipo não afeta o </a:t>
            </a:r>
            <a:r>
              <a:rPr lang="pt-BR" altLang="en-US" sz="3400" dirty="0" err="1">
                <a:solidFill>
                  <a:schemeClr val="tx1"/>
                </a:solidFill>
                <a:latin typeface="Calibri" panose="020F0502020204030204" pitchFamily="34" charset="0"/>
                <a:cs typeface="Calibri" panose="020F0502020204030204" pitchFamily="34" charset="0"/>
              </a:rPr>
              <a:t>Cmg</a:t>
            </a:r>
            <a:r>
              <a:rPr lang="pt-BR" altLang="en-US" sz="3400" dirty="0">
                <a:solidFill>
                  <a:schemeClr val="tx1"/>
                </a:solidFill>
                <a:latin typeface="Calibri" panose="020F0502020204030204" pitchFamily="34" charset="0"/>
                <a:cs typeface="Calibri" panose="020F0502020204030204" pitchFamily="34" charset="0"/>
              </a:rPr>
              <a:t> das firmas. Portanto, não afeta as decisões de produção.</a:t>
            </a:r>
          </a:p>
          <a:p>
            <a:pPr algn="just">
              <a:buClrTx/>
              <a:buFont typeface="Arial" panose="020B0604020202020204" pitchFamily="34" charset="0"/>
              <a:buChar char="•"/>
            </a:pPr>
            <a:endParaRPr lang="pt-BR" altLang="en-US" sz="600" dirty="0">
              <a:solidFill>
                <a:schemeClr val="tx1"/>
              </a:solidFill>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b="1" dirty="0">
                <a:solidFill>
                  <a:schemeClr val="tx1"/>
                </a:solidFill>
                <a:latin typeface="Calibri" panose="020F0502020204030204" pitchFamily="34" charset="0"/>
                <a:cs typeface="Calibri" panose="020F0502020204030204" pitchFamily="34" charset="0"/>
              </a:rPr>
              <a:t>Pergunta:</a:t>
            </a:r>
            <a:r>
              <a:rPr lang="pt-BR" altLang="en-US" sz="3800" dirty="0">
                <a:solidFill>
                  <a:schemeClr val="tx1"/>
                </a:solidFill>
                <a:latin typeface="Calibri" panose="020F0502020204030204" pitchFamily="34" charset="0"/>
                <a:cs typeface="Calibri" panose="020F0502020204030204" pitchFamily="34" charset="0"/>
              </a:rPr>
              <a:t> seria adequado um sistema tributário fortemente baseado em tributos desse tipo ?</a:t>
            </a:r>
          </a:p>
          <a:p>
            <a:pPr lvl="1" algn="just">
              <a:buClrTx/>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Ele é interessante sob o ponto de vista da eficiência, mas não sob o ponto de vista da equidade.</a:t>
            </a:r>
          </a:p>
        </p:txBody>
      </p:sp>
    </p:spTree>
    <p:extLst>
      <p:ext uri="{BB962C8B-B14F-4D97-AF65-F5344CB8AC3E}">
        <p14:creationId xmlns:p14="http://schemas.microsoft.com/office/powerpoint/2010/main" val="5089635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9632B1A-000B-44F1-805E-E11EE5A64A5D}"/>
              </a:ext>
            </a:extLst>
          </p:cNvPr>
          <p:cNvSpPr>
            <a:spLocks noGrp="1"/>
          </p:cNvSpPr>
          <p:nvPr>
            <p:ph idx="1"/>
          </p:nvPr>
        </p:nvSpPr>
        <p:spPr>
          <a:xfrm>
            <a:off x="910729" y="96081"/>
            <a:ext cx="10009807" cy="645815"/>
          </a:xfrm>
        </p:spPr>
        <p:txBody>
          <a:bodyPr>
            <a:noAutofit/>
          </a:bodyPr>
          <a:lstStyle/>
          <a:p>
            <a:pPr marL="0" indent="0" algn="ctr">
              <a:buNone/>
            </a:pPr>
            <a:r>
              <a:rPr lang="pt-BR" altLang="en-US" sz="4400" b="1" dirty="0">
                <a:solidFill>
                  <a:schemeClr val="tx1"/>
                </a:solidFill>
                <a:latin typeface="Calibri" panose="020F0502020204030204" pitchFamily="34" charset="0"/>
                <a:cs typeface="Calibri" panose="020F0502020204030204" pitchFamily="34" charset="0"/>
              </a:rPr>
              <a:t>O Critério de Eficiência: A Regra de Ramsey (Regra do Inverso da Elasticidade)</a:t>
            </a:r>
          </a:p>
        </p:txBody>
      </p:sp>
      <p:sp>
        <p:nvSpPr>
          <p:cNvPr id="5" name="CaixaDeTexto 4">
            <a:extLst>
              <a:ext uri="{FF2B5EF4-FFF2-40B4-BE49-F238E27FC236}">
                <a16:creationId xmlns:a16="http://schemas.microsoft.com/office/drawing/2014/main" id="{8209E2B7-FCD4-4C29-8289-F180007AB02B}"/>
              </a:ext>
            </a:extLst>
          </p:cNvPr>
          <p:cNvSpPr txBox="1"/>
          <p:nvPr/>
        </p:nvSpPr>
        <p:spPr>
          <a:xfrm>
            <a:off x="140092" y="1616657"/>
            <a:ext cx="11892881" cy="4832092"/>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400" b="1" dirty="0">
                <a:solidFill>
                  <a:schemeClr val="tx1"/>
                </a:solidFill>
                <a:latin typeface="Calibri" panose="020F0502020204030204" pitchFamily="34" charset="0"/>
                <a:cs typeface="Calibri" panose="020F0502020204030204" pitchFamily="34" charset="0"/>
              </a:rPr>
              <a:t>Eficiência →</a:t>
            </a:r>
            <a:r>
              <a:rPr lang="pt-BR" altLang="en-US" sz="3400" dirty="0">
                <a:solidFill>
                  <a:schemeClr val="tx1"/>
                </a:solidFill>
                <a:latin typeface="Calibri" panose="020F0502020204030204" pitchFamily="34" charset="0"/>
                <a:cs typeface="Calibri" panose="020F0502020204030204" pitchFamily="34" charset="0"/>
              </a:rPr>
              <a:t> Um imposto sobre o bem k deve ser inversamente proporcional à elasticidade preço da demanda pelo bem k.</a:t>
            </a:r>
          </a:p>
          <a:p>
            <a:pPr marL="571500" indent="-571500" algn="just">
              <a:buFont typeface="Wingdings" panose="05000000000000000000" pitchFamily="2" charset="2"/>
              <a:buChar char="Ø"/>
            </a:pPr>
            <a:endParaRPr lang="pt-BR" altLang="en-US" sz="20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r>
              <a:rPr lang="pt-BR" altLang="en-US" sz="3400" b="0" dirty="0">
                <a:solidFill>
                  <a:schemeClr val="tx1"/>
                </a:solidFill>
                <a:latin typeface="Calibri" panose="020F0502020204030204" pitchFamily="34" charset="0"/>
                <a:cs typeface="Calibri" panose="020F0502020204030204" pitchFamily="34" charset="0"/>
              </a:rPr>
              <a:t>Bens com demanda relativamente inelástica devem ser tributados mais pesadamente do que bens com demanda relativamente elástica, para assegurar que as perdas de eficiência provocadas pelo sistema tributário, representadas pelas reduções no consumo dos bens (e produção) e a consequente redução na utilidade do </a:t>
            </a:r>
            <a:r>
              <a:rPr lang="en-US" altLang="en-US" sz="3400" b="0" dirty="0" err="1">
                <a:solidFill>
                  <a:schemeClr val="tx1"/>
                </a:solidFill>
                <a:latin typeface="Calibri" panose="020F0502020204030204" pitchFamily="34" charset="0"/>
                <a:cs typeface="Calibri" panose="020F0502020204030204" pitchFamily="34" charset="0"/>
              </a:rPr>
              <a:t>consumidor</a:t>
            </a:r>
            <a:r>
              <a:rPr lang="en-US" altLang="en-US" sz="3400" b="0" dirty="0">
                <a:solidFill>
                  <a:schemeClr val="tx1"/>
                </a:solidFill>
                <a:latin typeface="Calibri" panose="020F0502020204030204" pitchFamily="34" charset="0"/>
                <a:cs typeface="Calibri" panose="020F0502020204030204" pitchFamily="34" charset="0"/>
              </a:rPr>
              <a:t>, </a:t>
            </a:r>
            <a:r>
              <a:rPr lang="en-US" altLang="en-US" sz="3400" b="0" dirty="0" err="1">
                <a:solidFill>
                  <a:schemeClr val="tx1"/>
                </a:solidFill>
                <a:latin typeface="Calibri" panose="020F0502020204030204" pitchFamily="34" charset="0"/>
                <a:cs typeface="Calibri" panose="020F0502020204030204" pitchFamily="34" charset="0"/>
              </a:rPr>
              <a:t>sejam</a:t>
            </a:r>
            <a:r>
              <a:rPr lang="en-US" altLang="en-US" sz="3400" b="0" dirty="0">
                <a:solidFill>
                  <a:schemeClr val="tx1"/>
                </a:solidFill>
                <a:latin typeface="Calibri" panose="020F0502020204030204" pitchFamily="34" charset="0"/>
                <a:cs typeface="Calibri" panose="020F0502020204030204" pitchFamily="34" charset="0"/>
              </a:rPr>
              <a:t> </a:t>
            </a:r>
            <a:r>
              <a:rPr lang="en-US" altLang="en-US" sz="3400" b="0" dirty="0" err="1">
                <a:solidFill>
                  <a:schemeClr val="tx1"/>
                </a:solidFill>
                <a:latin typeface="Calibri" panose="020F0502020204030204" pitchFamily="34" charset="0"/>
                <a:cs typeface="Calibri" panose="020F0502020204030204" pitchFamily="34" charset="0"/>
              </a:rPr>
              <a:t>minimizadas</a:t>
            </a:r>
            <a:r>
              <a:rPr lang="en-US" altLang="en-US" sz="3400" b="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026617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1BD1521B-FC2A-4DD3-9FB5-3B653794A2E3}"/>
              </a:ext>
            </a:extLst>
          </p:cNvPr>
          <p:cNvSpPr>
            <a:spLocks noGrp="1"/>
          </p:cNvSpPr>
          <p:nvPr>
            <p:ph idx="1"/>
          </p:nvPr>
        </p:nvSpPr>
        <p:spPr>
          <a:xfrm>
            <a:off x="910729" y="134205"/>
            <a:ext cx="10009807" cy="645815"/>
          </a:xfrm>
        </p:spPr>
        <p:txBody>
          <a:bodyPr>
            <a:noAutofit/>
          </a:bodyPr>
          <a:lstStyle/>
          <a:p>
            <a:pPr marL="0" indent="0" algn="ctr">
              <a:buNone/>
            </a:pPr>
            <a:r>
              <a:rPr lang="pt-BR" altLang="en-US" sz="4400" b="1" dirty="0">
                <a:solidFill>
                  <a:schemeClr val="tx1"/>
                </a:solidFill>
                <a:latin typeface="Calibri" panose="020F0502020204030204" pitchFamily="34" charset="0"/>
                <a:cs typeface="Calibri" panose="020F0502020204030204" pitchFamily="34" charset="0"/>
              </a:rPr>
              <a:t>O Critério de Eficiência: A Regra de Ramsey (Regra do Inverso da Elasticidade)</a:t>
            </a:r>
          </a:p>
        </p:txBody>
      </p:sp>
      <p:sp>
        <p:nvSpPr>
          <p:cNvPr id="5" name="CaixaDeTexto 4">
            <a:extLst>
              <a:ext uri="{FF2B5EF4-FFF2-40B4-BE49-F238E27FC236}">
                <a16:creationId xmlns:a16="http://schemas.microsoft.com/office/drawing/2014/main" id="{6948068C-FB90-45F1-A7FA-B9BAE35F995A}"/>
              </a:ext>
            </a:extLst>
          </p:cNvPr>
          <p:cNvSpPr txBox="1"/>
          <p:nvPr/>
        </p:nvSpPr>
        <p:spPr>
          <a:xfrm>
            <a:off x="140092" y="1682917"/>
            <a:ext cx="11892881" cy="3754874"/>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400" b="1" dirty="0">
                <a:latin typeface="Calibri" panose="020F0502020204030204" pitchFamily="34" charset="0"/>
                <a:cs typeface="Calibri" panose="020F0502020204030204" pitchFamily="34" charset="0"/>
              </a:rPr>
              <a:t>Lembre-se: com a introdução de um imposto o preço tende a aumentar.</a:t>
            </a:r>
          </a:p>
          <a:p>
            <a:pPr marL="1028700" lvl="1" indent="-571500" algn="just">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Caso a demanda seja pouco elástica a queda na demanda  (produção) será pequena.</a:t>
            </a:r>
          </a:p>
          <a:p>
            <a:pPr marL="1028700" lvl="1" indent="-571500" algn="just">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Caso a demanda seja muito elástica a queda na demanda  (produção) será grande.</a:t>
            </a:r>
          </a:p>
          <a:p>
            <a:pPr marL="571500" indent="-571500" algn="just">
              <a:buFont typeface="Arial" panose="020B0604020202020204" pitchFamily="34" charset="0"/>
              <a:buChar char="•"/>
            </a:pPr>
            <a:endParaRPr lang="en-US" altLang="en-US" sz="34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43635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655C9409-16A7-457D-80F4-E3AB309B105E}"/>
              </a:ext>
            </a:extLst>
          </p:cNvPr>
          <p:cNvSpPr txBox="1"/>
          <p:nvPr/>
        </p:nvSpPr>
        <p:spPr>
          <a:xfrm>
            <a:off x="47328" y="1814323"/>
            <a:ext cx="12000656" cy="3354765"/>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400" b="1" dirty="0">
                <a:latin typeface="Calibri" panose="020F0502020204030204" pitchFamily="34" charset="0"/>
                <a:cs typeface="Calibri" panose="020F0502020204030204" pitchFamily="34" charset="0"/>
              </a:rPr>
              <a:t>Eficiência →</a:t>
            </a:r>
            <a:r>
              <a:rPr lang="pt-BR" altLang="en-US" sz="3400" dirty="0">
                <a:latin typeface="Calibri" panose="020F0502020204030204" pitchFamily="34" charset="0"/>
                <a:cs typeface="Calibri" panose="020F0502020204030204" pitchFamily="34" charset="0"/>
              </a:rPr>
              <a:t> Um imposto sobre o bem k deve ser inversamente proporcional à elasticidade preço da demanda pelo bem k.</a:t>
            </a:r>
          </a:p>
          <a:p>
            <a:pPr marL="571500" indent="-571500" algn="just">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endParaRPr lang="en-US" altLang="en-US" sz="400" b="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r>
              <a:rPr lang="pt-BR" altLang="en-US" sz="3400" b="0" dirty="0">
                <a:solidFill>
                  <a:schemeClr val="tx1"/>
                </a:solidFill>
                <a:latin typeface="Calibri" panose="020F0502020204030204" pitchFamily="34" charset="0"/>
                <a:cs typeface="Calibri" panose="020F0502020204030204" pitchFamily="34" charset="0"/>
              </a:rPr>
              <a:t>Entretanto, isso tende a gerar uma estrutura tributária regressiva, porque, em geral, a demanda por bens de primeira necessidade, tal como alimentação básica, é menos elástica do que a demanda por bens de luxo.</a:t>
            </a:r>
            <a:endParaRPr lang="pt-BR" sz="3400" b="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137A0D3A-047F-4CB2-98ED-FA6C1CE1A549}"/>
              </a:ext>
            </a:extLst>
          </p:cNvPr>
          <p:cNvSpPr>
            <a:spLocks noGrp="1"/>
          </p:cNvSpPr>
          <p:nvPr>
            <p:ph idx="1"/>
          </p:nvPr>
        </p:nvSpPr>
        <p:spPr>
          <a:xfrm>
            <a:off x="910729" y="185581"/>
            <a:ext cx="10009807" cy="645815"/>
          </a:xfrm>
        </p:spPr>
        <p:txBody>
          <a:bodyPr>
            <a:noAutofit/>
          </a:bodyPr>
          <a:lstStyle/>
          <a:p>
            <a:pPr marL="0" indent="0" algn="ctr">
              <a:buNone/>
            </a:pPr>
            <a:r>
              <a:rPr lang="pt-BR" altLang="en-US" sz="4400" b="1" dirty="0">
                <a:solidFill>
                  <a:schemeClr val="tx1"/>
                </a:solidFill>
                <a:latin typeface="Calibri" panose="020F0502020204030204" pitchFamily="34" charset="0"/>
                <a:cs typeface="Calibri" panose="020F0502020204030204" pitchFamily="34" charset="0"/>
              </a:rPr>
              <a:t>O Critério de Eficiência: A Regra de Ramsey (Regra do Inverso da Elasticidade)</a:t>
            </a:r>
          </a:p>
        </p:txBody>
      </p:sp>
    </p:spTree>
    <p:extLst>
      <p:ext uri="{BB962C8B-B14F-4D97-AF65-F5344CB8AC3E}">
        <p14:creationId xmlns:p14="http://schemas.microsoft.com/office/powerpoint/2010/main" val="30764251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0600" y="-30136"/>
            <a:ext cx="10252358" cy="785813"/>
          </a:xfrm>
        </p:spPr>
        <p:txBody>
          <a:bodyPr/>
          <a:lstStyle/>
          <a:p>
            <a:pPr algn="ctr"/>
            <a:r>
              <a:rPr lang="pt-BR" dirty="0">
                <a:solidFill>
                  <a:schemeClr val="tx1"/>
                </a:solidFill>
              </a:rPr>
              <a:t>Finanças Públicas – Programação das aulas</a:t>
            </a:r>
          </a:p>
        </p:txBody>
      </p:sp>
      <p:sp>
        <p:nvSpPr>
          <p:cNvPr id="3" name="Espaço Reservado para Conteúdo 2"/>
          <p:cNvSpPr>
            <a:spLocks noGrp="1"/>
          </p:cNvSpPr>
          <p:nvPr>
            <p:ph idx="1"/>
          </p:nvPr>
        </p:nvSpPr>
        <p:spPr>
          <a:xfrm>
            <a:off x="168812" y="944490"/>
            <a:ext cx="11830930" cy="4883150"/>
          </a:xfrm>
        </p:spPr>
        <p:txBody>
          <a:bodyPr/>
          <a:lstStyle/>
          <a:p>
            <a:pPr algn="just">
              <a:spcBef>
                <a:spcPts val="0"/>
              </a:spcBef>
              <a:buClrTx/>
              <a:buFont typeface="Wingdings" panose="05000000000000000000" pitchFamily="2" charset="2"/>
              <a:buChar char="§"/>
            </a:pPr>
            <a:r>
              <a:rPr lang="pt-BR" b="1" dirty="0">
                <a:solidFill>
                  <a:schemeClr val="tx1"/>
                </a:solidFill>
              </a:rPr>
              <a:t>Aula 1</a:t>
            </a:r>
          </a:p>
          <a:p>
            <a:pPr lvl="1" algn="just">
              <a:spcBef>
                <a:spcPts val="0"/>
              </a:spcBef>
              <a:buClrTx/>
              <a:buFont typeface="Wingdings" panose="05000000000000000000" pitchFamily="2" charset="2"/>
              <a:buChar char="§"/>
            </a:pPr>
            <a:r>
              <a:rPr lang="pt-BR" dirty="0">
                <a:solidFill>
                  <a:schemeClr val="tx1"/>
                </a:solidFill>
              </a:rPr>
              <a:t>Tributação e Financiamento dos Gastos Públicos</a:t>
            </a:r>
          </a:p>
          <a:p>
            <a:pPr lvl="1" algn="just">
              <a:spcBef>
                <a:spcPts val="0"/>
              </a:spcBef>
              <a:buClrTx/>
              <a:buFont typeface="Wingdings" panose="05000000000000000000" pitchFamily="2" charset="2"/>
              <a:buChar char="§"/>
            </a:pPr>
            <a:r>
              <a:rPr lang="pt-BR" dirty="0">
                <a:solidFill>
                  <a:schemeClr val="tx1"/>
                </a:solidFill>
              </a:rPr>
              <a:t>Dívida Pública e Déficit Público</a:t>
            </a:r>
          </a:p>
          <a:p>
            <a:pPr lvl="1" algn="just">
              <a:spcBef>
                <a:spcPts val="0"/>
              </a:spcBef>
              <a:buClrTx/>
              <a:buFont typeface="Wingdings" panose="05000000000000000000" pitchFamily="2" charset="2"/>
              <a:buChar char="§"/>
            </a:pPr>
            <a:r>
              <a:rPr lang="pt-BR" dirty="0">
                <a:solidFill>
                  <a:schemeClr val="tx1"/>
                </a:solidFill>
              </a:rPr>
              <a:t>Bem Estar e Funções do Governo</a:t>
            </a:r>
          </a:p>
          <a:p>
            <a:pPr lvl="1" algn="just">
              <a:spcBef>
                <a:spcPts val="0"/>
              </a:spcBef>
              <a:buClrTx/>
              <a:buFont typeface="Wingdings" panose="05000000000000000000" pitchFamily="2" charset="2"/>
              <a:buChar char="§"/>
            </a:pPr>
            <a:endParaRPr lang="pt-BR" sz="800" dirty="0">
              <a:solidFill>
                <a:schemeClr val="tx1"/>
              </a:solidFill>
            </a:endParaRPr>
          </a:p>
          <a:p>
            <a:pPr algn="just">
              <a:spcBef>
                <a:spcPts val="0"/>
              </a:spcBef>
              <a:buClrTx/>
              <a:buFont typeface="Wingdings" panose="05000000000000000000" pitchFamily="2" charset="2"/>
              <a:buChar char="§"/>
            </a:pPr>
            <a:r>
              <a:rPr lang="pt-BR" b="1" dirty="0">
                <a:solidFill>
                  <a:schemeClr val="tx1"/>
                </a:solidFill>
              </a:rPr>
              <a:t>Aula 2</a:t>
            </a:r>
          </a:p>
          <a:p>
            <a:pPr lvl="1" algn="just">
              <a:spcBef>
                <a:spcPts val="0"/>
              </a:spcBef>
              <a:buClrTx/>
              <a:buFont typeface="Wingdings" panose="05000000000000000000" pitchFamily="2" charset="2"/>
              <a:buChar char="§"/>
            </a:pPr>
            <a:r>
              <a:rPr lang="pt-BR" dirty="0">
                <a:solidFill>
                  <a:schemeClr val="tx1"/>
                </a:solidFill>
              </a:rPr>
              <a:t>Evolução das Contas Públicas no Brasil</a:t>
            </a:r>
          </a:p>
          <a:p>
            <a:pPr lvl="1" algn="just">
              <a:spcBef>
                <a:spcPts val="0"/>
              </a:spcBef>
              <a:buClrTx/>
              <a:buFont typeface="Wingdings" panose="05000000000000000000" pitchFamily="2" charset="2"/>
              <a:buChar char="§"/>
            </a:pPr>
            <a:r>
              <a:rPr lang="pt-BR" dirty="0">
                <a:solidFill>
                  <a:schemeClr val="tx1"/>
                </a:solidFill>
              </a:rPr>
              <a:t>Falhas de Mercado</a:t>
            </a:r>
          </a:p>
          <a:p>
            <a:pPr lvl="1" algn="just">
              <a:spcBef>
                <a:spcPts val="0"/>
              </a:spcBef>
              <a:buClrTx/>
              <a:buFont typeface="Wingdings" panose="05000000000000000000" pitchFamily="2" charset="2"/>
              <a:buChar char="§"/>
            </a:pPr>
            <a:r>
              <a:rPr lang="pt-BR" dirty="0">
                <a:solidFill>
                  <a:schemeClr val="tx1"/>
                </a:solidFill>
              </a:rPr>
              <a:t>Federalismo Fiscal</a:t>
            </a:r>
          </a:p>
          <a:p>
            <a:pPr lvl="1" algn="just">
              <a:spcBef>
                <a:spcPts val="0"/>
              </a:spcBef>
              <a:buClrTx/>
              <a:buFont typeface="Wingdings" panose="05000000000000000000" pitchFamily="2" charset="2"/>
              <a:buChar char="§"/>
            </a:pPr>
            <a:r>
              <a:rPr lang="pt-BR" dirty="0">
                <a:solidFill>
                  <a:schemeClr val="tx1"/>
                </a:solidFill>
              </a:rPr>
              <a:t>Parceria Público-Privada</a:t>
            </a:r>
          </a:p>
          <a:p>
            <a:pPr lvl="1" algn="just">
              <a:spcBef>
                <a:spcPts val="0"/>
              </a:spcBef>
              <a:buClrTx/>
              <a:buFont typeface="Wingdings" panose="05000000000000000000" pitchFamily="2" charset="2"/>
              <a:buChar char="§"/>
            </a:pPr>
            <a:endParaRPr lang="pt-BR" sz="800" dirty="0">
              <a:solidFill>
                <a:schemeClr val="tx1"/>
              </a:solidFill>
            </a:endParaRPr>
          </a:p>
          <a:p>
            <a:pPr algn="just">
              <a:spcBef>
                <a:spcPts val="0"/>
              </a:spcBef>
              <a:buClrTx/>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9217002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A46A3769-F5CB-4875-868D-9C4E91E11977}"/>
              </a:ext>
            </a:extLst>
          </p:cNvPr>
          <p:cNvSpPr>
            <a:spLocks noGrp="1" noChangeArrowheads="1"/>
          </p:cNvSpPr>
          <p:nvPr>
            <p:ph type="title"/>
          </p:nvPr>
        </p:nvSpPr>
        <p:spPr>
          <a:xfrm>
            <a:off x="2063552" y="-278934"/>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Horizontal </a:t>
            </a:r>
          </a:p>
        </p:txBody>
      </p:sp>
      <p:sp>
        <p:nvSpPr>
          <p:cNvPr id="5" name="Rectangle 5">
            <a:extLst>
              <a:ext uri="{FF2B5EF4-FFF2-40B4-BE49-F238E27FC236}">
                <a16:creationId xmlns:a16="http://schemas.microsoft.com/office/drawing/2014/main" id="{889BACAB-53DC-4AF4-85BA-2E319CC7DFFF}"/>
              </a:ext>
            </a:extLst>
          </p:cNvPr>
          <p:cNvSpPr>
            <a:spLocks noGrp="1" noChangeArrowheads="1"/>
          </p:cNvSpPr>
          <p:nvPr>
            <p:ph idx="1"/>
          </p:nvPr>
        </p:nvSpPr>
        <p:spPr>
          <a:xfrm>
            <a:off x="119336" y="1049896"/>
            <a:ext cx="12000656" cy="5125616"/>
          </a:xfrm>
          <a:noFill/>
        </p:spPr>
        <p:txBody>
          <a:bodyPr>
            <a:normAutofit fontScale="92500" lnSpcReduction="10000"/>
          </a:bodyPr>
          <a:lstStyle/>
          <a:p>
            <a:pPr algn="just" eaLnBrk="1" hangingPunct="1">
              <a:buClrTx/>
              <a:buFont typeface="Arial" panose="020B0604020202020204" pitchFamily="34" charset="0"/>
              <a:buChar char="•"/>
            </a:pPr>
            <a:r>
              <a:rPr lang="pt-BR" altLang="en-US" sz="3800" b="1" dirty="0">
                <a:solidFill>
                  <a:schemeClr val="tx1"/>
                </a:solidFill>
                <a:latin typeface="Calibri" panose="020F0502020204030204" pitchFamily="34" charset="0"/>
                <a:cs typeface="Calibri" panose="020F0502020204030204" pitchFamily="34" charset="0"/>
              </a:rPr>
              <a:t>Princípio</a:t>
            </a:r>
            <a:r>
              <a:rPr lang="pt-BR" altLang="en-US" sz="3800" dirty="0">
                <a:solidFill>
                  <a:schemeClr val="tx1"/>
                </a:solidFill>
                <a:latin typeface="Calibri" panose="020F0502020204030204" pitchFamily="34" charset="0"/>
                <a:cs typeface="Calibri" panose="020F0502020204030204" pitchFamily="34" charset="0"/>
              </a:rPr>
              <a:t>: aqueles que são iguais em todos os aspectos levados em consideração devem ser tratados de modo igual (sem discriminar por cor, raça,  credo).</a:t>
            </a:r>
          </a:p>
          <a:p>
            <a:pPr lvl="1" algn="just" eaLnBrk="1" hangingPunct="1">
              <a:buClrTx/>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Mas o que significa dois indivíduos serem iguais em todos os aspectos relevantes ? Quando dois indivíduos devem ser tratados de modo igual ?</a:t>
            </a:r>
          </a:p>
          <a:p>
            <a:pPr lvl="1" algn="just" eaLnBrk="1" hangingPunct="1">
              <a:buClrTx/>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Indivíduos com rendas iguais, mas com gastos em saúde diferentes devem pagar o mesmo imposto ? </a:t>
            </a:r>
          </a:p>
          <a:p>
            <a:pPr lvl="1" algn="just" eaLnBrk="1" hangingPunct="1">
              <a:buClrTx/>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Faz diferença se o gasto com o saúde é voluntário (cirurgia plástica) ou compulsório? O governo pode definir isto ?</a:t>
            </a:r>
          </a:p>
          <a:p>
            <a:pPr algn="just" eaLnBrk="1" hangingPunct="1">
              <a:buClrTx/>
              <a:buFont typeface="Arial" panose="020B0604020202020204" pitchFamily="34" charset="0"/>
              <a:buChar char="•"/>
            </a:pPr>
            <a:endParaRPr lang="pt-BR" altLang="en-US" sz="3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52919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BB478FD4-FC78-4677-98C5-7F3F2F2FB014}"/>
              </a:ext>
            </a:extLst>
          </p:cNvPr>
          <p:cNvSpPr>
            <a:spLocks noGrp="1" noChangeArrowheads="1"/>
          </p:cNvSpPr>
          <p:nvPr>
            <p:ph type="title"/>
          </p:nvPr>
        </p:nvSpPr>
        <p:spPr>
          <a:xfrm>
            <a:off x="1919536" y="-273540"/>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Vertical</a:t>
            </a:r>
          </a:p>
        </p:txBody>
      </p:sp>
      <p:sp>
        <p:nvSpPr>
          <p:cNvPr id="5" name="Rectangle 5">
            <a:extLst>
              <a:ext uri="{FF2B5EF4-FFF2-40B4-BE49-F238E27FC236}">
                <a16:creationId xmlns:a16="http://schemas.microsoft.com/office/drawing/2014/main" id="{4561056D-13A2-401C-BECB-DE7D28CC0A76}"/>
              </a:ext>
            </a:extLst>
          </p:cNvPr>
          <p:cNvSpPr>
            <a:spLocks noGrp="1" noChangeArrowheads="1"/>
          </p:cNvSpPr>
          <p:nvPr>
            <p:ph idx="1"/>
          </p:nvPr>
        </p:nvSpPr>
        <p:spPr>
          <a:xfrm>
            <a:off x="191344" y="1114399"/>
            <a:ext cx="11737304" cy="4570783"/>
          </a:xfrm>
          <a:noFill/>
        </p:spPr>
        <p:txBody>
          <a:bodyPr>
            <a:normAutofit fontScale="85000" lnSpcReduction="10000"/>
          </a:bodyPr>
          <a:lstStyle/>
          <a:p>
            <a:pPr algn="just" eaLnBrk="1" hangingPunct="1">
              <a:buClrTx/>
              <a:buFont typeface="Arial" panose="020B0604020202020204" pitchFamily="34" charset="0"/>
              <a:buChar char="•"/>
            </a:pPr>
            <a:r>
              <a:rPr lang="pt-BR" altLang="en-US" sz="3800" b="1" dirty="0">
                <a:solidFill>
                  <a:schemeClr val="tx1"/>
                </a:solidFill>
                <a:latin typeface="Calibri" panose="020F0502020204030204" pitchFamily="34" charset="0"/>
                <a:cs typeface="Calibri" panose="020F0502020204030204" pitchFamily="34" charset="0"/>
              </a:rPr>
              <a:t>Princípio</a:t>
            </a:r>
            <a:r>
              <a:rPr lang="pt-BR" altLang="en-US" sz="3800" dirty="0">
                <a:solidFill>
                  <a:schemeClr val="tx1"/>
                </a:solidFill>
                <a:latin typeface="Calibri" panose="020F0502020204030204" pitchFamily="34" charset="0"/>
                <a:cs typeface="Calibri" panose="020F0502020204030204" pitchFamily="34" charset="0"/>
              </a:rPr>
              <a:t>: indivíduos que podem pagar mais tributos do que outros devem pagar mais tributos.</a:t>
            </a:r>
          </a:p>
          <a:p>
            <a:pPr algn="just" eaLnBrk="1" hangingPunct="1">
              <a:buClrTx/>
              <a:buFont typeface="Arial" panose="020B0604020202020204" pitchFamily="34" charset="0"/>
              <a:buChar char="•"/>
            </a:pPr>
            <a:endParaRPr lang="pt-BR" altLang="en-US" sz="12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b="1" dirty="0">
                <a:solidFill>
                  <a:schemeClr val="tx1"/>
                </a:solidFill>
                <a:latin typeface="Calibri" panose="020F0502020204030204" pitchFamily="34" charset="0"/>
                <a:cs typeface="Calibri" panose="020F0502020204030204" pitchFamily="34" charset="0"/>
              </a:rPr>
              <a:t>Dificuldades</a:t>
            </a:r>
            <a:r>
              <a:rPr lang="pt-BR" altLang="en-US" sz="3800" dirty="0">
                <a:solidFill>
                  <a:schemeClr val="tx1"/>
                </a:solidFill>
                <a:latin typeface="Calibri" panose="020F0502020204030204" pitchFamily="34" charset="0"/>
                <a:cs typeface="Calibri" panose="020F0502020204030204" pitchFamily="34" charset="0"/>
              </a:rPr>
              <a:t>: </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Definir quem pode pagar mais imposto e quem deve pagar mais.</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Implementar este princípio. </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E se alguém está em posição de pagar mais, quanto a mais deverá pagar. </a:t>
            </a:r>
          </a:p>
          <a:p>
            <a:pPr algn="just" eaLnBrk="1" hangingPunct="1">
              <a:buClrTx/>
              <a:buFont typeface="Arial" panose="020B0604020202020204" pitchFamily="34" charset="0"/>
              <a:buChar char="•"/>
            </a:pPr>
            <a:endParaRPr lang="pt-BR" altLang="en-US" sz="3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53437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7D2FCCB0-4642-452B-AD68-1EA62F5179BA}"/>
              </a:ext>
            </a:extLst>
          </p:cNvPr>
          <p:cNvSpPr>
            <a:spLocks noGrp="1" noChangeArrowheads="1"/>
          </p:cNvSpPr>
          <p:nvPr>
            <p:ph type="title"/>
          </p:nvPr>
        </p:nvSpPr>
        <p:spPr>
          <a:xfrm>
            <a:off x="1919536" y="-197914"/>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Vertical</a:t>
            </a:r>
          </a:p>
        </p:txBody>
      </p:sp>
      <p:sp>
        <p:nvSpPr>
          <p:cNvPr id="5" name="Rectangle 5">
            <a:extLst>
              <a:ext uri="{FF2B5EF4-FFF2-40B4-BE49-F238E27FC236}">
                <a16:creationId xmlns:a16="http://schemas.microsoft.com/office/drawing/2014/main" id="{919F13A6-D7AA-4304-A8EE-97E6E7BC8820}"/>
              </a:ext>
            </a:extLst>
          </p:cNvPr>
          <p:cNvSpPr>
            <a:spLocks noGrp="1" noChangeArrowheads="1"/>
          </p:cNvSpPr>
          <p:nvPr>
            <p:ph idx="1"/>
          </p:nvPr>
        </p:nvSpPr>
        <p:spPr>
          <a:xfrm>
            <a:off x="551384" y="1323056"/>
            <a:ext cx="11233247" cy="4971256"/>
          </a:xfrm>
          <a:noFill/>
        </p:spPr>
        <p:txBody>
          <a:bodyPr/>
          <a:lstStyle/>
          <a:p>
            <a:pPr algn="just" eaLnBrk="1" hangingPunct="1">
              <a:buClrTx/>
              <a:buFont typeface="Arial" panose="020B0604020202020204" pitchFamily="34" charset="0"/>
              <a:buChar char="•"/>
            </a:pPr>
            <a:r>
              <a:rPr lang="pt-BR" altLang="en-US" sz="4000" b="1" dirty="0">
                <a:solidFill>
                  <a:schemeClr val="tx1"/>
                </a:solidFill>
                <a:latin typeface="Calibri" panose="020F0502020204030204" pitchFamily="34" charset="0"/>
                <a:cs typeface="Calibri" panose="020F0502020204030204" pitchFamily="34" charset="0"/>
              </a:rPr>
              <a:t>Renda como base da tributação</a:t>
            </a:r>
          </a:p>
          <a:p>
            <a:pPr lvl="1" algn="just">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Críticas à renda como base da tributação</a:t>
            </a:r>
          </a:p>
          <a:p>
            <a:pPr algn="just" eaLnBrk="1" hangingPunct="1">
              <a:lnSpc>
                <a:spcPct val="150000"/>
              </a:lnSpc>
              <a:buClrTx/>
              <a:buFont typeface="Arial" panose="020B0604020202020204" pitchFamily="34" charset="0"/>
              <a:buChar char="•"/>
            </a:pPr>
            <a:r>
              <a:rPr lang="pt-BR" altLang="en-US" sz="4000" b="1" dirty="0">
                <a:solidFill>
                  <a:schemeClr val="tx1"/>
                </a:solidFill>
                <a:latin typeface="Calibri" panose="020F0502020204030204" pitchFamily="34" charset="0"/>
                <a:cs typeface="Calibri" panose="020F0502020204030204" pitchFamily="34" charset="0"/>
              </a:rPr>
              <a:t>Abordagem do benefício</a:t>
            </a:r>
          </a:p>
          <a:p>
            <a:pPr algn="just" eaLnBrk="1" hangingPunct="1">
              <a:lnSpc>
                <a:spcPct val="150000"/>
              </a:lnSpc>
              <a:buClrTx/>
              <a:buFont typeface="Arial" panose="020B0604020202020204" pitchFamily="34" charset="0"/>
              <a:buChar char="•"/>
            </a:pPr>
            <a:r>
              <a:rPr lang="pt-BR" altLang="en-US" sz="4000" b="1" dirty="0">
                <a:solidFill>
                  <a:schemeClr val="tx1"/>
                </a:solidFill>
                <a:latin typeface="Calibri" panose="020F0502020204030204" pitchFamily="34" charset="0"/>
                <a:cs typeface="Calibri" panose="020F0502020204030204" pitchFamily="34" charset="0"/>
              </a:rPr>
              <a:t>Bases alternativas de tributação</a:t>
            </a:r>
          </a:p>
          <a:p>
            <a:pPr algn="just" eaLnBrk="1" hangingPunct="1">
              <a:buClrTx/>
              <a:buFont typeface="Arial" panose="020B0604020202020204" pitchFamily="34" charset="0"/>
              <a:buChar char="•"/>
            </a:pPr>
            <a:endParaRPr lang="pt-BR" altLang="en-US" sz="40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endParaRPr lang="pt-BR" altLang="en-US" sz="4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630479"/>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C2BE9CF-2A1D-49A0-9EDD-956DF20A7609}"/>
              </a:ext>
            </a:extLst>
          </p:cNvPr>
          <p:cNvSpPr>
            <a:spLocks noGrp="1" noChangeArrowheads="1"/>
          </p:cNvSpPr>
          <p:nvPr>
            <p:ph type="title"/>
          </p:nvPr>
        </p:nvSpPr>
        <p:spPr>
          <a:xfrm>
            <a:off x="1703512" y="-269805"/>
            <a:ext cx="885252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Renda Como Base da Tributação</a:t>
            </a:r>
          </a:p>
        </p:txBody>
      </p:sp>
      <p:sp>
        <p:nvSpPr>
          <p:cNvPr id="5" name="Rectangle 5">
            <a:extLst>
              <a:ext uri="{FF2B5EF4-FFF2-40B4-BE49-F238E27FC236}">
                <a16:creationId xmlns:a16="http://schemas.microsoft.com/office/drawing/2014/main" id="{64DACF73-576A-4AAA-B6A0-98CECD374194}"/>
              </a:ext>
            </a:extLst>
          </p:cNvPr>
          <p:cNvSpPr>
            <a:spLocks noGrp="1" noChangeArrowheads="1"/>
          </p:cNvSpPr>
          <p:nvPr>
            <p:ph idx="1"/>
          </p:nvPr>
        </p:nvSpPr>
        <p:spPr>
          <a:xfrm>
            <a:off x="191344" y="980728"/>
            <a:ext cx="11737304" cy="5552594"/>
          </a:xfrm>
          <a:noFill/>
        </p:spPr>
        <p:txBody>
          <a:bodyPr>
            <a:normAutofit fontScale="92500" lnSpcReduction="10000"/>
          </a:bodyPr>
          <a:lstStyle/>
          <a:p>
            <a:pPr algn="just" eaLnBrk="1" hangingPunct="1">
              <a:buClrTx/>
              <a:buFont typeface="Arial" panose="020B0604020202020204" pitchFamily="34" charset="0"/>
              <a:buChar char="•"/>
            </a:pPr>
            <a:r>
              <a:rPr lang="pt-BR" altLang="en-US" sz="3800" b="1" dirty="0">
                <a:solidFill>
                  <a:schemeClr val="tx1"/>
                </a:solidFill>
                <a:latin typeface="Calibri" panose="020F0502020204030204" pitchFamily="34" charset="0"/>
                <a:cs typeface="Calibri" panose="020F0502020204030204" pitchFamily="34" charset="0"/>
              </a:rPr>
              <a:t>Renda</a:t>
            </a:r>
            <a:r>
              <a:rPr lang="pt-BR" altLang="en-US" sz="3800" dirty="0">
                <a:solidFill>
                  <a:schemeClr val="tx1"/>
                </a:solidFill>
                <a:latin typeface="Calibri" panose="020F0502020204030204" pitchFamily="34" charset="0"/>
                <a:cs typeface="Calibri" panose="020F0502020204030204" pitchFamily="34" charset="0"/>
              </a:rPr>
              <a:t>: uma das principais bases de tributação</a:t>
            </a:r>
          </a:p>
          <a:p>
            <a:pPr algn="just" eaLnBrk="1" hangingPunct="1">
              <a:buClrTx/>
              <a:buFont typeface="Arial" panose="020B0604020202020204" pitchFamily="34" charset="0"/>
              <a:buChar char="•"/>
            </a:pPr>
            <a:endParaRPr lang="pt-BR" altLang="en-US" sz="200" dirty="0">
              <a:solidFill>
                <a:schemeClr val="tx1"/>
              </a:solidFill>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Aqueles que dispõem de maior renda  (geralmente maior capacidade para pagar tributos) devem pagar mais tributos (ideia de </a:t>
            </a:r>
            <a:r>
              <a:rPr lang="pt-BR" altLang="en-US" sz="3800" b="1" dirty="0">
                <a:solidFill>
                  <a:schemeClr val="tx1"/>
                </a:solidFill>
                <a:latin typeface="Calibri" panose="020F0502020204030204" pitchFamily="34" charset="0"/>
                <a:cs typeface="Calibri" panose="020F0502020204030204" pitchFamily="34" charset="0"/>
              </a:rPr>
              <a:t>progressividade</a:t>
            </a:r>
            <a:r>
              <a:rPr lang="pt-BR" altLang="en-US" sz="3800" dirty="0">
                <a:solidFill>
                  <a:schemeClr val="tx1"/>
                </a:solidFill>
                <a:latin typeface="Calibri" panose="020F0502020204030204" pitchFamily="34" charset="0"/>
                <a:cs typeface="Calibri" panose="020F0502020204030204" pitchFamily="34" charset="0"/>
              </a:rPr>
              <a:t>).</a:t>
            </a:r>
          </a:p>
          <a:p>
            <a:pPr lvl="1" algn="just" eaLnBrk="1" hangingPunct="1">
              <a:buClrTx/>
              <a:buFont typeface="Arial" panose="020B0604020202020204" pitchFamily="34" charset="0"/>
              <a:buChar char="•"/>
            </a:pPr>
            <a:endParaRPr lang="pt-BR" altLang="en-US" sz="600" dirty="0">
              <a:solidFill>
                <a:schemeClr val="tx1"/>
              </a:solidFill>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E, mesmo em um sistema regressivo, os que recebem mais pagam mais, ainda que proporcionalmente menos em termos de proporção da renda. </a:t>
            </a:r>
          </a:p>
          <a:p>
            <a:pPr lvl="1" algn="just" eaLnBrk="1" hangingPunct="1">
              <a:buClrTx/>
              <a:buFont typeface="Arial" panose="020B0604020202020204" pitchFamily="34" charset="0"/>
              <a:buChar char="•"/>
            </a:pPr>
            <a:endParaRPr lang="pt-BR" altLang="en-US" sz="600" dirty="0">
              <a:solidFill>
                <a:schemeClr val="tx1"/>
              </a:solidFill>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Há críticas de economistas e filósofos à tributação sobre a renda.</a:t>
            </a:r>
          </a:p>
        </p:txBody>
      </p:sp>
    </p:spTree>
    <p:extLst>
      <p:ext uri="{BB962C8B-B14F-4D97-AF65-F5344CB8AC3E}">
        <p14:creationId xmlns:p14="http://schemas.microsoft.com/office/powerpoint/2010/main" val="9466288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B6D6E28A-96DB-46CA-A17A-F668C871C583}"/>
              </a:ext>
            </a:extLst>
          </p:cNvPr>
          <p:cNvSpPr>
            <a:spLocks noGrp="1" noChangeArrowheads="1"/>
          </p:cNvSpPr>
          <p:nvPr>
            <p:ph type="title"/>
          </p:nvPr>
        </p:nvSpPr>
        <p:spPr>
          <a:xfrm>
            <a:off x="1489720" y="-231337"/>
            <a:ext cx="9502824" cy="1143000"/>
          </a:xfrm>
          <a:noFill/>
        </p:spPr>
        <p:txBody>
          <a:bodyPr/>
          <a:lstStyle/>
          <a:p>
            <a:pPr eaLnBrk="1" hangingPunct="1"/>
            <a:r>
              <a:rPr lang="pt-BR" altLang="en-US" sz="4800" b="1" dirty="0">
                <a:solidFill>
                  <a:schemeClr val="tx1"/>
                </a:solidFill>
                <a:latin typeface="Calibri" panose="020F0502020204030204" pitchFamily="34" charset="0"/>
                <a:cs typeface="Calibri" panose="020F0502020204030204" pitchFamily="34" charset="0"/>
              </a:rPr>
              <a:t>Críticas à Tributação Sobre a Renda</a:t>
            </a:r>
          </a:p>
        </p:txBody>
      </p:sp>
      <p:sp>
        <p:nvSpPr>
          <p:cNvPr id="5" name="Rectangle 5">
            <a:extLst>
              <a:ext uri="{FF2B5EF4-FFF2-40B4-BE49-F238E27FC236}">
                <a16:creationId xmlns:a16="http://schemas.microsoft.com/office/drawing/2014/main" id="{D2960723-E54C-498B-9276-112EA0B56917}"/>
              </a:ext>
            </a:extLst>
          </p:cNvPr>
          <p:cNvSpPr>
            <a:spLocks noGrp="1" noChangeArrowheads="1"/>
          </p:cNvSpPr>
          <p:nvPr>
            <p:ph idx="1"/>
          </p:nvPr>
        </p:nvSpPr>
        <p:spPr>
          <a:xfrm>
            <a:off x="263352" y="1114400"/>
            <a:ext cx="11665296" cy="5637312"/>
          </a:xfrm>
          <a:noFill/>
        </p:spPr>
        <p:txBody>
          <a:bodyPr>
            <a:normAutofit lnSpcReduction="10000"/>
          </a:bodyPr>
          <a:lstStyle/>
          <a:p>
            <a:pPr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Se ambos indivíduos tiveram as mesmas oportunidades, e um deles opta por trabalhar menos e ter mais lazer, porque ambos deveriam pagar alíquotas diferentes.</a:t>
            </a:r>
          </a:p>
          <a:p>
            <a:pPr algn="just" eaLnBrk="1" hangingPunct="1">
              <a:buClrTx/>
              <a:buFont typeface="Arial" panose="020B0604020202020204" pitchFamily="34" charset="0"/>
              <a:buChar char="•"/>
            </a:pPr>
            <a:endParaRPr lang="pt-BR" altLang="en-US" sz="8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Por definição:   </a:t>
            </a:r>
            <a:r>
              <a:rPr lang="pt-BR" altLang="en-US" sz="3800" b="1" dirty="0">
                <a:solidFill>
                  <a:schemeClr val="tx1"/>
                </a:solidFill>
                <a:latin typeface="Calibri" panose="020F0502020204030204" pitchFamily="34" charset="0"/>
                <a:cs typeface="Calibri" panose="020F0502020204030204" pitchFamily="34" charset="0"/>
              </a:rPr>
              <a:t>Y = C + S.</a:t>
            </a:r>
          </a:p>
          <a:p>
            <a:pPr algn="just" eaLnBrk="1" hangingPunct="1">
              <a:buClrTx/>
              <a:buFont typeface="Arial" panose="020B0604020202020204" pitchFamily="34" charset="0"/>
              <a:buChar char="•"/>
            </a:pPr>
            <a:endParaRPr lang="pt-BR" altLang="en-US" sz="800" b="1"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Quando se tributa a renda, pune-se quem poupa, pois estes contribuintes estariam pagando imposto sobre a renda original mais imposto sobre a renda proveniente da poupança.</a:t>
            </a:r>
          </a:p>
          <a:p>
            <a:pPr algn="just" eaLnBrk="1" hangingPunct="1">
              <a:buClrTx/>
              <a:buFont typeface="Arial" panose="020B0604020202020204" pitchFamily="34" charset="0"/>
              <a:buChar char="•"/>
            </a:pPr>
            <a:endParaRPr lang="pt-BR" altLang="en-US" sz="3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53022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E2460127-4718-479D-BC42-E85A546B791B}"/>
              </a:ext>
            </a:extLst>
          </p:cNvPr>
          <p:cNvSpPr txBox="1">
            <a:spLocks noChangeArrowheads="1"/>
          </p:cNvSpPr>
          <p:nvPr/>
        </p:nvSpPr>
        <p:spPr>
          <a:xfrm>
            <a:off x="2068016" y="118300"/>
            <a:ext cx="7772400" cy="9144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altLang="en-US" sz="4800" b="1" dirty="0">
                <a:latin typeface="Calibri" panose="020F0502020204030204" pitchFamily="34" charset="0"/>
                <a:cs typeface="Calibri" panose="020F0502020204030204" pitchFamily="34" charset="0"/>
              </a:rPr>
              <a:t>Abordagem do Benefício</a:t>
            </a:r>
          </a:p>
        </p:txBody>
      </p:sp>
      <p:sp>
        <p:nvSpPr>
          <p:cNvPr id="5" name="Rectangle 5">
            <a:extLst>
              <a:ext uri="{FF2B5EF4-FFF2-40B4-BE49-F238E27FC236}">
                <a16:creationId xmlns:a16="http://schemas.microsoft.com/office/drawing/2014/main" id="{282C5A5C-E0DC-4DA8-9463-D7906670450B}"/>
              </a:ext>
            </a:extLst>
          </p:cNvPr>
          <p:cNvSpPr txBox="1">
            <a:spLocks noChangeArrowheads="1"/>
          </p:cNvSpPr>
          <p:nvPr/>
        </p:nvSpPr>
        <p:spPr>
          <a:xfrm>
            <a:off x="191344" y="1089248"/>
            <a:ext cx="11809312" cy="457200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altLang="en-US" sz="3800" dirty="0">
                <a:latin typeface="Calibri" panose="020F0502020204030204" pitchFamily="34" charset="0"/>
                <a:cs typeface="Calibri" panose="020F0502020204030204" pitchFamily="34" charset="0"/>
              </a:rPr>
              <a:t>Indivíduos deveriam contribuir para o financiamento do governo na medida em que recebessem benefícios do Estado (isto ocorre no caso das taxas e, em alguma medida, das contribuições). </a:t>
            </a:r>
          </a:p>
          <a:p>
            <a:pPr algn="just"/>
            <a:endParaRPr lang="pt-BR" altLang="en-US" sz="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51775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488FD2C3-FC98-4545-82C0-466A3FC9761C}"/>
              </a:ext>
            </a:extLst>
          </p:cNvPr>
          <p:cNvSpPr>
            <a:spLocks noGrp="1" noChangeArrowheads="1"/>
          </p:cNvSpPr>
          <p:nvPr>
            <p:ph type="title"/>
          </p:nvPr>
        </p:nvSpPr>
        <p:spPr>
          <a:xfrm>
            <a:off x="2068016" y="138336"/>
            <a:ext cx="7772400" cy="9144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Abordagem do Benefício</a:t>
            </a:r>
          </a:p>
        </p:txBody>
      </p:sp>
      <p:sp>
        <p:nvSpPr>
          <p:cNvPr id="5" name="Rectangle 5">
            <a:extLst>
              <a:ext uri="{FF2B5EF4-FFF2-40B4-BE49-F238E27FC236}">
                <a16:creationId xmlns:a16="http://schemas.microsoft.com/office/drawing/2014/main" id="{0C2D5CD0-F209-4860-8F16-B75B055CDD17}"/>
              </a:ext>
            </a:extLst>
          </p:cNvPr>
          <p:cNvSpPr>
            <a:spLocks noGrp="1" noChangeArrowheads="1"/>
          </p:cNvSpPr>
          <p:nvPr>
            <p:ph idx="1"/>
          </p:nvPr>
        </p:nvSpPr>
        <p:spPr>
          <a:xfrm>
            <a:off x="72008" y="836711"/>
            <a:ext cx="12000656" cy="5312297"/>
          </a:xfrm>
          <a:noFill/>
        </p:spPr>
        <p:txBody>
          <a:bodyPr>
            <a:normAutofit fontScale="92500"/>
          </a:bodyPr>
          <a:lstStyle/>
          <a:p>
            <a:pPr algn="just" eaLnBrk="1" hangingPunct="1">
              <a:buClrTx/>
              <a:buFont typeface="Arial" panose="020B0604020202020204" pitchFamily="34" charset="0"/>
              <a:buChar char="•"/>
            </a:pPr>
            <a:endParaRPr lang="pt-BR" altLang="en-US" sz="6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b="1" dirty="0">
                <a:solidFill>
                  <a:schemeClr val="tx1"/>
                </a:solidFill>
                <a:latin typeface="Calibri" panose="020F0502020204030204" pitchFamily="34" charset="0"/>
                <a:cs typeface="Calibri" panose="020F0502020204030204" pitchFamily="34" charset="0"/>
              </a:rPr>
              <a:t>Críticas à Abordagem do Benefício</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No caso dos bens públicos, é impossível (ou muito difícil) identificar os beneficiários da política governamental. </a:t>
            </a:r>
          </a:p>
          <a:p>
            <a:pPr lvl="1"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Provoca distorções, porque desestimularia o uso dos bens públicos, levando a sua subtilização e a perdas de eficiência</a:t>
            </a:r>
          </a:p>
          <a:p>
            <a:pPr lvl="2" algn="just" eaLnBrk="1" hangingPunct="1">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Existem problemas sob o ponto de vista do </a:t>
            </a:r>
            <a:r>
              <a:rPr lang="pt-BR" altLang="en-US" sz="3800" i="1" dirty="0">
                <a:solidFill>
                  <a:schemeClr val="tx1"/>
                </a:solidFill>
                <a:latin typeface="Calibri" panose="020F0502020204030204" pitchFamily="34" charset="0"/>
                <a:cs typeface="Calibri" panose="020F0502020204030204" pitchFamily="34" charset="0"/>
              </a:rPr>
              <a:t>trade-off</a:t>
            </a:r>
            <a:r>
              <a:rPr lang="pt-BR" altLang="en-US" sz="3800" dirty="0">
                <a:solidFill>
                  <a:schemeClr val="tx1"/>
                </a:solidFill>
                <a:latin typeface="Calibri" panose="020F0502020204030204" pitchFamily="34" charset="0"/>
                <a:cs typeface="Calibri" panose="020F0502020204030204" pitchFamily="34" charset="0"/>
              </a:rPr>
              <a:t> eficiência e equidade</a:t>
            </a:r>
          </a:p>
          <a:p>
            <a:pPr algn="just" eaLnBrk="1" hangingPunct="1">
              <a:lnSpc>
                <a:spcPct val="90000"/>
              </a:lnSpc>
              <a:buClrTx/>
              <a:buFont typeface="Arial" panose="020B0604020202020204" pitchFamily="34" charset="0"/>
              <a:buChar char="•"/>
            </a:pPr>
            <a:endParaRPr lang="pt-BR" altLang="en-US" sz="3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07466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91199A1-E22E-407C-9C23-9EFF33326C3F}"/>
              </a:ext>
            </a:extLst>
          </p:cNvPr>
          <p:cNvSpPr>
            <a:spLocks noGrp="1" noChangeArrowheads="1"/>
          </p:cNvSpPr>
          <p:nvPr>
            <p:ph type="title"/>
          </p:nvPr>
        </p:nvSpPr>
        <p:spPr>
          <a:xfrm>
            <a:off x="609600" y="-452865"/>
            <a:ext cx="10972800" cy="1371600"/>
          </a:xfrm>
        </p:spPr>
        <p:txBody>
          <a:bodyPr/>
          <a:lstStyle/>
          <a:p>
            <a:pPr algn="ctr" eaLnBrk="1" hangingPunct="1"/>
            <a:r>
              <a:rPr lang="en-US" altLang="en-US" sz="4800" b="1" dirty="0">
                <a:solidFill>
                  <a:schemeClr val="tx1"/>
                </a:solidFill>
                <a:latin typeface="Calibri" panose="020F0502020204030204" pitchFamily="34" charset="0"/>
                <a:cs typeface="Calibri" panose="020F0502020204030204" pitchFamily="34" charset="0"/>
              </a:rPr>
              <a:t>Bases </a:t>
            </a:r>
            <a:r>
              <a:rPr lang="en-US" altLang="en-US" sz="4800" b="1" dirty="0" err="1">
                <a:solidFill>
                  <a:schemeClr val="tx1"/>
                </a:solidFill>
                <a:latin typeface="Calibri" panose="020F0502020204030204" pitchFamily="34" charset="0"/>
                <a:cs typeface="Calibri" panose="020F0502020204030204" pitchFamily="34" charset="0"/>
              </a:rPr>
              <a:t>Alternativas</a:t>
            </a:r>
            <a:r>
              <a:rPr lang="en-US" altLang="en-US" sz="4800" b="1" dirty="0">
                <a:solidFill>
                  <a:schemeClr val="tx1"/>
                </a:solidFill>
                <a:latin typeface="Calibri" panose="020F0502020204030204" pitchFamily="34" charset="0"/>
                <a:cs typeface="Calibri" panose="020F0502020204030204" pitchFamily="34" charset="0"/>
              </a:rPr>
              <a:t> de </a:t>
            </a:r>
            <a:r>
              <a:rPr lang="en-US" altLang="en-US" sz="4800" b="1" dirty="0" err="1">
                <a:solidFill>
                  <a:schemeClr val="tx1"/>
                </a:solidFill>
                <a:latin typeface="Calibri" panose="020F0502020204030204" pitchFamily="34" charset="0"/>
                <a:cs typeface="Calibri" panose="020F0502020204030204" pitchFamily="34" charset="0"/>
              </a:rPr>
              <a:t>Tributação</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378B017B-AAD7-4A24-995C-F407521EB7C4}"/>
              </a:ext>
            </a:extLst>
          </p:cNvPr>
          <p:cNvSpPr>
            <a:spLocks noGrp="1" noChangeArrowheads="1"/>
          </p:cNvSpPr>
          <p:nvPr>
            <p:ph idx="1"/>
          </p:nvPr>
        </p:nvSpPr>
        <p:spPr>
          <a:xfrm>
            <a:off x="263352" y="1124743"/>
            <a:ext cx="11665296" cy="4162873"/>
          </a:xfrm>
        </p:spPr>
        <p:txBody>
          <a:bodyPr/>
          <a:lstStyle/>
          <a:p>
            <a:pPr algn="just" eaLnBrk="1" hangingPunct="1">
              <a:buClrTx/>
              <a:buFont typeface="Arial" panose="020B0604020202020204" pitchFamily="34" charset="0"/>
              <a:buChar char="•"/>
            </a:pPr>
            <a:r>
              <a:rPr lang="en-US" altLang="en-US" sz="3800" dirty="0" err="1">
                <a:solidFill>
                  <a:schemeClr val="tx1"/>
                </a:solidFill>
                <a:latin typeface="Calibri" panose="020F0502020204030204" pitchFamily="34" charset="0"/>
                <a:cs typeface="Calibri" panose="020F0502020204030204" pitchFamily="34" charset="0"/>
              </a:rPr>
              <a:t>Imposto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sobre</a:t>
            </a:r>
            <a:r>
              <a:rPr lang="en-US" altLang="en-US" sz="3800" dirty="0">
                <a:solidFill>
                  <a:schemeClr val="tx1"/>
                </a:solidFill>
                <a:latin typeface="Calibri" panose="020F0502020204030204" pitchFamily="34" charset="0"/>
                <a:cs typeface="Calibri" panose="020F0502020204030204" pitchFamily="34" charset="0"/>
              </a:rPr>
              <a:t> o </a:t>
            </a:r>
            <a:r>
              <a:rPr lang="en-US" altLang="en-US" sz="3800" dirty="0" err="1">
                <a:solidFill>
                  <a:schemeClr val="tx1"/>
                </a:solidFill>
                <a:latin typeface="Calibri" panose="020F0502020204030204" pitchFamily="34" charset="0"/>
                <a:cs typeface="Calibri" panose="020F0502020204030204" pitchFamily="34" charset="0"/>
              </a:rPr>
              <a:t>Patrimônio</a:t>
            </a:r>
            <a:r>
              <a:rPr lang="en-US" altLang="en-US" sz="3800" dirty="0">
                <a:solidFill>
                  <a:schemeClr val="tx1"/>
                </a:solidFill>
                <a:latin typeface="Calibri" panose="020F0502020204030204" pitchFamily="34" charset="0"/>
                <a:cs typeface="Calibri" panose="020F0502020204030204" pitchFamily="34" charset="0"/>
              </a:rPr>
              <a:t> (IPTU, IPVA,…).</a:t>
            </a:r>
          </a:p>
          <a:p>
            <a:pPr algn="just" eaLnBrk="1" hangingPunct="1">
              <a:buClrTx/>
              <a:buFont typeface="Arial" panose="020B0604020202020204" pitchFamily="34" charset="0"/>
              <a:buChar char="•"/>
            </a:pPr>
            <a:endParaRPr lang="en-US" altLang="en-US" sz="6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solidFill>
                  <a:schemeClr val="tx1"/>
                </a:solidFill>
                <a:latin typeface="Calibri" panose="020F0502020204030204" pitchFamily="34" charset="0"/>
                <a:cs typeface="Calibri" panose="020F0502020204030204" pitchFamily="34" charset="0"/>
              </a:rPr>
              <a:t>Imposto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sobre</a:t>
            </a:r>
            <a:r>
              <a:rPr lang="en-US" altLang="en-US" sz="3800" dirty="0">
                <a:solidFill>
                  <a:schemeClr val="tx1"/>
                </a:solidFill>
                <a:latin typeface="Calibri" panose="020F0502020204030204" pitchFamily="34" charset="0"/>
                <a:cs typeface="Calibri" panose="020F0502020204030204" pitchFamily="34" charset="0"/>
              </a:rPr>
              <a:t> a </a:t>
            </a:r>
            <a:r>
              <a:rPr lang="en-US" altLang="en-US" sz="3800" dirty="0" err="1">
                <a:solidFill>
                  <a:schemeClr val="tx1"/>
                </a:solidFill>
                <a:latin typeface="Calibri" panose="020F0502020204030204" pitchFamily="34" charset="0"/>
                <a:cs typeface="Calibri" panose="020F0502020204030204" pitchFamily="34" charset="0"/>
              </a:rPr>
              <a:t>produção</a:t>
            </a:r>
            <a:r>
              <a:rPr lang="en-US" altLang="en-US" sz="3800" dirty="0">
                <a:solidFill>
                  <a:schemeClr val="tx1"/>
                </a:solidFill>
                <a:latin typeface="Calibri" panose="020F0502020204030204" pitchFamily="34" charset="0"/>
                <a:cs typeface="Calibri" panose="020F0502020204030204" pitchFamily="34" charset="0"/>
              </a:rPr>
              <a:t> e </a:t>
            </a:r>
            <a:r>
              <a:rPr lang="en-US" altLang="en-US" sz="3800" dirty="0" err="1">
                <a:solidFill>
                  <a:schemeClr val="tx1"/>
                </a:solidFill>
                <a:latin typeface="Calibri" panose="020F0502020204030204" pitchFamily="34" charset="0"/>
                <a:cs typeface="Calibri" panose="020F0502020204030204" pitchFamily="34" charset="0"/>
              </a:rPr>
              <a:t>circulação</a:t>
            </a:r>
            <a:r>
              <a:rPr lang="en-US" altLang="en-US" sz="3800" dirty="0">
                <a:solidFill>
                  <a:schemeClr val="tx1"/>
                </a:solidFill>
                <a:latin typeface="Calibri" panose="020F0502020204030204" pitchFamily="34" charset="0"/>
                <a:cs typeface="Calibri" panose="020F0502020204030204" pitchFamily="34" charset="0"/>
              </a:rPr>
              <a:t> de </a:t>
            </a:r>
            <a:r>
              <a:rPr lang="en-US" altLang="en-US" sz="3800" dirty="0" err="1">
                <a:solidFill>
                  <a:schemeClr val="tx1"/>
                </a:solidFill>
                <a:latin typeface="Calibri" panose="020F0502020204030204" pitchFamily="34" charset="0"/>
                <a:cs typeface="Calibri" panose="020F0502020204030204" pitchFamily="34" charset="0"/>
              </a:rPr>
              <a:t>mercadorias</a:t>
            </a:r>
            <a:r>
              <a:rPr lang="en-US" altLang="en-US" sz="3800" dirty="0">
                <a:solidFill>
                  <a:schemeClr val="tx1"/>
                </a:solidFill>
                <a:latin typeface="Calibri" panose="020F0502020204030204" pitchFamily="34" charset="0"/>
                <a:cs typeface="Calibri" panose="020F0502020204030204" pitchFamily="34" charset="0"/>
              </a:rPr>
              <a:t>  (IPI, ICMS,…).</a:t>
            </a:r>
          </a:p>
          <a:p>
            <a:pPr algn="just" eaLnBrk="1" hangingPunct="1">
              <a:buClrTx/>
              <a:buFont typeface="Arial" panose="020B0604020202020204" pitchFamily="34" charset="0"/>
              <a:buChar char="•"/>
            </a:pPr>
            <a:endParaRPr lang="en-US" altLang="en-US" sz="6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solidFill>
                  <a:schemeClr val="tx1"/>
                </a:solidFill>
                <a:latin typeface="Calibri" panose="020F0502020204030204" pitchFamily="34" charset="0"/>
                <a:cs typeface="Calibri" panose="020F0502020204030204" pitchFamily="34" charset="0"/>
              </a:rPr>
              <a:t>Imposto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sobre</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operações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financeiras</a:t>
            </a:r>
            <a:r>
              <a:rPr lang="en-US" altLang="en-US" sz="3800" dirty="0">
                <a:solidFill>
                  <a:schemeClr val="tx1"/>
                </a:solidFill>
                <a:latin typeface="Calibri" panose="020F0502020204030204" pitchFamily="34" charset="0"/>
                <a:cs typeface="Calibri" panose="020F0502020204030204" pitchFamily="34" charset="0"/>
              </a:rPr>
              <a:t> (IOF).</a:t>
            </a:r>
          </a:p>
          <a:p>
            <a:pPr algn="just" eaLnBrk="1" hangingPunct="1">
              <a:buClrTx/>
              <a:buFont typeface="Arial" panose="020B0604020202020204" pitchFamily="34" charset="0"/>
              <a:buChar char="•"/>
            </a:pPr>
            <a:endParaRPr lang="en-US" altLang="en-US" sz="600" dirty="0">
              <a:solidFill>
                <a:schemeClr val="tx1"/>
              </a:solidFill>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solidFill>
                  <a:schemeClr val="tx1"/>
                </a:solidFill>
                <a:latin typeface="Calibri" panose="020F0502020204030204" pitchFamily="34" charset="0"/>
                <a:cs typeface="Calibri" panose="020F0502020204030204" pitchFamily="34" charset="0"/>
              </a:rPr>
              <a:t>Imposto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sobre</a:t>
            </a:r>
            <a:r>
              <a:rPr lang="en-US" altLang="en-US" sz="3800" dirty="0">
                <a:solidFill>
                  <a:schemeClr val="tx1"/>
                </a:solidFill>
                <a:latin typeface="Calibri" panose="020F0502020204030204" pitchFamily="34" charset="0"/>
                <a:cs typeface="Calibri" panose="020F0502020204030204" pitchFamily="34" charset="0"/>
              </a:rPr>
              <a:t> o </a:t>
            </a:r>
            <a:r>
              <a:rPr lang="en-US" altLang="en-US" sz="3800" dirty="0" err="1">
                <a:solidFill>
                  <a:schemeClr val="tx1"/>
                </a:solidFill>
                <a:latin typeface="Calibri" panose="020F0502020204030204" pitchFamily="34" charset="0"/>
                <a:cs typeface="Calibri" panose="020F0502020204030204" pitchFamily="34" charset="0"/>
              </a:rPr>
              <a:t>Lucro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ou</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faturamento</a:t>
            </a:r>
            <a:r>
              <a:rPr lang="en-US" altLang="en-US" sz="38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315149216"/>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620C0DA-2E62-4756-9290-F3BEEA1198B0}"/>
              </a:ext>
            </a:extLst>
          </p:cNvPr>
          <p:cNvSpPr>
            <a:spLocks noGrp="1"/>
          </p:cNvSpPr>
          <p:nvPr>
            <p:ph type="title"/>
          </p:nvPr>
        </p:nvSpPr>
        <p:spPr>
          <a:xfrm>
            <a:off x="360040" y="-438796"/>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
        <p:nvSpPr>
          <p:cNvPr id="5" name="Espaço Reservado para Conteúdo 2">
            <a:extLst>
              <a:ext uri="{FF2B5EF4-FFF2-40B4-BE49-F238E27FC236}">
                <a16:creationId xmlns:a16="http://schemas.microsoft.com/office/drawing/2014/main" id="{279A73DC-4D25-42C1-9C01-EC5A6079A3A1}"/>
              </a:ext>
            </a:extLst>
          </p:cNvPr>
          <p:cNvSpPr>
            <a:spLocks noGrp="1"/>
          </p:cNvSpPr>
          <p:nvPr>
            <p:ph idx="1"/>
          </p:nvPr>
        </p:nvSpPr>
        <p:spPr>
          <a:xfrm>
            <a:off x="191344" y="1145500"/>
            <a:ext cx="11665296" cy="5215542"/>
          </a:xfrm>
        </p:spPr>
        <p:txBody>
          <a:bodyPr>
            <a:normAutofit lnSpcReduction="10000"/>
          </a:bodyPr>
          <a:lstStyle/>
          <a:p>
            <a:pPr algn="just">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Dizemos que um imposto é progressivo quando a elasticidade renda é maior que um. </a:t>
            </a:r>
          </a:p>
          <a:p>
            <a:pPr lvl="1" algn="just">
              <a:buFont typeface="Arial" panose="020B0604020202020204" pitchFamily="34" charset="0"/>
              <a:buChar char="•"/>
            </a:pPr>
            <a:r>
              <a:rPr lang="pt-BR" altLang="en-US" sz="3600" dirty="0">
                <a:solidFill>
                  <a:schemeClr val="tx1"/>
                </a:solidFill>
                <a:latin typeface="Calibri" panose="020F0502020204030204" pitchFamily="34" charset="0"/>
                <a:cs typeface="Calibri" panose="020F0502020204030204" pitchFamily="34" charset="0"/>
              </a:rPr>
              <a:t>Um aumento percentual da alíquota aumenta a arrecadação mais que proporcionalmente</a:t>
            </a:r>
            <a:endParaRPr lang="pt-BR" altLang="en-US" sz="600" dirty="0">
              <a:solidFill>
                <a:schemeClr val="tx1"/>
              </a:solidFill>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Note que, nesse caso, a alíquota deve ser crescente conforme o contribuinte passa a ter uma renda maior.</a:t>
            </a:r>
            <a:endParaRPr lang="pt-BR" altLang="en-US" sz="600" dirty="0">
              <a:solidFill>
                <a:schemeClr val="tx1"/>
              </a:solidFill>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Note também que, nesse caso, a alíquota marginal é maior que a alíquota média.</a:t>
            </a:r>
          </a:p>
        </p:txBody>
      </p:sp>
    </p:spTree>
    <p:extLst>
      <p:ext uri="{BB962C8B-B14F-4D97-AF65-F5344CB8AC3E}">
        <p14:creationId xmlns:p14="http://schemas.microsoft.com/office/powerpoint/2010/main" val="6576490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DCFA2CF-12B0-4CE9-A89A-44F7721290E8}"/>
              </a:ext>
            </a:extLst>
          </p:cNvPr>
          <p:cNvSpPr>
            <a:spLocks noGrp="1"/>
          </p:cNvSpPr>
          <p:nvPr>
            <p:ph idx="1"/>
          </p:nvPr>
        </p:nvSpPr>
        <p:spPr>
          <a:xfrm>
            <a:off x="191344" y="325217"/>
            <a:ext cx="11809312" cy="584274"/>
          </a:xfrm>
          <a:solidFill>
            <a:srgbClr val="F8F8F8"/>
          </a:solidFill>
          <a:ln>
            <a:solidFill>
              <a:schemeClr val="tx1"/>
            </a:solidFill>
          </a:ln>
        </p:spPr>
        <p:txBody>
          <a:bodyPr>
            <a:normAutofit/>
          </a:bodyPr>
          <a:lstStyle/>
          <a:p>
            <a:pPr marL="0" indent="0" algn="ctr">
              <a:buNone/>
            </a:pPr>
            <a:r>
              <a:rPr lang="pt-BR" altLang="en-US" sz="3200" b="1" dirty="0">
                <a:solidFill>
                  <a:schemeClr val="tx1"/>
                </a:solidFill>
              </a:rPr>
              <a:t>A tabela abaixo nos proporciona um resumo sobre o tema</a:t>
            </a:r>
          </a:p>
        </p:txBody>
      </p:sp>
      <p:pic>
        <p:nvPicPr>
          <p:cNvPr id="5" name="Picture 5">
            <a:extLst>
              <a:ext uri="{FF2B5EF4-FFF2-40B4-BE49-F238E27FC236}">
                <a16:creationId xmlns:a16="http://schemas.microsoft.com/office/drawing/2014/main" id="{ED2361C3-43EA-4280-9BBA-4D5DEDDE7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44" y="1139482"/>
            <a:ext cx="11809312" cy="43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to 4">
            <a:extLst>
              <a:ext uri="{FF2B5EF4-FFF2-40B4-BE49-F238E27FC236}">
                <a16:creationId xmlns:a16="http://schemas.microsoft.com/office/drawing/2014/main" id="{1AC348C2-5FC3-49EB-B0E1-4334CF639F0F}"/>
              </a:ext>
            </a:extLst>
          </p:cNvPr>
          <p:cNvGraphicFramePr>
            <a:graphicFrameLocks noChangeAspect="1"/>
          </p:cNvGraphicFramePr>
          <p:nvPr>
            <p:extLst>
              <p:ext uri="{D42A27DB-BD31-4B8C-83A1-F6EECF244321}">
                <p14:modId xmlns:p14="http://schemas.microsoft.com/office/powerpoint/2010/main" val="3913334104"/>
              </p:ext>
            </p:extLst>
          </p:nvPr>
        </p:nvGraphicFramePr>
        <p:xfrm>
          <a:off x="6312024" y="5613989"/>
          <a:ext cx="5690096" cy="1078360"/>
        </p:xfrm>
        <a:graphic>
          <a:graphicData uri="http://schemas.openxmlformats.org/presentationml/2006/ole">
            <mc:AlternateContent xmlns:mc="http://schemas.openxmlformats.org/markup-compatibility/2006">
              <mc:Choice xmlns:v="urn:schemas-microsoft-com:vml" Requires="v">
                <p:oleObj name="Equation" r:id="rId3" imgW="2260440" imgH="444240" progId="Equation.DSMT4">
                  <p:embed/>
                </p:oleObj>
              </mc:Choice>
              <mc:Fallback>
                <p:oleObj name="Equation" r:id="rId3" imgW="2260440" imgH="444240" progId="Equation.DSMT4">
                  <p:embed/>
                  <p:pic>
                    <p:nvPicPr>
                      <p:cNvPr id="6" name="Objeto 4">
                        <a:extLst>
                          <a:ext uri="{FF2B5EF4-FFF2-40B4-BE49-F238E27FC236}">
                            <a16:creationId xmlns:a16="http://schemas.microsoft.com/office/drawing/2014/main" id="{6CDF544A-A506-435E-A606-914113BC65CC}"/>
                          </a:ext>
                        </a:extLst>
                      </p:cNvPr>
                      <p:cNvPicPr>
                        <a:picLocks noChangeAspect="1" noChangeArrowheads="1"/>
                      </p:cNvPicPr>
                      <p:nvPr/>
                    </p:nvPicPr>
                    <p:blipFill>
                      <a:blip r:embed="rId4"/>
                      <a:srcRect/>
                      <a:stretch>
                        <a:fillRect/>
                      </a:stretch>
                    </p:blipFill>
                    <p:spPr bwMode="auto">
                      <a:xfrm>
                        <a:off x="6312024" y="5613989"/>
                        <a:ext cx="5690096" cy="1078360"/>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4148123253"/>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691BE-3606-4E75-99EF-3D160ABE9651}"/>
              </a:ext>
            </a:extLst>
          </p:cNvPr>
          <p:cNvSpPr>
            <a:spLocks noGrp="1"/>
          </p:cNvSpPr>
          <p:nvPr>
            <p:ph type="title"/>
          </p:nvPr>
        </p:nvSpPr>
        <p:spPr>
          <a:xfrm>
            <a:off x="134458" y="499116"/>
            <a:ext cx="11244742" cy="785813"/>
          </a:xfrm>
        </p:spPr>
        <p:txBody>
          <a:bodyPr/>
          <a:lstStyle/>
          <a:p>
            <a:r>
              <a:rPr lang="it-IT" b="1" i="0" dirty="0">
                <a:solidFill>
                  <a:srgbClr val="333333"/>
                </a:solidFill>
                <a:effectLst/>
                <a:latin typeface="Source Sans Pro" panose="020B0503030403020204" pitchFamily="34" charset="0"/>
              </a:rPr>
              <a:t> 1) </a:t>
            </a:r>
            <a:r>
              <a:rPr lang="it-IT" dirty="0">
                <a:solidFill>
                  <a:srgbClr val="333333"/>
                </a:solidFill>
                <a:latin typeface="Source Sans Pro" panose="020B0503030403020204" pitchFamily="34" charset="0"/>
              </a:rPr>
              <a:t>FGV - Analista Legislativo (ALERO)/Economia/2018</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C89C6466-DB97-456D-8575-BD656D0939AA}"/>
              </a:ext>
            </a:extLst>
          </p:cNvPr>
          <p:cNvSpPr>
            <a:spLocks noGrp="1" noChangeArrowheads="1"/>
          </p:cNvSpPr>
          <p:nvPr>
            <p:ph idx="1"/>
          </p:nvPr>
        </p:nvSpPr>
        <p:spPr bwMode="auto">
          <a:xfrm>
            <a:off x="273504" y="690802"/>
            <a:ext cx="11760591" cy="575542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Relacione os impostos listados a seguir, à sua respectiva característica.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1.</a:t>
            </a:r>
            <a:r>
              <a:rPr kumimoji="0" lang="pt-BR" altLang="pt-BR" sz="2800" b="0" i="0" u="none" strike="noStrike" cap="none" normalizeH="0" baseline="0" dirty="0">
                <a:ln>
                  <a:noFill/>
                </a:ln>
                <a:solidFill>
                  <a:schemeClr val="tx1"/>
                </a:solidFill>
                <a:effectLst/>
                <a:latin typeface="Source Sans Pro" panose="020B0503030403020204" pitchFamily="34" charset="0"/>
              </a:rPr>
              <a:t> IPI </a:t>
            </a:r>
            <a:r>
              <a:rPr kumimoji="0" lang="pt-BR" altLang="pt-BR" sz="2800" b="0" i="0" u="none" strike="noStrike" cap="none" normalizeH="0" baseline="0" dirty="0">
                <a:ln>
                  <a:noFill/>
                </a:ln>
                <a:solidFill>
                  <a:srgbClr val="FF0000"/>
                </a:solidFill>
                <a:effectLst/>
                <a:latin typeface="Source Sans Pro" panose="020B0503030403020204" pitchFamily="34" charset="0"/>
              </a:rPr>
              <a:t>(Imposto Sobre Produtos Industrializados)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2.</a:t>
            </a:r>
            <a:r>
              <a:rPr kumimoji="0" lang="pt-BR" altLang="pt-BR" sz="2800" b="0" i="0" u="none" strike="noStrike" cap="none" normalizeH="0" baseline="0" dirty="0">
                <a:ln>
                  <a:noFill/>
                </a:ln>
                <a:solidFill>
                  <a:schemeClr val="tx1"/>
                </a:solidFill>
                <a:effectLst/>
                <a:latin typeface="Source Sans Pro" panose="020B0503030403020204" pitchFamily="34" charset="0"/>
              </a:rPr>
              <a:t> ITR </a:t>
            </a:r>
            <a:r>
              <a:rPr kumimoji="0" lang="pt-BR" altLang="pt-BR" sz="2800" b="0" i="0" u="none" strike="noStrike" cap="none" normalizeH="0" baseline="0" dirty="0">
                <a:ln>
                  <a:noFill/>
                </a:ln>
                <a:solidFill>
                  <a:srgbClr val="FF0000"/>
                </a:solidFill>
                <a:effectLst/>
                <a:latin typeface="Source Sans Pro" panose="020B0503030403020204" pitchFamily="34" charset="0"/>
              </a:rPr>
              <a:t>(Imposto Territorial Rural)</a:t>
            </a:r>
          </a:p>
          <a:p>
            <a:pPr marL="0" lvl="0" indent="0" algn="just">
              <a:spcBef>
                <a:spcPct val="0"/>
              </a:spcBef>
              <a:buClrTx/>
              <a:buSzTx/>
              <a:buNone/>
            </a:pPr>
            <a:r>
              <a:rPr kumimoji="0" lang="pt-BR" altLang="pt-BR" sz="2800" b="1" i="0" u="none" strike="noStrike" cap="none" normalizeH="0" baseline="0" dirty="0">
                <a:ln>
                  <a:noFill/>
                </a:ln>
                <a:solidFill>
                  <a:schemeClr val="tx1"/>
                </a:solidFill>
                <a:effectLst/>
                <a:latin typeface="Source Sans Pro" panose="020B0503030403020204" pitchFamily="34" charset="0"/>
              </a:rPr>
              <a:t>3.</a:t>
            </a:r>
            <a:r>
              <a:rPr kumimoji="0" lang="pt-BR" altLang="pt-BR" sz="2800" b="0" i="0" u="none" strike="noStrike" cap="none" normalizeH="0" baseline="0" dirty="0">
                <a:ln>
                  <a:noFill/>
                </a:ln>
                <a:solidFill>
                  <a:schemeClr val="tx1"/>
                </a:solidFill>
                <a:effectLst/>
                <a:latin typeface="Source Sans Pro" panose="020B0503030403020204" pitchFamily="34" charset="0"/>
              </a:rPr>
              <a:t> ITBI </a:t>
            </a:r>
            <a:r>
              <a:rPr kumimoji="0" lang="pt-BR" altLang="pt-BR" sz="2800" b="0" i="0" u="none" strike="noStrike" cap="none" normalizeH="0" baseline="0" dirty="0">
                <a:ln>
                  <a:noFill/>
                </a:ln>
                <a:solidFill>
                  <a:srgbClr val="FF0000"/>
                </a:solidFill>
                <a:effectLst/>
                <a:latin typeface="Source Sans Pro" panose="020B0503030403020204" pitchFamily="34" charset="0"/>
                <a:ea typeface="Source Sans Pro" panose="020B0503030403020204" pitchFamily="34" charset="0"/>
              </a:rPr>
              <a:t>(</a:t>
            </a:r>
            <a:r>
              <a:rPr lang="pt-BR" sz="2800" dirty="0">
                <a:solidFill>
                  <a:srgbClr val="FF0000"/>
                </a:solidFill>
                <a:latin typeface="Source Sans Pro" panose="020B0503030403020204" pitchFamily="34" charset="0"/>
                <a:ea typeface="Source Sans Pro" panose="020B0503030403020204" pitchFamily="34" charset="0"/>
              </a:rPr>
              <a:t>Imposto Sobre a Transmissão de Bens Imóveis – </a:t>
            </a:r>
            <a:r>
              <a:rPr lang="pt-BR" sz="2800" i="1" dirty="0" err="1">
                <a:solidFill>
                  <a:srgbClr val="FF0000"/>
                </a:solidFill>
                <a:latin typeface="Source Sans Pro" panose="020B0503030403020204" pitchFamily="34" charset="0"/>
                <a:ea typeface="Source Sans Pro" panose="020B0503030403020204" pitchFamily="34" charset="0"/>
              </a:rPr>
              <a:t>inter</a:t>
            </a:r>
            <a:r>
              <a:rPr lang="pt-BR" sz="2800" i="1" dirty="0">
                <a:solidFill>
                  <a:srgbClr val="FF0000"/>
                </a:solidFill>
                <a:latin typeface="Source Sans Pro" panose="020B0503030403020204" pitchFamily="34" charset="0"/>
                <a:ea typeface="Source Sans Pro" panose="020B0503030403020204" pitchFamily="34" charset="0"/>
              </a:rPr>
              <a:t> vivos</a:t>
            </a:r>
            <a:r>
              <a:rPr lang="pt-BR" sz="2800" dirty="0">
                <a:solidFill>
                  <a:srgbClr val="FF0000"/>
                </a:solidFill>
                <a:latin typeface="Source Sans Pro" panose="020B0503030403020204" pitchFamily="34" charset="0"/>
                <a:ea typeface="Source Sans Pro" panose="020B0503030403020204" pitchFamily="34" charset="0"/>
              </a:rPr>
              <a:t>)</a:t>
            </a:r>
            <a:endParaRPr kumimoji="0" lang="pt-BR" altLang="pt-BR" sz="2800" b="0" i="0" u="none" strike="noStrike" cap="none" normalizeH="0" baseline="0" dirty="0">
              <a:ln>
                <a:noFill/>
              </a:ln>
              <a:solidFill>
                <a:srgbClr val="FF0000"/>
              </a:solidFill>
              <a:effectLst/>
              <a:latin typeface="Source Sans Pro" panose="020B0503030403020204" pitchFamily="34" charset="0"/>
              <a:ea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4.</a:t>
            </a:r>
            <a:r>
              <a:rPr kumimoji="0" lang="pt-BR" altLang="pt-BR" sz="2800" b="0" i="0" u="none" strike="noStrike" cap="none" normalizeH="0" baseline="0" dirty="0">
                <a:ln>
                  <a:noFill/>
                </a:ln>
                <a:solidFill>
                  <a:schemeClr val="tx1"/>
                </a:solidFill>
                <a:effectLst/>
                <a:latin typeface="Source Sans Pro" panose="020B0503030403020204" pitchFamily="34" charset="0"/>
              </a:rPr>
              <a:t> ICMS </a:t>
            </a:r>
            <a:r>
              <a:rPr kumimoji="0" lang="pt-BR" altLang="pt-BR" sz="2800" b="0" i="0" u="none" strike="noStrike" cap="none" normalizeH="0" baseline="0" dirty="0">
                <a:ln>
                  <a:noFill/>
                </a:ln>
                <a:solidFill>
                  <a:srgbClr val="FF0000"/>
                </a:solidFill>
                <a:effectLst/>
                <a:latin typeface="Source Sans Pro" panose="020B0503030403020204" pitchFamily="34" charset="0"/>
              </a:rPr>
              <a:t>(Imposto Sobre Circulação de Mercadorias e Serviços)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  )</a:t>
            </a:r>
            <a:r>
              <a:rPr kumimoji="0" lang="pt-BR" altLang="pt-BR" sz="2800" b="0" i="0" u="none" strike="noStrike" cap="none" normalizeH="0" baseline="0" dirty="0">
                <a:ln>
                  <a:noFill/>
                </a:ln>
                <a:solidFill>
                  <a:schemeClr val="tx1"/>
                </a:solidFill>
                <a:effectLst/>
                <a:latin typeface="Source Sans Pro" panose="020B0503030403020204" pitchFamily="34" charset="0"/>
              </a:rPr>
              <a:t> imposto  de  competência  federal,  classificado  como  imposto sobre a produção e circulação.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  )</a:t>
            </a:r>
            <a:r>
              <a:rPr kumimoji="0" lang="pt-BR" altLang="pt-BR" sz="2800" b="0" i="0" u="none" strike="noStrike" cap="none" normalizeH="0" baseline="0" dirty="0">
                <a:ln>
                  <a:noFill/>
                </a:ln>
                <a:solidFill>
                  <a:schemeClr val="tx1"/>
                </a:solidFill>
                <a:effectLst/>
                <a:latin typeface="Source Sans Pro" panose="020B0503030403020204" pitchFamily="34" charset="0"/>
              </a:rPr>
              <a:t> imposto de competência federal, aplicado sobre patrimônio,  podendo  a fiscalização ser do município.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   )</a:t>
            </a:r>
            <a:r>
              <a:rPr kumimoji="0" lang="pt-BR" altLang="pt-BR" sz="2800" b="0" i="0" u="none" strike="noStrike" cap="none" normalizeH="0" baseline="0" dirty="0">
                <a:ln>
                  <a:noFill/>
                </a:ln>
                <a:solidFill>
                  <a:schemeClr val="tx1"/>
                </a:solidFill>
                <a:effectLst/>
                <a:latin typeface="Source Sans Pro" panose="020B0503030403020204" pitchFamily="34" charset="0"/>
              </a:rPr>
              <a:t> imposto de competência municipal, aplicado sobre patrimônio.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1" i="0" u="none" strike="noStrike" cap="none" normalizeH="0" baseline="0" dirty="0">
                <a:ln>
                  <a:noFill/>
                </a:ln>
                <a:solidFill>
                  <a:schemeClr val="tx1"/>
                </a:solidFill>
                <a:effectLst/>
                <a:latin typeface="Source Sans Pro" panose="020B0503030403020204" pitchFamily="34" charset="0"/>
              </a:rPr>
              <a:t>(   )</a:t>
            </a:r>
            <a:r>
              <a:rPr kumimoji="0" lang="pt-BR" altLang="pt-BR" sz="2800" b="0" i="0" u="none" strike="noStrike" cap="none" normalizeH="0" baseline="0" dirty="0">
                <a:ln>
                  <a:noFill/>
                </a:ln>
                <a:solidFill>
                  <a:schemeClr val="tx1"/>
                </a:solidFill>
                <a:effectLst/>
                <a:latin typeface="Source Sans Pro" panose="020B0503030403020204" pitchFamily="34" charset="0"/>
              </a:rPr>
              <a:t> imposto de competência  estadual,  considerado  como  imposto  sobre  a produção e circulação.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a:t>
            </a: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9554AE3F-8D9A-44DB-A2F0-5A0E3F7FCA02}"/>
              </a:ext>
            </a:extLst>
          </p:cNvPr>
          <p:cNvSpPr txBox="1"/>
          <p:nvPr/>
        </p:nvSpPr>
        <p:spPr>
          <a:xfrm>
            <a:off x="407960" y="2883880"/>
            <a:ext cx="364202" cy="523220"/>
          </a:xfrm>
          <a:prstGeom prst="rect">
            <a:avLst/>
          </a:prstGeom>
          <a:noFill/>
        </p:spPr>
        <p:txBody>
          <a:bodyPr wrap="none" rtlCol="0">
            <a:spAutoFit/>
          </a:bodyPr>
          <a:lstStyle/>
          <a:p>
            <a:r>
              <a:rPr lang="pt-BR" sz="2800" b="1" dirty="0">
                <a:solidFill>
                  <a:srgbClr val="FF0000"/>
                </a:solidFill>
              </a:rPr>
              <a:t>1</a:t>
            </a:r>
          </a:p>
        </p:txBody>
      </p:sp>
      <p:sp>
        <p:nvSpPr>
          <p:cNvPr id="5" name="CaixaDeTexto 4">
            <a:extLst>
              <a:ext uri="{FF2B5EF4-FFF2-40B4-BE49-F238E27FC236}">
                <a16:creationId xmlns:a16="http://schemas.microsoft.com/office/drawing/2014/main" id="{E435A6D0-00F6-4BC7-9619-7E0F1221DFF3}"/>
              </a:ext>
            </a:extLst>
          </p:cNvPr>
          <p:cNvSpPr txBox="1"/>
          <p:nvPr/>
        </p:nvSpPr>
        <p:spPr>
          <a:xfrm>
            <a:off x="405620" y="3767795"/>
            <a:ext cx="364202" cy="523220"/>
          </a:xfrm>
          <a:prstGeom prst="rect">
            <a:avLst/>
          </a:prstGeom>
          <a:noFill/>
        </p:spPr>
        <p:txBody>
          <a:bodyPr wrap="none" rtlCol="0">
            <a:spAutoFit/>
          </a:bodyPr>
          <a:lstStyle/>
          <a:p>
            <a:r>
              <a:rPr lang="pt-BR" sz="2800" b="1" dirty="0">
                <a:solidFill>
                  <a:srgbClr val="FF0000"/>
                </a:solidFill>
              </a:rPr>
              <a:t>2</a:t>
            </a:r>
          </a:p>
        </p:txBody>
      </p:sp>
      <p:sp>
        <p:nvSpPr>
          <p:cNvPr id="6" name="CaixaDeTexto 5">
            <a:extLst>
              <a:ext uri="{FF2B5EF4-FFF2-40B4-BE49-F238E27FC236}">
                <a16:creationId xmlns:a16="http://schemas.microsoft.com/office/drawing/2014/main" id="{97C004EB-C3E3-47AA-9F9C-53B1C19EA204}"/>
              </a:ext>
            </a:extLst>
          </p:cNvPr>
          <p:cNvSpPr txBox="1"/>
          <p:nvPr/>
        </p:nvSpPr>
        <p:spPr>
          <a:xfrm>
            <a:off x="417340" y="4609515"/>
            <a:ext cx="364202" cy="523220"/>
          </a:xfrm>
          <a:prstGeom prst="rect">
            <a:avLst/>
          </a:prstGeom>
          <a:noFill/>
        </p:spPr>
        <p:txBody>
          <a:bodyPr wrap="none" rtlCol="0">
            <a:spAutoFit/>
          </a:bodyPr>
          <a:lstStyle/>
          <a:p>
            <a:r>
              <a:rPr lang="pt-BR" sz="2800" b="1" dirty="0">
                <a:solidFill>
                  <a:srgbClr val="FF0000"/>
                </a:solidFill>
              </a:rPr>
              <a:t>3</a:t>
            </a:r>
          </a:p>
        </p:txBody>
      </p:sp>
      <p:sp>
        <p:nvSpPr>
          <p:cNvPr id="7" name="CaixaDeTexto 6">
            <a:extLst>
              <a:ext uri="{FF2B5EF4-FFF2-40B4-BE49-F238E27FC236}">
                <a16:creationId xmlns:a16="http://schemas.microsoft.com/office/drawing/2014/main" id="{FAEB2993-948D-4B2D-8494-868ED5F80B78}"/>
              </a:ext>
            </a:extLst>
          </p:cNvPr>
          <p:cNvSpPr txBox="1"/>
          <p:nvPr/>
        </p:nvSpPr>
        <p:spPr>
          <a:xfrm>
            <a:off x="414995" y="5043267"/>
            <a:ext cx="364202" cy="523220"/>
          </a:xfrm>
          <a:prstGeom prst="rect">
            <a:avLst/>
          </a:prstGeom>
          <a:noFill/>
        </p:spPr>
        <p:txBody>
          <a:bodyPr wrap="none" rtlCol="0">
            <a:spAutoFit/>
          </a:bodyPr>
          <a:lstStyle/>
          <a:p>
            <a:r>
              <a:rPr lang="pt-BR" sz="2800" b="1" dirty="0">
                <a:solidFill>
                  <a:srgbClr val="FF0000"/>
                </a:solidFill>
              </a:rPr>
              <a:t>4</a:t>
            </a:r>
          </a:p>
        </p:txBody>
      </p:sp>
    </p:spTree>
    <p:extLst>
      <p:ext uri="{BB962C8B-B14F-4D97-AF65-F5344CB8AC3E}">
        <p14:creationId xmlns:p14="http://schemas.microsoft.com/office/powerpoint/2010/main" val="14862980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FC2525B-946C-4798-A234-207BE31C9E06}"/>
              </a:ext>
            </a:extLst>
          </p:cNvPr>
          <p:cNvSpPr>
            <a:spLocks noGrp="1"/>
          </p:cNvSpPr>
          <p:nvPr>
            <p:ph type="title"/>
          </p:nvPr>
        </p:nvSpPr>
        <p:spPr>
          <a:xfrm>
            <a:off x="360040" y="-510803"/>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
        <p:nvSpPr>
          <p:cNvPr id="5" name="Espaço Reservado para Conteúdo 2">
            <a:extLst>
              <a:ext uri="{FF2B5EF4-FFF2-40B4-BE49-F238E27FC236}">
                <a16:creationId xmlns:a16="http://schemas.microsoft.com/office/drawing/2014/main" id="{16C3F4F3-5553-446A-9514-392F223BB6BA}"/>
              </a:ext>
            </a:extLst>
          </p:cNvPr>
          <p:cNvSpPr>
            <a:spLocks noGrp="1"/>
          </p:cNvSpPr>
          <p:nvPr>
            <p:ph idx="1"/>
          </p:nvPr>
        </p:nvSpPr>
        <p:spPr>
          <a:xfrm>
            <a:off x="191344" y="980727"/>
            <a:ext cx="11665296" cy="5327307"/>
          </a:xfrm>
        </p:spPr>
        <p:txBody>
          <a:bodyPr>
            <a:normAutofit fontScale="92500" lnSpcReduction="10000"/>
          </a:bodyPr>
          <a:lstStyle/>
          <a:p>
            <a:pPr algn="just">
              <a:buClrTx/>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Um imposto é </a:t>
            </a:r>
            <a:r>
              <a:rPr lang="pt-BR" altLang="en-US" sz="3800" b="1" dirty="0">
                <a:solidFill>
                  <a:schemeClr val="tx1"/>
                </a:solidFill>
                <a:latin typeface="Calibri" panose="020F0502020204030204" pitchFamily="34" charset="0"/>
                <a:cs typeface="Calibri" panose="020F0502020204030204" pitchFamily="34" charset="0"/>
              </a:rPr>
              <a:t>progressivo</a:t>
            </a:r>
            <a:r>
              <a:rPr lang="pt-BR" altLang="en-US" sz="3800" dirty="0">
                <a:solidFill>
                  <a:schemeClr val="tx1"/>
                </a:solidFill>
                <a:latin typeface="Calibri" panose="020F0502020204030204" pitchFamily="34" charset="0"/>
                <a:cs typeface="Calibri" panose="020F0502020204030204" pitchFamily="34" charset="0"/>
              </a:rPr>
              <a:t> quando sua elasticidade renda é maior que 1.</a:t>
            </a:r>
          </a:p>
          <a:p>
            <a:pPr lvl="1" algn="just">
              <a:buFont typeface="Arial" panose="020B0604020202020204" pitchFamily="34" charset="0"/>
              <a:buChar char="•"/>
            </a:pPr>
            <a:r>
              <a:rPr lang="pt-BR" altLang="en-US" sz="3424" dirty="0">
                <a:solidFill>
                  <a:schemeClr val="tx1"/>
                </a:solidFill>
                <a:latin typeface="Calibri" panose="020F0502020204030204" pitchFamily="34" charset="0"/>
                <a:cs typeface="Calibri" panose="020F0502020204030204" pitchFamily="34" charset="0"/>
              </a:rPr>
              <a:t>Nesse caso, quando a renda aumenta X% o imposto aumenta em mais que X%. Com isso o contribuinte pagará mais em relação a sua renda, o que ocorre caso a alíquota seja crescente com a renda (Alíquota Marginal &gt; Média)</a:t>
            </a:r>
          </a:p>
          <a:p>
            <a:pPr lvl="1" algn="just">
              <a:buFont typeface="Arial" panose="020B0604020202020204" pitchFamily="34" charset="0"/>
              <a:buChar char="•"/>
            </a:pPr>
            <a:endParaRPr lang="pt-BR" altLang="en-US" sz="1200" dirty="0">
              <a:solidFill>
                <a:schemeClr val="tx1"/>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en-US" sz="3800" dirty="0">
                <a:solidFill>
                  <a:schemeClr val="tx1"/>
                </a:solidFill>
                <a:latin typeface="Calibri" panose="020F0502020204030204" pitchFamily="34" charset="0"/>
                <a:cs typeface="Calibri" panose="020F0502020204030204" pitchFamily="34" charset="0"/>
              </a:rPr>
              <a:t>Os </a:t>
            </a:r>
            <a:r>
              <a:rPr lang="pt-BR" altLang="en-US" sz="3800" b="1" dirty="0">
                <a:solidFill>
                  <a:schemeClr val="tx1"/>
                </a:solidFill>
                <a:latin typeface="Calibri" panose="020F0502020204030204" pitchFamily="34" charset="0"/>
                <a:cs typeface="Calibri" panose="020F0502020204030204" pitchFamily="34" charset="0"/>
              </a:rPr>
              <a:t>impostos indiretos </a:t>
            </a:r>
            <a:r>
              <a:rPr lang="pt-BR" altLang="en-US" sz="3800" dirty="0">
                <a:solidFill>
                  <a:schemeClr val="tx1"/>
                </a:solidFill>
                <a:latin typeface="Calibri" panose="020F0502020204030204" pitchFamily="34" charset="0"/>
                <a:cs typeface="Calibri" panose="020F0502020204030204" pitchFamily="34" charset="0"/>
              </a:rPr>
              <a:t>são regressivos.</a:t>
            </a:r>
          </a:p>
          <a:p>
            <a:pPr lvl="1" algn="just">
              <a:buFont typeface="Arial" panose="020B0604020202020204" pitchFamily="34" charset="0"/>
              <a:buChar char="•"/>
            </a:pPr>
            <a:r>
              <a:rPr lang="pt-BR" altLang="en-US" sz="3424" dirty="0">
                <a:solidFill>
                  <a:schemeClr val="tx1"/>
                </a:solidFill>
                <a:latin typeface="Calibri" panose="020F0502020204030204" pitchFamily="34" charset="0"/>
                <a:cs typeface="Calibri" panose="020F0502020204030204" pitchFamily="34" charset="0"/>
              </a:rPr>
              <a:t>Indivíduos com rendas maiores pagam o mesmo imposto (em $) pelo mesmo consumo → menos em relação a renda.</a:t>
            </a:r>
          </a:p>
        </p:txBody>
      </p:sp>
    </p:spTree>
    <p:extLst>
      <p:ext uri="{BB962C8B-B14F-4D97-AF65-F5344CB8AC3E}">
        <p14:creationId xmlns:p14="http://schemas.microsoft.com/office/powerpoint/2010/main" val="11137784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838D86-CE32-4F03-A72C-ED2A0D0152D5}"/>
              </a:ext>
            </a:extLst>
          </p:cNvPr>
          <p:cNvSpPr>
            <a:spLocks noGrp="1"/>
          </p:cNvSpPr>
          <p:nvPr>
            <p:ph type="title"/>
          </p:nvPr>
        </p:nvSpPr>
        <p:spPr>
          <a:xfrm>
            <a:off x="225083" y="1012874"/>
            <a:ext cx="11816862" cy="595607"/>
          </a:xfrm>
        </p:spPr>
        <p:txBody>
          <a:bodyPr/>
          <a:lstStyle/>
          <a:p>
            <a:r>
              <a:rPr lang="pt-BR" sz="3200" b="1" i="0" dirty="0">
                <a:solidFill>
                  <a:srgbClr val="333333"/>
                </a:solidFill>
                <a:effectLst/>
                <a:latin typeface="Source Sans Pro" panose="020B0503030403020204" pitchFamily="34" charset="0"/>
              </a:rPr>
              <a:t> 4) </a:t>
            </a:r>
            <a:r>
              <a:rPr lang="pt-BR" sz="3200" dirty="0">
                <a:solidFill>
                  <a:srgbClr val="333333"/>
                </a:solidFill>
                <a:latin typeface="Source Sans Pro" panose="020B0503030403020204" pitchFamily="34" charset="0"/>
              </a:rPr>
              <a:t>FGV - Analista de Políticas Públicas e Gestão Governamental (CGM Niterói)/Gestão Governamental/2018</a:t>
            </a:r>
            <a:br>
              <a:rPr lang="pt-BR" sz="3200" b="1" i="0" dirty="0">
                <a:solidFill>
                  <a:srgbClr val="333333"/>
                </a:solidFill>
                <a:effectLst/>
                <a:latin typeface="Source Sans Pro" panose="020B0503030403020204" pitchFamily="34" charset="0"/>
              </a:rPr>
            </a:br>
            <a:endParaRPr lang="pt-BR" sz="3200" dirty="0"/>
          </a:p>
        </p:txBody>
      </p:sp>
      <p:sp>
        <p:nvSpPr>
          <p:cNvPr id="3" name="Elipse 2">
            <a:extLst>
              <a:ext uri="{FF2B5EF4-FFF2-40B4-BE49-F238E27FC236}">
                <a16:creationId xmlns:a16="http://schemas.microsoft.com/office/drawing/2014/main" id="{D8FDA092-3AAB-4E91-88C9-8FACAF5A7E1B}"/>
              </a:ext>
            </a:extLst>
          </p:cNvPr>
          <p:cNvSpPr/>
          <p:nvPr/>
        </p:nvSpPr>
        <p:spPr bwMode="auto">
          <a:xfrm>
            <a:off x="176636" y="4164037"/>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2B30EE27-6E3A-4159-A395-A7849E4C776A}"/>
              </a:ext>
            </a:extLst>
          </p:cNvPr>
          <p:cNvSpPr>
            <a:spLocks noGrp="1" noChangeArrowheads="1"/>
          </p:cNvSpPr>
          <p:nvPr>
            <p:ph idx="1"/>
          </p:nvPr>
        </p:nvSpPr>
        <p:spPr bwMode="auto">
          <a:xfrm>
            <a:off x="204772" y="1175616"/>
            <a:ext cx="11816863" cy="578619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ts val="60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Leia o trecho a seguir.</a:t>
            </a:r>
            <a:endParaRPr lang="pt-BR" altLang="pt-BR" sz="30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ts val="60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política pública financiada pela ________ , que visa distribuir gratuitamente aparelhos auditivos para crianças com deficiência auditiva grave, é do tipo ____________.</a:t>
            </a:r>
            <a:endParaRPr lang="pt-BR" altLang="pt-BR" sz="30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ts val="60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Assinale a opção cujos termos completam </a:t>
            </a:r>
            <a:r>
              <a:rPr kumimoji="0" lang="pt-BR" altLang="pt-BR" sz="3000" b="1" i="0" u="none" strike="noStrike" cap="none" normalizeH="0" baseline="0" dirty="0">
                <a:ln>
                  <a:noFill/>
                </a:ln>
                <a:solidFill>
                  <a:schemeClr val="tx1"/>
                </a:solidFill>
                <a:effectLst/>
                <a:latin typeface="Source Sans Pro" panose="020B0503030403020204" pitchFamily="34" charset="0"/>
              </a:rPr>
              <a:t>corretamente</a:t>
            </a:r>
            <a:r>
              <a:rPr kumimoji="0" lang="pt-BR" altLang="pt-BR" sz="3000" b="0" i="0" u="none" strike="noStrike" cap="none" normalizeH="0" baseline="0" dirty="0">
                <a:ln>
                  <a:noFill/>
                </a:ln>
                <a:solidFill>
                  <a:schemeClr val="tx1"/>
                </a:solidFill>
                <a:effectLst/>
                <a:latin typeface="Source Sans Pro" panose="020B0503030403020204" pitchFamily="34" charset="0"/>
              </a:rPr>
              <a:t> as lacunas do trecho acima.</a:t>
            </a:r>
            <a:endParaRPr kumimoji="0" lang="pt-BR" altLang="pt-BR" sz="3000" b="0" i="0" u="none" strike="noStrike" cap="none" normalizeH="0" baseline="0" dirty="0">
              <a:ln>
                <a:noFill/>
              </a:ln>
              <a:solidFill>
                <a:schemeClr val="tx1"/>
              </a:solidFill>
              <a:effectLst/>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sociedade como um todo - distributiva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camada mais rica da sociedade - distributiva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sociedade como um todo - redistributiva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camada mais rica da sociedade - regulatória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sociedade como um todo - regulatória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5" name="Colchete Direito 4">
            <a:extLst>
              <a:ext uri="{FF2B5EF4-FFF2-40B4-BE49-F238E27FC236}">
                <a16:creationId xmlns:a16="http://schemas.microsoft.com/office/drawing/2014/main" id="{3360E3DD-24BB-4B08-8D56-64E86BF410C7}"/>
              </a:ext>
            </a:extLst>
          </p:cNvPr>
          <p:cNvSpPr/>
          <p:nvPr/>
        </p:nvSpPr>
        <p:spPr bwMode="auto">
          <a:xfrm>
            <a:off x="7751296" y="4135903"/>
            <a:ext cx="225083" cy="998806"/>
          </a:xfrm>
          <a:prstGeom prst="rightBracket">
            <a:avLst/>
          </a:prstGeom>
          <a:noFill/>
          <a:ln w="381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6" name="CaixaDeTexto 5">
            <a:extLst>
              <a:ext uri="{FF2B5EF4-FFF2-40B4-BE49-F238E27FC236}">
                <a16:creationId xmlns:a16="http://schemas.microsoft.com/office/drawing/2014/main" id="{EFF8E731-5D8F-406E-9838-4A37DB51D565}"/>
              </a:ext>
            </a:extLst>
          </p:cNvPr>
          <p:cNvSpPr txBox="1"/>
          <p:nvPr/>
        </p:nvSpPr>
        <p:spPr>
          <a:xfrm>
            <a:off x="7990448" y="4417258"/>
            <a:ext cx="3924888" cy="461665"/>
          </a:xfrm>
          <a:prstGeom prst="rect">
            <a:avLst/>
          </a:prstGeom>
          <a:noFill/>
          <a:ln>
            <a:solidFill>
              <a:schemeClr val="accent2">
                <a:lumMod val="50000"/>
              </a:schemeClr>
            </a:solidFill>
          </a:ln>
        </p:spPr>
        <p:txBody>
          <a:bodyPr wrap="square" rtlCol="0">
            <a:spAutoFit/>
          </a:bodyPr>
          <a:lstStyle/>
          <a:p>
            <a:r>
              <a:rPr lang="pt-BR" b="1" dirty="0">
                <a:solidFill>
                  <a:schemeClr val="accent6">
                    <a:lumMod val="75000"/>
                  </a:schemeClr>
                </a:solidFill>
                <a:latin typeface="+mn-lt"/>
              </a:rPr>
              <a:t>Qual a resposta correta ?</a:t>
            </a:r>
          </a:p>
        </p:txBody>
      </p:sp>
    </p:spTree>
    <p:extLst>
      <p:ext uri="{BB962C8B-B14F-4D97-AF65-F5344CB8AC3E}">
        <p14:creationId xmlns:p14="http://schemas.microsoft.com/office/powerpoint/2010/main" val="13344827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471EF18-CC8E-4422-9700-C1F1CB6C22BD}"/>
              </a:ext>
            </a:extLst>
          </p:cNvPr>
          <p:cNvSpPr>
            <a:spLocks noGrp="1" noChangeArrowheads="1"/>
          </p:cNvSpPr>
          <p:nvPr>
            <p:ph type="title"/>
          </p:nvPr>
        </p:nvSpPr>
        <p:spPr>
          <a:xfrm>
            <a:off x="-96688" y="-542318"/>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2C2A9ACE-2CFE-4027-8CA4-DE587442A580}"/>
              </a:ext>
            </a:extLst>
          </p:cNvPr>
          <p:cNvSpPr>
            <a:spLocks noGrp="1" noChangeArrowheads="1"/>
          </p:cNvSpPr>
          <p:nvPr>
            <p:ph idx="1"/>
          </p:nvPr>
        </p:nvSpPr>
        <p:spPr>
          <a:xfrm>
            <a:off x="407368" y="1487016"/>
            <a:ext cx="11305256" cy="3886200"/>
          </a:xfrm>
        </p:spPr>
        <p:txBody>
          <a:bodyPr/>
          <a:lstStyle/>
          <a:p>
            <a:pPr eaLnBrk="1" hangingPunct="1">
              <a:buClrTx/>
              <a:buFont typeface="Wingdings" panose="05000000000000000000" pitchFamily="2" charset="2"/>
              <a:buChar char="§"/>
            </a:pPr>
            <a:r>
              <a:rPr lang="en-US" altLang="en-US" sz="3800" b="1" dirty="0" err="1">
                <a:solidFill>
                  <a:schemeClr val="tx1"/>
                </a:solidFill>
                <a:latin typeface="Calibri" panose="020F0502020204030204" pitchFamily="34" charset="0"/>
                <a:cs typeface="Calibri" panose="020F0502020204030204" pitchFamily="34" charset="0"/>
              </a:rPr>
              <a:t>Função</a:t>
            </a:r>
            <a:r>
              <a:rPr lang="en-US" altLang="en-US" sz="3800" b="1" dirty="0">
                <a:solidFill>
                  <a:schemeClr val="tx1"/>
                </a:solidFill>
                <a:latin typeface="Calibri" panose="020F0502020204030204" pitchFamily="34" charset="0"/>
                <a:cs typeface="Calibri" panose="020F0502020204030204" pitchFamily="34" charset="0"/>
              </a:rPr>
              <a:t> </a:t>
            </a:r>
            <a:r>
              <a:rPr lang="en-US" altLang="en-US" sz="3800" b="1" dirty="0" err="1">
                <a:solidFill>
                  <a:schemeClr val="tx1"/>
                </a:solidFill>
                <a:latin typeface="Calibri" panose="020F0502020204030204" pitchFamily="34" charset="0"/>
                <a:cs typeface="Calibri" panose="020F0502020204030204" pitchFamily="34" charset="0"/>
              </a:rPr>
              <a:t>Alocativa</a:t>
            </a:r>
            <a:endParaRPr lang="en-US" altLang="en-US" sz="3800" b="1" dirty="0">
              <a:solidFill>
                <a:schemeClr val="tx1"/>
              </a:solidFill>
              <a:latin typeface="Calibri" panose="020F0502020204030204" pitchFamily="34" charset="0"/>
              <a:cs typeface="Calibri" panose="020F0502020204030204" pitchFamily="34" charset="0"/>
            </a:endParaRPr>
          </a:p>
          <a:p>
            <a:pPr eaLnBrk="1" hangingPunct="1">
              <a:buClrTx/>
              <a:buFont typeface="Wingdings" panose="05000000000000000000" pitchFamily="2" charset="2"/>
              <a:buChar char="§"/>
            </a:pPr>
            <a:endParaRPr lang="en-US" altLang="en-US" sz="1200" b="1" dirty="0">
              <a:solidFill>
                <a:schemeClr val="tx1"/>
              </a:solidFill>
              <a:latin typeface="Calibri" panose="020F0502020204030204" pitchFamily="34" charset="0"/>
              <a:cs typeface="Calibri" panose="020F0502020204030204" pitchFamily="34" charset="0"/>
            </a:endParaRPr>
          </a:p>
          <a:p>
            <a:pPr eaLnBrk="1" hangingPunct="1">
              <a:buClrTx/>
              <a:buFont typeface="Wingdings" panose="05000000000000000000" pitchFamily="2" charset="2"/>
              <a:buChar char="§"/>
            </a:pPr>
            <a:r>
              <a:rPr lang="en-US" altLang="en-US" sz="3800" b="1" dirty="0" err="1">
                <a:solidFill>
                  <a:schemeClr val="tx1"/>
                </a:solidFill>
                <a:latin typeface="Calibri" panose="020F0502020204030204" pitchFamily="34" charset="0"/>
                <a:cs typeface="Calibri" panose="020F0502020204030204" pitchFamily="34" charset="0"/>
              </a:rPr>
              <a:t>Função</a:t>
            </a:r>
            <a:r>
              <a:rPr lang="en-US" altLang="en-US" sz="3800" b="1" dirty="0">
                <a:solidFill>
                  <a:schemeClr val="tx1"/>
                </a:solidFill>
                <a:latin typeface="Calibri" panose="020F0502020204030204" pitchFamily="34" charset="0"/>
                <a:cs typeface="Calibri" panose="020F0502020204030204" pitchFamily="34" charset="0"/>
              </a:rPr>
              <a:t> </a:t>
            </a:r>
            <a:r>
              <a:rPr lang="en-US" altLang="en-US" sz="3800" b="1" dirty="0" err="1">
                <a:solidFill>
                  <a:schemeClr val="tx1"/>
                </a:solidFill>
                <a:latin typeface="Calibri" panose="020F0502020204030204" pitchFamily="34" charset="0"/>
                <a:cs typeface="Calibri" panose="020F0502020204030204" pitchFamily="34" charset="0"/>
              </a:rPr>
              <a:t>Distributiva</a:t>
            </a:r>
            <a:endParaRPr lang="en-US" altLang="en-US" sz="3800" b="1" dirty="0">
              <a:solidFill>
                <a:schemeClr val="tx1"/>
              </a:solidFill>
              <a:latin typeface="Calibri" panose="020F0502020204030204" pitchFamily="34" charset="0"/>
              <a:cs typeface="Calibri" panose="020F0502020204030204" pitchFamily="34" charset="0"/>
            </a:endParaRPr>
          </a:p>
          <a:p>
            <a:pPr eaLnBrk="1" hangingPunct="1">
              <a:buClrTx/>
              <a:buFont typeface="Wingdings" panose="05000000000000000000" pitchFamily="2" charset="2"/>
              <a:buChar char="§"/>
            </a:pPr>
            <a:endParaRPr lang="en-US" altLang="en-US" sz="1200" b="1" dirty="0">
              <a:solidFill>
                <a:schemeClr val="tx1"/>
              </a:solidFill>
              <a:latin typeface="Calibri" panose="020F0502020204030204" pitchFamily="34" charset="0"/>
              <a:cs typeface="Calibri" panose="020F0502020204030204" pitchFamily="34" charset="0"/>
            </a:endParaRPr>
          </a:p>
          <a:p>
            <a:pPr eaLnBrk="1" hangingPunct="1">
              <a:buClrTx/>
              <a:buFont typeface="Wingdings" panose="05000000000000000000" pitchFamily="2" charset="2"/>
              <a:buChar char="§"/>
            </a:pPr>
            <a:r>
              <a:rPr lang="en-US" altLang="en-US" sz="3800" b="1" dirty="0" err="1">
                <a:solidFill>
                  <a:schemeClr val="tx1"/>
                </a:solidFill>
                <a:latin typeface="Calibri" panose="020F0502020204030204" pitchFamily="34" charset="0"/>
                <a:cs typeface="Calibri" panose="020F0502020204030204" pitchFamily="34" charset="0"/>
              </a:rPr>
              <a:t>Função</a:t>
            </a:r>
            <a:r>
              <a:rPr lang="en-US" altLang="en-US" sz="3800" b="1" dirty="0">
                <a:solidFill>
                  <a:schemeClr val="tx1"/>
                </a:solidFill>
                <a:latin typeface="Calibri" panose="020F0502020204030204" pitchFamily="34" charset="0"/>
                <a:cs typeface="Calibri" panose="020F0502020204030204" pitchFamily="34" charset="0"/>
              </a:rPr>
              <a:t> </a:t>
            </a:r>
            <a:r>
              <a:rPr lang="en-US" altLang="en-US" sz="3800" b="1" dirty="0" err="1">
                <a:solidFill>
                  <a:schemeClr val="tx1"/>
                </a:solidFill>
                <a:latin typeface="Calibri" panose="020F0502020204030204" pitchFamily="34" charset="0"/>
                <a:cs typeface="Calibri" panose="020F0502020204030204" pitchFamily="34" charset="0"/>
              </a:rPr>
              <a:t>Estabilizadora</a:t>
            </a:r>
            <a:endParaRPr lang="en-US" altLang="en-US" sz="3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77124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36C4FE-E567-481C-B8EA-FA1CBC137819}"/>
              </a:ext>
            </a:extLst>
          </p:cNvPr>
          <p:cNvSpPr>
            <a:spLocks noGrp="1" noChangeArrowheads="1"/>
          </p:cNvSpPr>
          <p:nvPr>
            <p:ph idx="1"/>
          </p:nvPr>
        </p:nvSpPr>
        <p:spPr>
          <a:xfrm>
            <a:off x="263352" y="1124744"/>
            <a:ext cx="11737304" cy="4742656"/>
          </a:xfrm>
        </p:spPr>
        <p:txBody>
          <a:bodyPr>
            <a:normAutofit fontScale="92500" lnSpcReduction="20000"/>
          </a:bodyPr>
          <a:lstStyle/>
          <a:p>
            <a:pPr algn="just" eaLnBrk="1" hangingPunct="1">
              <a:lnSpc>
                <a:spcPct val="90000"/>
              </a:lnSpc>
              <a:buClrTx/>
              <a:buFont typeface="Wingdings" panose="05000000000000000000" pitchFamily="2" charset="2"/>
              <a:buChar char="§"/>
            </a:pPr>
            <a:r>
              <a:rPr lang="en-US" altLang="en-US" sz="3800" b="1" dirty="0" err="1">
                <a:solidFill>
                  <a:schemeClr val="tx1"/>
                </a:solidFill>
                <a:latin typeface="Calibri" panose="020F0502020204030204" pitchFamily="34" charset="0"/>
                <a:cs typeface="Calibri" panose="020F0502020204030204" pitchFamily="34" charset="0"/>
              </a:rPr>
              <a:t>Função</a:t>
            </a:r>
            <a:r>
              <a:rPr lang="en-US" altLang="en-US" sz="3800" b="1" dirty="0">
                <a:solidFill>
                  <a:schemeClr val="tx1"/>
                </a:solidFill>
                <a:latin typeface="Calibri" panose="020F0502020204030204" pitchFamily="34" charset="0"/>
                <a:cs typeface="Calibri" panose="020F0502020204030204" pitchFamily="34" charset="0"/>
              </a:rPr>
              <a:t> </a:t>
            </a:r>
            <a:r>
              <a:rPr lang="en-US" altLang="en-US" sz="3800" b="1" dirty="0" err="1">
                <a:solidFill>
                  <a:schemeClr val="tx1"/>
                </a:solidFill>
                <a:latin typeface="Calibri" panose="020F0502020204030204" pitchFamily="34" charset="0"/>
                <a:cs typeface="Calibri" panose="020F0502020204030204" pitchFamily="34" charset="0"/>
              </a:rPr>
              <a:t>Alocativa</a:t>
            </a:r>
            <a:endParaRPr lang="en-US" altLang="en-US" sz="3800" b="1" dirty="0">
              <a:solidFill>
                <a:schemeClr val="tx1"/>
              </a:solidFill>
              <a:latin typeface="Calibri" panose="020F0502020204030204" pitchFamily="34" charset="0"/>
              <a:cs typeface="Calibri" panose="020F0502020204030204" pitchFamily="34" charset="0"/>
            </a:endParaRPr>
          </a:p>
          <a:p>
            <a:pPr lvl="1" algn="just" eaLnBrk="1" hangingPunct="1">
              <a:lnSpc>
                <a:spcPct val="90000"/>
              </a:lnSpc>
              <a:buClrTx/>
              <a:buFont typeface="Wingdings" panose="05000000000000000000" pitchFamily="2" charset="2"/>
              <a:buChar char="§"/>
            </a:pPr>
            <a:r>
              <a:rPr lang="en-US" altLang="en-US" sz="3600" dirty="0" err="1">
                <a:solidFill>
                  <a:schemeClr val="tx1"/>
                </a:solidFill>
                <a:latin typeface="Calibri" panose="020F0502020204030204" pitchFamily="34" charset="0"/>
                <a:cs typeface="Calibri" panose="020F0502020204030204" pitchFamily="34" charset="0"/>
              </a:rPr>
              <a:t>Os</a:t>
            </a:r>
            <a:r>
              <a:rPr lang="en-US" altLang="en-US" sz="3600" dirty="0">
                <a:solidFill>
                  <a:schemeClr val="tx1"/>
                </a:solidFill>
                <a:latin typeface="Calibri" panose="020F0502020204030204" pitchFamily="34" charset="0"/>
                <a:cs typeface="Calibri" panose="020F0502020204030204" pitchFamily="34" charset="0"/>
              </a:rPr>
              <a:t> bens </a:t>
            </a:r>
            <a:r>
              <a:rPr lang="en-US" altLang="en-US" sz="3600" dirty="0" err="1">
                <a:solidFill>
                  <a:schemeClr val="tx1"/>
                </a:solidFill>
                <a:latin typeface="Calibri" panose="020F0502020204030204" pitchFamily="34" charset="0"/>
                <a:cs typeface="Calibri" panose="020F0502020204030204" pitchFamily="34" charset="0"/>
              </a:rPr>
              <a:t>públicos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não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podem</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ser</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fornecidos</a:t>
            </a:r>
            <a:r>
              <a:rPr lang="en-US" altLang="en-US" sz="3600" dirty="0">
                <a:solidFill>
                  <a:schemeClr val="tx1"/>
                </a:solidFill>
                <a:latin typeface="Calibri" panose="020F0502020204030204" pitchFamily="34" charset="0"/>
                <a:cs typeface="Calibri" panose="020F0502020204030204" pitchFamily="34" charset="0"/>
              </a:rPr>
              <a:t> de forma </a:t>
            </a:r>
            <a:r>
              <a:rPr lang="en-US" altLang="en-US" sz="3600" dirty="0" err="1">
                <a:solidFill>
                  <a:schemeClr val="tx1"/>
                </a:solidFill>
                <a:latin typeface="Calibri" panose="020F0502020204030204" pitchFamily="34" charset="0"/>
                <a:cs typeface="Calibri" panose="020F0502020204030204" pitchFamily="34" charset="0"/>
              </a:rPr>
              <a:t>compatível</a:t>
            </a:r>
            <a:r>
              <a:rPr lang="en-US" altLang="en-US" sz="3600" dirty="0">
                <a:solidFill>
                  <a:schemeClr val="tx1"/>
                </a:solidFill>
                <a:latin typeface="Calibri" panose="020F0502020204030204" pitchFamily="34" charset="0"/>
                <a:cs typeface="Calibri" panose="020F0502020204030204" pitchFamily="34" charset="0"/>
              </a:rPr>
              <a:t> com as </a:t>
            </a:r>
            <a:r>
              <a:rPr lang="en-US" altLang="en-US" sz="3600" dirty="0" err="1">
                <a:solidFill>
                  <a:schemeClr val="tx1"/>
                </a:solidFill>
                <a:latin typeface="Calibri" panose="020F0502020204030204" pitchFamily="34" charset="0"/>
                <a:cs typeface="Calibri" panose="020F0502020204030204" pitchFamily="34" charset="0"/>
              </a:rPr>
              <a:t>necessidades</a:t>
            </a:r>
            <a:r>
              <a:rPr lang="en-US" altLang="en-US" sz="3600" dirty="0">
                <a:solidFill>
                  <a:schemeClr val="tx1"/>
                </a:solidFill>
                <a:latin typeface="Calibri" panose="020F0502020204030204" pitchFamily="34" charset="0"/>
                <a:cs typeface="Calibri" panose="020F0502020204030204" pitchFamily="34" charset="0"/>
              </a:rPr>
              <a:t> da </a:t>
            </a:r>
            <a:r>
              <a:rPr lang="en-US" altLang="en-US" sz="3600" dirty="0" err="1">
                <a:solidFill>
                  <a:schemeClr val="tx1"/>
                </a:solidFill>
                <a:latin typeface="Calibri" panose="020F0502020204030204" pitchFamily="34" charset="0"/>
                <a:cs typeface="Calibri" panose="020F0502020204030204" pitchFamily="34" charset="0"/>
              </a:rPr>
              <a:t>sociedade</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através</a:t>
            </a:r>
            <a:r>
              <a:rPr lang="en-US" altLang="en-US" sz="3600" dirty="0">
                <a:solidFill>
                  <a:schemeClr val="tx1"/>
                </a:solidFill>
                <a:latin typeface="Calibri" panose="020F0502020204030204" pitchFamily="34" charset="0"/>
                <a:cs typeface="Calibri" panose="020F0502020204030204" pitchFamily="34" charset="0"/>
              </a:rPr>
              <a:t> do </a:t>
            </a:r>
            <a:r>
              <a:rPr lang="en-US" altLang="en-US" sz="3600" dirty="0" err="1">
                <a:solidFill>
                  <a:schemeClr val="tx1"/>
                </a:solidFill>
                <a:latin typeface="Calibri" panose="020F0502020204030204" pitchFamily="34" charset="0"/>
                <a:cs typeface="Calibri" panose="020F0502020204030204" pitchFamily="34" charset="0"/>
              </a:rPr>
              <a:t>sistema</a:t>
            </a:r>
            <a:r>
              <a:rPr lang="en-US" altLang="en-US" sz="3600" dirty="0">
                <a:solidFill>
                  <a:schemeClr val="tx1"/>
                </a:solidFill>
                <a:latin typeface="Calibri" panose="020F0502020204030204" pitchFamily="34" charset="0"/>
                <a:cs typeface="Calibri" panose="020F0502020204030204" pitchFamily="34" charset="0"/>
              </a:rPr>
              <a:t> de </a:t>
            </a:r>
            <a:r>
              <a:rPr lang="en-US" altLang="en-US" sz="3600" dirty="0" err="1">
                <a:solidFill>
                  <a:schemeClr val="tx1"/>
                </a:solidFill>
                <a:latin typeface="Calibri" panose="020F0502020204030204" pitchFamily="34" charset="0"/>
                <a:cs typeface="Calibri" panose="020F0502020204030204" pitchFamily="34" charset="0"/>
              </a:rPr>
              <a:t>mercado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pois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benefícios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gerados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por</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eles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estão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disponíveis</a:t>
            </a:r>
            <a:r>
              <a:rPr lang="en-US" altLang="en-US" sz="3600" dirty="0">
                <a:solidFill>
                  <a:schemeClr val="tx1"/>
                </a:solidFill>
                <a:latin typeface="Calibri" panose="020F0502020204030204" pitchFamily="34" charset="0"/>
                <a:cs typeface="Calibri" panose="020F0502020204030204" pitchFamily="34" charset="0"/>
              </a:rPr>
              <a:t> para </a:t>
            </a:r>
            <a:r>
              <a:rPr lang="en-US" altLang="en-US" sz="3600" dirty="0" err="1">
                <a:solidFill>
                  <a:schemeClr val="tx1"/>
                </a:solidFill>
                <a:latin typeface="Calibri" panose="020F0502020204030204" pitchFamily="34" charset="0"/>
                <a:cs typeface="Calibri" panose="020F0502020204030204" pitchFamily="34" charset="0"/>
              </a:rPr>
              <a:t>todos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Portanto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não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existirão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pagamentos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voluntários</a:t>
            </a:r>
            <a:r>
              <a:rPr lang="en-US" altLang="en-US" sz="3600" dirty="0">
                <a:solidFill>
                  <a:schemeClr val="tx1"/>
                </a:solidFill>
                <a:latin typeface="Calibri" panose="020F0502020204030204" pitchFamily="34" charset="0"/>
                <a:cs typeface="Calibri" panose="020F0502020204030204" pitchFamily="34" charset="0"/>
              </a:rPr>
              <a:t>.</a:t>
            </a:r>
          </a:p>
          <a:p>
            <a:pPr lvl="1" algn="just" eaLnBrk="1" hangingPunct="1">
              <a:lnSpc>
                <a:spcPct val="90000"/>
              </a:lnSpc>
              <a:buClrTx/>
              <a:buFont typeface="Wingdings" panose="05000000000000000000" pitchFamily="2" charset="2"/>
              <a:buChar char="§"/>
            </a:pPr>
            <a:endParaRPr lang="en-US" altLang="en-US" sz="1200" dirty="0">
              <a:solidFill>
                <a:schemeClr val="tx1"/>
              </a:solidFill>
              <a:latin typeface="Calibri" panose="020F0502020204030204" pitchFamily="34" charset="0"/>
              <a:cs typeface="Calibri" panose="020F0502020204030204" pitchFamily="34" charset="0"/>
            </a:endParaRPr>
          </a:p>
          <a:p>
            <a:pPr algn="just" eaLnBrk="1" hangingPunct="1">
              <a:lnSpc>
                <a:spcPct val="90000"/>
              </a:lnSpc>
              <a:buClrTx/>
              <a:buFont typeface="Wingdings" panose="05000000000000000000" pitchFamily="2" charset="2"/>
              <a:buChar char="§"/>
            </a:pPr>
            <a:r>
              <a:rPr lang="en-US" altLang="en-US" sz="3800" dirty="0" err="1">
                <a:solidFill>
                  <a:schemeClr val="tx1"/>
                </a:solidFill>
                <a:latin typeface="Calibri" panose="020F0502020204030204" pitchFamily="34" charset="0"/>
                <a:cs typeface="Calibri" panose="020F0502020204030204" pitchFamily="34" charset="0"/>
              </a:rPr>
              <a:t>Portanto</a:t>
            </a:r>
            <a:r>
              <a:rPr lang="en-US" altLang="en-US" sz="3800" dirty="0">
                <a:solidFill>
                  <a:schemeClr val="tx1"/>
                </a:solidFill>
                <a:latin typeface="Calibri" panose="020F0502020204030204" pitchFamily="34" charset="0"/>
                <a:cs typeface="Calibri" panose="020F0502020204030204" pitchFamily="34" charset="0"/>
              </a:rPr>
              <a:t>, o </a:t>
            </a:r>
            <a:r>
              <a:rPr lang="en-US" altLang="en-US" sz="3800" dirty="0" err="1">
                <a:solidFill>
                  <a:schemeClr val="tx1"/>
                </a:solidFill>
                <a:latin typeface="Calibri" panose="020F0502020204030204" pitchFamily="34" charset="0"/>
                <a:cs typeface="Calibri" panose="020F0502020204030204" pitchFamily="34" charset="0"/>
              </a:rPr>
              <a:t>governo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deve</a:t>
            </a:r>
            <a:r>
              <a:rPr lang="en-US" altLang="en-US" sz="3800" dirty="0">
                <a:solidFill>
                  <a:schemeClr val="tx1"/>
                </a:solidFill>
                <a:latin typeface="Calibri" panose="020F0502020204030204" pitchFamily="34" charset="0"/>
                <a:cs typeface="Calibri" panose="020F0502020204030204" pitchFamily="34" charset="0"/>
              </a:rPr>
              <a:t>:</a:t>
            </a:r>
          </a:p>
          <a:p>
            <a:pPr lvl="1" algn="just" eaLnBrk="1" hangingPunct="1">
              <a:lnSpc>
                <a:spcPct val="90000"/>
              </a:lnSpc>
              <a:buClrTx/>
              <a:buFont typeface="Wingdings" panose="05000000000000000000" pitchFamily="2" charset="2"/>
              <a:buChar char="§"/>
            </a:pPr>
            <a:r>
              <a:rPr lang="en-US" altLang="en-US" sz="3600" dirty="0" err="1">
                <a:solidFill>
                  <a:schemeClr val="tx1"/>
                </a:solidFill>
                <a:latin typeface="Calibri" panose="020F0502020204030204" pitchFamily="34" charset="0"/>
                <a:cs typeface="Calibri" panose="020F0502020204030204" pitchFamily="34" charset="0"/>
              </a:rPr>
              <a:t>Determinar</a:t>
            </a:r>
            <a:r>
              <a:rPr lang="en-US" altLang="en-US" sz="3600" dirty="0">
                <a:solidFill>
                  <a:schemeClr val="tx1"/>
                </a:solidFill>
                <a:latin typeface="Calibri" panose="020F0502020204030204" pitchFamily="34" charset="0"/>
                <a:cs typeface="Calibri" panose="020F0502020204030204" pitchFamily="34" charset="0"/>
              </a:rPr>
              <a:t> a </a:t>
            </a:r>
            <a:r>
              <a:rPr lang="en-US" altLang="en-US" sz="3600" dirty="0" err="1">
                <a:solidFill>
                  <a:schemeClr val="tx1"/>
                </a:solidFill>
                <a:latin typeface="Calibri" panose="020F0502020204030204" pitchFamily="34" charset="0"/>
                <a:cs typeface="Calibri" panose="020F0502020204030204" pitchFamily="34" charset="0"/>
              </a:rPr>
              <a:t>quantidade</a:t>
            </a:r>
            <a:r>
              <a:rPr lang="en-US" altLang="en-US" sz="3600" dirty="0">
                <a:solidFill>
                  <a:schemeClr val="tx1"/>
                </a:solidFill>
                <a:latin typeface="Calibri" panose="020F0502020204030204" pitchFamily="34" charset="0"/>
                <a:cs typeface="Calibri" panose="020F0502020204030204" pitchFamily="34" charset="0"/>
              </a:rPr>
              <a:t> e o </a:t>
            </a:r>
            <a:r>
              <a:rPr lang="en-US" altLang="en-US" sz="3600" dirty="0" err="1">
                <a:solidFill>
                  <a:schemeClr val="tx1"/>
                </a:solidFill>
                <a:latin typeface="Calibri" panose="020F0502020204030204" pitchFamily="34" charset="0"/>
                <a:cs typeface="Calibri" panose="020F0502020204030204" pitchFamily="34" charset="0"/>
              </a:rPr>
              <a:t>tipo</a:t>
            </a:r>
            <a:r>
              <a:rPr lang="en-US" altLang="en-US" sz="3600" dirty="0">
                <a:solidFill>
                  <a:schemeClr val="tx1"/>
                </a:solidFill>
                <a:latin typeface="Calibri" panose="020F0502020204030204" pitchFamily="34" charset="0"/>
                <a:cs typeface="Calibri" panose="020F0502020204030204" pitchFamily="34" charset="0"/>
              </a:rPr>
              <a:t> de bens </a:t>
            </a:r>
            <a:r>
              <a:rPr lang="en-US" altLang="en-US" sz="3600" dirty="0" err="1">
                <a:solidFill>
                  <a:schemeClr val="tx1"/>
                </a:solidFill>
                <a:latin typeface="Calibri" panose="020F0502020204030204" pitchFamily="34" charset="0"/>
                <a:cs typeface="Calibri" panose="020F0502020204030204" pitchFamily="34" charset="0"/>
              </a:rPr>
              <a:t>públicos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ofertados</a:t>
            </a:r>
            <a:r>
              <a:rPr lang="en-US" altLang="en-US" sz="3600" dirty="0">
                <a:solidFill>
                  <a:schemeClr val="tx1"/>
                </a:solidFill>
                <a:latin typeface="Calibri" panose="020F0502020204030204" pitchFamily="34" charset="0"/>
                <a:cs typeface="Calibri" panose="020F0502020204030204" pitchFamily="34" charset="0"/>
              </a:rPr>
              <a:t>.</a:t>
            </a:r>
          </a:p>
          <a:p>
            <a:pPr lvl="1" algn="just" eaLnBrk="1" hangingPunct="1">
              <a:lnSpc>
                <a:spcPct val="90000"/>
              </a:lnSpc>
              <a:buClrTx/>
              <a:buFont typeface="Wingdings" panose="05000000000000000000" pitchFamily="2" charset="2"/>
              <a:buChar char="§"/>
            </a:pPr>
            <a:r>
              <a:rPr lang="en-US" altLang="en-US" sz="3600" dirty="0" err="1">
                <a:solidFill>
                  <a:schemeClr val="tx1"/>
                </a:solidFill>
                <a:latin typeface="Calibri" panose="020F0502020204030204" pitchFamily="34" charset="0"/>
                <a:cs typeface="Calibri" panose="020F0502020204030204" pitchFamily="34" charset="0"/>
              </a:rPr>
              <a:t>Calcular</a:t>
            </a:r>
            <a:r>
              <a:rPr lang="en-US" altLang="en-US" sz="3600" dirty="0">
                <a:solidFill>
                  <a:schemeClr val="tx1"/>
                </a:solidFill>
                <a:latin typeface="Calibri" panose="020F0502020204030204" pitchFamily="34" charset="0"/>
                <a:cs typeface="Calibri" panose="020F0502020204030204" pitchFamily="34" charset="0"/>
              </a:rPr>
              <a:t> o </a:t>
            </a:r>
            <a:r>
              <a:rPr lang="en-US" altLang="en-US" sz="3600" dirty="0" err="1">
                <a:solidFill>
                  <a:schemeClr val="tx1"/>
                </a:solidFill>
                <a:latin typeface="Calibri" panose="020F0502020204030204" pitchFamily="34" charset="0"/>
                <a:cs typeface="Calibri" panose="020F0502020204030204" pitchFamily="34" charset="0"/>
              </a:rPr>
              <a:t>nível</a:t>
            </a:r>
            <a:r>
              <a:rPr lang="en-US" altLang="en-US" sz="3600" dirty="0">
                <a:solidFill>
                  <a:schemeClr val="tx1"/>
                </a:solidFill>
                <a:latin typeface="Calibri" panose="020F0502020204030204" pitchFamily="34" charset="0"/>
                <a:cs typeface="Calibri" panose="020F0502020204030204" pitchFamily="34" charset="0"/>
              </a:rPr>
              <a:t> de </a:t>
            </a:r>
            <a:r>
              <a:rPr lang="en-US" altLang="en-US" sz="3600" dirty="0" err="1">
                <a:solidFill>
                  <a:schemeClr val="tx1"/>
                </a:solidFill>
                <a:latin typeface="Calibri" panose="020F0502020204030204" pitchFamily="34" charset="0"/>
                <a:cs typeface="Calibri" panose="020F0502020204030204" pitchFamily="34" charset="0"/>
              </a:rPr>
              <a:t>contribuição</a:t>
            </a:r>
            <a:r>
              <a:rPr lang="en-US" altLang="en-US" sz="3600" dirty="0">
                <a:solidFill>
                  <a:schemeClr val="tx1"/>
                </a:solidFill>
                <a:latin typeface="Calibri" panose="020F0502020204030204" pitchFamily="34" charset="0"/>
                <a:cs typeface="Calibri" panose="020F0502020204030204" pitchFamily="34" charset="0"/>
              </a:rPr>
              <a:t> de </a:t>
            </a:r>
            <a:r>
              <a:rPr lang="en-US" altLang="en-US" sz="3600" dirty="0" err="1">
                <a:solidFill>
                  <a:schemeClr val="tx1"/>
                </a:solidFill>
                <a:latin typeface="Calibri" panose="020F0502020204030204" pitchFamily="34" charset="0"/>
                <a:cs typeface="Calibri" panose="020F0502020204030204" pitchFamily="34" charset="0"/>
              </a:rPr>
              <a:t>cada</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consumidor</a:t>
            </a:r>
            <a:r>
              <a:rPr lang="en-US" altLang="en-US" sz="3600" dirty="0">
                <a:solidFill>
                  <a:schemeClr val="tx1"/>
                </a:solidFill>
                <a:latin typeface="Calibri" panose="020F0502020204030204" pitchFamily="34" charset="0"/>
                <a:cs typeface="Calibri" panose="020F0502020204030204" pitchFamily="34" charset="0"/>
              </a:rPr>
              <a:t>.</a:t>
            </a:r>
          </a:p>
          <a:p>
            <a:pPr algn="just" eaLnBrk="1" hangingPunct="1">
              <a:lnSpc>
                <a:spcPct val="90000"/>
              </a:lnSpc>
              <a:buClrTx/>
              <a:buFont typeface="Wingdings" panose="05000000000000000000" pitchFamily="2" charset="2"/>
              <a:buChar char="§"/>
            </a:pPr>
            <a:endParaRPr lang="en-US" altLang="en-US" sz="3800" dirty="0">
              <a:solidFill>
                <a:schemeClr val="tx1"/>
              </a:solidFill>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2819590A-5992-4EFF-BD65-235000FFE281}"/>
              </a:ext>
            </a:extLst>
          </p:cNvPr>
          <p:cNvSpPr>
            <a:spLocks noGrp="1" noChangeArrowheads="1"/>
          </p:cNvSpPr>
          <p:nvPr>
            <p:ph type="title"/>
          </p:nvPr>
        </p:nvSpPr>
        <p:spPr>
          <a:xfrm>
            <a:off x="-96688" y="-53382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08801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FE77A7-11C2-43D0-8B2E-4A98DA16D114}"/>
              </a:ext>
            </a:extLst>
          </p:cNvPr>
          <p:cNvSpPr>
            <a:spLocks noGrp="1" noChangeArrowheads="1"/>
          </p:cNvSpPr>
          <p:nvPr>
            <p:ph idx="1"/>
          </p:nvPr>
        </p:nvSpPr>
        <p:spPr>
          <a:xfrm>
            <a:off x="335360" y="1343000"/>
            <a:ext cx="11593288" cy="3886200"/>
          </a:xfrm>
        </p:spPr>
        <p:txBody>
          <a:bodyPr>
            <a:normAutofit fontScale="92500" lnSpcReduction="20000"/>
          </a:bodyPr>
          <a:lstStyle/>
          <a:p>
            <a:pPr algn="just" eaLnBrk="1" hangingPunct="1">
              <a:buClrTx/>
              <a:buFont typeface="Wingdings" panose="05000000000000000000" pitchFamily="2" charset="2"/>
              <a:buChar char="§"/>
            </a:pPr>
            <a:r>
              <a:rPr lang="en-US" altLang="en-US" sz="3800" b="1" dirty="0" err="1">
                <a:solidFill>
                  <a:schemeClr val="tx1"/>
                </a:solidFill>
                <a:latin typeface="Calibri" panose="020F0502020204030204" pitchFamily="34" charset="0"/>
                <a:cs typeface="Calibri" panose="020F0502020204030204" pitchFamily="34" charset="0"/>
              </a:rPr>
              <a:t>Função</a:t>
            </a:r>
            <a:r>
              <a:rPr lang="en-US" altLang="en-US" sz="3800" b="1" dirty="0">
                <a:solidFill>
                  <a:schemeClr val="tx1"/>
                </a:solidFill>
                <a:latin typeface="Calibri" panose="020F0502020204030204" pitchFamily="34" charset="0"/>
                <a:cs typeface="Calibri" panose="020F0502020204030204" pitchFamily="34" charset="0"/>
              </a:rPr>
              <a:t> </a:t>
            </a:r>
            <a:r>
              <a:rPr lang="en-US" altLang="en-US" sz="3800" b="1" dirty="0" err="1">
                <a:solidFill>
                  <a:schemeClr val="tx1"/>
                </a:solidFill>
                <a:latin typeface="Calibri" panose="020F0502020204030204" pitchFamily="34" charset="0"/>
                <a:cs typeface="Calibri" panose="020F0502020204030204" pitchFamily="34" charset="0"/>
              </a:rPr>
              <a:t>Distributiva</a:t>
            </a:r>
            <a:endParaRPr lang="en-US" altLang="en-US" sz="3800" b="1" dirty="0">
              <a:solidFill>
                <a:schemeClr val="tx1"/>
              </a:solidFill>
              <a:latin typeface="Calibri" panose="020F0502020204030204" pitchFamily="34" charset="0"/>
              <a:cs typeface="Calibri" panose="020F0502020204030204" pitchFamily="34" charset="0"/>
            </a:endParaRPr>
          </a:p>
          <a:p>
            <a:pPr lvl="1" algn="just" eaLnBrk="1" hangingPunct="1">
              <a:buClrTx/>
              <a:buFont typeface="Wingdings" panose="05000000000000000000" pitchFamily="2" charset="2"/>
              <a:buChar char="§"/>
            </a:pPr>
            <a:r>
              <a:rPr lang="en-US" altLang="en-US" sz="3800" dirty="0">
                <a:solidFill>
                  <a:schemeClr val="tx1"/>
                </a:solidFill>
                <a:latin typeface="Calibri" panose="020F0502020204030204" pitchFamily="34" charset="0"/>
                <a:cs typeface="Calibri" panose="020F0502020204030204" pitchFamily="34" charset="0"/>
              </a:rPr>
              <a:t>A </a:t>
            </a:r>
            <a:r>
              <a:rPr lang="en-US" altLang="en-US" sz="3800" dirty="0" err="1">
                <a:solidFill>
                  <a:schemeClr val="tx1"/>
                </a:solidFill>
                <a:latin typeface="Calibri" panose="020F0502020204030204" pitchFamily="34" charset="0"/>
                <a:cs typeface="Calibri" panose="020F0502020204030204" pitchFamily="34" charset="0"/>
              </a:rPr>
              <a:t>distribuição</a:t>
            </a:r>
            <a:r>
              <a:rPr lang="en-US" altLang="en-US" sz="3800" dirty="0">
                <a:solidFill>
                  <a:schemeClr val="tx1"/>
                </a:solidFill>
                <a:latin typeface="Calibri" panose="020F0502020204030204" pitchFamily="34" charset="0"/>
                <a:cs typeface="Calibri" panose="020F0502020204030204" pitchFamily="34" charset="0"/>
              </a:rPr>
              <a:t> de </a:t>
            </a:r>
            <a:r>
              <a:rPr lang="en-US" altLang="en-US" sz="3800" dirty="0" err="1">
                <a:solidFill>
                  <a:schemeClr val="tx1"/>
                </a:solidFill>
                <a:latin typeface="Calibri" panose="020F0502020204030204" pitchFamily="34" charset="0"/>
                <a:cs typeface="Calibri" panose="020F0502020204030204" pitchFamily="34" charset="0"/>
              </a:rPr>
              <a:t>renda</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pode</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não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ser</a:t>
            </a:r>
            <a:r>
              <a:rPr lang="en-US" altLang="en-US" sz="3800" dirty="0">
                <a:solidFill>
                  <a:schemeClr val="tx1"/>
                </a:solidFill>
                <a:latin typeface="Calibri" panose="020F0502020204030204" pitchFamily="34" charset="0"/>
                <a:cs typeface="Calibri" panose="020F0502020204030204" pitchFamily="34" charset="0"/>
              </a:rPr>
              <a:t> a </a:t>
            </a:r>
            <a:r>
              <a:rPr lang="en-US" altLang="en-US" sz="3800" dirty="0" err="1">
                <a:solidFill>
                  <a:schemeClr val="tx1"/>
                </a:solidFill>
                <a:latin typeface="Calibri" panose="020F0502020204030204" pitchFamily="34" charset="0"/>
                <a:cs typeface="Calibri" panose="020F0502020204030204" pitchFamily="34" charset="0"/>
              </a:rPr>
              <a:t>desejada</a:t>
            </a:r>
            <a:r>
              <a:rPr lang="en-US" altLang="en-US" sz="3800" dirty="0">
                <a:solidFill>
                  <a:schemeClr val="tx1"/>
                </a:solidFill>
                <a:latin typeface="Calibri" panose="020F0502020204030204" pitchFamily="34" charset="0"/>
                <a:cs typeface="Calibri" panose="020F0502020204030204" pitchFamily="34" charset="0"/>
              </a:rPr>
              <a:t> pela </a:t>
            </a:r>
            <a:r>
              <a:rPr lang="en-US" altLang="en-US" sz="3800" dirty="0" err="1">
                <a:solidFill>
                  <a:schemeClr val="tx1"/>
                </a:solidFill>
                <a:latin typeface="Calibri" panose="020F0502020204030204" pitchFamily="34" charset="0"/>
                <a:cs typeface="Calibri" panose="020F0502020204030204" pitchFamily="34" charset="0"/>
              </a:rPr>
              <a:t>sociedade</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Por</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isso</a:t>
            </a:r>
            <a:r>
              <a:rPr lang="en-US" altLang="en-US" sz="3800" dirty="0">
                <a:solidFill>
                  <a:schemeClr val="tx1"/>
                </a:solidFill>
                <a:latin typeface="Calibri" panose="020F0502020204030204" pitchFamily="34" charset="0"/>
                <a:cs typeface="Calibri" panose="020F0502020204030204" pitchFamily="34" charset="0"/>
              </a:rPr>
              <a:t>, o </a:t>
            </a:r>
            <a:r>
              <a:rPr lang="en-US" altLang="en-US" sz="3800" dirty="0" err="1">
                <a:solidFill>
                  <a:schemeClr val="tx1"/>
                </a:solidFill>
                <a:latin typeface="Calibri" panose="020F0502020204030204" pitchFamily="34" charset="0"/>
                <a:cs typeface="Calibri" panose="020F0502020204030204" pitchFamily="34" charset="0"/>
              </a:rPr>
              <a:t>governo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pode</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utilizar</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alguns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instrumentos</a:t>
            </a:r>
            <a:r>
              <a:rPr lang="en-US" altLang="en-US" sz="3800" dirty="0">
                <a:solidFill>
                  <a:schemeClr val="tx1"/>
                </a:solidFill>
                <a:latin typeface="Calibri" panose="020F0502020204030204" pitchFamily="34" charset="0"/>
                <a:cs typeface="Calibri" panose="020F0502020204030204" pitchFamily="34" charset="0"/>
              </a:rPr>
              <a:t> para </a:t>
            </a:r>
            <a:r>
              <a:rPr lang="en-US" altLang="en-US" sz="3800" dirty="0" err="1">
                <a:solidFill>
                  <a:schemeClr val="tx1"/>
                </a:solidFill>
                <a:latin typeface="Calibri" panose="020F0502020204030204" pitchFamily="34" charset="0"/>
                <a:cs typeface="Calibri" panose="020F0502020204030204" pitchFamily="34" charset="0"/>
              </a:rPr>
              <a:t>diminuir</a:t>
            </a:r>
            <a:r>
              <a:rPr lang="en-US" altLang="en-US" sz="3800" dirty="0">
                <a:solidFill>
                  <a:schemeClr val="tx1"/>
                </a:solidFill>
                <a:latin typeface="Calibri" panose="020F0502020204030204" pitchFamily="34" charset="0"/>
                <a:cs typeface="Calibri" panose="020F0502020204030204" pitchFamily="34" charset="0"/>
              </a:rPr>
              <a:t> a </a:t>
            </a:r>
            <a:r>
              <a:rPr lang="en-US" altLang="en-US" sz="3800" dirty="0" err="1">
                <a:solidFill>
                  <a:schemeClr val="tx1"/>
                </a:solidFill>
                <a:latin typeface="Calibri" panose="020F0502020204030204" pitchFamily="34" charset="0"/>
                <a:cs typeface="Calibri" panose="020F0502020204030204" pitchFamily="34" charset="0"/>
              </a:rPr>
              <a:t>concentração</a:t>
            </a:r>
            <a:r>
              <a:rPr lang="en-US" altLang="en-US" sz="3800" dirty="0">
                <a:solidFill>
                  <a:schemeClr val="tx1"/>
                </a:solidFill>
                <a:latin typeface="Calibri" panose="020F0502020204030204" pitchFamily="34" charset="0"/>
                <a:cs typeface="Calibri" panose="020F0502020204030204" pitchFamily="34" charset="0"/>
              </a:rPr>
              <a:t> de </a:t>
            </a:r>
            <a:r>
              <a:rPr lang="en-US" altLang="en-US" sz="3800" dirty="0" err="1">
                <a:solidFill>
                  <a:schemeClr val="tx1"/>
                </a:solidFill>
                <a:latin typeface="Calibri" panose="020F0502020204030204" pitchFamily="34" charset="0"/>
                <a:cs typeface="Calibri" panose="020F0502020204030204" pitchFamily="34" charset="0"/>
              </a:rPr>
              <a:t>renda</a:t>
            </a:r>
            <a:r>
              <a:rPr lang="en-US" altLang="en-US" sz="3800" dirty="0">
                <a:solidFill>
                  <a:schemeClr val="tx1"/>
                </a:solidFill>
                <a:latin typeface="Calibri" panose="020F0502020204030204" pitchFamily="34" charset="0"/>
                <a:cs typeface="Calibri" panose="020F0502020204030204" pitchFamily="34" charset="0"/>
              </a:rPr>
              <a:t>:</a:t>
            </a:r>
          </a:p>
          <a:p>
            <a:pPr lvl="2" algn="just" eaLnBrk="1" hangingPunct="1">
              <a:buClrTx/>
              <a:buFont typeface="Wingdings" panose="05000000000000000000" pitchFamily="2" charset="2"/>
              <a:buChar char="§"/>
            </a:pPr>
            <a:r>
              <a:rPr lang="en-US" altLang="en-US" sz="3800" dirty="0" err="1">
                <a:solidFill>
                  <a:schemeClr val="tx1"/>
                </a:solidFill>
                <a:latin typeface="Calibri" panose="020F0502020204030204" pitchFamily="34" charset="0"/>
                <a:cs typeface="Calibri" panose="020F0502020204030204" pitchFamily="34" charset="0"/>
              </a:rPr>
              <a:t>Transferências</a:t>
            </a:r>
            <a:endParaRPr lang="en-US" altLang="en-US" sz="3800" dirty="0">
              <a:solidFill>
                <a:schemeClr val="tx1"/>
              </a:solidFill>
              <a:latin typeface="Calibri" panose="020F0502020204030204" pitchFamily="34" charset="0"/>
              <a:cs typeface="Calibri" panose="020F0502020204030204" pitchFamily="34" charset="0"/>
            </a:endParaRPr>
          </a:p>
          <a:p>
            <a:pPr lvl="2" algn="just" eaLnBrk="1" hangingPunct="1">
              <a:buClrTx/>
              <a:buFont typeface="Wingdings" panose="05000000000000000000" pitchFamily="2" charset="2"/>
              <a:buChar char="§"/>
            </a:pPr>
            <a:r>
              <a:rPr lang="en-US" altLang="en-US" sz="3800" dirty="0" err="1">
                <a:solidFill>
                  <a:schemeClr val="tx1"/>
                </a:solidFill>
                <a:latin typeface="Calibri" panose="020F0502020204030204" pitchFamily="34" charset="0"/>
                <a:cs typeface="Calibri" panose="020F0502020204030204" pitchFamily="34" charset="0"/>
              </a:rPr>
              <a:t>Impostos</a:t>
            </a:r>
            <a:endParaRPr lang="en-US" altLang="en-US" sz="3800" dirty="0">
              <a:solidFill>
                <a:schemeClr val="tx1"/>
              </a:solidFill>
              <a:latin typeface="Calibri" panose="020F0502020204030204" pitchFamily="34" charset="0"/>
              <a:cs typeface="Calibri" panose="020F0502020204030204" pitchFamily="34" charset="0"/>
            </a:endParaRPr>
          </a:p>
          <a:p>
            <a:pPr lvl="2" algn="just" eaLnBrk="1" hangingPunct="1">
              <a:buClrTx/>
              <a:buFont typeface="Wingdings" panose="05000000000000000000" pitchFamily="2" charset="2"/>
              <a:buChar char="§"/>
            </a:pPr>
            <a:r>
              <a:rPr lang="en-US" altLang="en-US" sz="3800" dirty="0" err="1">
                <a:solidFill>
                  <a:schemeClr val="tx1"/>
                </a:solidFill>
                <a:latin typeface="Calibri" panose="020F0502020204030204" pitchFamily="34" charset="0"/>
                <a:cs typeface="Calibri" panose="020F0502020204030204" pitchFamily="34" charset="0"/>
              </a:rPr>
              <a:t>subsídios</a:t>
            </a:r>
            <a:endParaRPr lang="en-US" altLang="en-US" sz="3800" dirty="0">
              <a:solidFill>
                <a:schemeClr val="tx1"/>
              </a:solidFill>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243B1F73-C9E2-45EA-9498-A2DEB667ADB8}"/>
              </a:ext>
            </a:extLst>
          </p:cNvPr>
          <p:cNvSpPr>
            <a:spLocks noGrp="1" noChangeArrowheads="1"/>
          </p:cNvSpPr>
          <p:nvPr>
            <p:ph type="title"/>
          </p:nvPr>
        </p:nvSpPr>
        <p:spPr>
          <a:xfrm>
            <a:off x="-96688" y="-51975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63226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F6336192-068E-4E19-A12B-954D671DFBEA}"/>
              </a:ext>
            </a:extLst>
          </p:cNvPr>
          <p:cNvSpPr>
            <a:spLocks noGrp="1" noChangeArrowheads="1"/>
          </p:cNvSpPr>
          <p:nvPr>
            <p:ph idx="1"/>
          </p:nvPr>
        </p:nvSpPr>
        <p:spPr>
          <a:xfrm>
            <a:off x="263352" y="1175294"/>
            <a:ext cx="11593288" cy="3886200"/>
          </a:xfrm>
          <a:noFill/>
        </p:spPr>
        <p:txBody>
          <a:bodyPr/>
          <a:lstStyle/>
          <a:p>
            <a:pPr algn="just" eaLnBrk="1" hangingPunct="1">
              <a:buClrTx/>
              <a:buFont typeface="Wingdings" panose="05000000000000000000" pitchFamily="2" charset="2"/>
              <a:buChar char="§"/>
            </a:pPr>
            <a:r>
              <a:rPr lang="en-US" altLang="en-US" sz="3800" b="1" dirty="0" err="1">
                <a:solidFill>
                  <a:schemeClr val="tx1"/>
                </a:solidFill>
                <a:latin typeface="Calibri" panose="020F0502020204030204" pitchFamily="34" charset="0"/>
                <a:cs typeface="Calibri" panose="020F0502020204030204" pitchFamily="34" charset="0"/>
              </a:rPr>
              <a:t>Função</a:t>
            </a:r>
            <a:r>
              <a:rPr lang="en-US" altLang="en-US" sz="3800" b="1" dirty="0">
                <a:solidFill>
                  <a:schemeClr val="tx1"/>
                </a:solidFill>
                <a:latin typeface="Calibri" panose="020F0502020204030204" pitchFamily="34" charset="0"/>
                <a:cs typeface="Calibri" panose="020F0502020204030204" pitchFamily="34" charset="0"/>
              </a:rPr>
              <a:t> </a:t>
            </a:r>
            <a:r>
              <a:rPr lang="en-US" altLang="en-US" sz="3800" b="1" dirty="0" err="1">
                <a:solidFill>
                  <a:schemeClr val="tx1"/>
                </a:solidFill>
                <a:latin typeface="Calibri" panose="020F0502020204030204" pitchFamily="34" charset="0"/>
                <a:cs typeface="Calibri" panose="020F0502020204030204" pitchFamily="34" charset="0"/>
              </a:rPr>
              <a:t>Estabilizadora</a:t>
            </a:r>
            <a:endParaRPr lang="en-US" altLang="en-US" sz="3800" b="1" dirty="0">
              <a:solidFill>
                <a:schemeClr val="tx1"/>
              </a:solidFill>
              <a:latin typeface="Calibri" panose="020F0502020204030204" pitchFamily="34" charset="0"/>
              <a:cs typeface="Calibri" panose="020F0502020204030204" pitchFamily="34" charset="0"/>
            </a:endParaRPr>
          </a:p>
          <a:p>
            <a:pPr lvl="1" algn="just" eaLnBrk="1" hangingPunct="1">
              <a:buClrTx/>
              <a:buFont typeface="Wingdings" panose="05000000000000000000" pitchFamily="2" charset="2"/>
              <a:buChar char="§"/>
            </a:pPr>
            <a:r>
              <a:rPr lang="en-US" altLang="en-US" sz="3800" dirty="0" err="1">
                <a:solidFill>
                  <a:schemeClr val="tx1"/>
                </a:solidFill>
                <a:latin typeface="Calibri" panose="020F0502020204030204" pitchFamily="34" charset="0"/>
                <a:cs typeface="Calibri" panose="020F0502020204030204" pitchFamily="34" charset="0"/>
              </a:rPr>
              <a:t>Em</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alguns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momentos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podemos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ter</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elevados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níveis</a:t>
            </a:r>
            <a:r>
              <a:rPr lang="en-US" altLang="en-US" sz="3800" dirty="0">
                <a:solidFill>
                  <a:schemeClr val="tx1"/>
                </a:solidFill>
                <a:latin typeface="Calibri" panose="020F0502020204030204" pitchFamily="34" charset="0"/>
                <a:cs typeface="Calibri" panose="020F0502020204030204" pitchFamily="34" charset="0"/>
              </a:rPr>
              <a:t> de </a:t>
            </a:r>
            <a:r>
              <a:rPr lang="en-US" altLang="en-US" sz="3800" dirty="0" err="1">
                <a:solidFill>
                  <a:schemeClr val="tx1"/>
                </a:solidFill>
                <a:latin typeface="Calibri" panose="020F0502020204030204" pitchFamily="34" charset="0"/>
                <a:cs typeface="Calibri" panose="020F0502020204030204" pitchFamily="34" charset="0"/>
              </a:rPr>
              <a:t>desemprego</a:t>
            </a:r>
            <a:r>
              <a:rPr lang="en-US" altLang="en-US" sz="3800" dirty="0">
                <a:solidFill>
                  <a:schemeClr val="tx1"/>
                </a:solidFill>
                <a:latin typeface="Calibri" panose="020F0502020204030204" pitchFamily="34" charset="0"/>
                <a:cs typeface="Calibri" panose="020F0502020204030204" pitchFamily="34" charset="0"/>
              </a:rPr>
              <a:t> e/</a:t>
            </a:r>
            <a:r>
              <a:rPr lang="en-US" altLang="en-US" sz="3800" dirty="0" err="1">
                <a:solidFill>
                  <a:schemeClr val="tx1"/>
                </a:solidFill>
                <a:latin typeface="Calibri" panose="020F0502020204030204" pitchFamily="34" charset="0"/>
                <a:cs typeface="Calibri" panose="020F0502020204030204" pitchFamily="34" charset="0"/>
              </a:rPr>
              <a:t>ou</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inflação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Em</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tais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casos</a:t>
            </a:r>
            <a:r>
              <a:rPr lang="en-US" altLang="en-US" sz="3800" dirty="0">
                <a:solidFill>
                  <a:schemeClr val="tx1"/>
                </a:solidFill>
                <a:latin typeface="Calibri" panose="020F0502020204030204" pitchFamily="34" charset="0"/>
                <a:cs typeface="Calibri" panose="020F0502020204030204" pitchFamily="34" charset="0"/>
              </a:rPr>
              <a:t> a </a:t>
            </a:r>
            <a:r>
              <a:rPr lang="en-US" altLang="en-US" sz="3800" dirty="0" err="1">
                <a:solidFill>
                  <a:schemeClr val="tx1"/>
                </a:solidFill>
                <a:latin typeface="Calibri" panose="020F0502020204030204" pitchFamily="34" charset="0"/>
                <a:cs typeface="Calibri" panose="020F0502020204030204" pitchFamily="34" charset="0"/>
              </a:rPr>
              <a:t>intervenção</a:t>
            </a:r>
            <a:r>
              <a:rPr lang="en-US" altLang="en-US" sz="3800" dirty="0">
                <a:solidFill>
                  <a:schemeClr val="tx1"/>
                </a:solidFill>
                <a:latin typeface="Calibri" panose="020F0502020204030204" pitchFamily="34" charset="0"/>
                <a:cs typeface="Calibri" panose="020F0502020204030204" pitchFamily="34" charset="0"/>
              </a:rPr>
              <a:t> do </a:t>
            </a:r>
            <a:r>
              <a:rPr lang="en-US" altLang="en-US" sz="3800" dirty="0" err="1">
                <a:solidFill>
                  <a:schemeClr val="tx1"/>
                </a:solidFill>
                <a:latin typeface="Calibri" panose="020F0502020204030204" pitchFamily="34" charset="0"/>
                <a:cs typeface="Calibri" panose="020F0502020204030204" pitchFamily="34" charset="0"/>
              </a:rPr>
              <a:t>governo</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pode</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minimizar</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tais</a:t>
            </a:r>
            <a:r>
              <a:rPr lang="en-US" altLang="en-US" sz="3800" dirty="0">
                <a:solidFill>
                  <a:schemeClr val="tx1"/>
                </a:solidFill>
                <a:latin typeface="Calibri" panose="020F0502020204030204" pitchFamily="34" charset="0"/>
                <a:cs typeface="Calibri" panose="020F0502020204030204" pitchFamily="34" charset="0"/>
              </a:rPr>
              <a:t> </a:t>
            </a:r>
            <a:r>
              <a:rPr lang="en-US" altLang="en-US" sz="3800" dirty="0" err="1">
                <a:solidFill>
                  <a:schemeClr val="tx1"/>
                </a:solidFill>
                <a:latin typeface="Calibri" panose="020F0502020204030204" pitchFamily="34" charset="0"/>
                <a:cs typeface="Calibri" panose="020F0502020204030204" pitchFamily="34" charset="0"/>
              </a:rPr>
              <a:t>problemas</a:t>
            </a:r>
            <a:r>
              <a:rPr lang="en-US" altLang="en-US" sz="3800" dirty="0">
                <a:solidFill>
                  <a:schemeClr val="tx1"/>
                </a:solidFill>
                <a:latin typeface="Calibri" panose="020F0502020204030204" pitchFamily="34" charset="0"/>
                <a:cs typeface="Calibri" panose="020F0502020204030204" pitchFamily="34" charset="0"/>
              </a:rPr>
              <a:t>.</a:t>
            </a:r>
          </a:p>
        </p:txBody>
      </p:sp>
      <p:sp>
        <p:nvSpPr>
          <p:cNvPr id="5" name="Rectangle 2">
            <a:extLst>
              <a:ext uri="{FF2B5EF4-FFF2-40B4-BE49-F238E27FC236}">
                <a16:creationId xmlns:a16="http://schemas.microsoft.com/office/drawing/2014/main" id="{A01F9DF8-EB37-4512-9938-BFD56523589E}"/>
              </a:ext>
            </a:extLst>
          </p:cNvPr>
          <p:cNvSpPr>
            <a:spLocks noGrp="1" noChangeArrowheads="1"/>
          </p:cNvSpPr>
          <p:nvPr>
            <p:ph type="title"/>
          </p:nvPr>
        </p:nvSpPr>
        <p:spPr>
          <a:xfrm>
            <a:off x="-96688" y="-53382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58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3A5D9-1ABA-4126-B1E2-640D684C1D14}"/>
              </a:ext>
            </a:extLst>
          </p:cNvPr>
          <p:cNvSpPr>
            <a:spLocks noGrp="1" noChangeArrowheads="1"/>
          </p:cNvSpPr>
          <p:nvPr>
            <p:ph idx="1"/>
          </p:nvPr>
        </p:nvSpPr>
        <p:spPr>
          <a:xfrm>
            <a:off x="263352" y="981541"/>
            <a:ext cx="11737304" cy="4742656"/>
          </a:xfrm>
        </p:spPr>
        <p:txBody>
          <a:bodyPr/>
          <a:lstStyle/>
          <a:p>
            <a:pPr algn="just" eaLnBrk="1" hangingPunct="1">
              <a:lnSpc>
                <a:spcPct val="90000"/>
              </a:lnSpc>
              <a:spcBef>
                <a:spcPts val="600"/>
              </a:spcBef>
              <a:buClrTx/>
              <a:buFont typeface="Wingdings" panose="05000000000000000000" pitchFamily="2" charset="2"/>
              <a:buChar char="§"/>
            </a:pPr>
            <a:r>
              <a:rPr lang="en-US" altLang="en-US" sz="3600" dirty="0">
                <a:solidFill>
                  <a:schemeClr val="tx1"/>
                </a:solidFill>
                <a:latin typeface="Calibri" panose="020F0502020204030204" pitchFamily="34" charset="0"/>
                <a:cs typeface="Calibri" panose="020F0502020204030204" pitchFamily="34" charset="0"/>
              </a:rPr>
              <a:t>No </a:t>
            </a:r>
            <a:r>
              <a:rPr lang="en-US" altLang="en-US" sz="3600" dirty="0" err="1">
                <a:solidFill>
                  <a:schemeClr val="tx1"/>
                </a:solidFill>
                <a:latin typeface="Calibri" panose="020F0502020204030204" pitchFamily="34" charset="0"/>
                <a:cs typeface="Calibri" panose="020F0502020204030204" pitchFamily="34" charset="0"/>
              </a:rPr>
              <a:t>caso</a:t>
            </a:r>
            <a:r>
              <a:rPr lang="en-US" altLang="en-US" sz="3600" dirty="0">
                <a:solidFill>
                  <a:schemeClr val="tx1"/>
                </a:solidFill>
                <a:latin typeface="Calibri" panose="020F0502020204030204" pitchFamily="34" charset="0"/>
                <a:cs typeface="Calibri" panose="020F0502020204030204" pitchFamily="34" charset="0"/>
              </a:rPr>
              <a:t> dos </a:t>
            </a:r>
            <a:r>
              <a:rPr lang="en-US" altLang="en-US" sz="3600" dirty="0" err="1">
                <a:solidFill>
                  <a:schemeClr val="tx1"/>
                </a:solidFill>
                <a:latin typeface="Calibri" panose="020F0502020204030204" pitchFamily="34" charset="0"/>
                <a:cs typeface="Calibri" panose="020F0502020204030204" pitchFamily="34" charset="0"/>
              </a:rPr>
              <a:t>recursos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comuns</a:t>
            </a:r>
            <a:r>
              <a:rPr lang="en-US" altLang="en-US" sz="3600" dirty="0">
                <a:solidFill>
                  <a:schemeClr val="tx1"/>
                </a:solidFill>
                <a:latin typeface="Calibri" panose="020F0502020204030204" pitchFamily="34" charset="0"/>
                <a:cs typeface="Calibri" panose="020F0502020204030204" pitchFamily="34" charset="0"/>
              </a:rPr>
              <a:t> (bens </a:t>
            </a:r>
            <a:r>
              <a:rPr lang="en-US" altLang="en-US" sz="3600" dirty="0" err="1">
                <a:solidFill>
                  <a:schemeClr val="tx1"/>
                </a:solidFill>
                <a:latin typeface="Calibri" panose="020F0502020204030204" pitchFamily="34" charset="0"/>
                <a:cs typeface="Calibri" panose="020F0502020204030204" pitchFamily="34" charset="0"/>
              </a:rPr>
              <a:t>rivais</a:t>
            </a:r>
            <a:r>
              <a:rPr lang="en-US" altLang="en-US" sz="3600" dirty="0">
                <a:solidFill>
                  <a:schemeClr val="tx1"/>
                </a:solidFill>
                <a:latin typeface="Calibri" panose="020F0502020204030204" pitchFamily="34" charset="0"/>
                <a:cs typeface="Calibri" panose="020F0502020204030204" pitchFamily="34" charset="0"/>
              </a:rPr>
              <a:t> e </a:t>
            </a:r>
            <a:r>
              <a:rPr lang="en-US" altLang="en-US" sz="3600" dirty="0" err="1">
                <a:solidFill>
                  <a:schemeClr val="tx1"/>
                </a:solidFill>
                <a:latin typeface="Calibri" panose="020F0502020204030204" pitchFamily="34" charset="0"/>
                <a:cs typeface="Calibri" panose="020F0502020204030204" pitchFamily="34" charset="0"/>
              </a:rPr>
              <a:t>não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excludentes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estamos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falando</a:t>
            </a:r>
            <a:r>
              <a:rPr lang="en-US" altLang="en-US" sz="3600" dirty="0">
                <a:solidFill>
                  <a:schemeClr val="tx1"/>
                </a:solidFill>
                <a:latin typeface="Calibri" panose="020F0502020204030204" pitchFamily="34" charset="0"/>
                <a:cs typeface="Calibri" panose="020F0502020204030204" pitchFamily="34" charset="0"/>
              </a:rPr>
              <a:t> se qual </a:t>
            </a:r>
            <a:r>
              <a:rPr lang="en-US" altLang="en-US" sz="3600" dirty="0" err="1">
                <a:solidFill>
                  <a:schemeClr val="tx1"/>
                </a:solidFill>
                <a:latin typeface="Calibri" panose="020F0502020204030204" pitchFamily="34" charset="0"/>
                <a:cs typeface="Calibri" panose="020F0502020204030204" pitchFamily="34" charset="0"/>
              </a:rPr>
              <a:t>função</a:t>
            </a:r>
            <a:r>
              <a:rPr lang="en-US" altLang="en-US" sz="3600" dirty="0">
                <a:solidFill>
                  <a:schemeClr val="tx1"/>
                </a:solidFill>
                <a:latin typeface="Calibri" panose="020F0502020204030204" pitchFamily="34" charset="0"/>
                <a:cs typeface="Calibri" panose="020F0502020204030204" pitchFamily="34" charset="0"/>
              </a:rPr>
              <a:t> do </a:t>
            </a:r>
            <a:r>
              <a:rPr lang="en-US" altLang="en-US" sz="3600" dirty="0" err="1">
                <a:solidFill>
                  <a:schemeClr val="tx1"/>
                </a:solidFill>
                <a:latin typeface="Calibri" panose="020F0502020204030204" pitchFamily="34" charset="0"/>
                <a:cs typeface="Calibri" panose="020F0502020204030204" pitchFamily="34" charset="0"/>
              </a:rPr>
              <a:t>governo</a:t>
            </a:r>
            <a:r>
              <a:rPr lang="en-US" altLang="en-US" sz="3600" dirty="0">
                <a:solidFill>
                  <a:schemeClr val="tx1"/>
                </a:solidFill>
                <a:latin typeface="Calibri" panose="020F0502020204030204" pitchFamily="34" charset="0"/>
                <a:cs typeface="Calibri" panose="020F0502020204030204" pitchFamily="34" charset="0"/>
              </a:rPr>
              <a:t> ?</a:t>
            </a:r>
            <a:endParaRPr lang="en-US" altLang="en-US" sz="600" dirty="0">
              <a:solidFill>
                <a:schemeClr val="tx1"/>
              </a:solidFill>
              <a:latin typeface="Calibri" panose="020F0502020204030204" pitchFamily="34" charset="0"/>
              <a:cs typeface="Calibri" panose="020F0502020204030204" pitchFamily="34" charset="0"/>
            </a:endParaRPr>
          </a:p>
          <a:p>
            <a:pPr algn="just" eaLnBrk="1" hangingPunct="1">
              <a:lnSpc>
                <a:spcPct val="90000"/>
              </a:lnSpc>
              <a:spcBef>
                <a:spcPts val="600"/>
              </a:spcBef>
              <a:buClrTx/>
              <a:buFont typeface="Wingdings" panose="05000000000000000000" pitchFamily="2" charset="2"/>
              <a:buChar char="§"/>
            </a:pPr>
            <a:r>
              <a:rPr lang="en-US" altLang="en-US" sz="3600" b="1" dirty="0" err="1">
                <a:solidFill>
                  <a:schemeClr val="tx1"/>
                </a:solidFill>
                <a:latin typeface="Calibri" panose="020F0502020204030204" pitchFamily="34" charset="0"/>
                <a:cs typeface="Calibri" panose="020F0502020204030204" pitchFamily="34" charset="0"/>
              </a:rPr>
              <a:t>Resposta</a:t>
            </a:r>
            <a:r>
              <a:rPr lang="en-US" altLang="en-US" sz="3600" b="1" dirty="0">
                <a:solidFill>
                  <a:schemeClr val="tx1"/>
                </a:solidFill>
                <a:latin typeface="Calibri" panose="020F0502020204030204" pitchFamily="34" charset="0"/>
                <a:cs typeface="Calibri" panose="020F0502020204030204" pitchFamily="34" charset="0"/>
              </a:rPr>
              <a:t>:</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alocativa</a:t>
            </a:r>
            <a:r>
              <a:rPr lang="en-US" altLang="en-US" sz="3600" dirty="0">
                <a:solidFill>
                  <a:schemeClr val="tx1"/>
                </a:solidFill>
                <a:latin typeface="Calibri" panose="020F0502020204030204" pitchFamily="34" charset="0"/>
                <a:cs typeface="Calibri" panose="020F0502020204030204" pitchFamily="34" charset="0"/>
              </a:rPr>
              <a:t>.</a:t>
            </a:r>
          </a:p>
          <a:p>
            <a:pPr lvl="1" algn="just">
              <a:lnSpc>
                <a:spcPct val="90000"/>
              </a:lnSpc>
              <a:spcBef>
                <a:spcPts val="600"/>
              </a:spcBef>
              <a:buClr>
                <a:schemeClr val="tx1"/>
              </a:buClr>
              <a:buFont typeface="Wingdings" panose="05000000000000000000" pitchFamily="2" charset="2"/>
              <a:buChar char="§"/>
            </a:pPr>
            <a:r>
              <a:rPr lang="en-US" altLang="en-US" sz="3600" dirty="0">
                <a:solidFill>
                  <a:schemeClr val="tx1"/>
                </a:solidFill>
                <a:latin typeface="Calibri" panose="020F0502020204030204" pitchFamily="34" charset="0"/>
                <a:cs typeface="Calibri" panose="020F0502020204030204" pitchFamily="34" charset="0"/>
              </a:rPr>
              <a:t>Como </a:t>
            </a:r>
            <a:r>
              <a:rPr lang="en-US" altLang="en-US" sz="3600" dirty="0" err="1">
                <a:solidFill>
                  <a:schemeClr val="tx1"/>
                </a:solidFill>
                <a:latin typeface="Calibri" panose="020F0502020204030204" pitchFamily="34" charset="0"/>
                <a:cs typeface="Calibri" panose="020F0502020204030204" pitchFamily="34" charset="0"/>
              </a:rPr>
              <a:t>poderia</a:t>
            </a:r>
            <a:r>
              <a:rPr lang="en-US" altLang="en-US" sz="3600" dirty="0">
                <a:solidFill>
                  <a:schemeClr val="tx1"/>
                </a:solidFill>
                <a:latin typeface="Calibri" panose="020F0502020204030204" pitchFamily="34" charset="0"/>
                <a:cs typeface="Calibri" panose="020F0502020204030204" pitchFamily="34" charset="0"/>
              </a:rPr>
              <a:t> haver </a:t>
            </a:r>
            <a:r>
              <a:rPr lang="en-US" altLang="en-US" sz="3600" dirty="0" err="1">
                <a:solidFill>
                  <a:schemeClr val="tx1"/>
                </a:solidFill>
                <a:latin typeface="Calibri" panose="020F0502020204030204" pitchFamily="34" charset="0"/>
                <a:cs typeface="Calibri" panose="020F0502020204030204" pitchFamily="34" charset="0"/>
              </a:rPr>
              <a:t>uma</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ação</a:t>
            </a:r>
            <a:r>
              <a:rPr lang="en-US" altLang="en-US" sz="3600" dirty="0">
                <a:solidFill>
                  <a:schemeClr val="tx1"/>
                </a:solidFill>
                <a:latin typeface="Calibri" panose="020F0502020204030204" pitchFamily="34" charset="0"/>
                <a:cs typeface="Calibri" panose="020F0502020204030204" pitchFamily="34" charset="0"/>
              </a:rPr>
              <a:t> do </a:t>
            </a:r>
            <a:r>
              <a:rPr lang="en-US" altLang="en-US" sz="3600" dirty="0" err="1">
                <a:solidFill>
                  <a:schemeClr val="tx1"/>
                </a:solidFill>
                <a:latin typeface="Calibri" panose="020F0502020204030204" pitchFamily="34" charset="0"/>
                <a:cs typeface="Calibri" panose="020F0502020204030204" pitchFamily="34" charset="0"/>
              </a:rPr>
              <a:t>governo</a:t>
            </a:r>
            <a:r>
              <a:rPr lang="en-US" altLang="en-US" sz="3600" dirty="0">
                <a:solidFill>
                  <a:schemeClr val="tx1"/>
                </a:solidFill>
                <a:latin typeface="Calibri" panose="020F0502020204030204" pitchFamily="34" charset="0"/>
                <a:cs typeface="Calibri" panose="020F0502020204030204" pitchFamily="34" charset="0"/>
              </a:rPr>
              <a:t> para </a:t>
            </a:r>
            <a:r>
              <a:rPr lang="en-US" altLang="en-US" sz="3600" dirty="0" err="1">
                <a:solidFill>
                  <a:schemeClr val="tx1"/>
                </a:solidFill>
                <a:latin typeface="Calibri" panose="020F0502020204030204" pitchFamily="34" charset="0"/>
                <a:cs typeface="Calibri" panose="020F0502020204030204" pitchFamily="34" charset="0"/>
              </a:rPr>
              <a:t>melhorar</a:t>
            </a:r>
            <a:r>
              <a:rPr lang="en-US" altLang="en-US" sz="3600" dirty="0">
                <a:solidFill>
                  <a:schemeClr val="tx1"/>
                </a:solidFill>
                <a:latin typeface="Calibri" panose="020F0502020204030204" pitchFamily="34" charset="0"/>
                <a:cs typeface="Calibri" panose="020F0502020204030204" pitchFamily="34" charset="0"/>
              </a:rPr>
              <a:t> a </a:t>
            </a:r>
            <a:r>
              <a:rPr lang="en-US" altLang="en-US" sz="3600" dirty="0" err="1">
                <a:solidFill>
                  <a:schemeClr val="tx1"/>
                </a:solidFill>
                <a:latin typeface="Calibri" panose="020F0502020204030204" pitchFamily="34" charset="0"/>
                <a:cs typeface="Calibri" panose="020F0502020204030204" pitchFamily="34" charset="0"/>
              </a:rPr>
              <a:t>alocação</a:t>
            </a:r>
            <a:r>
              <a:rPr lang="en-US" altLang="en-US" sz="3600" dirty="0">
                <a:solidFill>
                  <a:schemeClr val="tx1"/>
                </a:solidFill>
                <a:latin typeface="Calibri" panose="020F0502020204030204" pitchFamily="34" charset="0"/>
                <a:cs typeface="Calibri" panose="020F0502020204030204" pitchFamily="34" charset="0"/>
              </a:rPr>
              <a:t> dos </a:t>
            </a:r>
            <a:r>
              <a:rPr lang="en-US" altLang="en-US" sz="3600" dirty="0" err="1">
                <a:solidFill>
                  <a:schemeClr val="tx1"/>
                </a:solidFill>
                <a:latin typeface="Calibri" panose="020F0502020204030204" pitchFamily="34" charset="0"/>
                <a:cs typeface="Calibri" panose="020F0502020204030204" pitchFamily="34" charset="0"/>
              </a:rPr>
              <a:t>recursos</a:t>
            </a:r>
            <a:r>
              <a:rPr lang="en-US" altLang="en-US" sz="3600" dirty="0">
                <a:solidFill>
                  <a:schemeClr val="tx1"/>
                </a:solidFill>
                <a:latin typeface="Calibri" panose="020F0502020204030204" pitchFamily="34" charset="0"/>
                <a:cs typeface="Calibri" panose="020F0502020204030204" pitchFamily="34" charset="0"/>
              </a:rPr>
              <a:t> ? </a:t>
            </a:r>
          </a:p>
          <a:p>
            <a:pPr lvl="2" algn="just">
              <a:lnSpc>
                <a:spcPct val="90000"/>
              </a:lnSpc>
              <a:spcBef>
                <a:spcPts val="600"/>
              </a:spcBef>
              <a:buClr>
                <a:schemeClr val="tx1"/>
              </a:buClr>
              <a:buFont typeface="Wingdings" panose="05000000000000000000" pitchFamily="2" charset="2"/>
              <a:buChar char="§"/>
            </a:pPr>
            <a:r>
              <a:rPr lang="en-US" altLang="en-US" sz="3500" dirty="0" err="1">
                <a:solidFill>
                  <a:schemeClr val="tx1"/>
                </a:solidFill>
                <a:latin typeface="Calibri" panose="020F0502020204030204" pitchFamily="34" charset="0"/>
                <a:cs typeface="Calibri" panose="020F0502020204030204" pitchFamily="34" charset="0"/>
              </a:rPr>
              <a:t>Nesse</a:t>
            </a:r>
            <a:r>
              <a:rPr lang="en-US" altLang="en-US" sz="3500" dirty="0">
                <a:solidFill>
                  <a:schemeClr val="tx1"/>
                </a:solidFill>
                <a:latin typeface="Calibri" panose="020F0502020204030204" pitchFamily="34" charset="0"/>
                <a:cs typeface="Calibri" panose="020F0502020204030204" pitchFamily="34" charset="0"/>
              </a:rPr>
              <a:t> </a:t>
            </a:r>
            <a:r>
              <a:rPr lang="en-US" altLang="en-US" sz="3500" dirty="0" err="1">
                <a:solidFill>
                  <a:schemeClr val="tx1"/>
                </a:solidFill>
                <a:latin typeface="Calibri" panose="020F0502020204030204" pitchFamily="34" charset="0"/>
                <a:cs typeface="Calibri" panose="020F0502020204030204" pitchFamily="34" charset="0"/>
              </a:rPr>
              <a:t>caso</a:t>
            </a:r>
            <a:r>
              <a:rPr lang="en-US" altLang="en-US" sz="3500" dirty="0">
                <a:solidFill>
                  <a:schemeClr val="tx1"/>
                </a:solidFill>
                <a:latin typeface="Calibri" panose="020F0502020204030204" pitchFamily="34" charset="0"/>
                <a:cs typeface="Calibri" panose="020F0502020204030204" pitchFamily="34" charset="0"/>
              </a:rPr>
              <a:t>, </a:t>
            </a:r>
            <a:r>
              <a:rPr lang="en-US" altLang="en-US" sz="3500" dirty="0" err="1">
                <a:solidFill>
                  <a:schemeClr val="tx1"/>
                </a:solidFill>
                <a:latin typeface="Calibri" panose="020F0502020204030204" pitchFamily="34" charset="0"/>
                <a:cs typeface="Calibri" panose="020F0502020204030204" pitchFamily="34" charset="0"/>
              </a:rPr>
              <a:t>evitando</a:t>
            </a:r>
            <a:r>
              <a:rPr lang="en-US" altLang="en-US" sz="3500" dirty="0">
                <a:solidFill>
                  <a:schemeClr val="tx1"/>
                </a:solidFill>
                <a:latin typeface="Calibri" panose="020F0502020204030204" pitchFamily="34" charset="0"/>
                <a:cs typeface="Calibri" panose="020F0502020204030204" pitchFamily="34" charset="0"/>
              </a:rPr>
              <a:t> a </a:t>
            </a:r>
            <a:r>
              <a:rPr lang="en-US" altLang="en-US" sz="3500" dirty="0" err="1">
                <a:solidFill>
                  <a:schemeClr val="tx1"/>
                </a:solidFill>
                <a:latin typeface="Calibri" panose="020F0502020204030204" pitchFamily="34" charset="0"/>
                <a:cs typeface="Calibri" panose="020F0502020204030204" pitchFamily="34" charset="0"/>
              </a:rPr>
              <a:t>Tragédia</a:t>
            </a:r>
            <a:r>
              <a:rPr lang="en-US" altLang="en-US" sz="3500" dirty="0">
                <a:solidFill>
                  <a:schemeClr val="tx1"/>
                </a:solidFill>
                <a:latin typeface="Calibri" panose="020F0502020204030204" pitchFamily="34" charset="0"/>
                <a:cs typeface="Calibri" panose="020F0502020204030204" pitchFamily="34" charset="0"/>
              </a:rPr>
              <a:t> dos </a:t>
            </a:r>
            <a:r>
              <a:rPr lang="en-US" altLang="en-US" sz="3500" dirty="0" err="1">
                <a:solidFill>
                  <a:schemeClr val="tx1"/>
                </a:solidFill>
                <a:latin typeface="Calibri" panose="020F0502020204030204" pitchFamily="34" charset="0"/>
                <a:cs typeface="Calibri" panose="020F0502020204030204" pitchFamily="34" charset="0"/>
              </a:rPr>
              <a:t>Comuns</a:t>
            </a:r>
            <a:r>
              <a:rPr lang="en-US" altLang="en-US" sz="3500" dirty="0">
                <a:solidFill>
                  <a:schemeClr val="tx1"/>
                </a:solidFill>
                <a:latin typeface="Calibri" panose="020F0502020204030204" pitchFamily="34" charset="0"/>
                <a:cs typeface="Calibri" panose="020F0502020204030204" pitchFamily="34" charset="0"/>
              </a:rPr>
              <a:t>. </a:t>
            </a:r>
          </a:p>
          <a:p>
            <a:pPr lvl="2" algn="just">
              <a:lnSpc>
                <a:spcPct val="90000"/>
              </a:lnSpc>
              <a:spcBef>
                <a:spcPts val="600"/>
              </a:spcBef>
              <a:buClr>
                <a:schemeClr val="tx1"/>
              </a:buClr>
              <a:buFont typeface="Wingdings" panose="05000000000000000000" pitchFamily="2" charset="2"/>
              <a:buChar char="§"/>
            </a:pPr>
            <a:endParaRPr lang="en-US" altLang="en-US" sz="1200" dirty="0">
              <a:solidFill>
                <a:schemeClr val="tx1"/>
              </a:solidFill>
              <a:latin typeface="Calibri" panose="020F0502020204030204" pitchFamily="34" charset="0"/>
              <a:cs typeface="Calibri" panose="020F0502020204030204" pitchFamily="34" charset="0"/>
            </a:endParaRPr>
          </a:p>
          <a:p>
            <a:pPr algn="just">
              <a:lnSpc>
                <a:spcPct val="90000"/>
              </a:lnSpc>
              <a:spcBef>
                <a:spcPts val="600"/>
              </a:spcBef>
              <a:buClr>
                <a:schemeClr val="tx1"/>
              </a:buClr>
              <a:buFont typeface="Wingdings" panose="05000000000000000000" pitchFamily="2" charset="2"/>
              <a:buChar char="§"/>
            </a:pPr>
            <a:r>
              <a:rPr lang="en-US" altLang="en-US" sz="3600" dirty="0" err="1">
                <a:solidFill>
                  <a:schemeClr val="tx1"/>
                </a:solidFill>
                <a:latin typeface="Calibri" panose="020F0502020204030204" pitchFamily="34" charset="0"/>
                <a:cs typeface="Calibri" panose="020F0502020204030204" pitchFamily="34" charset="0"/>
              </a:rPr>
              <a:t>Também</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quando</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falamos</a:t>
            </a:r>
            <a:r>
              <a:rPr lang="en-US" altLang="en-US" sz="3600" dirty="0">
                <a:solidFill>
                  <a:schemeClr val="tx1"/>
                </a:solidFill>
                <a:latin typeface="Calibri" panose="020F0502020204030204" pitchFamily="34" charset="0"/>
                <a:cs typeface="Calibri" panose="020F0502020204030204" pitchFamily="34" charset="0"/>
              </a:rPr>
              <a:t> de </a:t>
            </a:r>
            <a:r>
              <a:rPr lang="en-US" altLang="en-US" sz="3600" b="1" dirty="0" err="1">
                <a:solidFill>
                  <a:schemeClr val="tx1"/>
                </a:solidFill>
                <a:latin typeface="Calibri" panose="020F0502020204030204" pitchFamily="34" charset="0"/>
                <a:cs typeface="Calibri" panose="020F0502020204030204" pitchFamily="34" charset="0"/>
              </a:rPr>
              <a:t>Função</a:t>
            </a:r>
            <a:r>
              <a:rPr lang="en-US" altLang="en-US" sz="3600" b="1" dirty="0">
                <a:solidFill>
                  <a:schemeClr val="tx1"/>
                </a:solidFill>
                <a:latin typeface="Calibri" panose="020F0502020204030204" pitchFamily="34" charset="0"/>
                <a:cs typeface="Calibri" panose="020F0502020204030204" pitchFamily="34" charset="0"/>
              </a:rPr>
              <a:t> </a:t>
            </a:r>
            <a:r>
              <a:rPr lang="en-US" altLang="en-US" sz="3600" b="1" dirty="0" err="1">
                <a:solidFill>
                  <a:schemeClr val="tx1"/>
                </a:solidFill>
                <a:latin typeface="Calibri" panose="020F0502020204030204" pitchFamily="34" charset="0"/>
                <a:cs typeface="Calibri" panose="020F0502020204030204" pitchFamily="34" charset="0"/>
              </a:rPr>
              <a:t>Reguladora</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estamos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nos</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referindo</a:t>
            </a:r>
            <a:r>
              <a:rPr lang="en-US" altLang="en-US" sz="3600" dirty="0">
                <a:solidFill>
                  <a:schemeClr val="tx1"/>
                </a:solidFill>
                <a:latin typeface="Calibri" panose="020F0502020204030204" pitchFamily="34" charset="0"/>
                <a:cs typeface="Calibri" panose="020F0502020204030204" pitchFamily="34" charset="0"/>
              </a:rPr>
              <a:t> a </a:t>
            </a:r>
            <a:r>
              <a:rPr lang="en-US" altLang="en-US" sz="3600" dirty="0" err="1">
                <a:solidFill>
                  <a:schemeClr val="tx1"/>
                </a:solidFill>
                <a:latin typeface="Calibri" panose="020F0502020204030204" pitchFamily="34" charset="0"/>
                <a:cs typeface="Calibri" panose="020F0502020204030204" pitchFamily="34" charset="0"/>
              </a:rPr>
              <a:t>uma</a:t>
            </a:r>
            <a:r>
              <a:rPr lang="en-US" altLang="en-US" sz="3600" dirty="0">
                <a:solidFill>
                  <a:schemeClr val="tx1"/>
                </a:solidFill>
                <a:latin typeface="Calibri" panose="020F0502020204030204" pitchFamily="34" charset="0"/>
                <a:cs typeface="Calibri" panose="020F0502020204030204" pitchFamily="34" charset="0"/>
              </a:rPr>
              <a:t> </a:t>
            </a:r>
            <a:r>
              <a:rPr lang="en-US" altLang="en-US" sz="3600" dirty="0" err="1">
                <a:solidFill>
                  <a:schemeClr val="tx1"/>
                </a:solidFill>
                <a:latin typeface="Calibri" panose="020F0502020204030204" pitchFamily="34" charset="0"/>
                <a:cs typeface="Calibri" panose="020F0502020204030204" pitchFamily="34" charset="0"/>
              </a:rPr>
              <a:t>atuação</a:t>
            </a:r>
            <a:r>
              <a:rPr lang="en-US" altLang="en-US" sz="3600" dirty="0">
                <a:solidFill>
                  <a:schemeClr val="tx1"/>
                </a:solidFill>
                <a:latin typeface="Calibri" panose="020F0502020204030204" pitchFamily="34" charset="0"/>
                <a:cs typeface="Calibri" panose="020F0502020204030204" pitchFamily="34" charset="0"/>
              </a:rPr>
              <a:t> do </a:t>
            </a:r>
            <a:r>
              <a:rPr lang="en-US" altLang="en-US" sz="3600" dirty="0" err="1">
                <a:solidFill>
                  <a:schemeClr val="tx1"/>
                </a:solidFill>
                <a:latin typeface="Calibri" panose="020F0502020204030204" pitchFamily="34" charset="0"/>
                <a:cs typeface="Calibri" panose="020F0502020204030204" pitchFamily="34" charset="0"/>
              </a:rPr>
              <a:t>governo</a:t>
            </a:r>
            <a:r>
              <a:rPr lang="en-US" altLang="en-US" sz="3600" dirty="0">
                <a:solidFill>
                  <a:schemeClr val="tx1"/>
                </a:solidFill>
                <a:latin typeface="Calibri" panose="020F0502020204030204" pitchFamily="34" charset="0"/>
                <a:cs typeface="Calibri" panose="020F0502020204030204" pitchFamily="34" charset="0"/>
              </a:rPr>
              <a:t> para </a:t>
            </a:r>
            <a:r>
              <a:rPr lang="en-US" altLang="en-US" sz="3600" b="1" dirty="0" err="1">
                <a:solidFill>
                  <a:schemeClr val="tx1"/>
                </a:solidFill>
                <a:latin typeface="Calibri" panose="020F0502020204030204" pitchFamily="34" charset="0"/>
                <a:cs typeface="Calibri" panose="020F0502020204030204" pitchFamily="34" charset="0"/>
              </a:rPr>
              <a:t>melhorar</a:t>
            </a:r>
            <a:r>
              <a:rPr lang="en-US" altLang="en-US" sz="3600" b="1" dirty="0">
                <a:solidFill>
                  <a:schemeClr val="tx1"/>
                </a:solidFill>
                <a:latin typeface="Calibri" panose="020F0502020204030204" pitchFamily="34" charset="0"/>
                <a:cs typeface="Calibri" panose="020F0502020204030204" pitchFamily="34" charset="0"/>
              </a:rPr>
              <a:t> a </a:t>
            </a:r>
            <a:r>
              <a:rPr lang="en-US" altLang="en-US" sz="3600" b="1" dirty="0" err="1">
                <a:solidFill>
                  <a:schemeClr val="tx1"/>
                </a:solidFill>
                <a:latin typeface="Calibri" panose="020F0502020204030204" pitchFamily="34" charset="0"/>
                <a:cs typeface="Calibri" panose="020F0502020204030204" pitchFamily="34" charset="0"/>
              </a:rPr>
              <a:t>alocação</a:t>
            </a:r>
            <a:r>
              <a:rPr lang="en-US" altLang="en-US" sz="3600" b="1" dirty="0">
                <a:solidFill>
                  <a:schemeClr val="tx1"/>
                </a:solidFill>
                <a:latin typeface="Calibri" panose="020F0502020204030204" pitchFamily="34" charset="0"/>
                <a:cs typeface="Calibri" panose="020F0502020204030204" pitchFamily="34" charset="0"/>
              </a:rPr>
              <a:t> dos </a:t>
            </a:r>
            <a:r>
              <a:rPr lang="en-US" altLang="en-US" sz="3600" b="1" dirty="0" err="1">
                <a:solidFill>
                  <a:schemeClr val="tx1"/>
                </a:solidFill>
                <a:latin typeface="Calibri" panose="020F0502020204030204" pitchFamily="34" charset="0"/>
                <a:cs typeface="Calibri" panose="020F0502020204030204" pitchFamily="34" charset="0"/>
              </a:rPr>
              <a:t>recursos</a:t>
            </a:r>
            <a:r>
              <a:rPr lang="en-US" altLang="en-US" sz="3600" b="1" dirty="0">
                <a:solidFill>
                  <a:schemeClr val="tx1"/>
                </a:solidFill>
                <a:latin typeface="Calibri" panose="020F0502020204030204" pitchFamily="34" charset="0"/>
                <a:cs typeface="Calibri" panose="020F0502020204030204" pitchFamily="34" charset="0"/>
              </a:rPr>
              <a:t>.</a:t>
            </a:r>
          </a:p>
        </p:txBody>
      </p:sp>
      <p:sp>
        <p:nvSpPr>
          <p:cNvPr id="5" name="Rectangle 2">
            <a:extLst>
              <a:ext uri="{FF2B5EF4-FFF2-40B4-BE49-F238E27FC236}">
                <a16:creationId xmlns:a16="http://schemas.microsoft.com/office/drawing/2014/main" id="{0429B73F-89C0-44C0-A093-E902AB29156E}"/>
              </a:ext>
            </a:extLst>
          </p:cNvPr>
          <p:cNvSpPr>
            <a:spLocks noGrp="1" noChangeArrowheads="1"/>
          </p:cNvSpPr>
          <p:nvPr>
            <p:ph type="title"/>
          </p:nvPr>
        </p:nvSpPr>
        <p:spPr>
          <a:xfrm>
            <a:off x="-96688" y="-491619"/>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81413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A6A19EB5-2B95-49D7-8D33-CC20D34040DF}"/>
              </a:ext>
            </a:extLst>
          </p:cNvPr>
          <p:cNvSpPr/>
          <p:nvPr/>
        </p:nvSpPr>
        <p:spPr bwMode="auto">
          <a:xfrm>
            <a:off x="120364" y="5880297"/>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FD952D24-619A-431A-A50E-889821E71766}"/>
              </a:ext>
            </a:extLst>
          </p:cNvPr>
          <p:cNvSpPr>
            <a:spLocks noGrp="1"/>
          </p:cNvSpPr>
          <p:nvPr>
            <p:ph type="title"/>
          </p:nvPr>
        </p:nvSpPr>
        <p:spPr>
          <a:xfrm>
            <a:off x="48329" y="472561"/>
            <a:ext cx="11202219" cy="785813"/>
          </a:xfrm>
        </p:spPr>
        <p:txBody>
          <a:bodyPr/>
          <a:lstStyle/>
          <a:p>
            <a:r>
              <a:rPr lang="it-IT" b="1" i="0" dirty="0">
                <a:solidFill>
                  <a:srgbClr val="333333"/>
                </a:solidFill>
                <a:effectLst/>
                <a:latin typeface="Source Sans Pro" panose="020B0503030403020204" pitchFamily="34" charset="0"/>
              </a:rPr>
              <a:t> 5) </a:t>
            </a:r>
            <a:r>
              <a:rPr lang="it-IT" dirty="0">
                <a:solidFill>
                  <a:srgbClr val="333333"/>
                </a:solidFill>
                <a:latin typeface="Source Sans Pro" panose="020B0503030403020204" pitchFamily="34" charset="0"/>
              </a:rPr>
              <a:t>FGV - Analista Legislativo (ALERO)/Economia/2018</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0623481F-5570-4315-8D3B-A068A81E622B}"/>
              </a:ext>
            </a:extLst>
          </p:cNvPr>
          <p:cNvSpPr>
            <a:spLocks noGrp="1" noChangeArrowheads="1"/>
          </p:cNvSpPr>
          <p:nvPr>
            <p:ph idx="1"/>
          </p:nvPr>
        </p:nvSpPr>
        <p:spPr bwMode="auto">
          <a:xfrm>
            <a:off x="132738" y="752161"/>
            <a:ext cx="11926526" cy="609397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Sobre o conceito de mecanismo de decisão social de uma ditadura, descrito pelo Teorema da Impossibilidade de Arrow, assinale a afirmativa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mecanismo de decisão social não resulta em preferências sociais completas e transitivas.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Mesmo se todos indivíduos preferirem mais investimento público em educação e segurança, a sociedade pode preferir o contrário.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 preferências das pessoas entre dois bens pode depender de outras alternativas.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Há uma forma ideal de agregar as preferências individuais em preferências sociais.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Todas as ordenações sociais são ordenações de um único indivíduo.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4931112"/>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A33C5109-95E3-4F00-8EA5-123E187E68CE}"/>
              </a:ext>
            </a:extLst>
          </p:cNvPr>
          <p:cNvSpPr txBox="1">
            <a:spLocks/>
          </p:cNvSpPr>
          <p:nvPr/>
        </p:nvSpPr>
        <p:spPr>
          <a:xfrm>
            <a:off x="215350" y="927653"/>
            <a:ext cx="11804371" cy="56851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200" dirty="0">
                <a:latin typeface="Arial" panose="020B0604020202020204" pitchFamily="34" charset="0"/>
                <a:cs typeface="Arial" panose="020B0604020202020204" pitchFamily="34" charset="0"/>
              </a:rPr>
              <a:t>Em </a:t>
            </a:r>
            <a:r>
              <a:rPr lang="pt-BR" sz="3200" b="1" dirty="0">
                <a:latin typeface="Arial" panose="020B0604020202020204" pitchFamily="34" charset="0"/>
                <a:cs typeface="Arial" panose="020B0604020202020204" pitchFamily="34" charset="0"/>
              </a:rPr>
              <a:t>1785 o Marquês de </a:t>
            </a:r>
            <a:r>
              <a:rPr lang="pt-BR" sz="3200" b="1" dirty="0" err="1">
                <a:latin typeface="Arial" panose="020B0604020202020204" pitchFamily="34" charset="0"/>
                <a:cs typeface="Arial" panose="020B0604020202020204" pitchFamily="34" charset="0"/>
              </a:rPr>
              <a:t>Condorcet</a:t>
            </a:r>
            <a:r>
              <a:rPr lang="pt-BR" sz="3200" b="1" dirty="0">
                <a:latin typeface="Arial" panose="020B0604020202020204" pitchFamily="34" charset="0"/>
                <a:cs typeface="Arial" panose="020B0604020202020204" pitchFamily="34" charset="0"/>
              </a:rPr>
              <a:t> </a:t>
            </a:r>
            <a:r>
              <a:rPr lang="pt-BR" sz="3200" dirty="0">
                <a:latin typeface="Arial" panose="020B0604020202020204" pitchFamily="34" charset="0"/>
                <a:cs typeface="Arial" panose="020B0604020202020204" pitchFamily="34" charset="0"/>
              </a:rPr>
              <a:t>se defrontou com um </a:t>
            </a:r>
            <a:r>
              <a:rPr lang="pt-BR" sz="3200" b="1" dirty="0">
                <a:latin typeface="Arial" panose="020B0604020202020204" pitchFamily="34" charset="0"/>
                <a:cs typeface="Arial" panose="020B0604020202020204" pitchFamily="34" charset="0"/>
              </a:rPr>
              <a:t>paradoxo</a:t>
            </a:r>
            <a:r>
              <a:rPr lang="pt-BR" sz="3200" dirty="0">
                <a:latin typeface="Arial" panose="020B0604020202020204" pitchFamily="34" charset="0"/>
                <a:cs typeface="Arial" panose="020B0604020202020204" pitchFamily="34" charset="0"/>
              </a:rPr>
              <a:t> associado ao uso da regra da maioria. </a:t>
            </a:r>
          </a:p>
          <a:p>
            <a:pPr lvl="1" algn="just"/>
            <a:r>
              <a:rPr lang="pt-BR" sz="3200" dirty="0">
                <a:latin typeface="Arial" panose="020B0604020202020204" pitchFamily="34" charset="0"/>
                <a:cs typeface="Arial" panose="020B0604020202020204" pitchFamily="34" charset="0"/>
              </a:rPr>
              <a:t>O uso da </a:t>
            </a:r>
            <a:r>
              <a:rPr lang="pt-BR" sz="3200" b="1" dirty="0">
                <a:latin typeface="Arial" panose="020B0604020202020204" pitchFamily="34" charset="0"/>
                <a:cs typeface="Arial" panose="020B0604020202020204" pitchFamily="34" charset="0"/>
              </a:rPr>
              <a:t>regra da maioria </a:t>
            </a:r>
            <a:r>
              <a:rPr lang="pt-BR" sz="3200" dirty="0">
                <a:latin typeface="Arial" panose="020B0604020202020204" pitchFamily="34" charset="0"/>
                <a:cs typeface="Arial" panose="020B0604020202020204" pitchFamily="34" charset="0"/>
              </a:rPr>
              <a:t>poderia levar a </a:t>
            </a:r>
            <a:r>
              <a:rPr lang="pt-BR" sz="3200" b="1" dirty="0">
                <a:latin typeface="Arial" panose="020B0604020202020204" pitchFamily="34" charset="0"/>
                <a:cs typeface="Arial" panose="020B0604020202020204" pitchFamily="34" charset="0"/>
              </a:rPr>
              <a:t>decisões inconclusivas</a:t>
            </a:r>
            <a:r>
              <a:rPr lang="pt-BR" sz="3200" dirty="0">
                <a:latin typeface="Arial" panose="020B0604020202020204" pitchFamily="34" charset="0"/>
                <a:cs typeface="Arial" panose="020B0604020202020204" pitchFamily="34" charset="0"/>
              </a:rPr>
              <a:t> dadas certas configurações quanto às preferências dos votantes.</a:t>
            </a:r>
          </a:p>
          <a:p>
            <a:pPr lvl="1" algn="just"/>
            <a:endParaRPr lang="pt-BR" sz="1800" b="1" dirty="0">
              <a:latin typeface="Arial" panose="020B0604020202020204" pitchFamily="34" charset="0"/>
              <a:cs typeface="Arial" panose="020B0604020202020204" pitchFamily="34" charset="0"/>
            </a:endParaRPr>
          </a:p>
          <a:p>
            <a:pPr algn="just"/>
            <a:r>
              <a:rPr lang="pt-BR" sz="3200" b="1" dirty="0">
                <a:latin typeface="Arial" panose="020B0604020202020204" pitchFamily="34" charset="0"/>
                <a:cs typeface="Arial" panose="020B0604020202020204" pitchFamily="34" charset="0"/>
              </a:rPr>
              <a:t>Votação em uma Assembleia...</a:t>
            </a:r>
          </a:p>
          <a:p>
            <a:pPr algn="just"/>
            <a:r>
              <a:rPr lang="pt-BR" sz="3200" b="1" dirty="0">
                <a:latin typeface="Arial" panose="020B0604020202020204" pitchFamily="34" charset="0"/>
                <a:cs typeface="Arial" panose="020B0604020202020204" pitchFamily="34" charset="0"/>
              </a:rPr>
              <a:t>Se todas as propostas fossem votadas entre si, a assembleia poderia ser incapaz de alcançar uma decisão.</a:t>
            </a:r>
            <a:r>
              <a:rPr lang="pt-BR" sz="3200" dirty="0">
                <a:latin typeface="Arial" panose="020B0604020202020204" pitchFamily="34" charset="0"/>
                <a:cs typeface="Arial" panose="020B0604020202020204" pitchFamily="34" charset="0"/>
              </a:rPr>
              <a:t> </a:t>
            </a:r>
          </a:p>
        </p:txBody>
      </p:sp>
      <p:sp>
        <p:nvSpPr>
          <p:cNvPr id="5" name="Título 1">
            <a:extLst>
              <a:ext uri="{FF2B5EF4-FFF2-40B4-BE49-F238E27FC236}">
                <a16:creationId xmlns:a16="http://schemas.microsoft.com/office/drawing/2014/main" id="{160D2FE9-B1CE-4DB5-95DF-C99D3CA34CA1}"/>
              </a:ext>
            </a:extLst>
          </p:cNvPr>
          <p:cNvSpPr>
            <a:spLocks noGrp="1"/>
          </p:cNvSpPr>
          <p:nvPr>
            <p:ph type="title"/>
          </p:nvPr>
        </p:nvSpPr>
        <p:spPr>
          <a:xfrm>
            <a:off x="745436" y="-582913"/>
            <a:ext cx="10515600" cy="1325563"/>
          </a:xfrm>
        </p:spPr>
        <p:txBody>
          <a:bodyPr/>
          <a:lstStyle/>
          <a:p>
            <a:pPr algn="ctr"/>
            <a:r>
              <a:rPr lang="pt-BR" b="1" dirty="0">
                <a:solidFill>
                  <a:schemeClr val="tx1"/>
                </a:solidFill>
                <a:latin typeface="Arial" panose="020B0604020202020204" pitchFamily="34" charset="0"/>
                <a:cs typeface="Arial" panose="020B0604020202020204" pitchFamily="34" charset="0"/>
              </a:rPr>
              <a:t>Jogos de Votação</a:t>
            </a:r>
          </a:p>
        </p:txBody>
      </p:sp>
    </p:spTree>
    <p:extLst>
      <p:ext uri="{BB962C8B-B14F-4D97-AF65-F5344CB8AC3E}">
        <p14:creationId xmlns:p14="http://schemas.microsoft.com/office/powerpoint/2010/main" val="1446371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75DCBF-93E3-4F22-AF17-9126CB4DD90B}"/>
              </a:ext>
            </a:extLst>
          </p:cNvPr>
          <p:cNvSpPr>
            <a:spLocks noGrp="1"/>
          </p:cNvSpPr>
          <p:nvPr>
            <p:ph type="title"/>
          </p:nvPr>
        </p:nvSpPr>
        <p:spPr>
          <a:xfrm>
            <a:off x="745436" y="-554778"/>
            <a:ext cx="10515600" cy="1325563"/>
          </a:xfrm>
        </p:spPr>
        <p:txBody>
          <a:bodyPr/>
          <a:lstStyle/>
          <a:p>
            <a:pPr algn="ctr"/>
            <a:r>
              <a:rPr lang="pt-BR" b="1" dirty="0">
                <a:solidFill>
                  <a:schemeClr val="tx1"/>
                </a:solidFill>
                <a:latin typeface="Arial" panose="020B0604020202020204" pitchFamily="34" charset="0"/>
                <a:cs typeface="Arial" panose="020B0604020202020204" pitchFamily="34" charset="0"/>
              </a:rPr>
              <a:t>Jogos de Votação</a:t>
            </a:r>
          </a:p>
        </p:txBody>
      </p:sp>
      <p:sp>
        <p:nvSpPr>
          <p:cNvPr id="5" name="Espaço Reservado para Conteúdo 2">
            <a:extLst>
              <a:ext uri="{FF2B5EF4-FFF2-40B4-BE49-F238E27FC236}">
                <a16:creationId xmlns:a16="http://schemas.microsoft.com/office/drawing/2014/main" id="{417679BA-F55F-4FD9-A3DB-D6BBA1528604}"/>
              </a:ext>
            </a:extLst>
          </p:cNvPr>
          <p:cNvSpPr txBox="1">
            <a:spLocks/>
          </p:cNvSpPr>
          <p:nvPr/>
        </p:nvSpPr>
        <p:spPr>
          <a:xfrm>
            <a:off x="268358" y="848141"/>
            <a:ext cx="11804371" cy="56851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200" dirty="0">
                <a:latin typeface="Arial" panose="020B0604020202020204" pitchFamily="34" charset="0"/>
                <a:cs typeface="Arial" panose="020B0604020202020204" pitchFamily="34" charset="0"/>
              </a:rPr>
              <a:t>Podemos pensar em uma assembleia municipal que delibera sobre o uso a ser dado a um terreno, admitindo três possibilidades:</a:t>
            </a:r>
          </a:p>
          <a:p>
            <a:pPr algn="just"/>
            <a:endParaRPr lang="pt-BR" sz="600" dirty="0">
              <a:latin typeface="Arial" panose="020B0604020202020204" pitchFamily="34" charset="0"/>
              <a:cs typeface="Arial" panose="020B0604020202020204" pitchFamily="34" charset="0"/>
            </a:endParaRPr>
          </a:p>
          <a:p>
            <a:pPr lvl="1" algn="just"/>
            <a:r>
              <a:rPr lang="pt-BR" sz="3200" b="1" dirty="0">
                <a:latin typeface="Arial" panose="020B0604020202020204" pitchFamily="34" charset="0"/>
                <a:cs typeface="Arial" panose="020B0604020202020204" pitchFamily="34" charset="0"/>
              </a:rPr>
              <a:t>Proposta P: construção de uma piscina municipal.</a:t>
            </a:r>
          </a:p>
          <a:p>
            <a:pPr lvl="1" algn="just"/>
            <a:r>
              <a:rPr lang="pt-BR" sz="3200" b="1" dirty="0">
                <a:latin typeface="Arial" panose="020B0604020202020204" pitchFamily="34" charset="0"/>
                <a:cs typeface="Arial" panose="020B0604020202020204" pitchFamily="34" charset="0"/>
              </a:rPr>
              <a:t>Proposta J: construção de um jardim público.</a:t>
            </a:r>
            <a:r>
              <a:rPr lang="pt-BR" sz="3200" dirty="0">
                <a:latin typeface="Arial" panose="020B0604020202020204" pitchFamily="34" charset="0"/>
                <a:cs typeface="Arial" panose="020B0604020202020204" pitchFamily="34" charset="0"/>
              </a:rPr>
              <a:t> </a:t>
            </a:r>
          </a:p>
          <a:p>
            <a:pPr lvl="1" algn="just"/>
            <a:r>
              <a:rPr lang="pt-BR" sz="3200" b="1" dirty="0">
                <a:latin typeface="Arial" panose="020B0604020202020204" pitchFamily="34" charset="0"/>
                <a:cs typeface="Arial" panose="020B0604020202020204" pitchFamily="34" charset="0"/>
              </a:rPr>
              <a:t>Proposta E: construção de uma escola.</a:t>
            </a:r>
          </a:p>
          <a:p>
            <a:pPr lvl="1" algn="just"/>
            <a:endParaRPr lang="pt-BR" sz="800" b="1" dirty="0">
              <a:latin typeface="Arial" panose="020B0604020202020204" pitchFamily="34" charset="0"/>
              <a:cs typeface="Arial" panose="020B0604020202020204" pitchFamily="34" charset="0"/>
            </a:endParaRPr>
          </a:p>
          <a:p>
            <a:pPr algn="just"/>
            <a:r>
              <a:rPr lang="pt-BR" sz="3200" dirty="0">
                <a:latin typeface="Arial" panose="020B0604020202020204" pitchFamily="34" charset="0"/>
                <a:cs typeface="Arial" panose="020B0604020202020204" pitchFamily="34" charset="0"/>
              </a:rPr>
              <a:t>Suponha que a assembleia encontra-se dividida em partes iguais por deputados de três partidos (</a:t>
            </a:r>
            <a:r>
              <a:rPr lang="pt-BR" sz="3200" b="1" dirty="0">
                <a:latin typeface="Arial" panose="020B0604020202020204" pitchFamily="34" charset="0"/>
                <a:cs typeface="Arial" panose="020B0604020202020204" pitchFamily="34" charset="0"/>
              </a:rPr>
              <a:t>A</a:t>
            </a:r>
            <a:r>
              <a:rPr lang="pt-BR" sz="3200" dirty="0">
                <a:latin typeface="Arial" panose="020B0604020202020204" pitchFamily="34" charset="0"/>
                <a:cs typeface="Arial" panose="020B0604020202020204" pitchFamily="34" charset="0"/>
              </a:rPr>
              <a:t>, </a:t>
            </a:r>
            <a:r>
              <a:rPr lang="pt-BR" sz="3200" b="1" dirty="0">
                <a:latin typeface="Arial" panose="020B0604020202020204" pitchFamily="34" charset="0"/>
                <a:cs typeface="Arial" panose="020B0604020202020204" pitchFamily="34" charset="0"/>
              </a:rPr>
              <a:t>B</a:t>
            </a:r>
            <a:r>
              <a:rPr lang="pt-BR" sz="3200" dirty="0">
                <a:latin typeface="Arial" panose="020B0604020202020204" pitchFamily="34" charset="0"/>
                <a:cs typeface="Arial" panose="020B0604020202020204" pitchFamily="34" charset="0"/>
              </a:rPr>
              <a:t> e </a:t>
            </a:r>
            <a:r>
              <a:rPr lang="pt-BR" sz="3200" b="1" dirty="0">
                <a:latin typeface="Arial" panose="020B0604020202020204" pitchFamily="34" charset="0"/>
                <a:cs typeface="Arial" panose="020B0604020202020204" pitchFamily="34" charset="0"/>
              </a:rPr>
              <a:t>C</a:t>
            </a:r>
            <a:r>
              <a:rPr lang="pt-BR" sz="3200" dirty="0">
                <a:latin typeface="Arial" panose="020B0604020202020204" pitchFamily="34" charset="0"/>
                <a:cs typeface="Arial" panose="020B0604020202020204" pitchFamily="34" charset="0"/>
              </a:rPr>
              <a:t>) que possuem opiniões diferentes sobre as propostas, sendo a ordenação das mesmas dada pela tabela a seguir.</a:t>
            </a:r>
          </a:p>
        </p:txBody>
      </p:sp>
    </p:spTree>
    <p:extLst>
      <p:ext uri="{BB962C8B-B14F-4D97-AF65-F5344CB8AC3E}">
        <p14:creationId xmlns:p14="http://schemas.microsoft.com/office/powerpoint/2010/main" val="25849959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calcmode="lin" valueType="num">
                                      <p:cBhvr additive="base">
                                        <p:cTn id="2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D7CC5997-1C73-4872-8CFB-FBEE39D86A9E}"/>
              </a:ext>
            </a:extLst>
          </p:cNvPr>
          <p:cNvSpPr/>
          <p:nvPr/>
        </p:nvSpPr>
        <p:spPr bwMode="auto">
          <a:xfrm>
            <a:off x="134432" y="1153548"/>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6091A07-95DC-4255-AAA8-9181B4F2E852}"/>
              </a:ext>
            </a:extLst>
          </p:cNvPr>
          <p:cNvSpPr>
            <a:spLocks noGrp="1" noChangeArrowheads="1"/>
          </p:cNvSpPr>
          <p:nvPr>
            <p:ph idx="1"/>
          </p:nvPr>
        </p:nvSpPr>
        <p:spPr bwMode="auto">
          <a:xfrm>
            <a:off x="168811" y="-211753"/>
            <a:ext cx="11760591" cy="397031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Assinale a opção que apresenta a relação correta, segundo a ordem apresentada.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1, 2, 3 e 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1, 3, 2 e 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2, 1, 3 e 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4, 3, 2 e 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4, 2, 3 e 1.</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22069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BA41C28-2119-4BF4-898B-5FCC6E9CAED7}"/>
              </a:ext>
            </a:extLst>
          </p:cNvPr>
          <p:cNvSpPr>
            <a:spLocks noGrp="1"/>
          </p:cNvSpPr>
          <p:nvPr>
            <p:ph idx="1"/>
          </p:nvPr>
        </p:nvSpPr>
        <p:spPr>
          <a:xfrm>
            <a:off x="238539" y="2647272"/>
            <a:ext cx="11661909" cy="758549"/>
          </a:xfrm>
        </p:spPr>
        <p:txBody>
          <a:bodyPr>
            <a:noAutofit/>
          </a:bodyPr>
          <a:lstStyle/>
          <a:p>
            <a:pPr algn="just">
              <a:buClr>
                <a:schemeClr val="tx1"/>
              </a:buClr>
              <a:buFont typeface="Wingdings" panose="05000000000000000000" pitchFamily="2" charset="2"/>
              <a:buChar char="§"/>
            </a:pPr>
            <a:r>
              <a:rPr lang="pt-BR" sz="2900" dirty="0">
                <a:solidFill>
                  <a:schemeClr val="tx1"/>
                </a:solidFill>
                <a:latin typeface="Arial" panose="020B0604020202020204" pitchFamily="34" charset="0"/>
                <a:cs typeface="Arial" panose="020B0604020202020204" pitchFamily="34" charset="0"/>
              </a:rPr>
              <a:t>Podemos verificar que, caso todos os partidos votem honestamente, isto é, de acordo com as suas preferências:</a:t>
            </a:r>
          </a:p>
          <a:p>
            <a:pPr algn="just">
              <a:buClr>
                <a:schemeClr val="tx1"/>
              </a:buClr>
              <a:buFont typeface="Wingdings" panose="05000000000000000000" pitchFamily="2" charset="2"/>
              <a:buChar char="§"/>
            </a:pPr>
            <a:endParaRPr lang="pt-BR" sz="200" dirty="0">
              <a:solidFill>
                <a:schemeClr val="tx1"/>
              </a:solidFill>
              <a:latin typeface="Arial" panose="020B0604020202020204" pitchFamily="34" charset="0"/>
              <a:cs typeface="Arial" panose="020B0604020202020204" pitchFamily="34" charset="0"/>
            </a:endParaRPr>
          </a:p>
          <a:p>
            <a:pPr lvl="1" algn="just">
              <a:buClr>
                <a:schemeClr val="tx1"/>
              </a:buClr>
              <a:buFont typeface="Wingdings" panose="05000000000000000000" pitchFamily="2" charset="2"/>
              <a:buChar char="§"/>
            </a:pPr>
            <a:r>
              <a:rPr lang="pt-BR" sz="2900" dirty="0">
                <a:solidFill>
                  <a:schemeClr val="tx1"/>
                </a:solidFill>
                <a:latin typeface="Arial" panose="020B0604020202020204" pitchFamily="34" charset="0"/>
                <a:cs typeface="Arial" panose="020B0604020202020204" pitchFamily="34" charset="0"/>
              </a:rPr>
              <a:t>P ganhará J (apoiados pelos Partidos A e C) → P</a:t>
            </a:r>
            <a:r>
              <a:rPr lang="pt-BR" sz="2900" dirty="0">
                <a:solidFill>
                  <a:schemeClr val="tx1"/>
                </a:solidFill>
                <a:latin typeface="Lucida Sans Unicode" panose="020B0602030504020204" pitchFamily="34" charset="0"/>
                <a:cs typeface="Lucida Sans Unicode" panose="020B0602030504020204" pitchFamily="34" charset="0"/>
              </a:rPr>
              <a:t>≻</a:t>
            </a:r>
            <a:r>
              <a:rPr lang="pt-BR" sz="2900" dirty="0">
                <a:solidFill>
                  <a:schemeClr val="tx1"/>
                </a:solidFill>
                <a:latin typeface="Arial" panose="020B0604020202020204" pitchFamily="34" charset="0"/>
                <a:cs typeface="Arial" panose="020B0604020202020204" pitchFamily="34" charset="0"/>
              </a:rPr>
              <a:t>J.</a:t>
            </a:r>
          </a:p>
          <a:p>
            <a:pPr lvl="1" algn="just">
              <a:buClr>
                <a:schemeClr val="tx1"/>
              </a:buClr>
              <a:buFont typeface="Wingdings" panose="05000000000000000000" pitchFamily="2" charset="2"/>
              <a:buChar char="§"/>
            </a:pPr>
            <a:r>
              <a:rPr lang="pt-BR" sz="2900" dirty="0">
                <a:solidFill>
                  <a:schemeClr val="tx1"/>
                </a:solidFill>
                <a:latin typeface="Arial" panose="020B0604020202020204" pitchFamily="34" charset="0"/>
                <a:cs typeface="Arial" panose="020B0604020202020204" pitchFamily="34" charset="0"/>
              </a:rPr>
              <a:t>J ganhará E (apoiados pelos Partidos A e B) → J</a:t>
            </a:r>
            <a:r>
              <a:rPr lang="pt-BR" sz="2900" dirty="0">
                <a:solidFill>
                  <a:schemeClr val="tx1"/>
                </a:solidFill>
                <a:latin typeface="Lucida Sans Unicode" panose="020B0602030504020204" pitchFamily="34" charset="0"/>
                <a:cs typeface="Lucida Sans Unicode" panose="020B0602030504020204" pitchFamily="34" charset="0"/>
              </a:rPr>
              <a:t>≻</a:t>
            </a:r>
            <a:r>
              <a:rPr lang="pt-BR" sz="2900" dirty="0">
                <a:solidFill>
                  <a:schemeClr val="tx1"/>
                </a:solidFill>
                <a:latin typeface="Arial" panose="020B0604020202020204" pitchFamily="34" charset="0"/>
                <a:cs typeface="Arial" panose="020B0604020202020204" pitchFamily="34" charset="0"/>
              </a:rPr>
              <a:t>E.</a:t>
            </a:r>
          </a:p>
          <a:p>
            <a:pPr lvl="1" algn="just">
              <a:buClr>
                <a:schemeClr val="tx1"/>
              </a:buClr>
              <a:buFont typeface="Wingdings" panose="05000000000000000000" pitchFamily="2" charset="2"/>
              <a:buChar char="§"/>
            </a:pPr>
            <a:r>
              <a:rPr lang="pt-BR" sz="2900" dirty="0">
                <a:solidFill>
                  <a:schemeClr val="tx1"/>
                </a:solidFill>
                <a:latin typeface="Arial" panose="020B0604020202020204" pitchFamily="34" charset="0"/>
                <a:cs typeface="Arial" panose="020B0604020202020204" pitchFamily="34" charset="0"/>
              </a:rPr>
              <a:t>E ganhará P (apoiados pelos Partidos B e C) → E</a:t>
            </a:r>
            <a:r>
              <a:rPr lang="pt-BR" sz="2900" dirty="0">
                <a:solidFill>
                  <a:schemeClr val="tx1"/>
                </a:solidFill>
                <a:latin typeface="Lucida Sans Unicode" panose="020B0602030504020204" pitchFamily="34" charset="0"/>
                <a:cs typeface="Lucida Sans Unicode" panose="020B0602030504020204" pitchFamily="34" charset="0"/>
              </a:rPr>
              <a:t>≻</a:t>
            </a:r>
            <a:r>
              <a:rPr lang="pt-BR" sz="2900" dirty="0">
                <a:solidFill>
                  <a:schemeClr val="tx1"/>
                </a:solidFill>
                <a:latin typeface="Arial" panose="020B0604020202020204" pitchFamily="34" charset="0"/>
                <a:cs typeface="Arial" panose="020B0604020202020204" pitchFamily="34" charset="0"/>
              </a:rPr>
              <a:t>P.</a:t>
            </a:r>
          </a:p>
          <a:p>
            <a:pPr algn="just">
              <a:buFont typeface="Wingdings" panose="05000000000000000000" pitchFamily="2" charset="2"/>
              <a:buChar char="§"/>
            </a:pPr>
            <a:endParaRPr lang="pt-BR" sz="2900" dirty="0">
              <a:solidFill>
                <a:schemeClr val="tx1"/>
              </a:solidFill>
              <a:latin typeface="Arial" panose="020B0604020202020204" pitchFamily="34" charset="0"/>
              <a:cs typeface="Arial" panose="020B0604020202020204" pitchFamily="34" charset="0"/>
            </a:endParaRPr>
          </a:p>
        </p:txBody>
      </p:sp>
      <p:grpSp>
        <p:nvGrpSpPr>
          <p:cNvPr id="5" name="Agrupar 4">
            <a:extLst>
              <a:ext uri="{FF2B5EF4-FFF2-40B4-BE49-F238E27FC236}">
                <a16:creationId xmlns:a16="http://schemas.microsoft.com/office/drawing/2014/main" id="{9F8895C9-D9D4-4C06-8304-B31E81D6E2EA}"/>
              </a:ext>
            </a:extLst>
          </p:cNvPr>
          <p:cNvGrpSpPr/>
          <p:nvPr/>
        </p:nvGrpSpPr>
        <p:grpSpPr>
          <a:xfrm>
            <a:off x="2358890" y="907782"/>
            <a:ext cx="6824864" cy="1589537"/>
            <a:chOff x="2358890" y="1464371"/>
            <a:chExt cx="6824864" cy="1589537"/>
          </a:xfrm>
        </p:grpSpPr>
        <p:sp>
          <p:nvSpPr>
            <p:cNvPr id="6" name="Retângulo 5">
              <a:extLst>
                <a:ext uri="{FF2B5EF4-FFF2-40B4-BE49-F238E27FC236}">
                  <a16:creationId xmlns:a16="http://schemas.microsoft.com/office/drawing/2014/main" id="{63798910-CC45-4BE0-B525-D7CC31C93A72}"/>
                </a:ext>
              </a:extLst>
            </p:cNvPr>
            <p:cNvSpPr/>
            <p:nvPr/>
          </p:nvSpPr>
          <p:spPr>
            <a:xfrm>
              <a:off x="3670850" y="1484248"/>
              <a:ext cx="5406891" cy="384315"/>
            </a:xfrm>
            <a:prstGeom prst="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67BD5537-28B9-4862-9407-0681684DFDAC}"/>
                </a:ext>
              </a:extLst>
            </p:cNvPr>
            <p:cNvSpPr/>
            <p:nvPr/>
          </p:nvSpPr>
          <p:spPr>
            <a:xfrm>
              <a:off x="2372138" y="1484248"/>
              <a:ext cx="1298712" cy="1569660"/>
            </a:xfrm>
            <a:prstGeom prst="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343CC751-ECA3-4D6F-9F2B-98590BBB9AE8}"/>
                </a:ext>
              </a:extLst>
            </p:cNvPr>
            <p:cNvSpPr/>
            <p:nvPr/>
          </p:nvSpPr>
          <p:spPr>
            <a:xfrm>
              <a:off x="2372138" y="1484248"/>
              <a:ext cx="6718851" cy="15696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a:extLst>
                <a:ext uri="{FF2B5EF4-FFF2-40B4-BE49-F238E27FC236}">
                  <a16:creationId xmlns:a16="http://schemas.microsoft.com/office/drawing/2014/main" id="{975F2CFD-EF68-4F13-A1CF-000490075AB7}"/>
                </a:ext>
              </a:extLst>
            </p:cNvPr>
            <p:cNvSpPr txBox="1"/>
            <p:nvPr/>
          </p:nvSpPr>
          <p:spPr>
            <a:xfrm>
              <a:off x="2372138" y="1484248"/>
              <a:ext cx="6811616" cy="1569660"/>
            </a:xfrm>
            <a:prstGeom prst="rect">
              <a:avLst/>
            </a:prstGeom>
            <a:noFill/>
          </p:spPr>
          <p:txBody>
            <a:bodyPr wrap="square" rtlCol="0">
              <a:spAutoFit/>
            </a:bodyPr>
            <a:lstStyle/>
            <a:p>
              <a:r>
                <a:rPr lang="pt-BR" sz="2400" b="1" dirty="0">
                  <a:latin typeface="Arial" panose="020B0604020202020204" pitchFamily="34" charset="0"/>
                  <a:cs typeface="Arial" panose="020B0604020202020204" pitchFamily="34" charset="0"/>
                </a:rPr>
                <a:t>Ordem      Partido A      Partido B      Partido C</a:t>
              </a:r>
            </a:p>
            <a:p>
              <a:r>
                <a:rPr lang="pt-BR" sz="2400" b="1" dirty="0">
                  <a:latin typeface="Arial" panose="020B0604020202020204" pitchFamily="34" charset="0"/>
                  <a:cs typeface="Arial" panose="020B0604020202020204" pitchFamily="34" charset="0"/>
                </a:rPr>
                <a:t>    1º            </a:t>
              </a:r>
              <a:r>
                <a:rPr lang="pt-BR" sz="2400" dirty="0">
                  <a:latin typeface="Arial" panose="020B0604020202020204" pitchFamily="34" charset="0"/>
                  <a:cs typeface="Arial" panose="020B0604020202020204" pitchFamily="34" charset="0"/>
                </a:rPr>
                <a:t>Piscina           Jardim           Escola</a:t>
              </a:r>
            </a:p>
            <a:p>
              <a:r>
                <a:rPr lang="pt-BR" sz="2400" b="1" dirty="0">
                  <a:latin typeface="Arial" panose="020B0604020202020204" pitchFamily="34" charset="0"/>
                  <a:cs typeface="Arial" panose="020B0604020202020204" pitchFamily="34" charset="0"/>
                </a:rPr>
                <a:t>    2º            </a:t>
              </a:r>
              <a:r>
                <a:rPr lang="pt-BR" sz="2400" dirty="0">
                  <a:latin typeface="Arial" panose="020B0604020202020204" pitchFamily="34" charset="0"/>
                  <a:cs typeface="Arial" panose="020B0604020202020204" pitchFamily="34" charset="0"/>
                </a:rPr>
                <a:t>Jardim            Escola           Piscina</a:t>
              </a:r>
            </a:p>
            <a:p>
              <a:r>
                <a:rPr lang="pt-BR" sz="2400" b="1" dirty="0">
                  <a:latin typeface="Arial" panose="020B0604020202020204" pitchFamily="34" charset="0"/>
                  <a:cs typeface="Arial" panose="020B0604020202020204" pitchFamily="34" charset="0"/>
                </a:rPr>
                <a:t>    3º            </a:t>
              </a:r>
              <a:r>
                <a:rPr lang="pt-BR" sz="2400" dirty="0">
                  <a:latin typeface="Arial" panose="020B0604020202020204" pitchFamily="34" charset="0"/>
                  <a:cs typeface="Arial" panose="020B0604020202020204" pitchFamily="34" charset="0"/>
                </a:rPr>
                <a:t>Escola            Piscina          Jardim</a:t>
              </a:r>
            </a:p>
          </p:txBody>
        </p:sp>
        <p:cxnSp>
          <p:nvCxnSpPr>
            <p:cNvPr id="10" name="Conector reto 9">
              <a:extLst>
                <a:ext uri="{FF2B5EF4-FFF2-40B4-BE49-F238E27FC236}">
                  <a16:creationId xmlns:a16="http://schemas.microsoft.com/office/drawing/2014/main" id="{883B4BA2-926A-4317-8B9F-F20EF4AC8B82}"/>
                </a:ext>
              </a:extLst>
            </p:cNvPr>
            <p:cNvCxnSpPr/>
            <p:nvPr/>
          </p:nvCxnSpPr>
          <p:spPr>
            <a:xfrm>
              <a:off x="2372138" y="1868563"/>
              <a:ext cx="67188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a:extLst>
                <a:ext uri="{FF2B5EF4-FFF2-40B4-BE49-F238E27FC236}">
                  <a16:creationId xmlns:a16="http://schemas.microsoft.com/office/drawing/2014/main" id="{C2A7E9F9-B241-417D-828D-A9728A1F6271}"/>
                </a:ext>
              </a:extLst>
            </p:cNvPr>
            <p:cNvCxnSpPr/>
            <p:nvPr/>
          </p:nvCxnSpPr>
          <p:spPr>
            <a:xfrm>
              <a:off x="2365514" y="2246247"/>
              <a:ext cx="671885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to 11">
              <a:extLst>
                <a:ext uri="{FF2B5EF4-FFF2-40B4-BE49-F238E27FC236}">
                  <a16:creationId xmlns:a16="http://schemas.microsoft.com/office/drawing/2014/main" id="{C08606EB-46C4-4BBC-BF23-4E78F4242BD9}"/>
                </a:ext>
              </a:extLst>
            </p:cNvPr>
            <p:cNvCxnSpPr/>
            <p:nvPr/>
          </p:nvCxnSpPr>
          <p:spPr>
            <a:xfrm>
              <a:off x="2358890" y="2610679"/>
              <a:ext cx="671885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a:extLst>
                <a:ext uri="{FF2B5EF4-FFF2-40B4-BE49-F238E27FC236}">
                  <a16:creationId xmlns:a16="http://schemas.microsoft.com/office/drawing/2014/main" id="{95E5D838-BE6D-4F18-A47C-B03FFB028314}"/>
                </a:ext>
              </a:extLst>
            </p:cNvPr>
            <p:cNvCxnSpPr/>
            <p:nvPr/>
          </p:nvCxnSpPr>
          <p:spPr>
            <a:xfrm>
              <a:off x="5539406" y="1484248"/>
              <a:ext cx="0" cy="156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a:extLst>
                <a:ext uri="{FF2B5EF4-FFF2-40B4-BE49-F238E27FC236}">
                  <a16:creationId xmlns:a16="http://schemas.microsoft.com/office/drawing/2014/main" id="{648D64D3-A1B0-4794-91C0-66586C767561}"/>
                </a:ext>
              </a:extLst>
            </p:cNvPr>
            <p:cNvCxnSpPr/>
            <p:nvPr/>
          </p:nvCxnSpPr>
          <p:spPr>
            <a:xfrm>
              <a:off x="7374834" y="1464371"/>
              <a:ext cx="0" cy="156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5" name="Objeto 14">
            <a:extLst>
              <a:ext uri="{FF2B5EF4-FFF2-40B4-BE49-F238E27FC236}">
                <a16:creationId xmlns:a16="http://schemas.microsoft.com/office/drawing/2014/main" id="{04D5E271-6E9D-4ACE-9B9D-496F587B6106}"/>
              </a:ext>
            </a:extLst>
          </p:cNvPr>
          <p:cNvGraphicFramePr>
            <a:graphicFrameLocks noChangeAspect="1"/>
          </p:cNvGraphicFramePr>
          <p:nvPr>
            <p:extLst>
              <p:ext uri="{D42A27DB-BD31-4B8C-83A1-F6EECF244321}">
                <p14:modId xmlns:p14="http://schemas.microsoft.com/office/powerpoint/2010/main" val="1971368034"/>
              </p:ext>
            </p:extLst>
          </p:nvPr>
        </p:nvGraphicFramePr>
        <p:xfrm>
          <a:off x="1079137" y="5685780"/>
          <a:ext cx="8706678" cy="758549"/>
        </p:xfrm>
        <a:graphic>
          <a:graphicData uri="http://schemas.openxmlformats.org/presentationml/2006/ole">
            <mc:AlternateContent xmlns:mc="http://schemas.openxmlformats.org/markup-compatibility/2006">
              <mc:Choice xmlns:v="urn:schemas-microsoft-com:vml" Requires="v">
                <p:oleObj name="Equation" r:id="rId2" imgW="3162240" imgH="304560" progId="Equation.DSMT4">
                  <p:embed/>
                </p:oleObj>
              </mc:Choice>
              <mc:Fallback>
                <p:oleObj name="Equation" r:id="rId2" imgW="3162240" imgH="304560" progId="Equation.DSMT4">
                  <p:embed/>
                  <p:pic>
                    <p:nvPicPr>
                      <p:cNvPr id="16" name="Objeto 15">
                        <a:extLst>
                          <a:ext uri="{FF2B5EF4-FFF2-40B4-BE49-F238E27FC236}">
                            <a16:creationId xmlns:a16="http://schemas.microsoft.com/office/drawing/2014/main" id="{415FF7E8-B287-4844-A64E-B0F72F9F7992}"/>
                          </a:ext>
                        </a:extLst>
                      </p:cNvPr>
                      <p:cNvPicPr/>
                      <p:nvPr/>
                    </p:nvPicPr>
                    <p:blipFill>
                      <a:blip r:embed="rId3"/>
                      <a:stretch>
                        <a:fillRect/>
                      </a:stretch>
                    </p:blipFill>
                    <p:spPr>
                      <a:xfrm>
                        <a:off x="1079137" y="5685780"/>
                        <a:ext cx="8706678" cy="758549"/>
                      </a:xfrm>
                      <a:prstGeom prst="rect">
                        <a:avLst/>
                      </a:prstGeom>
                      <a:solidFill>
                        <a:srgbClr val="F8F8F8"/>
                      </a:solidFill>
                      <a:ln>
                        <a:solidFill>
                          <a:schemeClr val="tx1"/>
                        </a:solidFill>
                      </a:ln>
                    </p:spPr>
                  </p:pic>
                </p:oleObj>
              </mc:Fallback>
            </mc:AlternateContent>
          </a:graphicData>
        </a:graphic>
      </p:graphicFrame>
      <p:sp>
        <p:nvSpPr>
          <p:cNvPr id="16" name="Título 1">
            <a:extLst>
              <a:ext uri="{FF2B5EF4-FFF2-40B4-BE49-F238E27FC236}">
                <a16:creationId xmlns:a16="http://schemas.microsoft.com/office/drawing/2014/main" id="{C1A22E62-746A-4A68-A02E-94970FECEF27}"/>
              </a:ext>
            </a:extLst>
          </p:cNvPr>
          <p:cNvSpPr>
            <a:spLocks noGrp="1"/>
          </p:cNvSpPr>
          <p:nvPr>
            <p:ph type="title"/>
          </p:nvPr>
        </p:nvSpPr>
        <p:spPr>
          <a:xfrm>
            <a:off x="652672" y="-554778"/>
            <a:ext cx="10515600" cy="1325563"/>
          </a:xfrm>
        </p:spPr>
        <p:txBody>
          <a:bodyPr/>
          <a:lstStyle/>
          <a:p>
            <a:pPr algn="ctr"/>
            <a:r>
              <a:rPr lang="pt-BR" b="1" dirty="0">
                <a:solidFill>
                  <a:schemeClr val="tx1"/>
                </a:solidFill>
                <a:latin typeface="Arial" panose="020B0604020202020204" pitchFamily="34" charset="0"/>
                <a:cs typeface="Arial" panose="020B0604020202020204" pitchFamily="34" charset="0"/>
              </a:rPr>
              <a:t>Jogos de Votação</a:t>
            </a:r>
          </a:p>
        </p:txBody>
      </p:sp>
      <p:cxnSp>
        <p:nvCxnSpPr>
          <p:cNvPr id="17" name="Conector reto 16">
            <a:extLst>
              <a:ext uri="{FF2B5EF4-FFF2-40B4-BE49-F238E27FC236}">
                <a16:creationId xmlns:a16="http://schemas.microsoft.com/office/drawing/2014/main" id="{9C91D979-5ED4-4A13-AD7F-97A97D738C2F}"/>
              </a:ext>
            </a:extLst>
          </p:cNvPr>
          <p:cNvCxnSpPr/>
          <p:nvPr/>
        </p:nvCxnSpPr>
        <p:spPr>
          <a:xfrm>
            <a:off x="8765398" y="5738788"/>
            <a:ext cx="768626" cy="6434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7354CE7C-A008-4D3F-A66D-A61879B53CE4}"/>
              </a:ext>
            </a:extLst>
          </p:cNvPr>
          <p:cNvCxnSpPr>
            <a:cxnSpLocks/>
          </p:cNvCxnSpPr>
          <p:nvPr/>
        </p:nvCxnSpPr>
        <p:spPr>
          <a:xfrm flipV="1">
            <a:off x="8838286" y="5759395"/>
            <a:ext cx="616226" cy="5558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9558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4B9F3FE0-FE84-4854-B621-05BB8103D10F}"/>
              </a:ext>
            </a:extLst>
          </p:cNvPr>
          <p:cNvSpPr txBox="1"/>
          <p:nvPr/>
        </p:nvSpPr>
        <p:spPr>
          <a:xfrm>
            <a:off x="238541" y="861391"/>
            <a:ext cx="11595651" cy="3508653"/>
          </a:xfrm>
          <a:prstGeom prst="rect">
            <a:avLst/>
          </a:prstGeom>
          <a:noFill/>
        </p:spPr>
        <p:txBody>
          <a:bodyPr wrap="square" rtlCol="0">
            <a:spAutoFit/>
          </a:bodyPr>
          <a:lstStyle/>
          <a:p>
            <a:pPr marL="457200" indent="-457200" algn="just">
              <a:buFont typeface="Arial" panose="020B0604020202020204" pitchFamily="34" charset="0"/>
              <a:buChar char="•"/>
            </a:pPr>
            <a:r>
              <a:rPr lang="pt-BR" sz="3000" dirty="0">
                <a:latin typeface="Arial" panose="020B0604020202020204" pitchFamily="34" charset="0"/>
                <a:cs typeface="Arial" panose="020B0604020202020204" pitchFamily="34" charset="0"/>
              </a:rPr>
              <a:t>Nesse caso, temos um ciclo de votação conhecido por </a:t>
            </a:r>
            <a:r>
              <a:rPr lang="pt-BR" sz="3000" b="1" dirty="0">
                <a:latin typeface="Arial" panose="020B0604020202020204" pitchFamily="34" charset="0"/>
                <a:cs typeface="Arial" panose="020B0604020202020204" pitchFamily="34" charset="0"/>
              </a:rPr>
              <a:t>paradoxo de </a:t>
            </a:r>
            <a:r>
              <a:rPr lang="pt-BR" sz="3000" b="1" dirty="0" err="1">
                <a:latin typeface="Arial" panose="020B0604020202020204" pitchFamily="34" charset="0"/>
                <a:cs typeface="Arial" panose="020B0604020202020204" pitchFamily="34" charset="0"/>
              </a:rPr>
              <a:t>Condorcet</a:t>
            </a:r>
            <a:r>
              <a:rPr lang="pt-BR" sz="3000" dirty="0">
                <a:latin typeface="Arial" panose="020B0604020202020204" pitchFamily="34" charset="0"/>
                <a:cs typeface="Arial" panose="020B0604020202020204" pitchFamily="34" charset="0"/>
              </a:rPr>
              <a:t>, caracterizado pela </a:t>
            </a:r>
            <a:r>
              <a:rPr lang="pt-BR" sz="3000" b="1" dirty="0">
                <a:latin typeface="Arial" panose="020B0604020202020204" pitchFamily="34" charset="0"/>
                <a:cs typeface="Arial" panose="020B0604020202020204" pitchFamily="34" charset="0"/>
              </a:rPr>
              <a:t>intransitividade da escolha coletiva</a:t>
            </a:r>
            <a:r>
              <a:rPr lang="pt-BR" sz="3000" dirty="0">
                <a:latin typeface="Arial" panose="020B0604020202020204" pitchFamily="34" charset="0"/>
                <a:cs typeface="Arial" panose="020B0604020202020204" pitchFamily="34" charset="0"/>
              </a:rPr>
              <a:t>, embora baseado em ordenações individuais transitivas.</a:t>
            </a:r>
          </a:p>
          <a:p>
            <a:pPr marL="457200" indent="-457200" algn="just">
              <a:buFont typeface="Arial" panose="020B0604020202020204" pitchFamily="34" charset="0"/>
              <a:buChar char="•"/>
            </a:pPr>
            <a:endParaRPr lang="pt-BR" sz="1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pt-BR" sz="3000" b="1" dirty="0">
                <a:latin typeface="Arial" panose="020B0604020202020204" pitchFamily="34" charset="0"/>
                <a:cs typeface="Arial" panose="020B0604020202020204" pitchFamily="34" charset="0"/>
              </a:rPr>
              <a:t>Este resultado é paradoxal, pois significa que se as propostas forem votadas duas a duas nunca se conseguirá chegar a uma decisão final.</a:t>
            </a:r>
          </a:p>
        </p:txBody>
      </p:sp>
      <p:sp>
        <p:nvSpPr>
          <p:cNvPr id="5" name="Título 1">
            <a:extLst>
              <a:ext uri="{FF2B5EF4-FFF2-40B4-BE49-F238E27FC236}">
                <a16:creationId xmlns:a16="http://schemas.microsoft.com/office/drawing/2014/main" id="{89CA8AF9-EFAA-4C63-8723-3B443E3D8E6C}"/>
              </a:ext>
            </a:extLst>
          </p:cNvPr>
          <p:cNvSpPr>
            <a:spLocks noGrp="1"/>
          </p:cNvSpPr>
          <p:nvPr>
            <p:ph type="title"/>
          </p:nvPr>
        </p:nvSpPr>
        <p:spPr>
          <a:xfrm>
            <a:off x="652672" y="-582914"/>
            <a:ext cx="10515600" cy="1325563"/>
          </a:xfrm>
        </p:spPr>
        <p:txBody>
          <a:bodyPr/>
          <a:lstStyle/>
          <a:p>
            <a:pPr algn="ctr"/>
            <a:r>
              <a:rPr lang="pt-BR" b="1" dirty="0">
                <a:solidFill>
                  <a:schemeClr val="tx1"/>
                </a:solidFill>
                <a:latin typeface="Arial" panose="020B0604020202020204" pitchFamily="34" charset="0"/>
                <a:cs typeface="Arial" panose="020B0604020202020204" pitchFamily="34" charset="0"/>
              </a:rPr>
              <a:t>Jogos de Votação</a:t>
            </a:r>
          </a:p>
        </p:txBody>
      </p:sp>
    </p:spTree>
    <p:extLst>
      <p:ext uri="{BB962C8B-B14F-4D97-AF65-F5344CB8AC3E}">
        <p14:creationId xmlns:p14="http://schemas.microsoft.com/office/powerpoint/2010/main" val="27829799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F6E632-DE37-43CD-9A3D-792D22387504}"/>
              </a:ext>
            </a:extLst>
          </p:cNvPr>
          <p:cNvSpPr>
            <a:spLocks noGrp="1"/>
          </p:cNvSpPr>
          <p:nvPr>
            <p:ph type="title"/>
          </p:nvPr>
        </p:nvSpPr>
        <p:spPr>
          <a:xfrm>
            <a:off x="253219" y="-49531"/>
            <a:ext cx="11774658" cy="785813"/>
          </a:xfrm>
        </p:spPr>
        <p:txBody>
          <a:bodyPr/>
          <a:lstStyle/>
          <a:p>
            <a:r>
              <a:rPr lang="pt-BR" sz="3400" dirty="0">
                <a:solidFill>
                  <a:schemeClr val="tx1"/>
                </a:solidFill>
              </a:rPr>
              <a:t>Teorema da Impossibilidade de Arrow (</a:t>
            </a:r>
            <a:r>
              <a:rPr lang="pt-BR" sz="3400" dirty="0">
                <a:solidFill>
                  <a:schemeClr val="tx1"/>
                </a:solidFill>
                <a:latin typeface="Arial" panose="020B0604020202020204" pitchFamily="34" charset="0"/>
              </a:rPr>
              <a:t>Kenneth Arrow)</a:t>
            </a:r>
            <a:endParaRPr lang="pt-BR" sz="3400" dirty="0">
              <a:solidFill>
                <a:schemeClr val="tx1"/>
              </a:solidFill>
            </a:endParaRPr>
          </a:p>
        </p:txBody>
      </p:sp>
      <p:sp>
        <p:nvSpPr>
          <p:cNvPr id="3" name="Espaço Reservado para Conteúdo 2">
            <a:extLst>
              <a:ext uri="{FF2B5EF4-FFF2-40B4-BE49-F238E27FC236}">
                <a16:creationId xmlns:a16="http://schemas.microsoft.com/office/drawing/2014/main" id="{903299F8-D0ED-4CB0-A52E-C818988600B6}"/>
              </a:ext>
            </a:extLst>
          </p:cNvPr>
          <p:cNvSpPr>
            <a:spLocks noGrp="1"/>
          </p:cNvSpPr>
          <p:nvPr>
            <p:ph idx="1"/>
          </p:nvPr>
        </p:nvSpPr>
        <p:spPr>
          <a:xfrm>
            <a:off x="182878" y="949619"/>
            <a:ext cx="11816863" cy="4883150"/>
          </a:xfrm>
        </p:spPr>
        <p:txBody>
          <a:bodyPr/>
          <a:lstStyle/>
          <a:p>
            <a:pPr algn="just">
              <a:buClr>
                <a:schemeClr val="tx1"/>
              </a:buClr>
              <a:buSzPct val="101000"/>
              <a:buFont typeface="Wingdings" panose="05000000000000000000" pitchFamily="2" charset="2"/>
              <a:buChar char="§"/>
            </a:pPr>
            <a:r>
              <a:rPr lang="pt-BR" dirty="0">
                <a:solidFill>
                  <a:schemeClr val="tx1"/>
                </a:solidFill>
              </a:rPr>
              <a:t>N</a:t>
            </a:r>
            <a:r>
              <a:rPr lang="pt-BR" b="0" i="0" dirty="0">
                <a:solidFill>
                  <a:schemeClr val="tx1"/>
                </a:solidFill>
                <a:effectLst/>
              </a:rPr>
              <a:t>enhum sistema ordinal de votação (onde os indivíduos ranqueiam suas preferências) com mais de três opções pode ser </a:t>
            </a:r>
            <a:r>
              <a:rPr lang="pt-BR" b="1" i="0" dirty="0">
                <a:solidFill>
                  <a:schemeClr val="tx1"/>
                </a:solidFill>
                <a:effectLst/>
              </a:rPr>
              <a:t>completo</a:t>
            </a:r>
            <a:r>
              <a:rPr lang="pt-BR" b="0" i="0" dirty="0">
                <a:solidFill>
                  <a:schemeClr val="tx1"/>
                </a:solidFill>
                <a:effectLst/>
              </a:rPr>
              <a:t> e </a:t>
            </a:r>
            <a:r>
              <a:rPr lang="pt-BR" b="1" i="0" dirty="0">
                <a:solidFill>
                  <a:schemeClr val="tx1"/>
                </a:solidFill>
                <a:effectLst/>
              </a:rPr>
              <a:t>transitivo</a:t>
            </a:r>
            <a:r>
              <a:rPr lang="pt-BR" b="0" i="0" dirty="0">
                <a:solidFill>
                  <a:schemeClr val="tx1"/>
                </a:solidFill>
                <a:effectLst/>
              </a:rPr>
              <a:t> e, ao mesmo tempo, ter </a:t>
            </a:r>
            <a:r>
              <a:rPr lang="pt-BR" b="1" i="0" dirty="0">
                <a:solidFill>
                  <a:schemeClr val="tx1"/>
                </a:solidFill>
                <a:effectLst/>
              </a:rPr>
              <a:t>domínio irrestrito</a:t>
            </a:r>
            <a:r>
              <a:rPr lang="pt-BR" b="0" i="0" dirty="0">
                <a:solidFill>
                  <a:schemeClr val="tx1"/>
                </a:solidFill>
                <a:effectLst/>
              </a:rPr>
              <a:t>, </a:t>
            </a:r>
            <a:r>
              <a:rPr lang="pt-BR" b="1" i="0" dirty="0">
                <a:solidFill>
                  <a:schemeClr val="tx1"/>
                </a:solidFill>
                <a:effectLst/>
              </a:rPr>
              <a:t>eficiência de Pareto</a:t>
            </a:r>
            <a:r>
              <a:rPr lang="pt-BR" b="0" i="0" dirty="0">
                <a:solidFill>
                  <a:schemeClr val="tx1"/>
                </a:solidFill>
                <a:effectLst/>
              </a:rPr>
              <a:t>, </a:t>
            </a:r>
            <a:r>
              <a:rPr lang="pt-BR" b="1" i="0" dirty="0">
                <a:solidFill>
                  <a:schemeClr val="tx1"/>
                </a:solidFill>
                <a:effectLst/>
              </a:rPr>
              <a:t>independência entre alternativas irrelevantes</a:t>
            </a:r>
            <a:r>
              <a:rPr lang="pt-BR" b="0" i="0" dirty="0">
                <a:solidFill>
                  <a:schemeClr val="tx1"/>
                </a:solidFill>
                <a:effectLst/>
              </a:rPr>
              <a:t> e ser </a:t>
            </a:r>
            <a:r>
              <a:rPr lang="pt-BR" b="1" i="0" dirty="0">
                <a:solidFill>
                  <a:schemeClr val="tx1"/>
                </a:solidFill>
                <a:effectLst/>
              </a:rPr>
              <a:t>não ditatorial</a:t>
            </a:r>
            <a:r>
              <a:rPr lang="pt-BR" b="0" i="0" dirty="0">
                <a:solidFill>
                  <a:schemeClr val="tx1"/>
                </a:solidFill>
                <a:effectLst/>
              </a:rPr>
              <a:t>.</a:t>
            </a:r>
          </a:p>
          <a:p>
            <a:pPr lvl="1" algn="just">
              <a:buClr>
                <a:schemeClr val="tx1"/>
              </a:buClr>
              <a:buSzPct val="101000"/>
              <a:buFont typeface="Wingdings" panose="05000000000000000000" pitchFamily="2" charset="2"/>
              <a:buChar char="§"/>
            </a:pPr>
            <a:r>
              <a:rPr lang="pt-BR" sz="2900" b="1" i="0" dirty="0">
                <a:solidFill>
                  <a:srgbClr val="000000"/>
                </a:solidFill>
                <a:effectLst/>
              </a:rPr>
              <a:t>Domínio irrestrito: </a:t>
            </a:r>
            <a:r>
              <a:rPr lang="pt-BR" sz="2900" dirty="0">
                <a:solidFill>
                  <a:srgbClr val="202122"/>
                </a:solidFill>
              </a:rPr>
              <a:t>a</a:t>
            </a:r>
            <a:r>
              <a:rPr lang="pt-BR" sz="2900" b="0" i="0" dirty="0">
                <a:solidFill>
                  <a:srgbClr val="202122"/>
                </a:solidFill>
                <a:effectLst/>
              </a:rPr>
              <a:t> função de bem-estar social deve ser definida para qualquer conjunto de preferências. Ou seja, todas preferências devem ser permitidas.</a:t>
            </a:r>
          </a:p>
          <a:p>
            <a:pPr lvl="1" algn="just">
              <a:buClr>
                <a:schemeClr val="tx1"/>
              </a:buClr>
              <a:buSzPct val="101000"/>
              <a:buFont typeface="Wingdings" panose="05000000000000000000" pitchFamily="2" charset="2"/>
              <a:buChar char="§"/>
            </a:pPr>
            <a:r>
              <a:rPr lang="pt-BR" sz="2900" b="1" i="0" dirty="0">
                <a:solidFill>
                  <a:srgbClr val="000000"/>
                </a:solidFill>
                <a:effectLst/>
              </a:rPr>
              <a:t>Independência das alternativas irrelevantes: </a:t>
            </a:r>
            <a:r>
              <a:rPr lang="pt-BR" sz="2900" i="0" dirty="0">
                <a:solidFill>
                  <a:srgbClr val="000000"/>
                </a:solidFill>
                <a:effectLst/>
              </a:rPr>
              <a:t>as alternativas fora do conjunto de escolha </a:t>
            </a:r>
            <a:r>
              <a:rPr lang="pt-BR" sz="2900" i="0" dirty="0">
                <a:solidFill>
                  <a:srgbClr val="202122"/>
                </a:solidFill>
                <a:effectLst/>
              </a:rPr>
              <a:t>não devem ser levadas em consideração. </a:t>
            </a:r>
          </a:p>
        </p:txBody>
      </p:sp>
    </p:spTree>
    <p:extLst>
      <p:ext uri="{BB962C8B-B14F-4D97-AF65-F5344CB8AC3E}">
        <p14:creationId xmlns:p14="http://schemas.microsoft.com/office/powerpoint/2010/main" val="2393125377"/>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FAEE9F40-D82A-42C9-920B-526D3A090C67}"/>
              </a:ext>
            </a:extLst>
          </p:cNvPr>
          <p:cNvSpPr/>
          <p:nvPr/>
        </p:nvSpPr>
        <p:spPr bwMode="auto">
          <a:xfrm>
            <a:off x="106296" y="317930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D0575E4A-31CF-453A-B92B-8AFBDA22EA26}"/>
              </a:ext>
            </a:extLst>
          </p:cNvPr>
          <p:cNvSpPr>
            <a:spLocks noGrp="1"/>
          </p:cNvSpPr>
          <p:nvPr>
            <p:ph type="title"/>
          </p:nvPr>
        </p:nvSpPr>
        <p:spPr>
          <a:xfrm>
            <a:off x="73743" y="472561"/>
            <a:ext cx="11275961" cy="785813"/>
          </a:xfrm>
        </p:spPr>
        <p:txBody>
          <a:bodyPr/>
          <a:lstStyle/>
          <a:p>
            <a:r>
              <a:rPr kumimoji="0" lang="pt-BR" altLang="pt-BR" sz="3600" b="1" i="0" u="none" strike="noStrike" cap="none" normalizeH="0" baseline="0" dirty="0">
                <a:ln>
                  <a:noFill/>
                </a:ln>
                <a:solidFill>
                  <a:schemeClr val="tx1"/>
                </a:solidFill>
                <a:effectLst/>
                <a:latin typeface="inherit"/>
              </a:rPr>
              <a:t> 6) </a:t>
            </a:r>
            <a:r>
              <a:rPr lang="pt-BR" altLang="pt-BR" dirty="0">
                <a:solidFill>
                  <a:srgbClr val="333333"/>
                </a:solidFill>
                <a:latin typeface="inherit"/>
              </a:rPr>
              <a:t>FGV - Analista Legislativo (ALERO)/Economia/2018</a:t>
            </a:r>
            <a:br>
              <a:rPr kumimoji="0" lang="pt-BR" altLang="pt-BR" sz="3600" b="1" i="0" u="none" strike="noStrike" cap="none" normalizeH="0" baseline="0" dirty="0">
                <a:ln>
                  <a:noFill/>
                </a:ln>
                <a:solidFill>
                  <a:schemeClr val="tx1"/>
                </a:solidFill>
                <a:effectLst/>
                <a:latin typeface="inherit"/>
              </a:rPr>
            </a:br>
            <a:endParaRPr lang="pt-BR" dirty="0"/>
          </a:p>
        </p:txBody>
      </p:sp>
      <p:sp>
        <p:nvSpPr>
          <p:cNvPr id="4" name="Rectangle 1">
            <a:extLst>
              <a:ext uri="{FF2B5EF4-FFF2-40B4-BE49-F238E27FC236}">
                <a16:creationId xmlns:a16="http://schemas.microsoft.com/office/drawing/2014/main" id="{81ADDB3F-BD67-4325-9B9A-9B87E85524B9}"/>
              </a:ext>
            </a:extLst>
          </p:cNvPr>
          <p:cNvSpPr>
            <a:spLocks noGrp="1" noChangeArrowheads="1"/>
          </p:cNvSpPr>
          <p:nvPr>
            <p:ph idx="1"/>
          </p:nvPr>
        </p:nvSpPr>
        <p:spPr bwMode="auto">
          <a:xfrm>
            <a:off x="375173" y="833996"/>
            <a:ext cx="11446455" cy="5170646"/>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Arial" panose="020B0604020202020204" pitchFamily="34" charset="0"/>
              </a:rPr>
              <a:t>A política de preços praticada pela Petrobras, a partir de 2016, definiu que o preço dos combustíveis no Brasil seria pautado pela cotação do barril de petróleo no mercado internacional, em dólar.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Arial" panose="020B0604020202020204" pitchFamily="34" charset="0"/>
              </a:rPr>
              <a:t>O exemplo acima indica o seguinte tipo de função econômica governamental: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estabilizadora.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alocativa.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distributiva.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reguladora.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concedente.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AD4D5273-C0F3-4167-B190-AF92F1994C8C}"/>
              </a:ext>
            </a:extLst>
          </p:cNvPr>
          <p:cNvSpPr txBox="1"/>
          <p:nvPr/>
        </p:nvSpPr>
        <p:spPr>
          <a:xfrm>
            <a:off x="3334042" y="3052690"/>
            <a:ext cx="8709458" cy="892552"/>
          </a:xfrm>
          <a:prstGeom prst="rect">
            <a:avLst/>
          </a:prstGeom>
          <a:noFill/>
          <a:ln>
            <a:solidFill>
              <a:srgbClr val="C00000"/>
            </a:solidFill>
          </a:ln>
        </p:spPr>
        <p:txBody>
          <a:bodyPr wrap="square" rtlCol="0">
            <a:spAutoFit/>
          </a:bodyPr>
          <a:lstStyle/>
          <a:p>
            <a:r>
              <a:rPr lang="pt-BR" sz="2600" dirty="0">
                <a:solidFill>
                  <a:srgbClr val="C00000"/>
                </a:solidFill>
                <a:latin typeface="+mn-lt"/>
              </a:rPr>
              <a:t>Foi uma tentativa de influenciar o comportamento da taxa de inflação controlando o preço dos combustíveis.</a:t>
            </a:r>
          </a:p>
        </p:txBody>
      </p:sp>
    </p:spTree>
    <p:extLst>
      <p:ext uri="{BB962C8B-B14F-4D97-AF65-F5344CB8AC3E}">
        <p14:creationId xmlns:p14="http://schemas.microsoft.com/office/powerpoint/2010/main" val="25912071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31AA5570-748A-4996-BA6C-D09785C0DDEC}"/>
              </a:ext>
            </a:extLst>
          </p:cNvPr>
          <p:cNvSpPr/>
          <p:nvPr/>
        </p:nvSpPr>
        <p:spPr bwMode="auto">
          <a:xfrm>
            <a:off x="64092" y="4051493"/>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E38BD6F7-3B19-4760-8D0D-E27CA2AD1681}"/>
              </a:ext>
            </a:extLst>
          </p:cNvPr>
          <p:cNvSpPr>
            <a:spLocks noGrp="1"/>
          </p:cNvSpPr>
          <p:nvPr>
            <p:ph type="title"/>
          </p:nvPr>
        </p:nvSpPr>
        <p:spPr>
          <a:xfrm>
            <a:off x="98475" y="618974"/>
            <a:ext cx="11844996" cy="637810"/>
          </a:xfrm>
        </p:spPr>
        <p:txBody>
          <a:bodyPr/>
          <a:lstStyle/>
          <a:p>
            <a:pPr algn="just"/>
            <a:r>
              <a:rPr lang="pt-BR" b="1" i="0" dirty="0">
                <a:solidFill>
                  <a:srgbClr val="333333"/>
                </a:solidFill>
                <a:effectLst/>
                <a:latin typeface="Source Sans Pro" panose="020B0503030403020204" pitchFamily="34" charset="0"/>
              </a:rPr>
              <a:t>7) </a:t>
            </a:r>
            <a:r>
              <a:rPr lang="pt-BR" dirty="0">
                <a:solidFill>
                  <a:srgbClr val="333333"/>
                </a:solidFill>
                <a:latin typeface="Source Sans Pro" panose="020B0503030403020204" pitchFamily="34" charset="0"/>
              </a:rPr>
              <a:t>FGV - Consultor Legislativo (ALERO)/Assessoramento em Orçamentos/2018</a:t>
            </a:r>
            <a:endParaRPr lang="pt-BR" dirty="0"/>
          </a:p>
        </p:txBody>
      </p:sp>
      <p:sp>
        <p:nvSpPr>
          <p:cNvPr id="4" name="Rectangle 1">
            <a:extLst>
              <a:ext uri="{FF2B5EF4-FFF2-40B4-BE49-F238E27FC236}">
                <a16:creationId xmlns:a16="http://schemas.microsoft.com/office/drawing/2014/main" id="{133BE19F-FFC1-48D6-9777-37A9AB764605}"/>
              </a:ext>
            </a:extLst>
          </p:cNvPr>
          <p:cNvSpPr>
            <a:spLocks noGrp="1" noChangeArrowheads="1"/>
          </p:cNvSpPr>
          <p:nvPr>
            <p:ph idx="1"/>
          </p:nvPr>
        </p:nvSpPr>
        <p:spPr bwMode="auto">
          <a:xfrm>
            <a:off x="107885" y="1202337"/>
            <a:ext cx="11844996" cy="609397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Sobre os objetivos da função estabilizadora do governo, assinale a afirmativa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Deve realizar parcerias com o setor privado para fornecer bens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Busca reformular os tributos com o fim de melhorar a distribuição de renda.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Deve utilizar a política monetária para manter a taxa inflacionaria em níveis reduzidos.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Busca definir a contribuição de cada consumidor para financiar algum bem publico.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Pretende melhorar as condições de moradia da população de baixa renda.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D5BC2831-4A41-4772-BD24-3C9D8C0308D0}"/>
              </a:ext>
            </a:extLst>
          </p:cNvPr>
          <p:cNvSpPr txBox="1"/>
          <p:nvPr/>
        </p:nvSpPr>
        <p:spPr>
          <a:xfrm>
            <a:off x="2419641" y="2644724"/>
            <a:ext cx="1645920" cy="461665"/>
          </a:xfrm>
          <a:prstGeom prst="rect">
            <a:avLst/>
          </a:prstGeom>
          <a:noFill/>
          <a:ln>
            <a:solidFill>
              <a:srgbClr val="C00000"/>
            </a:solidFill>
          </a:ln>
        </p:spPr>
        <p:txBody>
          <a:bodyPr wrap="square" rtlCol="0">
            <a:spAutoFit/>
          </a:bodyPr>
          <a:lstStyle/>
          <a:p>
            <a:r>
              <a:rPr lang="pt-BR" b="1" dirty="0">
                <a:solidFill>
                  <a:srgbClr val="C00000"/>
                </a:solidFill>
                <a:latin typeface="+mn-lt"/>
              </a:rPr>
              <a:t>Alocativa</a:t>
            </a:r>
          </a:p>
        </p:txBody>
      </p:sp>
      <p:sp>
        <p:nvSpPr>
          <p:cNvPr id="6" name="CaixaDeTexto 5">
            <a:extLst>
              <a:ext uri="{FF2B5EF4-FFF2-40B4-BE49-F238E27FC236}">
                <a16:creationId xmlns:a16="http://schemas.microsoft.com/office/drawing/2014/main" id="{C0F62CEC-7A17-4661-8FA4-8CD0ADDB61D7}"/>
              </a:ext>
            </a:extLst>
          </p:cNvPr>
          <p:cNvSpPr txBox="1"/>
          <p:nvPr/>
        </p:nvSpPr>
        <p:spPr>
          <a:xfrm>
            <a:off x="1910860" y="3570847"/>
            <a:ext cx="1873350" cy="461665"/>
          </a:xfrm>
          <a:prstGeom prst="rect">
            <a:avLst/>
          </a:prstGeom>
          <a:noFill/>
          <a:ln>
            <a:solidFill>
              <a:srgbClr val="C00000"/>
            </a:solidFill>
          </a:ln>
        </p:spPr>
        <p:txBody>
          <a:bodyPr wrap="square" rtlCol="0">
            <a:spAutoFit/>
          </a:bodyPr>
          <a:lstStyle/>
          <a:p>
            <a:r>
              <a:rPr lang="pt-BR" b="1" dirty="0">
                <a:solidFill>
                  <a:srgbClr val="C00000"/>
                </a:solidFill>
                <a:latin typeface="+mn-lt"/>
              </a:rPr>
              <a:t>Distributiva</a:t>
            </a:r>
          </a:p>
        </p:txBody>
      </p:sp>
      <p:sp>
        <p:nvSpPr>
          <p:cNvPr id="7" name="CaixaDeTexto 6">
            <a:extLst>
              <a:ext uri="{FF2B5EF4-FFF2-40B4-BE49-F238E27FC236}">
                <a16:creationId xmlns:a16="http://schemas.microsoft.com/office/drawing/2014/main" id="{7932800B-787B-4E9E-8AC6-72E1E8256B4F}"/>
              </a:ext>
            </a:extLst>
          </p:cNvPr>
          <p:cNvSpPr txBox="1"/>
          <p:nvPr/>
        </p:nvSpPr>
        <p:spPr>
          <a:xfrm>
            <a:off x="2867463" y="5427784"/>
            <a:ext cx="1645920" cy="461665"/>
          </a:xfrm>
          <a:prstGeom prst="rect">
            <a:avLst/>
          </a:prstGeom>
          <a:noFill/>
          <a:ln>
            <a:solidFill>
              <a:srgbClr val="C00000"/>
            </a:solidFill>
          </a:ln>
        </p:spPr>
        <p:txBody>
          <a:bodyPr wrap="square" rtlCol="0">
            <a:spAutoFit/>
          </a:bodyPr>
          <a:lstStyle/>
          <a:p>
            <a:r>
              <a:rPr lang="pt-BR" b="1" dirty="0">
                <a:solidFill>
                  <a:srgbClr val="C00000"/>
                </a:solidFill>
                <a:latin typeface="+mn-lt"/>
              </a:rPr>
              <a:t>Alocativa</a:t>
            </a:r>
          </a:p>
        </p:txBody>
      </p:sp>
      <p:sp>
        <p:nvSpPr>
          <p:cNvPr id="8" name="CaixaDeTexto 7">
            <a:extLst>
              <a:ext uri="{FF2B5EF4-FFF2-40B4-BE49-F238E27FC236}">
                <a16:creationId xmlns:a16="http://schemas.microsoft.com/office/drawing/2014/main" id="{E93A125A-7BE1-4C5F-8ADD-46E33041313F}"/>
              </a:ext>
            </a:extLst>
          </p:cNvPr>
          <p:cNvSpPr txBox="1"/>
          <p:nvPr/>
        </p:nvSpPr>
        <p:spPr>
          <a:xfrm>
            <a:off x="1880380" y="6325770"/>
            <a:ext cx="1873350" cy="461665"/>
          </a:xfrm>
          <a:prstGeom prst="rect">
            <a:avLst/>
          </a:prstGeom>
          <a:noFill/>
          <a:ln>
            <a:solidFill>
              <a:srgbClr val="C00000"/>
            </a:solidFill>
          </a:ln>
        </p:spPr>
        <p:txBody>
          <a:bodyPr wrap="square" rtlCol="0">
            <a:spAutoFit/>
          </a:bodyPr>
          <a:lstStyle/>
          <a:p>
            <a:r>
              <a:rPr lang="pt-BR" b="1" dirty="0">
                <a:solidFill>
                  <a:srgbClr val="C00000"/>
                </a:solidFill>
                <a:latin typeface="+mn-lt"/>
              </a:rPr>
              <a:t>Distributiva</a:t>
            </a:r>
          </a:p>
        </p:txBody>
      </p:sp>
    </p:spTree>
    <p:extLst>
      <p:ext uri="{BB962C8B-B14F-4D97-AF65-F5344CB8AC3E}">
        <p14:creationId xmlns:p14="http://schemas.microsoft.com/office/powerpoint/2010/main" val="5938561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6" grpId="0" animBg="1"/>
      <p:bldP spid="7"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EFDBE-6C0B-4A7B-AEF1-A9E1BCA1C6E3}"/>
              </a:ext>
            </a:extLst>
          </p:cNvPr>
          <p:cNvSpPr>
            <a:spLocks noGrp="1"/>
          </p:cNvSpPr>
          <p:nvPr>
            <p:ph type="title"/>
          </p:nvPr>
        </p:nvSpPr>
        <p:spPr>
          <a:xfrm>
            <a:off x="168812" y="428777"/>
            <a:ext cx="11802794" cy="785813"/>
          </a:xfrm>
        </p:spPr>
        <p:txBody>
          <a:bodyPr/>
          <a:lstStyle/>
          <a:p>
            <a:pPr algn="just"/>
            <a:r>
              <a:rPr lang="pt-BR" sz="3400" b="1" i="0" dirty="0">
                <a:solidFill>
                  <a:srgbClr val="333333"/>
                </a:solidFill>
                <a:effectLst/>
                <a:latin typeface="Source Sans Pro" panose="020B0503030403020204" pitchFamily="34" charset="0"/>
              </a:rPr>
              <a:t>8) </a:t>
            </a:r>
            <a:r>
              <a:rPr lang="pt-BR" sz="3400" dirty="0">
                <a:solidFill>
                  <a:srgbClr val="333333"/>
                </a:solidFill>
                <a:latin typeface="Source Sans Pro" panose="020B0503030403020204" pitchFamily="34" charset="0"/>
              </a:rPr>
              <a:t>FGV - Técnico de Nível Superior (</a:t>
            </a:r>
            <a:r>
              <a:rPr lang="pt-BR" sz="3400" dirty="0" err="1">
                <a:solidFill>
                  <a:srgbClr val="333333"/>
                </a:solidFill>
                <a:latin typeface="Source Sans Pro" panose="020B0503030403020204" pitchFamily="34" charset="0"/>
              </a:rPr>
              <a:t>Pref</a:t>
            </a:r>
            <a:r>
              <a:rPr lang="pt-BR" sz="3400" dirty="0">
                <a:solidFill>
                  <a:srgbClr val="333333"/>
                </a:solidFill>
                <a:latin typeface="Source Sans Pro" panose="020B0503030403020204" pitchFamily="34" charset="0"/>
              </a:rPr>
              <a:t> Salvador)/Suporte Administrativo/Economia ou Gestão Financeira/2017</a:t>
            </a:r>
            <a:endParaRPr lang="pt-BR" sz="3400" dirty="0"/>
          </a:p>
        </p:txBody>
      </p:sp>
      <p:sp>
        <p:nvSpPr>
          <p:cNvPr id="4" name="Rectangle 1">
            <a:extLst>
              <a:ext uri="{FF2B5EF4-FFF2-40B4-BE49-F238E27FC236}">
                <a16:creationId xmlns:a16="http://schemas.microsoft.com/office/drawing/2014/main" id="{D41A9B7E-6082-46D9-BA4A-DF714B608931}"/>
              </a:ext>
            </a:extLst>
          </p:cNvPr>
          <p:cNvSpPr>
            <a:spLocks noGrp="1" noChangeArrowheads="1"/>
          </p:cNvSpPr>
          <p:nvPr>
            <p:ph idx="1"/>
          </p:nvPr>
        </p:nvSpPr>
        <p:spPr bwMode="auto">
          <a:xfrm>
            <a:off x="192288" y="1278830"/>
            <a:ext cx="11779318" cy="6025390"/>
          </a:xfrm>
          <a:prstGeom prst="rect">
            <a:avLst/>
          </a:prstGeom>
          <a:noFill/>
          <a:ln>
            <a:noFill/>
          </a:ln>
          <a:effectLst/>
        </p:spPr>
        <p:txBody>
          <a:bodyPr vert="horz" wrap="square" lIns="91440" tIns="0" rIns="91440" bIns="937917"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Relacione cada função econômica do governo à sua característica ou ao seu exemplo.</a:t>
            </a: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pt-BR" altLang="pt-BR" sz="3000" b="0" i="0" u="none" strike="noStrike" cap="none" normalizeH="0" baseline="0" dirty="0">
                <a:ln>
                  <a:noFill/>
                </a:ln>
                <a:solidFill>
                  <a:schemeClr val="tx1"/>
                </a:solidFill>
                <a:effectLst/>
                <a:latin typeface="Source Sans Pro" panose="020B0503030403020204" pitchFamily="34" charset="0"/>
              </a:rPr>
              <a:t>Função Alocativa</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pt-BR" altLang="pt-BR" sz="3000" b="0" i="0" u="none" strike="noStrike" cap="none" normalizeH="0" baseline="0" dirty="0">
                <a:ln>
                  <a:noFill/>
                </a:ln>
                <a:solidFill>
                  <a:schemeClr val="tx1"/>
                </a:solidFill>
                <a:effectLst/>
                <a:latin typeface="Source Sans Pro" panose="020B0503030403020204" pitchFamily="34" charset="0"/>
              </a:rPr>
              <a:t>Função Distributiva</a:t>
            </a: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pt-BR" altLang="pt-BR" sz="3000" b="0" i="0" u="none" strike="noStrike" cap="none" normalizeH="0" baseline="0" dirty="0">
                <a:ln>
                  <a:noFill/>
                </a:ln>
                <a:solidFill>
                  <a:schemeClr val="tx1"/>
                </a:solidFill>
                <a:effectLst/>
                <a:latin typeface="Source Sans Pro" panose="020B0503030403020204" pitchFamily="34" charset="0"/>
              </a:rPr>
              <a:t>Função Estabilizadora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O acesso da população à água e ao esgoto tratável contribui para reduzir os gastos públicos com saúde.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O adequado uso da política monetária leva a uma taxa de inflação menor, sem afetar fortemente o desemprego.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Reduzir impostos sobre consumo tem efeitos progressivos sobre a renda das pessoas.</a:t>
            </a:r>
          </a:p>
        </p:txBody>
      </p:sp>
      <p:sp>
        <p:nvSpPr>
          <p:cNvPr id="3" name="CaixaDeTexto 2">
            <a:extLst>
              <a:ext uri="{FF2B5EF4-FFF2-40B4-BE49-F238E27FC236}">
                <a16:creationId xmlns:a16="http://schemas.microsoft.com/office/drawing/2014/main" id="{D0FAEC6C-04F3-4A52-BC07-1F78003CC097}"/>
              </a:ext>
            </a:extLst>
          </p:cNvPr>
          <p:cNvSpPr txBox="1"/>
          <p:nvPr/>
        </p:nvSpPr>
        <p:spPr>
          <a:xfrm>
            <a:off x="351693" y="3569678"/>
            <a:ext cx="422030" cy="523220"/>
          </a:xfrm>
          <a:prstGeom prst="rect">
            <a:avLst/>
          </a:prstGeom>
          <a:noFill/>
        </p:spPr>
        <p:txBody>
          <a:bodyPr wrap="square" rtlCol="0">
            <a:spAutoFit/>
          </a:bodyPr>
          <a:lstStyle/>
          <a:p>
            <a:r>
              <a:rPr lang="pt-BR" sz="2800" b="1" dirty="0">
                <a:solidFill>
                  <a:srgbClr val="C00000"/>
                </a:solidFill>
              </a:rPr>
              <a:t>1</a:t>
            </a:r>
          </a:p>
        </p:txBody>
      </p:sp>
      <p:sp>
        <p:nvSpPr>
          <p:cNvPr id="5" name="CaixaDeTexto 4">
            <a:extLst>
              <a:ext uri="{FF2B5EF4-FFF2-40B4-BE49-F238E27FC236}">
                <a16:creationId xmlns:a16="http://schemas.microsoft.com/office/drawing/2014/main" id="{938E1263-F519-4711-BDF2-2ED516BFD90D}"/>
              </a:ext>
            </a:extLst>
          </p:cNvPr>
          <p:cNvSpPr txBox="1"/>
          <p:nvPr/>
        </p:nvSpPr>
        <p:spPr>
          <a:xfrm>
            <a:off x="335282" y="4481731"/>
            <a:ext cx="422030" cy="523220"/>
          </a:xfrm>
          <a:prstGeom prst="rect">
            <a:avLst/>
          </a:prstGeom>
          <a:noFill/>
        </p:spPr>
        <p:txBody>
          <a:bodyPr wrap="square" rtlCol="0">
            <a:spAutoFit/>
          </a:bodyPr>
          <a:lstStyle/>
          <a:p>
            <a:r>
              <a:rPr lang="pt-BR" sz="2800" b="1" dirty="0">
                <a:solidFill>
                  <a:srgbClr val="C00000"/>
                </a:solidFill>
              </a:rPr>
              <a:t>3</a:t>
            </a:r>
          </a:p>
        </p:txBody>
      </p:sp>
      <p:sp>
        <p:nvSpPr>
          <p:cNvPr id="6" name="CaixaDeTexto 5">
            <a:extLst>
              <a:ext uri="{FF2B5EF4-FFF2-40B4-BE49-F238E27FC236}">
                <a16:creationId xmlns:a16="http://schemas.microsoft.com/office/drawing/2014/main" id="{A232099E-3E38-49F3-BC01-7DA4E48D0C72}"/>
              </a:ext>
            </a:extLst>
          </p:cNvPr>
          <p:cNvSpPr txBox="1"/>
          <p:nvPr/>
        </p:nvSpPr>
        <p:spPr>
          <a:xfrm>
            <a:off x="347004" y="5393788"/>
            <a:ext cx="422030" cy="523220"/>
          </a:xfrm>
          <a:prstGeom prst="rect">
            <a:avLst/>
          </a:prstGeom>
          <a:noFill/>
        </p:spPr>
        <p:txBody>
          <a:bodyPr wrap="square" rtlCol="0">
            <a:spAutoFit/>
          </a:bodyPr>
          <a:lstStyle/>
          <a:p>
            <a:r>
              <a:rPr lang="pt-BR" sz="2800" b="1" dirty="0">
                <a:solidFill>
                  <a:srgbClr val="C00000"/>
                </a:solidFill>
              </a:rPr>
              <a:t>2</a:t>
            </a:r>
          </a:p>
        </p:txBody>
      </p:sp>
    </p:spTree>
    <p:extLst>
      <p:ext uri="{BB962C8B-B14F-4D97-AF65-F5344CB8AC3E}">
        <p14:creationId xmlns:p14="http://schemas.microsoft.com/office/powerpoint/2010/main" val="30513259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8159E660-F992-43DB-B6BA-5A196A655309}"/>
              </a:ext>
            </a:extLst>
          </p:cNvPr>
          <p:cNvSpPr/>
          <p:nvPr/>
        </p:nvSpPr>
        <p:spPr bwMode="auto">
          <a:xfrm>
            <a:off x="92228" y="120982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CE798D2F-A94F-4473-BF7B-DE7EDEC05C97}"/>
              </a:ext>
            </a:extLst>
          </p:cNvPr>
          <p:cNvSpPr>
            <a:spLocks noGrp="1" noChangeArrowheads="1"/>
          </p:cNvSpPr>
          <p:nvPr>
            <p:ph idx="1"/>
          </p:nvPr>
        </p:nvSpPr>
        <p:spPr bwMode="auto">
          <a:xfrm>
            <a:off x="136016" y="-209164"/>
            <a:ext cx="11694910" cy="4640395"/>
          </a:xfrm>
          <a:prstGeom prst="rect">
            <a:avLst/>
          </a:prstGeom>
          <a:noFill/>
          <a:ln>
            <a:noFill/>
          </a:ln>
          <a:effectLst/>
        </p:spPr>
        <p:txBody>
          <a:bodyPr vert="horz" wrap="square" lIns="91440" tIns="0" rIns="91440" bIns="937917"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Assinale a opção que apresenta a relação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2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3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3 e 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1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2 e 1.</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32169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323F93-D501-413A-9061-F061B37CD49B}"/>
              </a:ext>
            </a:extLst>
          </p:cNvPr>
          <p:cNvSpPr>
            <a:spLocks noGrp="1"/>
          </p:cNvSpPr>
          <p:nvPr>
            <p:ph type="title"/>
          </p:nvPr>
        </p:nvSpPr>
        <p:spPr>
          <a:xfrm>
            <a:off x="196948" y="386571"/>
            <a:ext cx="11887200" cy="785813"/>
          </a:xfrm>
        </p:spPr>
        <p:txBody>
          <a:bodyPr/>
          <a:lstStyle/>
          <a:p>
            <a:r>
              <a:rPr lang="pt-BR" sz="3200" dirty="0">
                <a:solidFill>
                  <a:srgbClr val="333333"/>
                </a:solidFill>
                <a:latin typeface="Source Sans Pro" panose="020B0503030403020204" pitchFamily="34" charset="0"/>
              </a:rPr>
              <a:t>9)FGV - Auditor Fiscal Tributário da Receita </a:t>
            </a:r>
            <a:r>
              <a:rPr lang="pt-BR" sz="3200" dirty="0" err="1">
                <a:solidFill>
                  <a:srgbClr val="333333"/>
                </a:solidFill>
                <a:latin typeface="Source Sans Pro" panose="020B0503030403020204" pitchFamily="34" charset="0"/>
              </a:rPr>
              <a:t>Munic</a:t>
            </a:r>
            <a:r>
              <a:rPr lang="pt-BR" sz="3200" dirty="0">
                <a:solidFill>
                  <a:srgbClr val="333333"/>
                </a:solidFill>
                <a:latin typeface="Source Sans Pro" panose="020B0503030403020204" pitchFamily="34" charset="0"/>
              </a:rPr>
              <a:t> (Cuiabá)/2016</a:t>
            </a:r>
            <a:br>
              <a:rPr lang="pt-BR" sz="3200" b="1" i="0" dirty="0">
                <a:solidFill>
                  <a:srgbClr val="333333"/>
                </a:solidFill>
                <a:effectLst/>
                <a:latin typeface="Source Sans Pro" panose="020B0503030403020204" pitchFamily="34" charset="0"/>
              </a:rPr>
            </a:br>
            <a:endParaRPr lang="pt-BR" sz="3200" dirty="0"/>
          </a:p>
        </p:txBody>
      </p:sp>
      <p:sp>
        <p:nvSpPr>
          <p:cNvPr id="3" name="Espaço Reservado para Conteúdo 2">
            <a:extLst>
              <a:ext uri="{FF2B5EF4-FFF2-40B4-BE49-F238E27FC236}">
                <a16:creationId xmlns:a16="http://schemas.microsoft.com/office/drawing/2014/main" id="{1B88921A-F75F-402A-8E39-8FFC0B0A813F}"/>
              </a:ext>
            </a:extLst>
          </p:cNvPr>
          <p:cNvSpPr>
            <a:spLocks noGrp="1"/>
          </p:cNvSpPr>
          <p:nvPr>
            <p:ph idx="1"/>
          </p:nvPr>
        </p:nvSpPr>
        <p:spPr>
          <a:xfrm>
            <a:off x="234492" y="738599"/>
            <a:ext cx="11760559" cy="4883150"/>
          </a:xfrm>
        </p:spPr>
        <p:txBody>
          <a:bodyPr/>
          <a:lstStyle/>
          <a:p>
            <a:pPr algn="just"/>
            <a:r>
              <a:rPr lang="pt-BR" b="0" i="0" dirty="0">
                <a:solidFill>
                  <a:schemeClr val="tx1"/>
                </a:solidFill>
                <a:effectLst/>
                <a:latin typeface="Source Sans Pro" panose="020B0503030403020204" pitchFamily="34" charset="0"/>
              </a:rPr>
              <a:t>Em relação às funções do governo, analise as afirmativas a seguir.</a:t>
            </a:r>
          </a:p>
          <a:p>
            <a:pPr marL="571500" indent="-571500" algn="just">
              <a:buSzPct val="100000"/>
              <a:buFont typeface="+mj-lt"/>
              <a:buAutoNum type="romanUcPeriod"/>
            </a:pPr>
            <a:r>
              <a:rPr lang="pt-BR" b="0" i="0" dirty="0">
                <a:solidFill>
                  <a:schemeClr val="tx1"/>
                </a:solidFill>
                <a:effectLst/>
                <a:latin typeface="Source Sans Pro" panose="020B0503030403020204" pitchFamily="34" charset="0"/>
              </a:rPr>
              <a:t>A tributação sobre grandes fortunas e heranças pode ter função distributiva ou estabilizadora, a depender de como o governo irá alocar os valores arrecadados.</a:t>
            </a:r>
          </a:p>
          <a:p>
            <a:pPr marL="571500" indent="-571500" algn="just">
              <a:buSzPct val="100000"/>
              <a:buFont typeface="+mj-lt"/>
              <a:buAutoNum type="romanUcPeriod"/>
            </a:pPr>
            <a:endParaRPr lang="pt-BR" b="0" i="0" dirty="0">
              <a:solidFill>
                <a:schemeClr val="tx1"/>
              </a:solidFill>
              <a:effectLst/>
              <a:latin typeface="Source Sans Pro" panose="020B0503030403020204" pitchFamily="34" charset="0"/>
            </a:endParaRPr>
          </a:p>
          <a:p>
            <a:pPr marL="571500" indent="-571500" algn="just">
              <a:buSzPct val="100000"/>
              <a:buFont typeface="+mj-lt"/>
              <a:buAutoNum type="romanUcPeriod"/>
            </a:pPr>
            <a:r>
              <a:rPr lang="pt-BR" b="0" i="0" dirty="0">
                <a:solidFill>
                  <a:schemeClr val="tx1"/>
                </a:solidFill>
                <a:effectLst/>
                <a:latin typeface="Source Sans Pro" panose="020B0503030403020204" pitchFamily="34" charset="0"/>
              </a:rPr>
              <a:t>A expansão do sistema de água e esgoto para áreas desfavorecidas está relacionada à função distributiva.</a:t>
            </a:r>
          </a:p>
          <a:p>
            <a:pPr marL="571500" indent="-571500" algn="just">
              <a:buSzPct val="100000"/>
              <a:buFont typeface="+mj-lt"/>
              <a:buAutoNum type="romanUcPeriod"/>
            </a:pPr>
            <a:r>
              <a:rPr lang="pt-BR" b="0" i="0" dirty="0">
                <a:solidFill>
                  <a:schemeClr val="tx1"/>
                </a:solidFill>
                <a:effectLst/>
                <a:latin typeface="Source Sans Pro" panose="020B0503030403020204" pitchFamily="34" charset="0"/>
              </a:rPr>
              <a:t>Um programa de estímulo às contratações de jovens por empresas, em contrapartida de abono fiscal, é considerado função estabilizadora.</a:t>
            </a:r>
          </a:p>
          <a:p>
            <a:pPr algn="just"/>
            <a:endParaRPr lang="pt-BR" dirty="0">
              <a:solidFill>
                <a:schemeClr val="tx1"/>
              </a:solidFill>
            </a:endParaRPr>
          </a:p>
        </p:txBody>
      </p:sp>
      <p:sp>
        <p:nvSpPr>
          <p:cNvPr id="4" name="CaixaDeTexto 3">
            <a:extLst>
              <a:ext uri="{FF2B5EF4-FFF2-40B4-BE49-F238E27FC236}">
                <a16:creationId xmlns:a16="http://schemas.microsoft.com/office/drawing/2014/main" id="{ABEE8C31-0018-4E70-94C7-C17450E5C6F5}"/>
              </a:ext>
            </a:extLst>
          </p:cNvPr>
          <p:cNvSpPr txBox="1"/>
          <p:nvPr/>
        </p:nvSpPr>
        <p:spPr>
          <a:xfrm>
            <a:off x="-42203" y="1505243"/>
            <a:ext cx="492369" cy="523220"/>
          </a:xfrm>
          <a:prstGeom prst="rect">
            <a:avLst/>
          </a:prstGeom>
          <a:noFill/>
        </p:spPr>
        <p:txBody>
          <a:bodyPr wrap="square" rtlCol="0">
            <a:spAutoFit/>
          </a:bodyPr>
          <a:lstStyle/>
          <a:p>
            <a:r>
              <a:rPr lang="pt-BR" sz="2800" b="1" dirty="0">
                <a:solidFill>
                  <a:srgbClr val="C00000"/>
                </a:solidFill>
                <a:latin typeface="+mn-lt"/>
              </a:rPr>
              <a:t>V</a:t>
            </a:r>
          </a:p>
        </p:txBody>
      </p:sp>
      <p:sp>
        <p:nvSpPr>
          <p:cNvPr id="5" name="CaixaDeTexto 4">
            <a:extLst>
              <a:ext uri="{FF2B5EF4-FFF2-40B4-BE49-F238E27FC236}">
                <a16:creationId xmlns:a16="http://schemas.microsoft.com/office/drawing/2014/main" id="{A808EF16-70AD-4D94-842E-7F82E162EF7B}"/>
              </a:ext>
            </a:extLst>
          </p:cNvPr>
          <p:cNvSpPr txBox="1"/>
          <p:nvPr/>
        </p:nvSpPr>
        <p:spPr>
          <a:xfrm>
            <a:off x="-30481" y="5160498"/>
            <a:ext cx="492369" cy="523220"/>
          </a:xfrm>
          <a:prstGeom prst="rect">
            <a:avLst/>
          </a:prstGeom>
          <a:noFill/>
        </p:spPr>
        <p:txBody>
          <a:bodyPr wrap="square" rtlCol="0">
            <a:spAutoFit/>
          </a:bodyPr>
          <a:lstStyle/>
          <a:p>
            <a:r>
              <a:rPr lang="pt-BR" sz="2800" b="1" dirty="0">
                <a:solidFill>
                  <a:srgbClr val="C00000"/>
                </a:solidFill>
                <a:latin typeface="+mn-lt"/>
              </a:rPr>
              <a:t>V</a:t>
            </a:r>
          </a:p>
        </p:txBody>
      </p:sp>
      <p:sp>
        <p:nvSpPr>
          <p:cNvPr id="6" name="CaixaDeTexto 5">
            <a:extLst>
              <a:ext uri="{FF2B5EF4-FFF2-40B4-BE49-F238E27FC236}">
                <a16:creationId xmlns:a16="http://schemas.microsoft.com/office/drawing/2014/main" id="{EE61DB5F-58B0-4CD8-ABC8-3E7BA720454E}"/>
              </a:ext>
            </a:extLst>
          </p:cNvPr>
          <p:cNvSpPr txBox="1"/>
          <p:nvPr/>
        </p:nvSpPr>
        <p:spPr>
          <a:xfrm>
            <a:off x="-18758" y="3920197"/>
            <a:ext cx="492369" cy="523220"/>
          </a:xfrm>
          <a:prstGeom prst="rect">
            <a:avLst/>
          </a:prstGeom>
          <a:noFill/>
        </p:spPr>
        <p:txBody>
          <a:bodyPr wrap="square" rtlCol="0">
            <a:spAutoFit/>
          </a:bodyPr>
          <a:lstStyle/>
          <a:p>
            <a:r>
              <a:rPr lang="pt-BR" sz="2800" b="1" dirty="0">
                <a:solidFill>
                  <a:srgbClr val="C00000"/>
                </a:solidFill>
                <a:latin typeface="+mn-lt"/>
              </a:rPr>
              <a:t>F</a:t>
            </a:r>
          </a:p>
        </p:txBody>
      </p:sp>
      <p:sp>
        <p:nvSpPr>
          <p:cNvPr id="7" name="CaixaDeTexto 6">
            <a:extLst>
              <a:ext uri="{FF2B5EF4-FFF2-40B4-BE49-F238E27FC236}">
                <a16:creationId xmlns:a16="http://schemas.microsoft.com/office/drawing/2014/main" id="{8096BFE0-316F-4250-AEBB-B25056A224C3}"/>
              </a:ext>
            </a:extLst>
          </p:cNvPr>
          <p:cNvSpPr txBox="1"/>
          <p:nvPr/>
        </p:nvSpPr>
        <p:spPr>
          <a:xfrm>
            <a:off x="234492" y="2982353"/>
            <a:ext cx="11849656" cy="800219"/>
          </a:xfrm>
          <a:prstGeom prst="rect">
            <a:avLst/>
          </a:prstGeom>
          <a:noFill/>
          <a:ln>
            <a:solidFill>
              <a:srgbClr val="C00000"/>
            </a:solidFill>
          </a:ln>
        </p:spPr>
        <p:txBody>
          <a:bodyPr wrap="square" rtlCol="0">
            <a:spAutoFit/>
          </a:bodyPr>
          <a:lstStyle/>
          <a:p>
            <a:pPr algn="just"/>
            <a:r>
              <a:rPr lang="pt-BR" sz="2300" b="1" dirty="0">
                <a:solidFill>
                  <a:srgbClr val="C00000"/>
                </a:solidFill>
              </a:rPr>
              <a:t>Estabilizadora:</a:t>
            </a:r>
            <a:r>
              <a:rPr lang="pt-BR" sz="2300" dirty="0">
                <a:solidFill>
                  <a:srgbClr val="C00000"/>
                </a:solidFill>
              </a:rPr>
              <a:t> política fiscal contracionista</a:t>
            </a:r>
          </a:p>
          <a:p>
            <a:pPr algn="just"/>
            <a:r>
              <a:rPr lang="pt-BR" sz="2300" b="1" dirty="0">
                <a:solidFill>
                  <a:srgbClr val="C00000"/>
                </a:solidFill>
              </a:rPr>
              <a:t>Distributiva:</a:t>
            </a:r>
            <a:r>
              <a:rPr lang="pt-BR" sz="2300" dirty="0">
                <a:solidFill>
                  <a:srgbClr val="C00000"/>
                </a:solidFill>
              </a:rPr>
              <a:t> caso os recursos arrecadados sejam transferidos para os indivíduos de menor renda</a:t>
            </a:r>
          </a:p>
        </p:txBody>
      </p:sp>
      <p:sp>
        <p:nvSpPr>
          <p:cNvPr id="8" name="CaixaDeTexto 7">
            <a:extLst>
              <a:ext uri="{FF2B5EF4-FFF2-40B4-BE49-F238E27FC236}">
                <a16:creationId xmlns:a16="http://schemas.microsoft.com/office/drawing/2014/main" id="{83CADCD9-4DB9-478A-8ACC-D41B50AC09C9}"/>
              </a:ext>
            </a:extLst>
          </p:cNvPr>
          <p:cNvSpPr txBox="1"/>
          <p:nvPr/>
        </p:nvSpPr>
        <p:spPr>
          <a:xfrm>
            <a:off x="10128738" y="4473529"/>
            <a:ext cx="1491176" cy="461665"/>
          </a:xfrm>
          <a:prstGeom prst="rect">
            <a:avLst/>
          </a:prstGeom>
          <a:noFill/>
          <a:ln>
            <a:solidFill>
              <a:srgbClr val="C00000"/>
            </a:solidFill>
          </a:ln>
        </p:spPr>
        <p:txBody>
          <a:bodyPr wrap="square" rtlCol="0">
            <a:spAutoFit/>
          </a:bodyPr>
          <a:lstStyle/>
          <a:p>
            <a:r>
              <a:rPr lang="pt-BR" dirty="0">
                <a:solidFill>
                  <a:srgbClr val="C00000"/>
                </a:solidFill>
              </a:rPr>
              <a:t>Alocativa</a:t>
            </a:r>
          </a:p>
        </p:txBody>
      </p:sp>
      <p:sp>
        <p:nvSpPr>
          <p:cNvPr id="9" name="CaixaDeTexto 8">
            <a:extLst>
              <a:ext uri="{FF2B5EF4-FFF2-40B4-BE49-F238E27FC236}">
                <a16:creationId xmlns:a16="http://schemas.microsoft.com/office/drawing/2014/main" id="{AA981C4D-9931-459F-A4A8-8E13A23E1439}"/>
              </a:ext>
            </a:extLst>
          </p:cNvPr>
          <p:cNvSpPr txBox="1"/>
          <p:nvPr/>
        </p:nvSpPr>
        <p:spPr>
          <a:xfrm>
            <a:off x="4836938" y="6187444"/>
            <a:ext cx="5291799" cy="461665"/>
          </a:xfrm>
          <a:prstGeom prst="rect">
            <a:avLst/>
          </a:prstGeom>
          <a:noFill/>
          <a:ln>
            <a:solidFill>
              <a:srgbClr val="C00000"/>
            </a:solidFill>
          </a:ln>
        </p:spPr>
        <p:txBody>
          <a:bodyPr wrap="square" rtlCol="0">
            <a:spAutoFit/>
          </a:bodyPr>
          <a:lstStyle/>
          <a:p>
            <a:r>
              <a:rPr lang="pt-BR" dirty="0">
                <a:solidFill>
                  <a:srgbClr val="C00000"/>
                </a:solidFill>
              </a:rPr>
              <a:t>Estimular o nível de atividade econômica</a:t>
            </a:r>
          </a:p>
        </p:txBody>
      </p:sp>
    </p:spTree>
    <p:extLst>
      <p:ext uri="{BB962C8B-B14F-4D97-AF65-F5344CB8AC3E}">
        <p14:creationId xmlns:p14="http://schemas.microsoft.com/office/powerpoint/2010/main" val="937648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573F061F-1CBA-4762-825E-F54C96E29C61}"/>
              </a:ext>
            </a:extLst>
          </p:cNvPr>
          <p:cNvSpPr/>
          <p:nvPr/>
        </p:nvSpPr>
        <p:spPr bwMode="auto">
          <a:xfrm>
            <a:off x="176636" y="4079629"/>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F085FE0D-AB75-4051-9DFB-1EB654CADDEC}"/>
              </a:ext>
            </a:extLst>
          </p:cNvPr>
          <p:cNvSpPr>
            <a:spLocks noGrp="1"/>
          </p:cNvSpPr>
          <p:nvPr>
            <p:ph idx="1"/>
          </p:nvPr>
        </p:nvSpPr>
        <p:spPr>
          <a:xfrm>
            <a:off x="234492" y="302500"/>
            <a:ext cx="11760559" cy="4883150"/>
          </a:xfrm>
        </p:spPr>
        <p:txBody>
          <a:bodyPr/>
          <a:lstStyle/>
          <a:p>
            <a:pPr algn="just"/>
            <a:r>
              <a:rPr lang="pt-BR" b="0" i="0" dirty="0">
                <a:solidFill>
                  <a:srgbClr val="333333"/>
                </a:solidFill>
                <a:effectLst/>
                <a:latin typeface="Source Sans Pro" panose="020B0503030403020204" pitchFamily="34" charset="0"/>
              </a:rPr>
              <a:t>Assinale:</a:t>
            </a:r>
          </a:p>
          <a:p>
            <a:pPr marL="514350" indent="-514350" algn="just">
              <a:buFont typeface="+mj-lt"/>
              <a:buAutoNum type="alphaLcParenR"/>
            </a:pPr>
            <a:r>
              <a:rPr lang="pt-BR" b="0" i="0" dirty="0">
                <a:solidFill>
                  <a:schemeClr val="tx1"/>
                </a:solidFill>
                <a:effectLst/>
                <a:latin typeface="Source Sans Pro" panose="020B0503030403020204" pitchFamily="34" charset="0"/>
              </a:rPr>
              <a:t>se somente a afirmativa</a:t>
            </a:r>
            <a:r>
              <a:rPr lang="pt-BR" b="1" i="0" dirty="0">
                <a:solidFill>
                  <a:schemeClr val="tx1"/>
                </a:solidFill>
                <a:effectLst/>
                <a:latin typeface="Source Sans Pro" panose="020B0503030403020204" pitchFamily="34" charset="0"/>
              </a:rPr>
              <a:t> I</a:t>
            </a:r>
            <a:r>
              <a:rPr lang="pt-BR" b="0" i="0" dirty="0">
                <a:solidFill>
                  <a:schemeClr val="tx1"/>
                </a:solidFill>
                <a:effectLst/>
                <a:latin typeface="Source Sans Pro" panose="020B0503030403020204" pitchFamily="34" charset="0"/>
              </a:rPr>
              <a:t> estiver correta.</a:t>
            </a:r>
          </a:p>
          <a:p>
            <a:pPr marL="514350" indent="-514350" algn="just">
              <a:buFont typeface="+mj-lt"/>
              <a:buAutoNum type="alphaLcParenR"/>
            </a:pPr>
            <a:r>
              <a:rPr lang="pt-BR" b="0" i="0" dirty="0">
                <a:solidFill>
                  <a:schemeClr val="tx1"/>
                </a:solidFill>
                <a:effectLst/>
                <a:latin typeface="Source Sans Pro" panose="020B0503030403020204" pitchFamily="34" charset="0"/>
              </a:rPr>
              <a:t>se somente a afirmativa </a:t>
            </a:r>
            <a:r>
              <a:rPr lang="pt-BR" b="1" i="0" dirty="0">
                <a:solidFill>
                  <a:schemeClr val="tx1"/>
                </a:solidFill>
                <a:effectLst/>
                <a:latin typeface="Source Sans Pro" panose="020B0503030403020204" pitchFamily="34" charset="0"/>
              </a:rPr>
              <a:t>II</a:t>
            </a:r>
            <a:r>
              <a:rPr lang="pt-BR" b="0" i="0" dirty="0">
                <a:solidFill>
                  <a:schemeClr val="tx1"/>
                </a:solidFill>
                <a:effectLst/>
                <a:latin typeface="Source Sans Pro" panose="020B0503030403020204" pitchFamily="34" charset="0"/>
              </a:rPr>
              <a:t> estiver correta.</a:t>
            </a:r>
            <a:endParaRPr lang="pt-BR" dirty="0">
              <a:solidFill>
                <a:schemeClr val="tx1"/>
              </a:solidFill>
              <a:latin typeface="Source Sans Pro" panose="020B0503030403020204" pitchFamily="34" charset="0"/>
            </a:endParaRPr>
          </a:p>
          <a:p>
            <a:pPr marL="514350" indent="-514350" algn="just">
              <a:buFont typeface="+mj-lt"/>
              <a:buAutoNum type="alphaLcParenR"/>
            </a:pPr>
            <a:r>
              <a:rPr lang="pt-BR" b="0" i="0" dirty="0">
                <a:solidFill>
                  <a:schemeClr val="tx1"/>
                </a:solidFill>
                <a:effectLst/>
                <a:latin typeface="Source Sans Pro" panose="020B0503030403020204" pitchFamily="34" charset="0"/>
              </a:rPr>
              <a:t>se somente a afirmativa </a:t>
            </a:r>
            <a:r>
              <a:rPr lang="pt-BR" b="1" i="0" dirty="0">
                <a:solidFill>
                  <a:schemeClr val="tx1"/>
                </a:solidFill>
                <a:effectLst/>
                <a:latin typeface="Source Sans Pro" panose="020B0503030403020204" pitchFamily="34" charset="0"/>
              </a:rPr>
              <a:t>III</a:t>
            </a:r>
            <a:r>
              <a:rPr lang="pt-BR" b="0" i="0" dirty="0">
                <a:solidFill>
                  <a:schemeClr val="tx1"/>
                </a:solidFill>
                <a:effectLst/>
                <a:latin typeface="Source Sans Pro" panose="020B0503030403020204" pitchFamily="34" charset="0"/>
              </a:rPr>
              <a:t> estiver correta.</a:t>
            </a:r>
          </a:p>
          <a:p>
            <a:pPr marL="514350" indent="-514350" algn="just">
              <a:buFont typeface="+mj-lt"/>
              <a:buAutoNum type="alphaLcParenR"/>
            </a:pPr>
            <a:r>
              <a:rPr lang="pt-BR" b="0" i="0" dirty="0">
                <a:solidFill>
                  <a:schemeClr val="tx1"/>
                </a:solidFill>
                <a:effectLst/>
                <a:latin typeface="Source Sans Pro" panose="020B0503030403020204" pitchFamily="34" charset="0"/>
              </a:rPr>
              <a:t>se somente as afirmativas</a:t>
            </a:r>
            <a:r>
              <a:rPr lang="pt-BR" b="1" i="0" dirty="0">
                <a:solidFill>
                  <a:schemeClr val="tx1"/>
                </a:solidFill>
                <a:effectLst/>
                <a:latin typeface="Source Sans Pro" panose="020B0503030403020204" pitchFamily="34" charset="0"/>
              </a:rPr>
              <a:t> II </a:t>
            </a:r>
            <a:r>
              <a:rPr lang="pt-BR" b="0" i="0" dirty="0">
                <a:solidFill>
                  <a:schemeClr val="tx1"/>
                </a:solidFill>
                <a:effectLst/>
                <a:latin typeface="Source Sans Pro" panose="020B0503030403020204" pitchFamily="34" charset="0"/>
              </a:rPr>
              <a:t>e</a:t>
            </a:r>
            <a:r>
              <a:rPr lang="pt-BR" b="1" i="0" dirty="0">
                <a:solidFill>
                  <a:schemeClr val="tx1"/>
                </a:solidFill>
                <a:effectLst/>
                <a:latin typeface="Source Sans Pro" panose="020B0503030403020204" pitchFamily="34" charset="0"/>
              </a:rPr>
              <a:t> III</a:t>
            </a:r>
            <a:r>
              <a:rPr lang="pt-BR" b="0" i="0" dirty="0">
                <a:solidFill>
                  <a:schemeClr val="tx1"/>
                </a:solidFill>
                <a:effectLst/>
                <a:latin typeface="Source Sans Pro" panose="020B0503030403020204" pitchFamily="34" charset="0"/>
              </a:rPr>
              <a:t> estiverem corretas.</a:t>
            </a:r>
            <a:endParaRPr lang="pt-BR" dirty="0">
              <a:solidFill>
                <a:schemeClr val="tx1"/>
              </a:solidFill>
              <a:latin typeface="Source Sans Pro" panose="020B0503030403020204" pitchFamily="34" charset="0"/>
            </a:endParaRPr>
          </a:p>
          <a:p>
            <a:pPr marL="514350" indent="-514350" algn="just">
              <a:buFont typeface="+mj-lt"/>
              <a:buAutoNum type="alphaLcParenR"/>
            </a:pPr>
            <a:r>
              <a:rPr lang="pt-BR" b="0" i="0" dirty="0">
                <a:solidFill>
                  <a:schemeClr val="tx1"/>
                </a:solidFill>
                <a:effectLst/>
                <a:latin typeface="Source Sans Pro" panose="020B0503030403020204" pitchFamily="34" charset="0"/>
              </a:rPr>
              <a:t>se somente as afirmativas</a:t>
            </a:r>
            <a:r>
              <a:rPr lang="pt-BR" b="1" i="0" dirty="0">
                <a:solidFill>
                  <a:schemeClr val="tx1"/>
                </a:solidFill>
                <a:effectLst/>
                <a:latin typeface="Source Sans Pro" panose="020B0503030403020204" pitchFamily="34" charset="0"/>
              </a:rPr>
              <a:t> I</a:t>
            </a:r>
            <a:r>
              <a:rPr lang="pt-BR" b="0" i="0" dirty="0">
                <a:solidFill>
                  <a:schemeClr val="tx1"/>
                </a:solidFill>
                <a:effectLst/>
                <a:latin typeface="Source Sans Pro" panose="020B0503030403020204" pitchFamily="34" charset="0"/>
              </a:rPr>
              <a:t> e</a:t>
            </a:r>
            <a:r>
              <a:rPr lang="pt-BR" b="1" i="0" dirty="0">
                <a:solidFill>
                  <a:schemeClr val="tx1"/>
                </a:solidFill>
                <a:effectLst/>
                <a:latin typeface="Source Sans Pro" panose="020B0503030403020204" pitchFamily="34" charset="0"/>
              </a:rPr>
              <a:t> III </a:t>
            </a:r>
            <a:r>
              <a:rPr lang="pt-BR" b="0" i="0" dirty="0">
                <a:solidFill>
                  <a:schemeClr val="tx1"/>
                </a:solidFill>
                <a:effectLst/>
                <a:latin typeface="Source Sans Pro" panose="020B0503030403020204" pitchFamily="34" charset="0"/>
              </a:rPr>
              <a:t>estiverem corretas.</a:t>
            </a:r>
          </a:p>
          <a:p>
            <a:pPr algn="just"/>
            <a:endParaRPr lang="pt-BR" dirty="0"/>
          </a:p>
        </p:txBody>
      </p:sp>
    </p:spTree>
    <p:extLst>
      <p:ext uri="{BB962C8B-B14F-4D97-AF65-F5344CB8AC3E}">
        <p14:creationId xmlns:p14="http://schemas.microsoft.com/office/powerpoint/2010/main" val="8795490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3955DD-F819-43D8-AE05-F142E50C182E}"/>
              </a:ext>
            </a:extLst>
          </p:cNvPr>
          <p:cNvSpPr>
            <a:spLocks noGrp="1"/>
          </p:cNvSpPr>
          <p:nvPr>
            <p:ph type="title"/>
          </p:nvPr>
        </p:nvSpPr>
        <p:spPr>
          <a:xfrm>
            <a:off x="165875" y="485043"/>
            <a:ext cx="11213326" cy="785813"/>
          </a:xfrm>
        </p:spPr>
        <p:txBody>
          <a:bodyPr/>
          <a:lstStyle/>
          <a:p>
            <a:r>
              <a:rPr lang="it-IT" b="1" i="0" dirty="0">
                <a:solidFill>
                  <a:srgbClr val="333333"/>
                </a:solidFill>
                <a:effectLst/>
                <a:latin typeface="Source Sans Pro" panose="020B0503030403020204" pitchFamily="34" charset="0"/>
              </a:rPr>
              <a:t> 10) </a:t>
            </a:r>
            <a:r>
              <a:rPr lang="it-IT" dirty="0">
                <a:solidFill>
                  <a:srgbClr val="333333"/>
                </a:solidFill>
                <a:latin typeface="Source Sans Pro" panose="020B0503030403020204" pitchFamily="34" charset="0"/>
              </a:rPr>
              <a:t>FGV - Tecnologista (IBGE)/Economia/2016</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98CF6F39-80EF-40E8-8900-FA05FAF24A67}"/>
              </a:ext>
            </a:extLst>
          </p:cNvPr>
          <p:cNvSpPr>
            <a:spLocks noGrp="1" noChangeArrowheads="1"/>
          </p:cNvSpPr>
          <p:nvPr>
            <p:ph idx="1"/>
          </p:nvPr>
        </p:nvSpPr>
        <p:spPr bwMode="auto">
          <a:xfrm>
            <a:off x="239149" y="757918"/>
            <a:ext cx="11688500"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Associe as funções do Estado a suas respectivas características: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Alocativa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Estabilizadora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Distributiva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A arrecadação de um tributo sobre movimentações financeiras pode ser destinada a melhorar os serviços públicos de saúde, utilizados principalmente pelos mais pobres.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A escolha pelo  voto de  um  político  pode  ser  entendido como um mecanismo revelador das preferências verdadeiras do eleitorado.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O abandono do regime de metas inflacionárias tende a abalar o nível de confiança do consumidor e das empresas.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BDD60E1D-55DE-4D09-B065-E9FCEA9B04D6}"/>
              </a:ext>
            </a:extLst>
          </p:cNvPr>
          <p:cNvSpPr txBox="1"/>
          <p:nvPr/>
        </p:nvSpPr>
        <p:spPr>
          <a:xfrm>
            <a:off x="351693" y="2644724"/>
            <a:ext cx="436098" cy="523220"/>
          </a:xfrm>
          <a:prstGeom prst="rect">
            <a:avLst/>
          </a:prstGeom>
          <a:noFill/>
        </p:spPr>
        <p:txBody>
          <a:bodyPr wrap="square" rtlCol="0">
            <a:spAutoFit/>
          </a:bodyPr>
          <a:lstStyle/>
          <a:p>
            <a:r>
              <a:rPr lang="pt-BR" sz="2800" b="1" dirty="0">
                <a:solidFill>
                  <a:srgbClr val="C00000"/>
                </a:solidFill>
              </a:rPr>
              <a:t>3</a:t>
            </a:r>
          </a:p>
        </p:txBody>
      </p:sp>
      <p:sp>
        <p:nvSpPr>
          <p:cNvPr id="5" name="CaixaDeTexto 4">
            <a:extLst>
              <a:ext uri="{FF2B5EF4-FFF2-40B4-BE49-F238E27FC236}">
                <a16:creationId xmlns:a16="http://schemas.microsoft.com/office/drawing/2014/main" id="{BB8B6EE4-6479-485E-82BF-93EECA28E5D7}"/>
              </a:ext>
            </a:extLst>
          </p:cNvPr>
          <p:cNvSpPr txBox="1"/>
          <p:nvPr/>
        </p:nvSpPr>
        <p:spPr>
          <a:xfrm>
            <a:off x="349348" y="4006948"/>
            <a:ext cx="436098" cy="523220"/>
          </a:xfrm>
          <a:prstGeom prst="rect">
            <a:avLst/>
          </a:prstGeom>
          <a:noFill/>
        </p:spPr>
        <p:txBody>
          <a:bodyPr wrap="square" rtlCol="0">
            <a:spAutoFit/>
          </a:bodyPr>
          <a:lstStyle/>
          <a:p>
            <a:r>
              <a:rPr lang="pt-BR" sz="2800" b="1" dirty="0">
                <a:solidFill>
                  <a:srgbClr val="C00000"/>
                </a:solidFill>
              </a:rPr>
              <a:t>1</a:t>
            </a:r>
          </a:p>
        </p:txBody>
      </p:sp>
      <p:sp>
        <p:nvSpPr>
          <p:cNvPr id="6" name="CaixaDeTexto 5">
            <a:extLst>
              <a:ext uri="{FF2B5EF4-FFF2-40B4-BE49-F238E27FC236}">
                <a16:creationId xmlns:a16="http://schemas.microsoft.com/office/drawing/2014/main" id="{B6CEC921-A298-44FD-A64F-08D1BEC135FC}"/>
              </a:ext>
            </a:extLst>
          </p:cNvPr>
          <p:cNvSpPr txBox="1"/>
          <p:nvPr/>
        </p:nvSpPr>
        <p:spPr>
          <a:xfrm>
            <a:off x="347000" y="4933071"/>
            <a:ext cx="436098" cy="523220"/>
          </a:xfrm>
          <a:prstGeom prst="rect">
            <a:avLst/>
          </a:prstGeom>
          <a:noFill/>
        </p:spPr>
        <p:txBody>
          <a:bodyPr wrap="square" rtlCol="0">
            <a:spAutoFit/>
          </a:bodyPr>
          <a:lstStyle/>
          <a:p>
            <a:r>
              <a:rPr lang="pt-BR" sz="2800" b="1" dirty="0">
                <a:solidFill>
                  <a:srgbClr val="C00000"/>
                </a:solidFill>
              </a:rPr>
              <a:t>2</a:t>
            </a:r>
          </a:p>
        </p:txBody>
      </p:sp>
      <p:sp>
        <p:nvSpPr>
          <p:cNvPr id="7" name="CaixaDeTexto 6">
            <a:extLst>
              <a:ext uri="{FF2B5EF4-FFF2-40B4-BE49-F238E27FC236}">
                <a16:creationId xmlns:a16="http://schemas.microsoft.com/office/drawing/2014/main" id="{915DD477-0BFC-4FF7-9905-4CC1D1843496}"/>
              </a:ext>
            </a:extLst>
          </p:cNvPr>
          <p:cNvSpPr txBox="1"/>
          <p:nvPr/>
        </p:nvSpPr>
        <p:spPr>
          <a:xfrm>
            <a:off x="5936563" y="3573196"/>
            <a:ext cx="2447781" cy="461665"/>
          </a:xfrm>
          <a:prstGeom prst="rect">
            <a:avLst/>
          </a:prstGeom>
          <a:noFill/>
          <a:ln>
            <a:solidFill>
              <a:srgbClr val="C00000"/>
            </a:solidFill>
          </a:ln>
        </p:spPr>
        <p:txBody>
          <a:bodyPr wrap="square" rtlCol="0">
            <a:spAutoFit/>
          </a:bodyPr>
          <a:lstStyle/>
          <a:p>
            <a:r>
              <a:rPr lang="pt-BR" b="1" dirty="0">
                <a:solidFill>
                  <a:srgbClr val="C00000"/>
                </a:solidFill>
              </a:rPr>
              <a:t>Se isso for feito...</a:t>
            </a:r>
          </a:p>
        </p:txBody>
      </p:sp>
      <p:sp>
        <p:nvSpPr>
          <p:cNvPr id="8" name="CaixaDeTexto 7">
            <a:extLst>
              <a:ext uri="{FF2B5EF4-FFF2-40B4-BE49-F238E27FC236}">
                <a16:creationId xmlns:a16="http://schemas.microsoft.com/office/drawing/2014/main" id="{EC43A933-9114-47E4-B49F-AE0C1EA8F4D5}"/>
              </a:ext>
            </a:extLst>
          </p:cNvPr>
          <p:cNvSpPr txBox="1"/>
          <p:nvPr/>
        </p:nvSpPr>
        <p:spPr>
          <a:xfrm>
            <a:off x="10815712" y="4499319"/>
            <a:ext cx="393897" cy="461665"/>
          </a:xfrm>
          <a:prstGeom prst="rect">
            <a:avLst/>
          </a:prstGeom>
          <a:noFill/>
          <a:ln>
            <a:solidFill>
              <a:srgbClr val="C00000"/>
            </a:solidFill>
          </a:ln>
        </p:spPr>
        <p:txBody>
          <a:bodyPr wrap="square" rtlCol="0">
            <a:spAutoFit/>
          </a:bodyPr>
          <a:lstStyle/>
          <a:p>
            <a:r>
              <a:rPr lang="pt-BR" b="1" dirty="0">
                <a:solidFill>
                  <a:srgbClr val="C00000"/>
                </a:solidFill>
              </a:rPr>
              <a:t>?</a:t>
            </a:r>
          </a:p>
        </p:txBody>
      </p:sp>
      <p:sp>
        <p:nvSpPr>
          <p:cNvPr id="9" name="CaixaDeTexto 8">
            <a:extLst>
              <a:ext uri="{FF2B5EF4-FFF2-40B4-BE49-F238E27FC236}">
                <a16:creationId xmlns:a16="http://schemas.microsoft.com/office/drawing/2014/main" id="{37A50CBE-0E23-4805-97AA-D2D55C27306E}"/>
              </a:ext>
            </a:extLst>
          </p:cNvPr>
          <p:cNvSpPr txBox="1"/>
          <p:nvPr/>
        </p:nvSpPr>
        <p:spPr>
          <a:xfrm>
            <a:off x="347001" y="5892021"/>
            <a:ext cx="8234292" cy="461665"/>
          </a:xfrm>
          <a:prstGeom prst="rect">
            <a:avLst/>
          </a:prstGeom>
          <a:noFill/>
          <a:ln>
            <a:solidFill>
              <a:srgbClr val="C00000"/>
            </a:solidFill>
          </a:ln>
        </p:spPr>
        <p:txBody>
          <a:bodyPr wrap="square" rtlCol="0">
            <a:spAutoFit/>
          </a:bodyPr>
          <a:lstStyle/>
          <a:p>
            <a:r>
              <a:rPr lang="pt-BR" b="1" dirty="0">
                <a:solidFill>
                  <a:srgbClr val="C00000"/>
                </a:solidFill>
              </a:rPr>
              <a:t>Efeito s/ o nível de atividade de uma medida macroeconômica</a:t>
            </a:r>
          </a:p>
        </p:txBody>
      </p:sp>
    </p:spTree>
    <p:extLst>
      <p:ext uri="{BB962C8B-B14F-4D97-AF65-F5344CB8AC3E}">
        <p14:creationId xmlns:p14="http://schemas.microsoft.com/office/powerpoint/2010/main" val="10945334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0A791839-EC34-4E0B-960F-29F1B5E4DF06}"/>
              </a:ext>
            </a:extLst>
          </p:cNvPr>
          <p:cNvSpPr txBox="1"/>
          <p:nvPr/>
        </p:nvSpPr>
        <p:spPr>
          <a:xfrm>
            <a:off x="141669" y="270452"/>
            <a:ext cx="11719773" cy="6093976"/>
          </a:xfrm>
          <a:prstGeom prst="rect">
            <a:avLst/>
          </a:prstGeom>
          <a:noFill/>
          <a:ln>
            <a:solidFill>
              <a:srgbClr val="FF0000"/>
            </a:solidFill>
          </a:ln>
        </p:spPr>
        <p:txBody>
          <a:bodyPr wrap="square" rtlCol="0">
            <a:spAutoFit/>
          </a:bodyPr>
          <a:lstStyle/>
          <a:p>
            <a:pPr marL="457200" indent="-457200">
              <a:buFont typeface="Wingdings" panose="05000000000000000000" pitchFamily="2" charset="2"/>
              <a:buChar char="§"/>
            </a:pPr>
            <a:r>
              <a:rPr lang="pt-BR" sz="3000" b="1" dirty="0">
                <a:solidFill>
                  <a:srgbClr val="FF0000"/>
                </a:solidFill>
              </a:rPr>
              <a:t>Tributos Federais</a:t>
            </a:r>
          </a:p>
          <a:p>
            <a:pPr marL="914400" lvl="1" indent="-457200">
              <a:buFont typeface="Wingdings" panose="05000000000000000000" pitchFamily="2" charset="2"/>
              <a:buChar char="§"/>
            </a:pPr>
            <a:r>
              <a:rPr lang="pt-BR" sz="3000" dirty="0">
                <a:solidFill>
                  <a:srgbClr val="FF0000"/>
                </a:solidFill>
              </a:rPr>
              <a:t>IR (PF e PJ)</a:t>
            </a:r>
          </a:p>
          <a:p>
            <a:pPr marL="914400" lvl="1" indent="-457200">
              <a:buFont typeface="Wingdings" panose="05000000000000000000" pitchFamily="2" charset="2"/>
              <a:buChar char="§"/>
            </a:pPr>
            <a:r>
              <a:rPr lang="pt-BR" sz="3000" dirty="0">
                <a:solidFill>
                  <a:srgbClr val="FF0000"/>
                </a:solidFill>
              </a:rPr>
              <a:t>IPI</a:t>
            </a:r>
          </a:p>
          <a:p>
            <a:pPr marL="914400" lvl="1" indent="-457200">
              <a:buFont typeface="Wingdings" panose="05000000000000000000" pitchFamily="2" charset="2"/>
              <a:buChar char="§"/>
            </a:pPr>
            <a:r>
              <a:rPr lang="pt-BR" sz="3000" dirty="0">
                <a:solidFill>
                  <a:srgbClr val="FF0000"/>
                </a:solidFill>
              </a:rPr>
              <a:t>Imposto de Importação</a:t>
            </a:r>
          </a:p>
          <a:p>
            <a:pPr marL="914400" lvl="1" indent="-457200">
              <a:buFont typeface="Wingdings" panose="05000000000000000000" pitchFamily="2" charset="2"/>
              <a:buChar char="§"/>
            </a:pPr>
            <a:r>
              <a:rPr lang="pt-BR" sz="3000" dirty="0">
                <a:solidFill>
                  <a:srgbClr val="FF0000"/>
                </a:solidFill>
              </a:rPr>
              <a:t>IOF</a:t>
            </a:r>
          </a:p>
          <a:p>
            <a:pPr marL="914400" lvl="1" indent="-457200">
              <a:buFont typeface="Wingdings" panose="05000000000000000000" pitchFamily="2" charset="2"/>
              <a:buChar char="§"/>
            </a:pPr>
            <a:r>
              <a:rPr lang="pt-BR" sz="3000" dirty="0" err="1">
                <a:solidFill>
                  <a:srgbClr val="FF0000"/>
                </a:solidFill>
              </a:rPr>
              <a:t>Cofins</a:t>
            </a:r>
            <a:r>
              <a:rPr lang="pt-BR" sz="3000" dirty="0">
                <a:solidFill>
                  <a:srgbClr val="FF0000"/>
                </a:solidFill>
              </a:rPr>
              <a:t> (faturamento – cumulativo até 2003)</a:t>
            </a:r>
          </a:p>
          <a:p>
            <a:pPr marL="914400" lvl="1" indent="-457200">
              <a:buFont typeface="Wingdings" panose="05000000000000000000" pitchFamily="2" charset="2"/>
              <a:buChar char="§"/>
            </a:pPr>
            <a:r>
              <a:rPr lang="pt-BR" sz="3000" dirty="0">
                <a:solidFill>
                  <a:srgbClr val="FF0000"/>
                </a:solidFill>
              </a:rPr>
              <a:t>PIS (Receita Operacional Bruta)</a:t>
            </a:r>
          </a:p>
          <a:p>
            <a:pPr marL="914400" lvl="1" indent="-457200">
              <a:buFont typeface="Wingdings" panose="05000000000000000000" pitchFamily="2" charset="2"/>
              <a:buChar char="§"/>
            </a:pPr>
            <a:r>
              <a:rPr lang="pt-BR" sz="3000" dirty="0">
                <a:solidFill>
                  <a:srgbClr val="FF0000"/>
                </a:solidFill>
              </a:rPr>
              <a:t>CSLL (Faturamento/Lucro)</a:t>
            </a:r>
          </a:p>
          <a:p>
            <a:pPr marL="914400" lvl="1" indent="-457200">
              <a:buFont typeface="Wingdings" panose="05000000000000000000" pitchFamily="2" charset="2"/>
              <a:buChar char="§"/>
            </a:pPr>
            <a:r>
              <a:rPr lang="pt-BR" sz="3000" dirty="0">
                <a:solidFill>
                  <a:srgbClr val="FF0000"/>
                </a:solidFill>
              </a:rPr>
              <a:t>CPMF (até 2007)</a:t>
            </a:r>
          </a:p>
          <a:p>
            <a:pPr marL="914400" lvl="1" indent="-457200">
              <a:buFont typeface="Wingdings" panose="05000000000000000000" pitchFamily="2" charset="2"/>
              <a:buChar char="§"/>
            </a:pPr>
            <a:r>
              <a:rPr lang="pt-BR" sz="3000" dirty="0">
                <a:solidFill>
                  <a:srgbClr val="FF0000"/>
                </a:solidFill>
              </a:rPr>
              <a:t>CIDE (</a:t>
            </a:r>
            <a:r>
              <a:rPr lang="pt-BR" sz="3000" i="0" dirty="0">
                <a:solidFill>
                  <a:srgbClr val="FF0000"/>
                </a:solidFill>
                <a:effectLst/>
              </a:rPr>
              <a:t>Contribuição de Intervenção no Domínio Econômico)</a:t>
            </a:r>
          </a:p>
          <a:p>
            <a:pPr marL="1371600" lvl="2" indent="-457200">
              <a:buFont typeface="Wingdings" panose="05000000000000000000" pitchFamily="2" charset="2"/>
              <a:buChar char="§"/>
            </a:pPr>
            <a:r>
              <a:rPr lang="pt-BR" sz="3000" dirty="0">
                <a:solidFill>
                  <a:srgbClr val="FF0000"/>
                </a:solidFill>
              </a:rPr>
              <a:t>Produtor e importador de combustíveis</a:t>
            </a:r>
          </a:p>
          <a:p>
            <a:pPr marL="914400" lvl="1" indent="-457200">
              <a:buFont typeface="Wingdings" panose="05000000000000000000" pitchFamily="2" charset="2"/>
              <a:buChar char="§"/>
            </a:pPr>
            <a:r>
              <a:rPr lang="pt-BR" sz="3000" dirty="0">
                <a:solidFill>
                  <a:srgbClr val="FF0000"/>
                </a:solidFill>
              </a:rPr>
              <a:t>Contribuição para a Previdência Social</a:t>
            </a:r>
          </a:p>
          <a:p>
            <a:pPr marL="914400" lvl="1" indent="-457200">
              <a:buFont typeface="Wingdings" panose="05000000000000000000" pitchFamily="2" charset="2"/>
              <a:buChar char="§"/>
            </a:pPr>
            <a:r>
              <a:rPr lang="pt-BR" sz="3000" dirty="0">
                <a:solidFill>
                  <a:srgbClr val="FF0000"/>
                </a:solidFill>
              </a:rPr>
              <a:t>ITR</a:t>
            </a:r>
          </a:p>
        </p:txBody>
      </p:sp>
    </p:spTree>
    <p:extLst>
      <p:ext uri="{BB962C8B-B14F-4D97-AF65-F5344CB8AC3E}">
        <p14:creationId xmlns:p14="http://schemas.microsoft.com/office/powerpoint/2010/main" val="3032347852"/>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EFF7694C-257C-4474-9557-338C5DB54316}"/>
              </a:ext>
            </a:extLst>
          </p:cNvPr>
          <p:cNvSpPr/>
          <p:nvPr/>
        </p:nvSpPr>
        <p:spPr bwMode="auto">
          <a:xfrm>
            <a:off x="176636" y="2686928"/>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C9BC449A-36C9-4886-B319-8B1CFB4939D8}"/>
              </a:ext>
            </a:extLst>
          </p:cNvPr>
          <p:cNvSpPr>
            <a:spLocks noGrp="1" noChangeArrowheads="1"/>
          </p:cNvSpPr>
          <p:nvPr>
            <p:ph idx="1"/>
          </p:nvPr>
        </p:nvSpPr>
        <p:spPr bwMode="auto">
          <a:xfrm>
            <a:off x="239149" y="-147556"/>
            <a:ext cx="11688500" cy="378565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associação correta, de cima para baixo, é:</a:t>
            </a:r>
            <a:endParaRPr kumimoji="0" lang="pt-BR" altLang="pt-BR" sz="3000" b="0" i="0" u="none" strike="noStrike" cap="none" normalizeH="0" baseline="0" dirty="0">
              <a:ln>
                <a:noFill/>
              </a:ln>
              <a:solidFill>
                <a:schemeClr val="tx1"/>
              </a:solidFill>
              <a:effectLst/>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2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3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1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2 e 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1 e 2.</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1225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4D9865-D3C3-4D8D-9514-F1E64376482A}"/>
              </a:ext>
            </a:extLst>
          </p:cNvPr>
          <p:cNvSpPr>
            <a:spLocks noGrp="1"/>
          </p:cNvSpPr>
          <p:nvPr>
            <p:ph type="title"/>
          </p:nvPr>
        </p:nvSpPr>
        <p:spPr>
          <a:xfrm>
            <a:off x="182880" y="-21395"/>
            <a:ext cx="11683006" cy="785813"/>
          </a:xfrm>
        </p:spPr>
        <p:txBody>
          <a:bodyPr/>
          <a:lstStyle/>
          <a:p>
            <a:r>
              <a:rPr lang="pt-BR" b="1" i="0" dirty="0">
                <a:solidFill>
                  <a:srgbClr val="333333"/>
                </a:solidFill>
                <a:effectLst/>
                <a:latin typeface="Source Sans Pro" panose="020B0503030403020204" pitchFamily="34" charset="0"/>
              </a:rPr>
              <a:t> 11) </a:t>
            </a:r>
            <a:r>
              <a:rPr lang="pt-BR" dirty="0">
                <a:solidFill>
                  <a:srgbClr val="333333"/>
                </a:solidFill>
                <a:latin typeface="Source Sans Pro" panose="020B0503030403020204" pitchFamily="34" charset="0"/>
              </a:rPr>
              <a:t>FGV - Analista Portuário (CODEBA)/Economista/2016</a:t>
            </a:r>
            <a:endParaRPr lang="pt-BR" dirty="0"/>
          </a:p>
        </p:txBody>
      </p:sp>
      <p:sp>
        <p:nvSpPr>
          <p:cNvPr id="4" name="Rectangle 1">
            <a:extLst>
              <a:ext uri="{FF2B5EF4-FFF2-40B4-BE49-F238E27FC236}">
                <a16:creationId xmlns:a16="http://schemas.microsoft.com/office/drawing/2014/main" id="{9DB06B71-2DDE-4780-8E66-EF45A8E763A0}"/>
              </a:ext>
            </a:extLst>
          </p:cNvPr>
          <p:cNvSpPr>
            <a:spLocks noGrp="1" noChangeArrowheads="1"/>
          </p:cNvSpPr>
          <p:nvPr>
            <p:ph idx="1"/>
          </p:nvPr>
        </p:nvSpPr>
        <p:spPr bwMode="auto">
          <a:xfrm>
            <a:off x="295420" y="825612"/>
            <a:ext cx="11683006" cy="569386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Relacione as funções econômicas do governo às respectivas características.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1. Função Alocativa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2. Função Distributiva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3. Função Estabilizadora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nessa função, justifica-se a intervenção do setor público no investimento em infraestrutura, dado o potencial deste na geração de externalidades positivas para toda a economia.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nessa função, a imposição de um imposto sobre heranças pode subsidiar o aumento da faixa de renda isenta do Imposto sobre a Renda (IR).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nessa função, com o esgotamento do modelo de crescimento baseado na expansão da demanda, o governo pode adotar políticas que estimulem o lado da oferta da economia.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a:t>
            </a:r>
          </a:p>
        </p:txBody>
      </p:sp>
      <p:sp>
        <p:nvSpPr>
          <p:cNvPr id="8" name="CaixaDeTexto 7">
            <a:extLst>
              <a:ext uri="{FF2B5EF4-FFF2-40B4-BE49-F238E27FC236}">
                <a16:creationId xmlns:a16="http://schemas.microsoft.com/office/drawing/2014/main" id="{5AAE4322-1EFE-4939-AC41-883ED7DC12C6}"/>
              </a:ext>
            </a:extLst>
          </p:cNvPr>
          <p:cNvSpPr txBox="1"/>
          <p:nvPr/>
        </p:nvSpPr>
        <p:spPr>
          <a:xfrm>
            <a:off x="407965" y="2574384"/>
            <a:ext cx="436098" cy="523220"/>
          </a:xfrm>
          <a:prstGeom prst="rect">
            <a:avLst/>
          </a:prstGeom>
          <a:noFill/>
        </p:spPr>
        <p:txBody>
          <a:bodyPr wrap="square" rtlCol="0">
            <a:spAutoFit/>
          </a:bodyPr>
          <a:lstStyle/>
          <a:p>
            <a:r>
              <a:rPr lang="pt-BR" sz="2800" b="1" dirty="0">
                <a:solidFill>
                  <a:srgbClr val="C00000"/>
                </a:solidFill>
              </a:rPr>
              <a:t>1</a:t>
            </a:r>
          </a:p>
        </p:txBody>
      </p:sp>
      <p:sp>
        <p:nvSpPr>
          <p:cNvPr id="9" name="CaixaDeTexto 8">
            <a:extLst>
              <a:ext uri="{FF2B5EF4-FFF2-40B4-BE49-F238E27FC236}">
                <a16:creationId xmlns:a16="http://schemas.microsoft.com/office/drawing/2014/main" id="{7C658049-B0B0-4A21-BD23-12AC081F2477}"/>
              </a:ext>
            </a:extLst>
          </p:cNvPr>
          <p:cNvSpPr txBox="1"/>
          <p:nvPr/>
        </p:nvSpPr>
        <p:spPr>
          <a:xfrm>
            <a:off x="405620" y="3866268"/>
            <a:ext cx="436098" cy="523220"/>
          </a:xfrm>
          <a:prstGeom prst="rect">
            <a:avLst/>
          </a:prstGeom>
          <a:noFill/>
        </p:spPr>
        <p:txBody>
          <a:bodyPr wrap="square" rtlCol="0">
            <a:spAutoFit/>
          </a:bodyPr>
          <a:lstStyle/>
          <a:p>
            <a:r>
              <a:rPr lang="pt-BR" sz="2800" b="1" dirty="0">
                <a:solidFill>
                  <a:srgbClr val="C00000"/>
                </a:solidFill>
              </a:rPr>
              <a:t>2</a:t>
            </a:r>
          </a:p>
        </p:txBody>
      </p:sp>
      <p:sp>
        <p:nvSpPr>
          <p:cNvPr id="10" name="CaixaDeTexto 9">
            <a:extLst>
              <a:ext uri="{FF2B5EF4-FFF2-40B4-BE49-F238E27FC236}">
                <a16:creationId xmlns:a16="http://schemas.microsoft.com/office/drawing/2014/main" id="{41182A2F-E44D-4064-B24F-7E7012246AC9}"/>
              </a:ext>
            </a:extLst>
          </p:cNvPr>
          <p:cNvSpPr txBox="1"/>
          <p:nvPr/>
        </p:nvSpPr>
        <p:spPr>
          <a:xfrm>
            <a:off x="403272" y="4707983"/>
            <a:ext cx="436098" cy="523220"/>
          </a:xfrm>
          <a:prstGeom prst="rect">
            <a:avLst/>
          </a:prstGeom>
          <a:noFill/>
        </p:spPr>
        <p:txBody>
          <a:bodyPr wrap="square" rtlCol="0">
            <a:spAutoFit/>
          </a:bodyPr>
          <a:lstStyle/>
          <a:p>
            <a:r>
              <a:rPr lang="pt-BR" sz="2800" b="1" dirty="0">
                <a:solidFill>
                  <a:srgbClr val="C00000"/>
                </a:solidFill>
              </a:rPr>
              <a:t>3</a:t>
            </a:r>
          </a:p>
        </p:txBody>
      </p:sp>
      <p:sp>
        <p:nvSpPr>
          <p:cNvPr id="11" name="CaixaDeTexto 10">
            <a:extLst>
              <a:ext uri="{FF2B5EF4-FFF2-40B4-BE49-F238E27FC236}">
                <a16:creationId xmlns:a16="http://schemas.microsoft.com/office/drawing/2014/main" id="{ED8B5C5A-8E28-4230-BBE3-5CABF5F73B86}"/>
              </a:ext>
            </a:extLst>
          </p:cNvPr>
          <p:cNvSpPr txBox="1"/>
          <p:nvPr/>
        </p:nvSpPr>
        <p:spPr>
          <a:xfrm>
            <a:off x="5205044" y="3460655"/>
            <a:ext cx="4543868" cy="461665"/>
          </a:xfrm>
          <a:prstGeom prst="rect">
            <a:avLst/>
          </a:prstGeom>
          <a:noFill/>
          <a:ln>
            <a:solidFill>
              <a:srgbClr val="C00000"/>
            </a:solidFill>
          </a:ln>
        </p:spPr>
        <p:txBody>
          <a:bodyPr wrap="square" rtlCol="0">
            <a:spAutoFit/>
          </a:bodyPr>
          <a:lstStyle/>
          <a:p>
            <a:r>
              <a:rPr lang="pt-BR" b="1" dirty="0">
                <a:solidFill>
                  <a:srgbClr val="C00000"/>
                </a:solidFill>
              </a:rPr>
              <a:t>Melhorar a alocação dos recursos</a:t>
            </a:r>
          </a:p>
        </p:txBody>
      </p:sp>
      <p:sp>
        <p:nvSpPr>
          <p:cNvPr id="12" name="CaixaDeTexto 11">
            <a:extLst>
              <a:ext uri="{FF2B5EF4-FFF2-40B4-BE49-F238E27FC236}">
                <a16:creationId xmlns:a16="http://schemas.microsoft.com/office/drawing/2014/main" id="{8263CD03-FCFA-4DA1-860D-AA75CD1C503A}"/>
              </a:ext>
            </a:extLst>
          </p:cNvPr>
          <p:cNvSpPr txBox="1"/>
          <p:nvPr/>
        </p:nvSpPr>
        <p:spPr>
          <a:xfrm>
            <a:off x="10267073" y="4302370"/>
            <a:ext cx="1788944" cy="461665"/>
          </a:xfrm>
          <a:prstGeom prst="rect">
            <a:avLst/>
          </a:prstGeom>
          <a:noFill/>
          <a:ln>
            <a:solidFill>
              <a:srgbClr val="C00000"/>
            </a:solidFill>
          </a:ln>
        </p:spPr>
        <p:txBody>
          <a:bodyPr wrap="square" rtlCol="0">
            <a:spAutoFit/>
          </a:bodyPr>
          <a:lstStyle/>
          <a:p>
            <a:r>
              <a:rPr lang="pt-BR" b="1" dirty="0">
                <a:solidFill>
                  <a:srgbClr val="C00000"/>
                </a:solidFill>
              </a:rPr>
              <a:t>Distributiva</a:t>
            </a:r>
          </a:p>
        </p:txBody>
      </p:sp>
      <p:sp>
        <p:nvSpPr>
          <p:cNvPr id="13" name="CaixaDeTexto 12">
            <a:extLst>
              <a:ext uri="{FF2B5EF4-FFF2-40B4-BE49-F238E27FC236}">
                <a16:creationId xmlns:a16="http://schemas.microsoft.com/office/drawing/2014/main" id="{03370FFD-6BE8-4D76-8F50-CE70CB37973D}"/>
              </a:ext>
            </a:extLst>
          </p:cNvPr>
          <p:cNvSpPr txBox="1"/>
          <p:nvPr/>
        </p:nvSpPr>
        <p:spPr>
          <a:xfrm>
            <a:off x="4670470" y="5608320"/>
            <a:ext cx="2079679" cy="461665"/>
          </a:xfrm>
          <a:prstGeom prst="rect">
            <a:avLst/>
          </a:prstGeom>
          <a:noFill/>
          <a:ln>
            <a:solidFill>
              <a:srgbClr val="C00000"/>
            </a:solidFill>
          </a:ln>
        </p:spPr>
        <p:txBody>
          <a:bodyPr wrap="square" rtlCol="0">
            <a:spAutoFit/>
          </a:bodyPr>
          <a:lstStyle/>
          <a:p>
            <a:r>
              <a:rPr lang="pt-BR" b="1" dirty="0">
                <a:solidFill>
                  <a:srgbClr val="C00000"/>
                </a:solidFill>
              </a:rPr>
              <a:t>Estabilizadora</a:t>
            </a:r>
          </a:p>
        </p:txBody>
      </p:sp>
    </p:spTree>
    <p:extLst>
      <p:ext uri="{BB962C8B-B14F-4D97-AF65-F5344CB8AC3E}">
        <p14:creationId xmlns:p14="http://schemas.microsoft.com/office/powerpoint/2010/main" val="38367370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animBg="1"/>
      <p:bldP spid="1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5D636BCE-5BDE-40B1-9FF1-D7687CA2084A}"/>
              </a:ext>
            </a:extLst>
          </p:cNvPr>
          <p:cNvSpPr/>
          <p:nvPr/>
        </p:nvSpPr>
        <p:spPr bwMode="auto">
          <a:xfrm>
            <a:off x="232908" y="2504049"/>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C5419581-8A52-48D7-BEC9-7A16B7C7989B}"/>
              </a:ext>
            </a:extLst>
          </p:cNvPr>
          <p:cNvSpPr>
            <a:spLocks noGrp="1" noChangeArrowheads="1"/>
          </p:cNvSpPr>
          <p:nvPr>
            <p:ph idx="1"/>
          </p:nvPr>
        </p:nvSpPr>
        <p:spPr bwMode="auto">
          <a:xfrm>
            <a:off x="295420" y="-136987"/>
            <a:ext cx="11683006" cy="353943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Assinale a alternativa que mostra a relação correta, de cima para baixo.</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3 – 2 – 1.</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3 – 1 – 2.</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2 – 1 – 3.</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1 – 3 – 2.</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1 – 2 – 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32086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0BB7355D-859C-4B8B-A0D7-6E1F6E3B9955}"/>
              </a:ext>
            </a:extLst>
          </p:cNvPr>
          <p:cNvSpPr/>
          <p:nvPr/>
        </p:nvSpPr>
        <p:spPr bwMode="auto">
          <a:xfrm>
            <a:off x="92228" y="3938952"/>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F2879011-9FB9-4C37-859D-D190146BB8E6}"/>
              </a:ext>
            </a:extLst>
          </p:cNvPr>
          <p:cNvSpPr>
            <a:spLocks noGrp="1"/>
          </p:cNvSpPr>
          <p:nvPr>
            <p:ph type="title"/>
          </p:nvPr>
        </p:nvSpPr>
        <p:spPr>
          <a:xfrm>
            <a:off x="275" y="502056"/>
            <a:ext cx="9491133" cy="785813"/>
          </a:xfrm>
        </p:spPr>
        <p:txBody>
          <a:bodyPr/>
          <a:lstStyle/>
          <a:p>
            <a:r>
              <a:rPr lang="pt-BR" b="1" i="0" dirty="0">
                <a:solidFill>
                  <a:srgbClr val="333333"/>
                </a:solidFill>
                <a:effectLst/>
                <a:latin typeface="Source Sans Pro" panose="020B0503030403020204" pitchFamily="34" charset="0"/>
              </a:rPr>
              <a:t> 13) </a:t>
            </a:r>
            <a:r>
              <a:rPr lang="pt-BR" dirty="0">
                <a:solidFill>
                  <a:srgbClr val="333333"/>
                </a:solidFill>
                <a:latin typeface="Source Sans Pro" panose="020B0503030403020204" pitchFamily="34" charset="0"/>
              </a:rPr>
              <a:t>FGV - Analista (DPE MT)/Economista/2015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2243388A-0FBF-4F20-81A2-FFB01E245F95}"/>
              </a:ext>
            </a:extLst>
          </p:cNvPr>
          <p:cNvSpPr>
            <a:spLocks noGrp="1" noChangeArrowheads="1"/>
          </p:cNvSpPr>
          <p:nvPr>
            <p:ph idx="1"/>
          </p:nvPr>
        </p:nvSpPr>
        <p:spPr bwMode="auto">
          <a:xfrm>
            <a:off x="136018" y="739648"/>
            <a:ext cx="11849655" cy="589392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900" b="0" i="0" u="none" strike="noStrike" cap="none" normalizeH="0" baseline="0" dirty="0">
                <a:ln>
                  <a:noFill/>
                </a:ln>
                <a:solidFill>
                  <a:schemeClr val="tx1"/>
                </a:solidFill>
                <a:effectLst/>
                <a:latin typeface="Source Sans Pro" panose="020B0503030403020204" pitchFamily="34" charset="0"/>
              </a:rPr>
              <a:t>Segundo muitos analistas, a economia brasileira apresentou um crescimento próximo de 0% em 2014. Aliado a uma taxa de inflação próxima de 6,5%, podemos dizer que a economia se encontra em um cenário de estagflação, mas ainda mantendo uma baixa taxa de desemprego.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900" b="0" i="0" u="none" strike="noStrike" cap="none" normalizeH="0" baseline="0" dirty="0">
                <a:ln>
                  <a:noFill/>
                </a:ln>
                <a:solidFill>
                  <a:schemeClr val="tx1"/>
                </a:solidFill>
                <a:effectLst/>
                <a:latin typeface="Source Sans Pro" panose="020B0503030403020204" pitchFamily="34" charset="0"/>
              </a:rPr>
              <a:t>Nesse sentido, o governo não tem cumprido totalmente a sua função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alocativa, por meio da política fiscal.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distributiva, por meio da política monetária.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estabilizadora, por meio de uma combinação das políticas monetária e fiscal.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estabilizadora, por meio do melhor provimento de serviços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alocativa, por meio da elevação das contribuições relativas a seguridade social.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9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953CFA73-5D48-49AE-8303-1B3724CE1224}"/>
              </a:ext>
            </a:extLst>
          </p:cNvPr>
          <p:cNvSpPr txBox="1"/>
          <p:nvPr/>
        </p:nvSpPr>
        <p:spPr>
          <a:xfrm>
            <a:off x="1800660" y="4342229"/>
            <a:ext cx="5514539" cy="461665"/>
          </a:xfrm>
          <a:prstGeom prst="rect">
            <a:avLst/>
          </a:prstGeom>
          <a:noFill/>
          <a:ln>
            <a:solidFill>
              <a:srgbClr val="C00000"/>
            </a:solidFill>
          </a:ln>
        </p:spPr>
        <p:txBody>
          <a:bodyPr wrap="square" rtlCol="0">
            <a:spAutoFit/>
          </a:bodyPr>
          <a:lstStyle/>
          <a:p>
            <a:r>
              <a:rPr lang="pt-BR" b="1" dirty="0">
                <a:solidFill>
                  <a:srgbClr val="C00000"/>
                </a:solidFill>
              </a:rPr>
              <a:t>Trata-se de um aspecto macroeconômico</a:t>
            </a:r>
          </a:p>
        </p:txBody>
      </p:sp>
    </p:spTree>
    <p:extLst>
      <p:ext uri="{BB962C8B-B14F-4D97-AF65-F5344CB8AC3E}">
        <p14:creationId xmlns:p14="http://schemas.microsoft.com/office/powerpoint/2010/main" val="12693955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DC3CF39E-41AE-4417-945D-10D0BF3BCDBA}"/>
              </a:ext>
            </a:extLst>
          </p:cNvPr>
          <p:cNvSpPr/>
          <p:nvPr/>
        </p:nvSpPr>
        <p:spPr bwMode="auto">
          <a:xfrm>
            <a:off x="134432" y="4754882"/>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7758BE4A-EB1C-4549-9F3E-F670E69AF010}"/>
              </a:ext>
            </a:extLst>
          </p:cNvPr>
          <p:cNvSpPr>
            <a:spLocks noGrp="1"/>
          </p:cNvSpPr>
          <p:nvPr>
            <p:ph type="title"/>
          </p:nvPr>
        </p:nvSpPr>
        <p:spPr>
          <a:xfrm>
            <a:off x="182880" y="-35462"/>
            <a:ext cx="11802793" cy="785813"/>
          </a:xfrm>
        </p:spPr>
        <p:txBody>
          <a:bodyPr/>
          <a:lstStyle/>
          <a:p>
            <a:pPr algn="just"/>
            <a:r>
              <a:rPr lang="pt-BR" sz="3400" b="1" i="0" dirty="0">
                <a:solidFill>
                  <a:srgbClr val="333333"/>
                </a:solidFill>
                <a:effectLst/>
                <a:latin typeface="Source Sans Pro" panose="020B0503030403020204" pitchFamily="34" charset="0"/>
              </a:rPr>
              <a:t>14) </a:t>
            </a:r>
            <a:r>
              <a:rPr lang="pt-BR" sz="3400" dirty="0">
                <a:solidFill>
                  <a:srgbClr val="333333"/>
                </a:solidFill>
                <a:latin typeface="Source Sans Pro" panose="020B0503030403020204" pitchFamily="34" charset="0"/>
              </a:rPr>
              <a:t>FGV - Anal da Defensoria Pública (DPE RO)/Anal  Eco/2015</a:t>
            </a:r>
            <a:endParaRPr lang="pt-BR" sz="3400" dirty="0"/>
          </a:p>
        </p:txBody>
      </p:sp>
      <p:sp>
        <p:nvSpPr>
          <p:cNvPr id="4" name="Rectangle 1">
            <a:extLst>
              <a:ext uri="{FF2B5EF4-FFF2-40B4-BE49-F238E27FC236}">
                <a16:creationId xmlns:a16="http://schemas.microsoft.com/office/drawing/2014/main" id="{B84F3C55-29AE-4BF8-9D71-4CC1A0248619}"/>
              </a:ext>
            </a:extLst>
          </p:cNvPr>
          <p:cNvSpPr>
            <a:spLocks noGrp="1" noChangeArrowheads="1"/>
          </p:cNvSpPr>
          <p:nvPr>
            <p:ph idx="1"/>
          </p:nvPr>
        </p:nvSpPr>
        <p:spPr bwMode="auto">
          <a:xfrm>
            <a:off x="192292" y="719592"/>
            <a:ext cx="11816828" cy="652486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Em relação às funções do Estado, considere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 para a(s) afirmativa(s) verdadeira(s) ou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para a(s) falsa(s):</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Um candidato eleito que eleva os gastos com segurança pública, está exercendo a sua função alocativa.</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A implementação de um imposto sobre grandes fortunas e a redução daqueles cobrados sobre os extratos menores de renda estão relacionados à função distributiva.</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Políticas que reduzam os custos admissionais a fim de elevar o emprego estão relacionadas à função estabilizadora.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A sequência correta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Source Sans Pro" panose="020B0503030403020204" pitchFamily="34" charset="0"/>
              </a:rPr>
              <a:t>V – V –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Source Sans Pro" panose="020B0503030403020204" pitchFamily="34" charset="0"/>
              </a:rPr>
              <a:t>V – V – F;</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Source Sans Pro" panose="020B0503030403020204" pitchFamily="34" charset="0"/>
              </a:rPr>
              <a:t>F – V –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Source Sans Pro" panose="020B0503030403020204" pitchFamily="34" charset="0"/>
              </a:rPr>
              <a:t>F – F –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Source Sans Pro" panose="020B0503030403020204" pitchFamily="34" charset="0"/>
              </a:rPr>
              <a:t>F – F – F.</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96E5AFAB-BEC5-419A-8077-5F2C5E39D638}"/>
              </a:ext>
            </a:extLst>
          </p:cNvPr>
          <p:cNvSpPr txBox="1"/>
          <p:nvPr/>
        </p:nvSpPr>
        <p:spPr>
          <a:xfrm>
            <a:off x="267287" y="1575583"/>
            <a:ext cx="337625" cy="461665"/>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8F1C55B1-5241-4F1E-B34E-CA815426825B}"/>
              </a:ext>
            </a:extLst>
          </p:cNvPr>
          <p:cNvSpPr txBox="1"/>
          <p:nvPr/>
        </p:nvSpPr>
        <p:spPr>
          <a:xfrm>
            <a:off x="279007" y="2389162"/>
            <a:ext cx="337625" cy="461665"/>
          </a:xfrm>
          <a:prstGeom prst="rect">
            <a:avLst/>
          </a:prstGeom>
          <a:noFill/>
        </p:spPr>
        <p:txBody>
          <a:bodyPr wrap="square" rtlCol="0">
            <a:spAutoFit/>
          </a:bodyPr>
          <a:lstStyle/>
          <a:p>
            <a:r>
              <a:rPr lang="pt-BR" b="1" dirty="0">
                <a:solidFill>
                  <a:srgbClr val="C00000"/>
                </a:solidFill>
              </a:rPr>
              <a:t>V</a:t>
            </a:r>
          </a:p>
        </p:txBody>
      </p:sp>
      <p:sp>
        <p:nvSpPr>
          <p:cNvPr id="7" name="CaixaDeTexto 6">
            <a:extLst>
              <a:ext uri="{FF2B5EF4-FFF2-40B4-BE49-F238E27FC236}">
                <a16:creationId xmlns:a16="http://schemas.microsoft.com/office/drawing/2014/main" id="{C6540AC5-12FF-4CDE-BBEF-277018748CE0}"/>
              </a:ext>
            </a:extLst>
          </p:cNvPr>
          <p:cNvSpPr txBox="1"/>
          <p:nvPr/>
        </p:nvSpPr>
        <p:spPr>
          <a:xfrm>
            <a:off x="276665" y="3568505"/>
            <a:ext cx="337625" cy="461665"/>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26479893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6" grpId="0"/>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CEE3C5-F7D1-4B9D-8E96-41A08954ACCE}"/>
              </a:ext>
            </a:extLst>
          </p:cNvPr>
          <p:cNvSpPr>
            <a:spLocks noGrp="1"/>
          </p:cNvSpPr>
          <p:nvPr>
            <p:ph type="title"/>
          </p:nvPr>
        </p:nvSpPr>
        <p:spPr>
          <a:xfrm>
            <a:off x="176984" y="472563"/>
            <a:ext cx="11739715" cy="785813"/>
          </a:xfrm>
        </p:spPr>
        <p:txBody>
          <a:bodyPr/>
          <a:lstStyle/>
          <a:p>
            <a:r>
              <a:rPr lang="pt-BR" b="1" i="0" dirty="0">
                <a:solidFill>
                  <a:srgbClr val="333333"/>
                </a:solidFill>
                <a:effectLst/>
                <a:latin typeface="Source Sans Pro" panose="020B0503030403020204" pitchFamily="34" charset="0"/>
              </a:rPr>
              <a:t>15) </a:t>
            </a:r>
            <a:r>
              <a:rPr lang="pt-BR" dirty="0">
                <a:solidFill>
                  <a:srgbClr val="333333"/>
                </a:solidFill>
                <a:latin typeface="Source Sans Pro" panose="020B0503030403020204" pitchFamily="34" charset="0"/>
              </a:rPr>
              <a:t>FGV - Agente de Fiscalização (TCM SP)/Economia/2015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670901F3-3B6A-4E70-8824-7F41B1B919BB}"/>
              </a:ext>
            </a:extLst>
          </p:cNvPr>
          <p:cNvSpPr>
            <a:spLocks noGrp="1" noChangeArrowheads="1"/>
          </p:cNvSpPr>
          <p:nvPr>
            <p:ph idx="1"/>
          </p:nvPr>
        </p:nvSpPr>
        <p:spPr bwMode="auto">
          <a:xfrm>
            <a:off x="191732" y="599167"/>
            <a:ext cx="11739716" cy="655564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Relacione as funções do governo com suas respectivas características ou descrições.</a:t>
            </a:r>
            <a:endParaRPr lang="pt-BR" altLang="pt-BR" sz="28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1. Função Alocativa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2. Função Distributiva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3. Função Estabilizadora</a:t>
            </a:r>
            <a:endParaRPr lang="pt-BR" altLang="pt-BR" sz="28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O  mecanismo eleitoral  é imprescindível para que uma sociedade revele suas preferências de distribuição dos recursos públicos disponíveis na provisão de bens e serviços por parte do Estado.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Uma taxa de inflação elevada tende a impactar mais fortemente os mais pobres, visto que estes têm maior perda de poder de compra de seus rendimentos. Essa é uma das razões pelas quais o governo deve usar a política monetária e fiscal para combater a inflação.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A tributação de grandes fortunas   pode   ser   um   mecanismo importante para financiar programas de construção de moradias populares.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C30E95EC-3568-4CD3-ABA8-E5FCEC014676}"/>
              </a:ext>
            </a:extLst>
          </p:cNvPr>
          <p:cNvSpPr txBox="1"/>
          <p:nvPr/>
        </p:nvSpPr>
        <p:spPr>
          <a:xfrm>
            <a:off x="351691" y="2757270"/>
            <a:ext cx="126610" cy="523220"/>
          </a:xfrm>
          <a:prstGeom prst="rect">
            <a:avLst/>
          </a:prstGeom>
          <a:noFill/>
        </p:spPr>
        <p:txBody>
          <a:bodyPr wrap="square" rtlCol="0">
            <a:spAutoFit/>
          </a:bodyPr>
          <a:lstStyle/>
          <a:p>
            <a:r>
              <a:rPr lang="pt-BR" sz="2800" b="1" dirty="0">
                <a:solidFill>
                  <a:srgbClr val="C00000"/>
                </a:solidFill>
              </a:rPr>
              <a:t>1</a:t>
            </a:r>
          </a:p>
        </p:txBody>
      </p:sp>
      <p:sp>
        <p:nvSpPr>
          <p:cNvPr id="5" name="CaixaDeTexto 4">
            <a:extLst>
              <a:ext uri="{FF2B5EF4-FFF2-40B4-BE49-F238E27FC236}">
                <a16:creationId xmlns:a16="http://schemas.microsoft.com/office/drawing/2014/main" id="{C0E15352-372A-49A2-BAFD-6DD0CC2FF208}"/>
              </a:ext>
            </a:extLst>
          </p:cNvPr>
          <p:cNvSpPr txBox="1"/>
          <p:nvPr/>
        </p:nvSpPr>
        <p:spPr>
          <a:xfrm>
            <a:off x="321209" y="4063221"/>
            <a:ext cx="286569" cy="523220"/>
          </a:xfrm>
          <a:prstGeom prst="rect">
            <a:avLst/>
          </a:prstGeom>
          <a:noFill/>
        </p:spPr>
        <p:txBody>
          <a:bodyPr wrap="square" rtlCol="0">
            <a:spAutoFit/>
          </a:bodyPr>
          <a:lstStyle/>
          <a:p>
            <a:r>
              <a:rPr lang="pt-BR" sz="2800" b="1" dirty="0">
                <a:solidFill>
                  <a:srgbClr val="C00000"/>
                </a:solidFill>
              </a:rPr>
              <a:t>3</a:t>
            </a:r>
          </a:p>
        </p:txBody>
      </p:sp>
      <p:sp>
        <p:nvSpPr>
          <p:cNvPr id="6" name="CaixaDeTexto 5">
            <a:extLst>
              <a:ext uri="{FF2B5EF4-FFF2-40B4-BE49-F238E27FC236}">
                <a16:creationId xmlns:a16="http://schemas.microsoft.com/office/drawing/2014/main" id="{CC32F756-F004-44D9-847B-9FAFFFB58761}"/>
              </a:ext>
            </a:extLst>
          </p:cNvPr>
          <p:cNvSpPr txBox="1"/>
          <p:nvPr/>
        </p:nvSpPr>
        <p:spPr>
          <a:xfrm>
            <a:off x="318864" y="5763069"/>
            <a:ext cx="286569" cy="523220"/>
          </a:xfrm>
          <a:prstGeom prst="rect">
            <a:avLst/>
          </a:prstGeom>
          <a:noFill/>
        </p:spPr>
        <p:txBody>
          <a:bodyPr wrap="square" rtlCol="0">
            <a:spAutoFit/>
          </a:bodyPr>
          <a:lstStyle/>
          <a:p>
            <a:r>
              <a:rPr lang="pt-BR" sz="2800" b="1" dirty="0">
                <a:solidFill>
                  <a:srgbClr val="C00000"/>
                </a:solidFill>
              </a:rPr>
              <a:t>2</a:t>
            </a:r>
          </a:p>
        </p:txBody>
      </p:sp>
      <p:sp>
        <p:nvSpPr>
          <p:cNvPr id="7" name="CaixaDeTexto 6">
            <a:extLst>
              <a:ext uri="{FF2B5EF4-FFF2-40B4-BE49-F238E27FC236}">
                <a16:creationId xmlns:a16="http://schemas.microsoft.com/office/drawing/2014/main" id="{160A6A80-FD4A-4976-9F1E-189FFA80CBBA}"/>
              </a:ext>
            </a:extLst>
          </p:cNvPr>
          <p:cNvSpPr txBox="1"/>
          <p:nvPr/>
        </p:nvSpPr>
        <p:spPr>
          <a:xfrm>
            <a:off x="7582490" y="3643534"/>
            <a:ext cx="2588454" cy="461665"/>
          </a:xfrm>
          <a:prstGeom prst="rect">
            <a:avLst/>
          </a:prstGeom>
          <a:noFill/>
          <a:ln>
            <a:solidFill>
              <a:srgbClr val="C00000"/>
            </a:solidFill>
          </a:ln>
        </p:spPr>
        <p:txBody>
          <a:bodyPr wrap="square" rtlCol="0">
            <a:spAutoFit/>
          </a:bodyPr>
          <a:lstStyle/>
          <a:p>
            <a:r>
              <a:rPr lang="pt-BR" b="1" dirty="0">
                <a:solidFill>
                  <a:srgbClr val="C00000"/>
                </a:solidFill>
              </a:rPr>
              <a:t>...forçou a barra...</a:t>
            </a:r>
          </a:p>
        </p:txBody>
      </p:sp>
    </p:spTree>
    <p:extLst>
      <p:ext uri="{BB962C8B-B14F-4D97-AF65-F5344CB8AC3E}">
        <p14:creationId xmlns:p14="http://schemas.microsoft.com/office/powerpoint/2010/main" val="14484548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FE0B4FBC-22A7-453B-B4C2-637A28B71EBE}"/>
              </a:ext>
            </a:extLst>
          </p:cNvPr>
          <p:cNvSpPr/>
          <p:nvPr/>
        </p:nvSpPr>
        <p:spPr bwMode="auto">
          <a:xfrm>
            <a:off x="162568" y="120982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52D03630-B1BC-4AF2-B41E-156F02D43E5C}"/>
              </a:ext>
            </a:extLst>
          </p:cNvPr>
          <p:cNvSpPr>
            <a:spLocks noGrp="1" noChangeArrowheads="1"/>
          </p:cNvSpPr>
          <p:nvPr>
            <p:ph idx="1"/>
          </p:nvPr>
        </p:nvSpPr>
        <p:spPr bwMode="auto">
          <a:xfrm>
            <a:off x="191732" y="-242846"/>
            <a:ext cx="11739716" cy="378565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3000" b="0" i="0" u="none" strike="noStrike" cap="none" normalizeH="0" baseline="0" dirty="0">
                <a:ln>
                  <a:noFill/>
                </a:ln>
                <a:solidFill>
                  <a:schemeClr val="tx1"/>
                </a:solidFill>
                <a:effectLst/>
                <a:latin typeface="Source Sans Pro" panose="020B0503030403020204" pitchFamily="34" charset="0"/>
              </a:rPr>
            </a:br>
            <a:r>
              <a:rPr kumimoji="0" lang="pt-BR" altLang="pt-BR" sz="3000" b="0" i="0" u="none" strike="noStrike" cap="none" normalizeH="0" baseline="0" dirty="0">
                <a:ln>
                  <a:noFill/>
                </a:ln>
                <a:solidFill>
                  <a:schemeClr val="tx1"/>
                </a:solidFill>
                <a:effectLst/>
                <a:latin typeface="Source Sans Pro" panose="020B0503030403020204" pitchFamily="34" charset="0"/>
              </a:rPr>
              <a:t>A relação correta, de cima para baixo,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2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3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1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3 e 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1 e 2.</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56505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B1068-B775-4617-885A-EFE582054562}"/>
              </a:ext>
            </a:extLst>
          </p:cNvPr>
          <p:cNvSpPr>
            <a:spLocks noGrp="1"/>
          </p:cNvSpPr>
          <p:nvPr>
            <p:ph type="title"/>
          </p:nvPr>
        </p:nvSpPr>
        <p:spPr>
          <a:xfrm>
            <a:off x="147485" y="472563"/>
            <a:ext cx="11231716" cy="785813"/>
          </a:xfrm>
        </p:spPr>
        <p:txBody>
          <a:bodyPr/>
          <a:lstStyle/>
          <a:p>
            <a:r>
              <a:rPr lang="pt-BR" dirty="0">
                <a:solidFill>
                  <a:srgbClr val="333333"/>
                </a:solidFill>
                <a:latin typeface="Source Sans Pro" panose="020B0503030403020204" pitchFamily="34" charset="0"/>
              </a:rPr>
              <a:t>16) FGV - Analista Judiciário (TJ RO)/Economista/2015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FFBC6ADA-BB29-4461-832E-C104BEE0DEA7}"/>
              </a:ext>
            </a:extLst>
          </p:cNvPr>
          <p:cNvSpPr>
            <a:spLocks noGrp="1" noChangeArrowheads="1"/>
          </p:cNvSpPr>
          <p:nvPr>
            <p:ph idx="1"/>
          </p:nvPr>
        </p:nvSpPr>
        <p:spPr bwMode="auto">
          <a:xfrm>
            <a:off x="147486" y="806100"/>
            <a:ext cx="11828204" cy="500136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900" b="0" i="0" u="none" strike="noStrike" cap="none" normalizeH="0" baseline="0" dirty="0">
                <a:ln>
                  <a:noFill/>
                </a:ln>
                <a:solidFill>
                  <a:schemeClr val="tx1"/>
                </a:solidFill>
                <a:effectLst/>
                <a:latin typeface="Source Sans Pro" panose="020B0503030403020204" pitchFamily="34" charset="0"/>
              </a:rPr>
              <a:t>O ajuste fiscal promovido pelo governo pode ser entendido como uma forma de se restabelecer um dos tripés da macroeconomia brasileira, que é o equilíbrio das contas públicas, com redução dos efeitos nefastos sobre a inflação de uma política fiscal expansionista e desenfreada.</a:t>
            </a:r>
            <a:endParaRPr lang="pt-BR" altLang="pt-BR" sz="29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900" b="0" i="0" u="none" strike="noStrike" cap="none" normalizeH="0" baseline="0" dirty="0">
                <a:ln>
                  <a:noFill/>
                </a:ln>
                <a:solidFill>
                  <a:schemeClr val="tx1"/>
                </a:solidFill>
                <a:effectLst/>
                <a:latin typeface="Source Sans Pro" panose="020B0503030403020204" pitchFamily="34" charset="0"/>
              </a:rPr>
              <a:t>Adicionalmente, o ajuste fiscal pode ter consequências sobre o contingenciamento de verbas para alguns programas sociais, com redução das transferências de renda.</a:t>
            </a:r>
            <a:endParaRPr lang="pt-BR" altLang="pt-BR" sz="29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900" b="0" i="0" u="none" strike="noStrike" cap="none" normalizeH="0" baseline="0" dirty="0">
                <a:ln>
                  <a:noFill/>
                </a:ln>
                <a:solidFill>
                  <a:schemeClr val="tx1"/>
                </a:solidFill>
                <a:effectLst/>
                <a:latin typeface="Source Sans Pro" panose="020B0503030403020204" pitchFamily="34" charset="0"/>
              </a:rPr>
              <a:t>Por fim, a redução de transferências para provisão de educação pública pode reduzir as oportunidades para a população.</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900" b="0" i="0" u="none" strike="noStrike" cap="none" normalizeH="0" baseline="0" dirty="0">
                <a:ln>
                  <a:noFill/>
                </a:ln>
                <a:solidFill>
                  <a:schemeClr val="tx1"/>
                </a:solidFill>
                <a:effectLst/>
                <a:latin typeface="Source Sans Pro" panose="020B0503030403020204" pitchFamily="34" charset="0"/>
              </a:rPr>
            </a:br>
            <a:endParaRPr kumimoji="0" lang="pt-BR" altLang="pt-BR" sz="29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0AA57BA9-F0B4-4BB8-BF62-BD069F836360}"/>
              </a:ext>
            </a:extLst>
          </p:cNvPr>
          <p:cNvSpPr txBox="1"/>
          <p:nvPr/>
        </p:nvSpPr>
        <p:spPr>
          <a:xfrm>
            <a:off x="9397218" y="2194560"/>
            <a:ext cx="2110153" cy="461665"/>
          </a:xfrm>
          <a:prstGeom prst="rect">
            <a:avLst/>
          </a:prstGeom>
          <a:noFill/>
          <a:ln>
            <a:solidFill>
              <a:srgbClr val="C00000"/>
            </a:solidFill>
          </a:ln>
        </p:spPr>
        <p:txBody>
          <a:bodyPr wrap="square" rtlCol="0">
            <a:spAutoFit/>
          </a:bodyPr>
          <a:lstStyle/>
          <a:p>
            <a:r>
              <a:rPr lang="pt-BR" b="1" dirty="0">
                <a:solidFill>
                  <a:srgbClr val="C00000"/>
                </a:solidFill>
              </a:rPr>
              <a:t>Estabilizadora</a:t>
            </a:r>
          </a:p>
        </p:txBody>
      </p:sp>
      <p:sp>
        <p:nvSpPr>
          <p:cNvPr id="5" name="CaixaDeTexto 4">
            <a:extLst>
              <a:ext uri="{FF2B5EF4-FFF2-40B4-BE49-F238E27FC236}">
                <a16:creationId xmlns:a16="http://schemas.microsoft.com/office/drawing/2014/main" id="{EC52C6E5-5E69-4E65-84FF-D848C8E8E19C}"/>
              </a:ext>
            </a:extLst>
          </p:cNvPr>
          <p:cNvSpPr txBox="1"/>
          <p:nvPr/>
        </p:nvSpPr>
        <p:spPr>
          <a:xfrm>
            <a:off x="4639991" y="3528647"/>
            <a:ext cx="1829583" cy="461665"/>
          </a:xfrm>
          <a:prstGeom prst="rect">
            <a:avLst/>
          </a:prstGeom>
          <a:noFill/>
          <a:ln>
            <a:solidFill>
              <a:srgbClr val="C00000"/>
            </a:solidFill>
          </a:ln>
        </p:spPr>
        <p:txBody>
          <a:bodyPr wrap="square" rtlCol="0">
            <a:spAutoFit/>
          </a:bodyPr>
          <a:lstStyle/>
          <a:p>
            <a:r>
              <a:rPr lang="pt-BR" b="1" dirty="0">
                <a:solidFill>
                  <a:srgbClr val="C00000"/>
                </a:solidFill>
              </a:rPr>
              <a:t>Distributiva</a:t>
            </a:r>
          </a:p>
        </p:txBody>
      </p:sp>
      <p:sp>
        <p:nvSpPr>
          <p:cNvPr id="6" name="CaixaDeTexto 5">
            <a:extLst>
              <a:ext uri="{FF2B5EF4-FFF2-40B4-BE49-F238E27FC236}">
                <a16:creationId xmlns:a16="http://schemas.microsoft.com/office/drawing/2014/main" id="{A80317C3-A331-4457-BF96-624E1ACE65A6}"/>
              </a:ext>
            </a:extLst>
          </p:cNvPr>
          <p:cNvSpPr txBox="1"/>
          <p:nvPr/>
        </p:nvSpPr>
        <p:spPr>
          <a:xfrm>
            <a:off x="7887287" y="4412567"/>
            <a:ext cx="1453664" cy="461665"/>
          </a:xfrm>
          <a:prstGeom prst="rect">
            <a:avLst/>
          </a:prstGeom>
          <a:noFill/>
          <a:ln>
            <a:solidFill>
              <a:srgbClr val="C00000"/>
            </a:solidFill>
          </a:ln>
        </p:spPr>
        <p:txBody>
          <a:bodyPr wrap="square" rtlCol="0">
            <a:spAutoFit/>
          </a:bodyPr>
          <a:lstStyle/>
          <a:p>
            <a:r>
              <a:rPr lang="pt-BR" b="1" dirty="0">
                <a:solidFill>
                  <a:srgbClr val="C00000"/>
                </a:solidFill>
              </a:rPr>
              <a:t>Alocativa</a:t>
            </a:r>
          </a:p>
        </p:txBody>
      </p:sp>
    </p:spTree>
    <p:extLst>
      <p:ext uri="{BB962C8B-B14F-4D97-AF65-F5344CB8AC3E}">
        <p14:creationId xmlns:p14="http://schemas.microsoft.com/office/powerpoint/2010/main" val="20808563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32868583-8123-47FB-A92A-292E3AF469CB}"/>
              </a:ext>
            </a:extLst>
          </p:cNvPr>
          <p:cNvSpPr/>
          <p:nvPr/>
        </p:nvSpPr>
        <p:spPr bwMode="auto">
          <a:xfrm>
            <a:off x="106296" y="2011681"/>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C48391D1-C8AF-46C1-AA6B-D3341878FBEE}"/>
              </a:ext>
            </a:extLst>
          </p:cNvPr>
          <p:cNvSpPr>
            <a:spLocks noGrp="1" noChangeArrowheads="1"/>
          </p:cNvSpPr>
          <p:nvPr>
            <p:ph idx="1"/>
          </p:nvPr>
        </p:nvSpPr>
        <p:spPr bwMode="auto">
          <a:xfrm>
            <a:off x="147486" y="-295073"/>
            <a:ext cx="11828204" cy="410881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900" b="0" i="0" u="none" strike="noStrike" cap="none" normalizeH="0" baseline="0" dirty="0">
                <a:ln>
                  <a:noFill/>
                </a:ln>
                <a:solidFill>
                  <a:schemeClr val="tx1"/>
                </a:solidFill>
                <a:effectLst/>
                <a:latin typeface="Source Sans Pro" panose="020B0503030403020204" pitchFamily="34" charset="0"/>
              </a:rPr>
            </a:br>
            <a:r>
              <a:rPr kumimoji="0" lang="pt-BR" altLang="pt-BR" sz="2900" b="0" i="0" u="none" strike="noStrike" cap="none" normalizeH="0" baseline="0" dirty="0">
                <a:ln>
                  <a:noFill/>
                </a:ln>
                <a:solidFill>
                  <a:schemeClr val="tx1"/>
                </a:solidFill>
                <a:effectLst/>
                <a:latin typeface="Source Sans Pro" panose="020B0503030403020204" pitchFamily="34" charset="0"/>
              </a:rPr>
              <a:t>Esses três parágrafos descrevem, respectivamente, exemplos, das seguintes funções do governo: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alocativa, distributiva e estabilizadora;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orçamentária, social e educativa;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estabilizadora, distributiva e alocativa;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fiscal, distributiva e social;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orçamentária, alocativa e social.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9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39842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DEB8DB5-8924-480F-B4E8-02756D16DB54}"/>
              </a:ext>
            </a:extLst>
          </p:cNvPr>
          <p:cNvSpPr/>
          <p:nvPr/>
        </p:nvSpPr>
        <p:spPr bwMode="auto">
          <a:xfrm>
            <a:off x="106297" y="4684542"/>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F4385CDB-E23B-4154-9193-BDBCFB67387B}"/>
              </a:ext>
            </a:extLst>
          </p:cNvPr>
          <p:cNvSpPr>
            <a:spLocks noGrp="1"/>
          </p:cNvSpPr>
          <p:nvPr>
            <p:ph type="title"/>
          </p:nvPr>
        </p:nvSpPr>
        <p:spPr>
          <a:xfrm>
            <a:off x="154745" y="485043"/>
            <a:ext cx="11901267" cy="785813"/>
          </a:xfrm>
        </p:spPr>
        <p:txBody>
          <a:bodyPr/>
          <a:lstStyle/>
          <a:p>
            <a:r>
              <a:rPr lang="pt-BR" dirty="0">
                <a:solidFill>
                  <a:srgbClr val="333333"/>
                </a:solidFill>
                <a:latin typeface="Source Sans Pro" panose="020B0503030403020204" pitchFamily="34" charset="0"/>
              </a:rPr>
              <a:t>17) FGV - Anal Judiciário (TJ BA)/Apoio </a:t>
            </a:r>
            <a:r>
              <a:rPr lang="pt-BR" dirty="0" err="1">
                <a:solidFill>
                  <a:srgbClr val="333333"/>
                </a:solidFill>
                <a:latin typeface="Source Sans Pro" panose="020B0503030403020204" pitchFamily="34" charset="0"/>
              </a:rPr>
              <a:t>Espec</a:t>
            </a:r>
            <a:r>
              <a:rPr lang="pt-BR" dirty="0">
                <a:solidFill>
                  <a:srgbClr val="333333"/>
                </a:solidFill>
                <a:latin typeface="Source Sans Pro" panose="020B0503030403020204" pitchFamily="34" charset="0"/>
              </a:rPr>
              <a:t>/</a:t>
            </a:r>
            <a:r>
              <a:rPr lang="pt-BR" dirty="0" err="1">
                <a:solidFill>
                  <a:srgbClr val="333333"/>
                </a:solidFill>
                <a:latin typeface="Source Sans Pro" panose="020B0503030403020204" pitchFamily="34" charset="0"/>
              </a:rPr>
              <a:t>Econ</a:t>
            </a:r>
            <a:r>
              <a:rPr lang="pt-BR" dirty="0">
                <a:solidFill>
                  <a:srgbClr val="333333"/>
                </a:solidFill>
                <a:latin typeface="Source Sans Pro" panose="020B0503030403020204" pitchFamily="34" charset="0"/>
              </a:rPr>
              <a:t>/2015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6F6800D6-77E2-462F-8928-795ECD6DD814}"/>
              </a:ext>
            </a:extLst>
          </p:cNvPr>
          <p:cNvSpPr>
            <a:spLocks noGrp="1" noChangeArrowheads="1"/>
          </p:cNvSpPr>
          <p:nvPr>
            <p:ph idx="1"/>
          </p:nvPr>
        </p:nvSpPr>
        <p:spPr bwMode="auto">
          <a:xfrm>
            <a:off x="164153" y="541532"/>
            <a:ext cx="11816830" cy="674030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Em relação aos diferentes papéis do Estado, considere</a:t>
            </a:r>
            <a:r>
              <a:rPr kumimoji="0" lang="pt-BR" altLang="pt-BR" sz="2600" b="1" i="0" u="none" strike="noStrike" cap="none" normalizeH="0" baseline="0" dirty="0">
                <a:ln>
                  <a:noFill/>
                </a:ln>
                <a:solidFill>
                  <a:schemeClr val="tx1"/>
                </a:solidFill>
                <a:effectLst/>
                <a:latin typeface="Source Sans Pro" panose="020B0503030403020204" pitchFamily="34" charset="0"/>
              </a:rPr>
              <a:t> V</a:t>
            </a:r>
            <a:r>
              <a:rPr kumimoji="0" lang="pt-BR" altLang="pt-BR" sz="2600" b="0" i="0" u="none" strike="noStrike" cap="none" normalizeH="0" baseline="0" dirty="0">
                <a:ln>
                  <a:noFill/>
                </a:ln>
                <a:solidFill>
                  <a:schemeClr val="tx1"/>
                </a:solidFill>
                <a:effectLst/>
                <a:latin typeface="Source Sans Pro" panose="020B0503030403020204" pitchFamily="34" charset="0"/>
              </a:rPr>
              <a:t> para a(s) afirmativa(s) verdadeira(s) e</a:t>
            </a:r>
            <a:r>
              <a:rPr kumimoji="0" lang="pt-BR" altLang="pt-BR" sz="2600" b="1" i="0" u="none" strike="noStrike" cap="none" normalizeH="0" baseline="0" dirty="0">
                <a:ln>
                  <a:noFill/>
                </a:ln>
                <a:solidFill>
                  <a:schemeClr val="tx1"/>
                </a:solidFill>
                <a:effectLst/>
                <a:latin typeface="Source Sans Pro" panose="020B0503030403020204" pitchFamily="34" charset="0"/>
              </a:rPr>
              <a:t> F</a:t>
            </a:r>
            <a:r>
              <a:rPr kumimoji="0" lang="pt-BR" altLang="pt-BR" sz="2600" b="0" i="0" u="none" strike="noStrike" cap="none" normalizeH="0" baseline="0" dirty="0">
                <a:ln>
                  <a:noFill/>
                </a:ln>
                <a:solidFill>
                  <a:schemeClr val="tx1"/>
                </a:solidFill>
                <a:effectLst/>
                <a:latin typeface="Source Sans Pro" panose="020B0503030403020204" pitchFamily="34" charset="0"/>
              </a:rPr>
              <a:t> para a(s) falsa(s):</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No papel regulador, o Estado utiliza as funções alocativas, estabilizadoras e distributivas, que são implementadas através das políticas monetária, fiscal, creditícia, de comércio exterior, cambiais, de controle de preços, dentre outras.</a:t>
            </a:r>
            <a:br>
              <a:rPr kumimoji="0" lang="pt-BR" altLang="pt-BR" sz="2600" b="0" i="0" u="none" strike="noStrike" cap="none" normalizeH="0" baseline="0" dirty="0">
                <a:ln>
                  <a:noFill/>
                </a:ln>
                <a:solidFill>
                  <a:schemeClr val="tx1"/>
                </a:solidFill>
                <a:effectLst/>
                <a:latin typeface="Source Sans Pro" panose="020B0503030403020204" pitchFamily="34" charset="0"/>
              </a:rPr>
            </a:br>
            <a:r>
              <a:rPr kumimoji="0" lang="pt-BR" altLang="pt-BR" sz="2600" b="0" i="0" u="none" strike="noStrike" cap="none" normalizeH="0" baseline="0" dirty="0">
                <a:ln>
                  <a:noFill/>
                </a:ln>
                <a:solidFill>
                  <a:schemeClr val="tx1"/>
                </a:solidFill>
                <a:effectLst/>
                <a:latin typeface="Source Sans Pro" panose="020B0503030403020204" pitchFamily="34" charset="0"/>
              </a:rPr>
              <a:t>(   ) No papel de órgão financiador, o Estado utiliza suas instituições financeiras para financiar o desenvolvimento em setores estratégicos.</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No papel de  produtor,  o  Estado  já  atuou  na  produção  de setores de mineração, infraestrutura, serviços de utilidade pública dentre outros.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A sequência correta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5544F90A-4C8F-4C8A-98BA-7A2926DE10D2}"/>
              </a:ext>
            </a:extLst>
          </p:cNvPr>
          <p:cNvSpPr txBox="1"/>
          <p:nvPr/>
        </p:nvSpPr>
        <p:spPr>
          <a:xfrm>
            <a:off x="253219" y="1491174"/>
            <a:ext cx="323557" cy="523220"/>
          </a:xfrm>
          <a:prstGeom prst="rect">
            <a:avLst/>
          </a:prstGeom>
          <a:noFill/>
        </p:spPr>
        <p:txBody>
          <a:bodyPr wrap="square" rtlCol="0">
            <a:spAutoFit/>
          </a:bodyPr>
          <a:lstStyle/>
          <a:p>
            <a:r>
              <a:rPr lang="pt-BR" sz="2800" b="1" dirty="0">
                <a:solidFill>
                  <a:srgbClr val="C00000"/>
                </a:solidFill>
              </a:rPr>
              <a:t>V</a:t>
            </a:r>
          </a:p>
        </p:txBody>
      </p:sp>
      <p:sp>
        <p:nvSpPr>
          <p:cNvPr id="6" name="CaixaDeTexto 5">
            <a:extLst>
              <a:ext uri="{FF2B5EF4-FFF2-40B4-BE49-F238E27FC236}">
                <a16:creationId xmlns:a16="http://schemas.microsoft.com/office/drawing/2014/main" id="{A1E5FC1C-1716-4BE5-A013-041E666EFE7A}"/>
              </a:ext>
            </a:extLst>
          </p:cNvPr>
          <p:cNvSpPr txBox="1"/>
          <p:nvPr/>
        </p:nvSpPr>
        <p:spPr>
          <a:xfrm>
            <a:off x="250873" y="2698649"/>
            <a:ext cx="323557" cy="523220"/>
          </a:xfrm>
          <a:prstGeom prst="rect">
            <a:avLst/>
          </a:prstGeom>
          <a:noFill/>
        </p:spPr>
        <p:txBody>
          <a:bodyPr wrap="square" rtlCol="0">
            <a:spAutoFit/>
          </a:bodyPr>
          <a:lstStyle/>
          <a:p>
            <a:r>
              <a:rPr lang="pt-BR" sz="2800" b="1" dirty="0">
                <a:solidFill>
                  <a:srgbClr val="C00000"/>
                </a:solidFill>
              </a:rPr>
              <a:t>V</a:t>
            </a:r>
          </a:p>
        </p:txBody>
      </p:sp>
      <p:sp>
        <p:nvSpPr>
          <p:cNvPr id="7" name="CaixaDeTexto 6">
            <a:extLst>
              <a:ext uri="{FF2B5EF4-FFF2-40B4-BE49-F238E27FC236}">
                <a16:creationId xmlns:a16="http://schemas.microsoft.com/office/drawing/2014/main" id="{49521006-6527-455E-9E86-E1A945C5CAD2}"/>
              </a:ext>
            </a:extLst>
          </p:cNvPr>
          <p:cNvSpPr txBox="1"/>
          <p:nvPr/>
        </p:nvSpPr>
        <p:spPr>
          <a:xfrm>
            <a:off x="248528" y="3484096"/>
            <a:ext cx="323557" cy="523220"/>
          </a:xfrm>
          <a:prstGeom prst="rect">
            <a:avLst/>
          </a:prstGeom>
          <a:noFill/>
        </p:spPr>
        <p:txBody>
          <a:bodyPr wrap="square" rtlCol="0">
            <a:spAutoFit/>
          </a:bodyPr>
          <a:lstStyle/>
          <a:p>
            <a:r>
              <a:rPr lang="pt-BR" sz="2800" b="1" dirty="0">
                <a:solidFill>
                  <a:srgbClr val="C00000"/>
                </a:solidFill>
              </a:rPr>
              <a:t>V</a:t>
            </a:r>
          </a:p>
        </p:txBody>
      </p:sp>
      <p:sp>
        <p:nvSpPr>
          <p:cNvPr id="8" name="CaixaDeTexto 7">
            <a:extLst>
              <a:ext uri="{FF2B5EF4-FFF2-40B4-BE49-F238E27FC236}">
                <a16:creationId xmlns:a16="http://schemas.microsoft.com/office/drawing/2014/main" id="{06E00C6F-EE34-49A4-BF55-4CAF774FBB98}"/>
              </a:ext>
            </a:extLst>
          </p:cNvPr>
          <p:cNvSpPr txBox="1"/>
          <p:nvPr/>
        </p:nvSpPr>
        <p:spPr>
          <a:xfrm>
            <a:off x="2067951" y="5036235"/>
            <a:ext cx="10017752" cy="1200329"/>
          </a:xfrm>
          <a:prstGeom prst="rect">
            <a:avLst/>
          </a:prstGeom>
          <a:noFill/>
          <a:ln>
            <a:solidFill>
              <a:srgbClr val="C00000"/>
            </a:solidFill>
          </a:ln>
        </p:spPr>
        <p:txBody>
          <a:bodyPr wrap="square" rtlCol="0">
            <a:spAutoFit/>
          </a:bodyPr>
          <a:lstStyle/>
          <a:p>
            <a:pPr algn="just"/>
            <a:r>
              <a:rPr lang="pt-BR" b="1" dirty="0">
                <a:solidFill>
                  <a:srgbClr val="C00000"/>
                </a:solidFill>
                <a:latin typeface="+mn-lt"/>
              </a:rPr>
              <a:t>O governo pode, por meio da regulação, alterar a alocação dos recursos, incentivar gastos (função estabilizadora) e criar incentivos para </a:t>
            </a:r>
            <a:r>
              <a:rPr kumimoji="0" lang="pt-BR" altLang="pt-BR" sz="2400" b="1" i="0" u="none" strike="noStrike" cap="none" normalizeH="0" baseline="0" dirty="0">
                <a:ln>
                  <a:noFill/>
                </a:ln>
                <a:solidFill>
                  <a:srgbClr val="C00000"/>
                </a:solidFill>
                <a:effectLst/>
                <a:latin typeface="+mn-lt"/>
              </a:rPr>
              <a:t>ações que impactem sobre a distribuição de renda.</a:t>
            </a:r>
          </a:p>
        </p:txBody>
      </p:sp>
    </p:spTree>
    <p:extLst>
      <p:ext uri="{BB962C8B-B14F-4D97-AF65-F5344CB8AC3E}">
        <p14:creationId xmlns:p14="http://schemas.microsoft.com/office/powerpoint/2010/main" val="5529452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6" grpId="0"/>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E2D879F5-BDF0-412E-9539-ED591CAADB5F}"/>
              </a:ext>
            </a:extLst>
          </p:cNvPr>
          <p:cNvSpPr txBox="1"/>
          <p:nvPr/>
        </p:nvSpPr>
        <p:spPr>
          <a:xfrm>
            <a:off x="152400" y="2873208"/>
            <a:ext cx="11719773" cy="553998"/>
          </a:xfrm>
          <a:prstGeom prst="rect">
            <a:avLst/>
          </a:prstGeom>
          <a:noFill/>
          <a:ln>
            <a:solidFill>
              <a:srgbClr val="FF0000"/>
            </a:solidFill>
          </a:ln>
        </p:spPr>
        <p:txBody>
          <a:bodyPr wrap="square" rtlCol="0">
            <a:spAutoFit/>
          </a:bodyPr>
          <a:lstStyle/>
          <a:p>
            <a:pPr marL="457200" indent="-457200">
              <a:buFont typeface="Wingdings" panose="05000000000000000000" pitchFamily="2" charset="2"/>
              <a:buChar char="§"/>
            </a:pPr>
            <a:r>
              <a:rPr lang="pt-BR" sz="3000" b="1" dirty="0">
                <a:solidFill>
                  <a:srgbClr val="FF0000"/>
                </a:solidFill>
              </a:rPr>
              <a:t>Tributos Municipais: </a:t>
            </a:r>
            <a:r>
              <a:rPr lang="pt-BR" sz="3000" dirty="0">
                <a:solidFill>
                  <a:srgbClr val="FF0000"/>
                </a:solidFill>
              </a:rPr>
              <a:t>IPTU, ISS, Transmissão </a:t>
            </a:r>
            <a:r>
              <a:rPr lang="pt-BR" sz="3000" i="1" dirty="0">
                <a:solidFill>
                  <a:srgbClr val="FF0000"/>
                </a:solidFill>
              </a:rPr>
              <a:t>Inter vivos</a:t>
            </a:r>
          </a:p>
        </p:txBody>
      </p:sp>
      <p:sp>
        <p:nvSpPr>
          <p:cNvPr id="5" name="CaixaDeTexto 4">
            <a:extLst>
              <a:ext uri="{FF2B5EF4-FFF2-40B4-BE49-F238E27FC236}">
                <a16:creationId xmlns:a16="http://schemas.microsoft.com/office/drawing/2014/main" id="{01A03009-788F-418B-945F-B3721D3A60DA}"/>
              </a:ext>
            </a:extLst>
          </p:cNvPr>
          <p:cNvSpPr txBox="1"/>
          <p:nvPr/>
        </p:nvSpPr>
        <p:spPr>
          <a:xfrm>
            <a:off x="186839" y="330689"/>
            <a:ext cx="11685334" cy="2400657"/>
          </a:xfrm>
          <a:prstGeom prst="rect">
            <a:avLst/>
          </a:prstGeom>
          <a:noFill/>
          <a:ln>
            <a:solidFill>
              <a:srgbClr val="FF0000"/>
            </a:solidFill>
          </a:ln>
        </p:spPr>
        <p:txBody>
          <a:bodyPr wrap="square" rtlCol="0">
            <a:spAutoFit/>
          </a:bodyPr>
          <a:lstStyle/>
          <a:p>
            <a:pPr marL="457200" indent="-457200">
              <a:buFont typeface="Wingdings" panose="05000000000000000000" pitchFamily="2" charset="2"/>
              <a:buChar char="§"/>
            </a:pPr>
            <a:r>
              <a:rPr lang="pt-BR" sz="3000" b="1" dirty="0">
                <a:solidFill>
                  <a:srgbClr val="FF0000"/>
                </a:solidFill>
              </a:rPr>
              <a:t>Tributos Estaduais</a:t>
            </a:r>
          </a:p>
          <a:p>
            <a:pPr marL="914400" lvl="1" indent="-457200">
              <a:buFont typeface="Wingdings" panose="05000000000000000000" pitchFamily="2" charset="2"/>
              <a:buChar char="§"/>
            </a:pPr>
            <a:r>
              <a:rPr lang="pt-BR" sz="3000" dirty="0">
                <a:solidFill>
                  <a:srgbClr val="FF0000"/>
                </a:solidFill>
              </a:rPr>
              <a:t>ICMS</a:t>
            </a:r>
          </a:p>
          <a:p>
            <a:pPr marL="914400" lvl="1" indent="-457200">
              <a:buFont typeface="Wingdings" panose="05000000000000000000" pitchFamily="2" charset="2"/>
              <a:buChar char="§"/>
            </a:pPr>
            <a:r>
              <a:rPr lang="pt-BR" sz="3000" dirty="0">
                <a:solidFill>
                  <a:srgbClr val="FF0000"/>
                </a:solidFill>
              </a:rPr>
              <a:t>IPVA (propriedade)</a:t>
            </a:r>
          </a:p>
          <a:p>
            <a:pPr marL="914400" lvl="1" indent="-457200">
              <a:buFont typeface="Wingdings" panose="05000000000000000000" pitchFamily="2" charset="2"/>
              <a:buChar char="§"/>
            </a:pPr>
            <a:r>
              <a:rPr lang="pt-BR" sz="3000" dirty="0">
                <a:solidFill>
                  <a:srgbClr val="FF0000"/>
                </a:solidFill>
              </a:rPr>
              <a:t>Transmissão de Bens</a:t>
            </a:r>
          </a:p>
          <a:p>
            <a:pPr marL="914400" lvl="1" indent="-457200">
              <a:buFont typeface="Wingdings" panose="05000000000000000000" pitchFamily="2" charset="2"/>
              <a:buChar char="§"/>
            </a:pPr>
            <a:r>
              <a:rPr lang="pt-BR" sz="3000" dirty="0">
                <a:solidFill>
                  <a:srgbClr val="FF0000"/>
                </a:solidFill>
              </a:rPr>
              <a:t>Adicional de IR – Renda de Capital</a:t>
            </a:r>
          </a:p>
        </p:txBody>
      </p:sp>
    </p:spTree>
    <p:extLst>
      <p:ext uri="{BB962C8B-B14F-4D97-AF65-F5344CB8AC3E}">
        <p14:creationId xmlns:p14="http://schemas.microsoft.com/office/powerpoint/2010/main" val="3158360899"/>
      </p:ext>
    </p:extLst>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694BF212-E097-43B6-B18A-71178A538AFB}"/>
              </a:ext>
            </a:extLst>
          </p:cNvPr>
          <p:cNvSpPr/>
          <p:nvPr/>
        </p:nvSpPr>
        <p:spPr bwMode="auto">
          <a:xfrm>
            <a:off x="176633" y="5570807"/>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4EF9D33B-AF40-45CC-8FAF-4496ACD098B9}"/>
              </a:ext>
            </a:extLst>
          </p:cNvPr>
          <p:cNvSpPr>
            <a:spLocks noGrp="1"/>
          </p:cNvSpPr>
          <p:nvPr>
            <p:ph type="title"/>
          </p:nvPr>
        </p:nvSpPr>
        <p:spPr>
          <a:xfrm>
            <a:off x="239151" y="372501"/>
            <a:ext cx="11774658" cy="785813"/>
          </a:xfrm>
        </p:spPr>
        <p:txBody>
          <a:bodyPr/>
          <a:lstStyle/>
          <a:p>
            <a:pPr algn="just"/>
            <a:r>
              <a:rPr lang="pt-BR" sz="3400" dirty="0">
                <a:solidFill>
                  <a:srgbClr val="333333"/>
                </a:solidFill>
                <a:latin typeface="Source Sans Pro" panose="020B0503030403020204" pitchFamily="34" charset="0"/>
              </a:rPr>
              <a:t>18) FGV - Técnico de Nível Superior (</a:t>
            </a:r>
            <a:r>
              <a:rPr lang="pt-BR" sz="3400" dirty="0" err="1">
                <a:solidFill>
                  <a:srgbClr val="333333"/>
                </a:solidFill>
                <a:latin typeface="Source Sans Pro" panose="020B0503030403020204" pitchFamily="34" charset="0"/>
              </a:rPr>
              <a:t>Pref</a:t>
            </a:r>
            <a:r>
              <a:rPr lang="pt-BR" sz="3400" dirty="0">
                <a:solidFill>
                  <a:srgbClr val="333333"/>
                </a:solidFill>
                <a:latin typeface="Source Sans Pro" panose="020B0503030403020204" pitchFamily="34" charset="0"/>
              </a:rPr>
              <a:t> Salvador)/Suporte Administrativo/Economia ou Gestão Financeira/2017</a:t>
            </a:r>
            <a:endParaRPr lang="pt-BR" sz="3400" dirty="0"/>
          </a:p>
        </p:txBody>
      </p:sp>
      <p:sp>
        <p:nvSpPr>
          <p:cNvPr id="4" name="Rectangle 1">
            <a:extLst>
              <a:ext uri="{FF2B5EF4-FFF2-40B4-BE49-F238E27FC236}">
                <a16:creationId xmlns:a16="http://schemas.microsoft.com/office/drawing/2014/main" id="{6028BD7A-C064-49DB-8905-CDD5926F15A1}"/>
              </a:ext>
            </a:extLst>
          </p:cNvPr>
          <p:cNvSpPr>
            <a:spLocks noGrp="1" noChangeArrowheads="1"/>
          </p:cNvSpPr>
          <p:nvPr>
            <p:ph idx="1"/>
          </p:nvPr>
        </p:nvSpPr>
        <p:spPr bwMode="auto">
          <a:xfrm>
            <a:off x="239152" y="1049138"/>
            <a:ext cx="11774658" cy="589392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900" b="0" i="0" u="none" strike="noStrike" cap="none" normalizeH="0" baseline="0" dirty="0">
                <a:ln>
                  <a:noFill/>
                </a:ln>
                <a:solidFill>
                  <a:schemeClr val="tx1"/>
                </a:solidFill>
                <a:effectLst/>
                <a:latin typeface="Source Sans Pro" panose="020B0503030403020204" pitchFamily="34" charset="0"/>
              </a:rPr>
              <a:t>Segundo a curva de </a:t>
            </a:r>
            <a:r>
              <a:rPr kumimoji="0" lang="pt-BR" altLang="pt-BR" sz="2900" b="0" i="0" u="none" strike="noStrike" cap="none" normalizeH="0" baseline="0" dirty="0" err="1">
                <a:ln>
                  <a:noFill/>
                </a:ln>
                <a:solidFill>
                  <a:schemeClr val="tx1"/>
                </a:solidFill>
                <a:effectLst/>
                <a:latin typeface="Source Sans Pro" panose="020B0503030403020204" pitchFamily="34" charset="0"/>
              </a:rPr>
              <a:t>Laffer</a:t>
            </a:r>
            <a:r>
              <a:rPr kumimoji="0" lang="pt-BR" altLang="pt-BR" sz="2900" b="0" i="0" u="none" strike="noStrike" cap="none" normalizeH="0" baseline="0" dirty="0">
                <a:ln>
                  <a:noFill/>
                </a:ln>
                <a:solidFill>
                  <a:schemeClr val="tx1"/>
                </a:solidFill>
                <a:effectLst/>
                <a:latin typeface="Source Sans Pro" panose="020B0503030403020204" pitchFamily="34" charset="0"/>
              </a:rPr>
              <a:t>, assinale a afirmativa </a:t>
            </a:r>
            <a:r>
              <a:rPr kumimoji="0" lang="pt-BR" altLang="pt-BR" sz="2900" b="1" i="0" u="sng" strike="noStrike" cap="none" normalizeH="0" baseline="0" dirty="0">
                <a:ln>
                  <a:noFill/>
                </a:ln>
                <a:solidFill>
                  <a:schemeClr val="tx1"/>
                </a:solidFill>
                <a:effectLst/>
                <a:latin typeface="Source Sans Pro" panose="020B0503030403020204" pitchFamily="34" charset="0"/>
              </a:rPr>
              <a:t>incorreta</a:t>
            </a:r>
            <a:r>
              <a:rPr kumimoji="0" lang="pt-BR" altLang="pt-BR" sz="29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Existe uma alíquota tributária ótima que maximiza as receitas arrecadadas pelo governo.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Existem dois níveis de alíquota tributária para a qual o nível de receita tributária é nula.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Existe intervalo de alíquota no qual a receita tributária marginal é positiva e outro no qual a receita tributária marginal é negativa.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Se o governo tributar 100% da renda, as pessoas trabalharão no setor informal do mercado de trabalho ou sonegarão tal que a arrecadação será nula.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900" b="0" i="0" u="none" strike="noStrike" cap="none" normalizeH="0" baseline="0" dirty="0">
                <a:ln>
                  <a:noFill/>
                </a:ln>
                <a:solidFill>
                  <a:schemeClr val="tx1"/>
                </a:solidFill>
                <a:effectLst/>
                <a:latin typeface="Source Sans Pro" panose="020B0503030403020204" pitchFamily="34" charset="0"/>
              </a:rPr>
              <a:t>A relação entre receita tributária e alíquota tributária é decrescente até a alíquota de 50% e crescente a partir deste ponto.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9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BAF85053-3BA4-4CDF-9E12-07C1C495352C}"/>
              </a:ext>
            </a:extLst>
          </p:cNvPr>
          <p:cNvSpPr txBox="1"/>
          <p:nvPr/>
        </p:nvSpPr>
        <p:spPr>
          <a:xfrm>
            <a:off x="8665703" y="5978770"/>
            <a:ext cx="3498161" cy="738664"/>
          </a:xfrm>
          <a:prstGeom prst="rect">
            <a:avLst/>
          </a:prstGeom>
          <a:noFill/>
          <a:ln>
            <a:solidFill>
              <a:srgbClr val="C00000"/>
            </a:solidFill>
          </a:ln>
        </p:spPr>
        <p:txBody>
          <a:bodyPr wrap="square" rtlCol="0">
            <a:spAutoFit/>
          </a:bodyPr>
          <a:lstStyle/>
          <a:p>
            <a:pPr algn="just"/>
            <a:r>
              <a:rPr lang="pt-BR" altLang="pt-BR" sz="2100" b="1" dirty="0">
                <a:solidFill>
                  <a:srgbClr val="C00000"/>
                </a:solidFill>
                <a:latin typeface="+mn-lt"/>
              </a:rPr>
              <a:t>É necessária a estimação dessa alíquota.</a:t>
            </a:r>
            <a:endParaRPr kumimoji="0" lang="pt-BR" altLang="pt-BR" sz="2100" b="1" i="0" u="none" strike="noStrike" cap="none" normalizeH="0" baseline="0" dirty="0">
              <a:ln>
                <a:noFill/>
              </a:ln>
              <a:solidFill>
                <a:srgbClr val="C00000"/>
              </a:solidFill>
              <a:effectLst/>
              <a:latin typeface="+mn-lt"/>
            </a:endParaRPr>
          </a:p>
        </p:txBody>
      </p:sp>
    </p:spTree>
    <p:extLst>
      <p:ext uri="{BB962C8B-B14F-4D97-AF65-F5344CB8AC3E}">
        <p14:creationId xmlns:p14="http://schemas.microsoft.com/office/powerpoint/2010/main" val="1926687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895077B-78A1-4A1C-9803-656DF67C31D8}"/>
              </a:ext>
            </a:extLst>
          </p:cNvPr>
          <p:cNvSpPr>
            <a:spLocks noGrp="1" noChangeArrowheads="1"/>
          </p:cNvSpPr>
          <p:nvPr>
            <p:ph type="title"/>
          </p:nvPr>
        </p:nvSpPr>
        <p:spPr>
          <a:xfrm>
            <a:off x="657023" y="-581220"/>
            <a:ext cx="10263187" cy="1371600"/>
          </a:xfrm>
        </p:spPr>
        <p:txBody>
          <a:bodyPr/>
          <a:lstStyle/>
          <a:p>
            <a:pPr algn="ctr" eaLnBrk="1" hangingPunct="1"/>
            <a:r>
              <a:rPr lang="en-US" altLang="en-US" sz="4800" b="1" dirty="0">
                <a:solidFill>
                  <a:schemeClr val="tx1"/>
                </a:solidFill>
                <a:latin typeface="Calibri" panose="020F0502020204030204" pitchFamily="34" charset="0"/>
                <a:cs typeface="Calibri" panose="020F0502020204030204" pitchFamily="34" charset="0"/>
              </a:rPr>
              <a:t>A </a:t>
            </a:r>
            <a:r>
              <a:rPr lang="en-US" altLang="en-US" sz="4800" b="1" dirty="0" err="1">
                <a:solidFill>
                  <a:schemeClr val="tx1"/>
                </a:solidFill>
                <a:latin typeface="Calibri" panose="020F0502020204030204" pitchFamily="34" charset="0"/>
                <a:cs typeface="Calibri" panose="020F0502020204030204" pitchFamily="34" charset="0"/>
              </a:rPr>
              <a:t>Curva</a:t>
            </a:r>
            <a:r>
              <a:rPr lang="en-US" altLang="en-US" sz="4800" b="1" dirty="0">
                <a:solidFill>
                  <a:schemeClr val="tx1"/>
                </a:solidFill>
                <a:latin typeface="Calibri" panose="020F0502020204030204" pitchFamily="34" charset="0"/>
                <a:cs typeface="Calibri" panose="020F0502020204030204" pitchFamily="34" charset="0"/>
              </a:rPr>
              <a:t> de Laffer</a:t>
            </a:r>
          </a:p>
        </p:txBody>
      </p:sp>
      <p:sp>
        <p:nvSpPr>
          <p:cNvPr id="5" name="Rectangle 3">
            <a:extLst>
              <a:ext uri="{FF2B5EF4-FFF2-40B4-BE49-F238E27FC236}">
                <a16:creationId xmlns:a16="http://schemas.microsoft.com/office/drawing/2014/main" id="{D9018D55-5F85-4569-9C72-5323CB5549DE}"/>
              </a:ext>
            </a:extLst>
          </p:cNvPr>
          <p:cNvSpPr>
            <a:spLocks noGrp="1" noChangeArrowheads="1"/>
          </p:cNvSpPr>
          <p:nvPr>
            <p:ph idx="1"/>
          </p:nvPr>
        </p:nvSpPr>
        <p:spPr>
          <a:xfrm>
            <a:off x="152400" y="626368"/>
            <a:ext cx="11811000" cy="5645242"/>
          </a:xfrm>
        </p:spPr>
        <p:txBody>
          <a:bodyPr>
            <a:noAutofit/>
          </a:bodyPr>
          <a:lstStyle/>
          <a:p>
            <a:pPr algn="just" eaLnBrk="1" hangingPunct="1">
              <a:spcBef>
                <a:spcPts val="600"/>
              </a:spcBef>
              <a:buClr>
                <a:schemeClr val="tx1"/>
              </a:buClr>
              <a:buFont typeface="Wingdings" panose="05000000000000000000" pitchFamily="2" charset="2"/>
              <a:buChar char="§"/>
            </a:pPr>
            <a:r>
              <a:rPr lang="en-US" altLang="en-US" sz="3200" dirty="0" err="1">
                <a:solidFill>
                  <a:schemeClr val="tx1"/>
                </a:solidFill>
                <a:latin typeface="Calibri" panose="020F0502020204030204" pitchFamily="34" charset="0"/>
                <a:cs typeface="Calibri" panose="020F0502020204030204" pitchFamily="34" charset="0"/>
              </a:rPr>
              <a:t>Quando</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falamos</a:t>
            </a:r>
            <a:r>
              <a:rPr lang="en-US" altLang="en-US" sz="3200" dirty="0">
                <a:solidFill>
                  <a:schemeClr val="tx1"/>
                </a:solidFill>
                <a:latin typeface="Calibri" panose="020F0502020204030204" pitchFamily="34" charset="0"/>
                <a:cs typeface="Calibri" panose="020F0502020204030204" pitchFamily="34" charset="0"/>
              </a:rPr>
              <a:t> de </a:t>
            </a:r>
            <a:r>
              <a:rPr lang="en-US" altLang="en-US" sz="3200" dirty="0" err="1">
                <a:solidFill>
                  <a:schemeClr val="tx1"/>
                </a:solidFill>
                <a:latin typeface="Calibri" panose="020F0502020204030204" pitchFamily="34" charset="0"/>
                <a:cs typeface="Calibri" panose="020F0502020204030204" pitchFamily="34" charset="0"/>
              </a:rPr>
              <a:t>impostos</a:t>
            </a:r>
            <a:r>
              <a:rPr lang="en-US" altLang="en-US" sz="3200" dirty="0">
                <a:solidFill>
                  <a:schemeClr val="tx1"/>
                </a:solidFill>
                <a:latin typeface="Calibri" panose="020F0502020204030204" pitchFamily="34" charset="0"/>
                <a:cs typeface="Calibri" panose="020F0502020204030204" pitchFamily="34" charset="0"/>
              </a:rPr>
              <a:t> e </a:t>
            </a:r>
            <a:r>
              <a:rPr lang="en-US" altLang="en-US" sz="3200" dirty="0" err="1">
                <a:solidFill>
                  <a:schemeClr val="tx1"/>
                </a:solidFill>
                <a:latin typeface="Calibri" panose="020F0502020204030204" pitchFamily="34" charset="0"/>
                <a:cs typeface="Calibri" panose="020F0502020204030204" pitchFamily="34" charset="0"/>
              </a:rPr>
              <a:t>arrecadação</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tributária</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em</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geral</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temos</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em</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mente</a:t>
            </a:r>
            <a:r>
              <a:rPr lang="en-US" altLang="en-US" sz="3200" dirty="0">
                <a:solidFill>
                  <a:schemeClr val="tx1"/>
                </a:solidFill>
                <a:latin typeface="Calibri" panose="020F0502020204030204" pitchFamily="34" charset="0"/>
                <a:cs typeface="Calibri" panose="020F0502020204030204" pitchFamily="34" charset="0"/>
              </a:rPr>
              <a:t> que </a:t>
            </a:r>
            <a:r>
              <a:rPr lang="en-US" altLang="en-US" sz="3200" dirty="0" err="1">
                <a:solidFill>
                  <a:schemeClr val="tx1"/>
                </a:solidFill>
                <a:latin typeface="Calibri" panose="020F0502020204030204" pitchFamily="34" charset="0"/>
                <a:cs typeface="Calibri" panose="020F0502020204030204" pitchFamily="34" charset="0"/>
              </a:rPr>
              <a:t>uma</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alíquota</a:t>
            </a:r>
            <a:r>
              <a:rPr lang="en-US" altLang="en-US" sz="3200" dirty="0">
                <a:solidFill>
                  <a:schemeClr val="tx1"/>
                </a:solidFill>
                <a:latin typeface="Calibri" panose="020F0502020204030204" pitchFamily="34" charset="0"/>
                <a:cs typeface="Calibri" panose="020F0502020204030204" pitchFamily="34" charset="0"/>
              </a:rPr>
              <a:t> de  </a:t>
            </a:r>
            <a:r>
              <a:rPr lang="en-US" altLang="en-US" sz="3200" dirty="0" err="1">
                <a:solidFill>
                  <a:schemeClr val="tx1"/>
                </a:solidFill>
                <a:latin typeface="Calibri" panose="020F0502020204030204" pitchFamily="34" charset="0"/>
                <a:cs typeface="Calibri" panose="020F0502020204030204" pitchFamily="34" charset="0"/>
              </a:rPr>
              <a:t>imposto</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maior</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gera</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uma</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arracadação</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maior</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Entretanto</a:t>
            </a:r>
            <a:r>
              <a:rPr lang="en-US" altLang="en-US" sz="3200" dirty="0">
                <a:solidFill>
                  <a:schemeClr val="tx1"/>
                </a:solidFill>
                <a:latin typeface="Calibri" panose="020F0502020204030204" pitchFamily="34" charset="0"/>
                <a:cs typeface="Calibri" panose="020F0502020204030204" pitchFamily="34" charset="0"/>
              </a:rPr>
              <a:t>,  o  </a:t>
            </a:r>
            <a:r>
              <a:rPr lang="en-US" altLang="en-US" sz="3200" dirty="0" err="1">
                <a:solidFill>
                  <a:schemeClr val="tx1"/>
                </a:solidFill>
                <a:latin typeface="Calibri" panose="020F0502020204030204" pitchFamily="34" charset="0"/>
                <a:cs typeface="Calibri" panose="020F0502020204030204" pitchFamily="34" charset="0"/>
              </a:rPr>
              <a:t>economista</a:t>
            </a:r>
            <a:r>
              <a:rPr lang="en-US" altLang="en-US" sz="3200" dirty="0">
                <a:solidFill>
                  <a:schemeClr val="tx1"/>
                </a:solidFill>
                <a:latin typeface="Calibri" panose="020F0502020204030204" pitchFamily="34" charset="0"/>
                <a:cs typeface="Calibri" panose="020F0502020204030204" pitchFamily="34" charset="0"/>
              </a:rPr>
              <a:t>  Arthur  Laffer,  </a:t>
            </a:r>
            <a:r>
              <a:rPr lang="en-US" altLang="en-US" sz="3200" dirty="0" err="1">
                <a:solidFill>
                  <a:schemeClr val="tx1"/>
                </a:solidFill>
                <a:latin typeface="Calibri" panose="020F0502020204030204" pitchFamily="34" charset="0"/>
                <a:cs typeface="Calibri" panose="020F0502020204030204" pitchFamily="34" charset="0"/>
              </a:rPr>
              <a:t>mostrou</a:t>
            </a:r>
            <a:r>
              <a:rPr lang="en-US" altLang="en-US" sz="3200" dirty="0">
                <a:solidFill>
                  <a:schemeClr val="tx1"/>
                </a:solidFill>
                <a:latin typeface="Calibri" panose="020F0502020204030204" pitchFamily="34" charset="0"/>
                <a:cs typeface="Calibri" panose="020F0502020204030204" pitchFamily="34" charset="0"/>
              </a:rPr>
              <a:t>  que  </a:t>
            </a:r>
            <a:r>
              <a:rPr lang="en-US" altLang="en-US" sz="3200" dirty="0" err="1">
                <a:solidFill>
                  <a:schemeClr val="tx1"/>
                </a:solidFill>
                <a:latin typeface="Calibri" panose="020F0502020204030204" pitchFamily="34" charset="0"/>
                <a:cs typeface="Calibri" panose="020F0502020204030204" pitchFamily="34" charset="0"/>
              </a:rPr>
              <a:t>existe</a:t>
            </a:r>
            <a:r>
              <a:rPr lang="en-US" altLang="en-US" sz="3200" dirty="0">
                <a:solidFill>
                  <a:schemeClr val="tx1"/>
                </a:solidFill>
                <a:latin typeface="Calibri" panose="020F0502020204030204" pitchFamily="34" charset="0"/>
                <a:cs typeface="Calibri" panose="020F0502020204030204" pitchFamily="34" charset="0"/>
              </a:rPr>
              <a:t>  um  </a:t>
            </a:r>
            <a:r>
              <a:rPr lang="en-US" altLang="en-US" sz="3200" dirty="0" err="1">
                <a:solidFill>
                  <a:schemeClr val="tx1"/>
                </a:solidFill>
                <a:latin typeface="Calibri" panose="020F0502020204030204" pitchFamily="34" charset="0"/>
                <a:cs typeface="Calibri" panose="020F0502020204030204" pitchFamily="34" charset="0"/>
              </a:rPr>
              <a:t>ponto</a:t>
            </a:r>
            <a:r>
              <a:rPr lang="en-US" altLang="en-US" sz="3200" dirty="0">
                <a:solidFill>
                  <a:schemeClr val="tx1"/>
                </a:solidFill>
                <a:latin typeface="Calibri" panose="020F0502020204030204" pitchFamily="34" charset="0"/>
                <a:cs typeface="Calibri" panose="020F0502020204030204" pitchFamily="34" charset="0"/>
              </a:rPr>
              <a:t>  </a:t>
            </a:r>
            <a:r>
              <a:rPr lang="en-US" altLang="en-US" sz="3200" dirty="0" err="1">
                <a:solidFill>
                  <a:schemeClr val="tx1"/>
                </a:solidFill>
                <a:latin typeface="Calibri" panose="020F0502020204030204" pitchFamily="34" charset="0"/>
                <a:cs typeface="Calibri" panose="020F0502020204030204" pitchFamily="34" charset="0"/>
              </a:rPr>
              <a:t>crítico</a:t>
            </a:r>
            <a:r>
              <a:rPr lang="en-US" altLang="en-US" sz="3200" dirty="0">
                <a:solidFill>
                  <a:schemeClr val="tx1"/>
                </a:solidFill>
                <a:latin typeface="Calibri" panose="020F0502020204030204" pitchFamily="34" charset="0"/>
                <a:cs typeface="Calibri" panose="020F0502020204030204" pitchFamily="34" charset="0"/>
              </a:rPr>
              <a:t> para </a:t>
            </a:r>
            <a:r>
              <a:rPr lang="en-US" altLang="en-US" sz="3200" dirty="0" err="1">
                <a:solidFill>
                  <a:schemeClr val="tx1"/>
                </a:solidFill>
                <a:latin typeface="Calibri" panose="020F0502020204030204" pitchFamily="34" charset="0"/>
                <a:cs typeface="Calibri" panose="020F0502020204030204" pitchFamily="34" charset="0"/>
              </a:rPr>
              <a:t>isso</a:t>
            </a:r>
            <a:r>
              <a:rPr lang="en-US" altLang="en-US" sz="3200" dirty="0">
                <a:solidFill>
                  <a:schemeClr val="tx1"/>
                </a:solidFill>
                <a:latin typeface="Calibri" panose="020F0502020204030204" pitchFamily="34" charset="0"/>
                <a:cs typeface="Calibri" panose="020F0502020204030204" pitchFamily="34" charset="0"/>
              </a:rPr>
              <a:t>.</a:t>
            </a:r>
          </a:p>
          <a:p>
            <a:pPr algn="just">
              <a:spcBef>
                <a:spcPts val="600"/>
              </a:spcBef>
              <a:buClr>
                <a:schemeClr val="tx1"/>
              </a:buClr>
              <a:buFont typeface="Wingdings" panose="05000000000000000000" pitchFamily="2" charset="2"/>
              <a:buChar char="§"/>
            </a:pPr>
            <a:r>
              <a:rPr lang="en-US" altLang="en-US" sz="3200" b="0" kern="0" dirty="0" err="1">
                <a:solidFill>
                  <a:schemeClr val="tx1"/>
                </a:solidFill>
                <a:latin typeface="Calibri" panose="020F0502020204030204" pitchFamily="34" charset="0"/>
                <a:cs typeface="Calibri" panose="020F0502020204030204" pitchFamily="34" charset="0"/>
              </a:rPr>
              <a:t>Aumentos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sucessivos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na</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alíquota</a:t>
            </a:r>
            <a:r>
              <a:rPr lang="en-US" altLang="en-US" sz="3200" b="0" kern="0" dirty="0">
                <a:solidFill>
                  <a:schemeClr val="tx1"/>
                </a:solidFill>
                <a:latin typeface="Calibri" panose="020F0502020204030204" pitchFamily="34" charset="0"/>
                <a:cs typeface="Calibri" panose="020F0502020204030204" pitchFamily="34" charset="0"/>
              </a:rPr>
              <a:t> de </a:t>
            </a:r>
            <a:r>
              <a:rPr lang="en-US" altLang="en-US" sz="3200" b="0" kern="0" dirty="0" err="1">
                <a:solidFill>
                  <a:schemeClr val="tx1"/>
                </a:solidFill>
                <a:latin typeface="Calibri" panose="020F0502020204030204" pitchFamily="34" charset="0"/>
                <a:cs typeface="Calibri" panose="020F0502020204030204" pitchFamily="34" charset="0"/>
              </a:rPr>
              <a:t>qualquer</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imposto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fazem</a:t>
            </a:r>
            <a:r>
              <a:rPr lang="en-US" altLang="en-US" sz="3200" b="0" kern="0" dirty="0">
                <a:solidFill>
                  <a:schemeClr val="tx1"/>
                </a:solidFill>
                <a:latin typeface="Calibri" panose="020F0502020204030204" pitchFamily="34" charset="0"/>
                <a:cs typeface="Calibri" panose="020F0502020204030204" pitchFamily="34" charset="0"/>
              </a:rPr>
              <a:t> com que a </a:t>
            </a:r>
            <a:r>
              <a:rPr lang="en-US" altLang="en-US" sz="3200" b="0" kern="0" dirty="0" err="1">
                <a:solidFill>
                  <a:schemeClr val="tx1"/>
                </a:solidFill>
                <a:latin typeface="Calibri" panose="020F0502020204030204" pitchFamily="34" charset="0"/>
                <a:cs typeface="Calibri" panose="020F0502020204030204" pitchFamily="34" charset="0"/>
              </a:rPr>
              <a:t>arrecadação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cresça</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até</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certo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ponto</a:t>
            </a:r>
            <a:r>
              <a:rPr lang="en-US" altLang="en-US" sz="3200" b="0" kern="0" dirty="0">
                <a:solidFill>
                  <a:schemeClr val="tx1"/>
                </a:solidFill>
                <a:latin typeface="Calibri" panose="020F0502020204030204" pitchFamily="34" charset="0"/>
                <a:cs typeface="Calibri" panose="020F0502020204030204" pitchFamily="34" charset="0"/>
              </a:rPr>
              <a:t>.</a:t>
            </a:r>
          </a:p>
          <a:p>
            <a:pPr algn="just">
              <a:spcBef>
                <a:spcPts val="600"/>
              </a:spcBef>
              <a:buClr>
                <a:schemeClr val="tx1"/>
              </a:buClr>
              <a:buFont typeface="Wingdings" panose="05000000000000000000" pitchFamily="2" charset="2"/>
              <a:buChar char="§"/>
            </a:pPr>
            <a:r>
              <a:rPr lang="en-US" altLang="en-US" sz="3200" b="0" kern="0" dirty="0">
                <a:solidFill>
                  <a:schemeClr val="tx1"/>
                </a:solidFill>
                <a:latin typeface="Calibri" panose="020F0502020204030204" pitchFamily="34" charset="0"/>
                <a:cs typeface="Calibri" panose="020F0502020204030204" pitchFamily="34" charset="0"/>
              </a:rPr>
              <a:t>A </a:t>
            </a:r>
            <a:r>
              <a:rPr lang="en-US" altLang="en-US" sz="3200" b="0" kern="0" dirty="0" err="1">
                <a:solidFill>
                  <a:schemeClr val="tx1"/>
                </a:solidFill>
                <a:latin typeface="Calibri" panose="020F0502020204030204" pitchFamily="34" charset="0"/>
                <a:cs typeface="Calibri" panose="020F0502020204030204" pitchFamily="34" charset="0"/>
              </a:rPr>
              <a:t>partir</a:t>
            </a:r>
            <a:r>
              <a:rPr lang="en-US" altLang="en-US" sz="3200" b="0" kern="0" dirty="0">
                <a:solidFill>
                  <a:schemeClr val="tx1"/>
                </a:solidFill>
                <a:latin typeface="Calibri" panose="020F0502020204030204" pitchFamily="34" charset="0"/>
                <a:cs typeface="Calibri" panose="020F0502020204030204" pitchFamily="34" charset="0"/>
              </a:rPr>
              <a:t> de </a:t>
            </a:r>
            <a:r>
              <a:rPr lang="en-US" altLang="en-US" sz="3200" b="0" kern="0" dirty="0" err="1">
                <a:solidFill>
                  <a:schemeClr val="tx1"/>
                </a:solidFill>
                <a:latin typeface="Calibri" panose="020F0502020204030204" pitchFamily="34" charset="0"/>
                <a:cs typeface="Calibri" panose="020F0502020204030204" pitchFamily="34" charset="0"/>
              </a:rPr>
              <a:t>certo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ponto</a:t>
            </a:r>
            <a:r>
              <a:rPr lang="en-US" altLang="en-US" sz="3200" b="0" kern="0" dirty="0">
                <a:solidFill>
                  <a:schemeClr val="tx1"/>
                </a:solidFill>
                <a:latin typeface="Calibri" panose="020F0502020204030204" pitchFamily="34" charset="0"/>
                <a:cs typeface="Calibri" panose="020F0502020204030204" pitchFamily="34" charset="0"/>
              </a:rPr>
              <a:t>, a  </a:t>
            </a:r>
            <a:r>
              <a:rPr lang="en-US" altLang="en-US" sz="3200" b="0" kern="0" dirty="0" err="1">
                <a:solidFill>
                  <a:schemeClr val="tx1"/>
                </a:solidFill>
                <a:latin typeface="Calibri" panose="020F0502020204030204" pitchFamily="34" charset="0"/>
                <a:cs typeface="Calibri" panose="020F0502020204030204" pitchFamily="34" charset="0"/>
              </a:rPr>
              <a:t>alíquota</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aumenta</a:t>
            </a:r>
            <a:r>
              <a:rPr lang="en-US" altLang="en-US" sz="3200" b="0" kern="0" dirty="0">
                <a:solidFill>
                  <a:schemeClr val="tx1"/>
                </a:solidFill>
                <a:latin typeface="Calibri" panose="020F0502020204030204" pitchFamily="34" charset="0"/>
                <a:cs typeface="Calibri" panose="020F0502020204030204" pitchFamily="34" charset="0"/>
              </a:rPr>
              <a:t> e a </a:t>
            </a:r>
            <a:r>
              <a:rPr lang="en-US" altLang="en-US" sz="3200" b="0" kern="0" dirty="0" err="1">
                <a:solidFill>
                  <a:schemeClr val="tx1"/>
                </a:solidFill>
                <a:latin typeface="Calibri" panose="020F0502020204030204" pitchFamily="34" charset="0"/>
                <a:cs typeface="Calibri" panose="020F0502020204030204" pitchFamily="34" charset="0"/>
              </a:rPr>
              <a:t>arrecadação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decresce</a:t>
            </a:r>
            <a:r>
              <a:rPr lang="en-US" altLang="en-US" sz="3200" b="0" kern="0" dirty="0">
                <a:solidFill>
                  <a:schemeClr val="tx1"/>
                </a:solidFill>
                <a:latin typeface="Calibri" panose="020F0502020204030204" pitchFamily="34" charset="0"/>
                <a:cs typeface="Calibri" panose="020F0502020204030204" pitchFamily="34" charset="0"/>
              </a:rPr>
              <a:t>, pois </a:t>
            </a:r>
            <a:r>
              <a:rPr lang="en-US" altLang="en-US" sz="3200" b="0" kern="0" dirty="0" err="1">
                <a:solidFill>
                  <a:schemeClr val="tx1"/>
                </a:solidFill>
                <a:latin typeface="Calibri" panose="020F0502020204030204" pitchFamily="34" charset="0"/>
                <a:cs typeface="Calibri" panose="020F0502020204030204" pitchFamily="34" charset="0"/>
              </a:rPr>
              <a:t>os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agentes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econômicos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passam</a:t>
            </a:r>
            <a:r>
              <a:rPr lang="en-US" altLang="en-US" sz="3200" b="0" kern="0" dirty="0">
                <a:solidFill>
                  <a:schemeClr val="tx1"/>
                </a:solidFill>
                <a:latin typeface="Calibri" panose="020F0502020204030204" pitchFamily="34" charset="0"/>
                <a:cs typeface="Calibri" panose="020F0502020204030204" pitchFamily="34" charset="0"/>
              </a:rPr>
              <a:t> a </a:t>
            </a:r>
            <a:r>
              <a:rPr lang="en-US" altLang="en-US" sz="3200" b="0" kern="0" dirty="0" err="1">
                <a:solidFill>
                  <a:schemeClr val="tx1"/>
                </a:solidFill>
                <a:latin typeface="Calibri" panose="020F0502020204030204" pitchFamily="34" charset="0"/>
                <a:cs typeface="Calibri" panose="020F0502020204030204" pitchFamily="34" charset="0"/>
              </a:rPr>
              <a:t>não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honrar</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seus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compromissos</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tributários</a:t>
            </a:r>
            <a:r>
              <a:rPr lang="en-US" altLang="en-US" sz="3200" kern="0" dirty="0">
                <a:solidFill>
                  <a:schemeClr val="tx1"/>
                </a:solidFill>
                <a:latin typeface="Calibri" panose="020F0502020204030204" pitchFamily="34" charset="0"/>
                <a:cs typeface="Calibri" panose="020F0502020204030204" pitchFamily="34" charset="0"/>
              </a:rPr>
              <a:t> (</a:t>
            </a:r>
            <a:r>
              <a:rPr lang="en-US" altLang="en-US" sz="3200" kern="0" dirty="0" err="1">
                <a:solidFill>
                  <a:schemeClr val="tx1"/>
                </a:solidFill>
                <a:latin typeface="Calibri" panose="020F0502020204030204" pitchFamily="34" charset="0"/>
                <a:cs typeface="Calibri" panose="020F0502020204030204" pitchFamily="34" charset="0"/>
              </a:rPr>
              <a:t>ou</a:t>
            </a:r>
            <a:r>
              <a:rPr lang="en-US" altLang="en-US" sz="3200" kern="0" dirty="0">
                <a:solidFill>
                  <a:schemeClr val="tx1"/>
                </a:solidFill>
                <a:latin typeface="Calibri" panose="020F0502020204030204" pitchFamily="34" charset="0"/>
                <a:cs typeface="Calibri" panose="020F0502020204030204" pitchFamily="34" charset="0"/>
              </a:rPr>
              <a:t> a base de </a:t>
            </a:r>
            <a:r>
              <a:rPr lang="en-US" altLang="en-US" sz="3200" kern="0" dirty="0" err="1">
                <a:solidFill>
                  <a:schemeClr val="tx1"/>
                </a:solidFill>
                <a:latin typeface="Calibri" panose="020F0502020204030204" pitchFamily="34" charset="0"/>
                <a:cs typeface="Calibri" panose="020F0502020204030204" pitchFamily="34" charset="0"/>
              </a:rPr>
              <a:t>tributação</a:t>
            </a:r>
            <a:r>
              <a:rPr lang="en-US" altLang="en-US" sz="3200" kern="0" dirty="0">
                <a:solidFill>
                  <a:schemeClr val="tx1"/>
                </a:solidFill>
                <a:latin typeface="Calibri" panose="020F0502020204030204" pitchFamily="34" charset="0"/>
                <a:cs typeface="Calibri" panose="020F0502020204030204" pitchFamily="34" charset="0"/>
              </a:rPr>
              <a:t> </a:t>
            </a:r>
            <a:r>
              <a:rPr lang="en-US" altLang="en-US" sz="3200" kern="0" dirty="0" err="1">
                <a:solidFill>
                  <a:schemeClr val="tx1"/>
                </a:solidFill>
                <a:latin typeface="Calibri" panose="020F0502020204030204" pitchFamily="34" charset="0"/>
                <a:cs typeface="Calibri" panose="020F0502020204030204" pitchFamily="34" charset="0"/>
              </a:rPr>
              <a:t>diminui</a:t>
            </a:r>
            <a:r>
              <a:rPr lang="en-US" altLang="en-US" sz="3200" kern="0" dirty="0">
                <a:solidFill>
                  <a:schemeClr val="tx1"/>
                </a:solidFill>
                <a:latin typeface="Calibri" panose="020F0502020204030204" pitchFamily="34" charset="0"/>
                <a:cs typeface="Calibri" panose="020F0502020204030204" pitchFamily="34" charset="0"/>
              </a:rPr>
              <a:t>)</a:t>
            </a:r>
            <a:endParaRPr lang="en-US" altLang="en-US" sz="3200" b="0" kern="0" dirty="0">
              <a:solidFill>
                <a:schemeClr val="tx1"/>
              </a:solidFill>
              <a:latin typeface="Calibri" panose="020F0502020204030204" pitchFamily="34" charset="0"/>
              <a:cs typeface="Calibri" panose="020F0502020204030204" pitchFamily="34" charset="0"/>
            </a:endParaRPr>
          </a:p>
          <a:p>
            <a:pPr lvl="1" algn="just" eaLnBrk="1" hangingPunct="1">
              <a:spcBef>
                <a:spcPts val="600"/>
              </a:spcBef>
              <a:buClr>
                <a:schemeClr val="tx1"/>
              </a:buClr>
              <a:buSzPct val="101000"/>
              <a:buFont typeface="Wingdings" panose="05000000000000000000" pitchFamily="2" charset="2"/>
              <a:buChar char="§"/>
            </a:pPr>
            <a:r>
              <a:rPr lang="en-US" altLang="en-US" sz="3200" b="0" kern="0" dirty="0" err="1">
                <a:solidFill>
                  <a:schemeClr val="tx1"/>
                </a:solidFill>
                <a:latin typeface="Calibri" panose="020F0502020204030204" pitchFamily="34" charset="0"/>
                <a:cs typeface="Calibri" panose="020F0502020204030204" pitchFamily="34" charset="0"/>
              </a:rPr>
              <a:t>Substituir</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trabalho</a:t>
            </a:r>
            <a:r>
              <a:rPr lang="en-US" altLang="en-US" sz="3200" b="0" kern="0" dirty="0">
                <a:solidFill>
                  <a:schemeClr val="tx1"/>
                </a:solidFill>
                <a:latin typeface="Calibri" panose="020F0502020204030204" pitchFamily="34" charset="0"/>
                <a:cs typeface="Calibri" panose="020F0502020204030204" pitchFamily="34" charset="0"/>
              </a:rPr>
              <a:t> por </a:t>
            </a:r>
            <a:r>
              <a:rPr lang="en-US" altLang="en-US" sz="3200" b="0" kern="0" dirty="0" err="1">
                <a:solidFill>
                  <a:schemeClr val="tx1"/>
                </a:solidFill>
                <a:latin typeface="Calibri" panose="020F0502020204030204" pitchFamily="34" charset="0"/>
                <a:cs typeface="Calibri" panose="020F0502020204030204" pitchFamily="34" charset="0"/>
              </a:rPr>
              <a:t>lazer</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produzir</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menos</a:t>
            </a:r>
            <a:r>
              <a:rPr lang="en-US" altLang="en-US" sz="3200" b="0" kern="0" dirty="0">
                <a:solidFill>
                  <a:schemeClr val="tx1"/>
                </a:solidFill>
                <a:latin typeface="Calibri" panose="020F0502020204030204" pitchFamily="34" charset="0"/>
                <a:cs typeface="Calibri" panose="020F0502020204030204" pitchFamily="34" charset="0"/>
              </a:rPr>
              <a:t>,…(a base de </a:t>
            </a:r>
            <a:r>
              <a:rPr lang="en-US" altLang="en-US" sz="3200" b="0" kern="0" dirty="0" err="1">
                <a:solidFill>
                  <a:schemeClr val="tx1"/>
                </a:solidFill>
                <a:latin typeface="Calibri" panose="020F0502020204030204" pitchFamily="34" charset="0"/>
                <a:cs typeface="Calibri" panose="020F0502020204030204" pitchFamily="34" charset="0"/>
              </a:rPr>
              <a:t>tributação</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pode</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diminuir</a:t>
            </a:r>
            <a:r>
              <a:rPr lang="en-US" altLang="en-US" sz="3200" b="0" kern="0" dirty="0">
                <a:solidFill>
                  <a:schemeClr val="tx1"/>
                </a:solidFill>
                <a:latin typeface="Calibri" panose="020F0502020204030204" pitchFamily="34" charset="0"/>
                <a:cs typeface="Calibri" panose="020F0502020204030204" pitchFamily="34" charset="0"/>
              </a:rPr>
              <a:t> </a:t>
            </a:r>
            <a:r>
              <a:rPr lang="en-US" altLang="en-US" sz="3200" b="0" kern="0" dirty="0" err="1">
                <a:solidFill>
                  <a:schemeClr val="tx1"/>
                </a:solidFill>
                <a:latin typeface="Calibri" panose="020F0502020204030204" pitchFamily="34" charset="0"/>
                <a:cs typeface="Calibri" panose="020F0502020204030204" pitchFamily="34" charset="0"/>
              </a:rPr>
              <a:t>mais</a:t>
            </a:r>
            <a:r>
              <a:rPr lang="en-US" altLang="en-US" sz="3200" b="0" kern="0" dirty="0">
                <a:solidFill>
                  <a:schemeClr val="tx1"/>
                </a:solidFill>
                <a:latin typeface="Calibri" panose="020F0502020204030204" pitchFamily="34" charset="0"/>
                <a:cs typeface="Calibri" panose="020F0502020204030204" pitchFamily="34" charset="0"/>
              </a:rPr>
              <a:t> que </a:t>
            </a:r>
            <a:r>
              <a:rPr lang="en-US" altLang="en-US" sz="3200" b="0" kern="0" dirty="0" err="1">
                <a:solidFill>
                  <a:schemeClr val="tx1"/>
                </a:solidFill>
                <a:latin typeface="Calibri" panose="020F0502020204030204" pitchFamily="34" charset="0"/>
                <a:cs typeface="Calibri" panose="020F0502020204030204" pitchFamily="34" charset="0"/>
              </a:rPr>
              <a:t>proporcionalmente</a:t>
            </a:r>
            <a:r>
              <a:rPr lang="en-US" altLang="en-US" sz="3200" b="0" kern="0" dirty="0">
                <a:solidFill>
                  <a:schemeClr val="tx1"/>
                </a:solidFill>
                <a:latin typeface="Calibri" panose="020F0502020204030204" pitchFamily="34" charset="0"/>
                <a:cs typeface="Calibri" panose="020F0502020204030204" pitchFamily="34" charset="0"/>
              </a:rPr>
              <a:t> ao </a:t>
            </a:r>
            <a:r>
              <a:rPr lang="en-US" altLang="en-US" sz="3200" b="0" kern="0" dirty="0" err="1">
                <a:solidFill>
                  <a:schemeClr val="tx1"/>
                </a:solidFill>
                <a:latin typeface="Calibri" panose="020F0502020204030204" pitchFamily="34" charset="0"/>
                <a:cs typeface="Calibri" panose="020F0502020204030204" pitchFamily="34" charset="0"/>
              </a:rPr>
              <a:t>aumento</a:t>
            </a:r>
            <a:r>
              <a:rPr lang="en-US" altLang="en-US" sz="3200" b="0" kern="0" dirty="0">
                <a:solidFill>
                  <a:schemeClr val="tx1"/>
                </a:solidFill>
                <a:latin typeface="Calibri" panose="020F0502020204030204" pitchFamily="34" charset="0"/>
                <a:cs typeface="Calibri" panose="020F0502020204030204" pitchFamily="34" charset="0"/>
              </a:rPr>
              <a:t> da </a:t>
            </a:r>
            <a:r>
              <a:rPr lang="en-US" altLang="en-US" sz="3200" b="0" kern="0" dirty="0" err="1">
                <a:solidFill>
                  <a:schemeClr val="tx1"/>
                </a:solidFill>
                <a:latin typeface="Calibri" panose="020F0502020204030204" pitchFamily="34" charset="0"/>
                <a:cs typeface="Calibri" panose="020F0502020204030204" pitchFamily="34" charset="0"/>
              </a:rPr>
              <a:t>alíquota</a:t>
            </a:r>
            <a:r>
              <a:rPr lang="en-US" altLang="en-US" sz="3200" b="0" kern="0" dirty="0">
                <a:solidFill>
                  <a:schemeClr val="tx1"/>
                </a:solidFill>
                <a:latin typeface="Calibri" panose="020F0502020204030204" pitchFamily="34" charset="0"/>
                <a:cs typeface="Calibri" panose="020F0502020204030204" pitchFamily="34" charset="0"/>
              </a:rPr>
              <a:t> do </a:t>
            </a:r>
            <a:r>
              <a:rPr lang="en-US" altLang="en-US" sz="3200" b="0" kern="0" dirty="0" err="1">
                <a:solidFill>
                  <a:schemeClr val="tx1"/>
                </a:solidFill>
                <a:latin typeface="Calibri" panose="020F0502020204030204" pitchFamily="34" charset="0"/>
                <a:cs typeface="Calibri" panose="020F0502020204030204" pitchFamily="34" charset="0"/>
              </a:rPr>
              <a:t>imposto</a:t>
            </a:r>
            <a:r>
              <a:rPr lang="en-US" altLang="en-US" sz="3200" b="0" kern="0" dirty="0">
                <a:solidFill>
                  <a:schemeClr val="tx1"/>
                </a:solidFill>
                <a:latin typeface="Calibri" panose="020F0502020204030204" pitchFamily="34" charset="0"/>
                <a:cs typeface="Calibri" panose="020F0502020204030204" pitchFamily="34" charset="0"/>
              </a:rPr>
              <a:t>).</a:t>
            </a:r>
          </a:p>
          <a:p>
            <a:pPr algn="just" eaLnBrk="1" hangingPunct="1">
              <a:spcBef>
                <a:spcPts val="600"/>
              </a:spcBef>
              <a:buClr>
                <a:schemeClr val="tx1"/>
              </a:buClr>
              <a:buFont typeface="Wingdings" panose="05000000000000000000" pitchFamily="2" charset="2"/>
              <a:buChar char="§"/>
            </a:pPr>
            <a:endParaRPr lang="en-US" altLang="en-US" sz="3200" dirty="0">
              <a:solidFill>
                <a:schemeClr val="tx1"/>
              </a:solidFill>
              <a:latin typeface="Calibri" panose="020F0502020204030204" pitchFamily="34" charset="0"/>
              <a:cs typeface="Calibri" panose="020F0502020204030204" pitchFamily="34" charset="0"/>
            </a:endParaRPr>
          </a:p>
          <a:p>
            <a:pPr algn="just" eaLnBrk="1" hangingPunct="1">
              <a:spcBef>
                <a:spcPts val="600"/>
              </a:spcBef>
              <a:buClr>
                <a:schemeClr val="tx1"/>
              </a:buClr>
              <a:buFont typeface="Wingdings" panose="05000000000000000000" pitchFamily="2" charset="2"/>
              <a:buChar char="§"/>
            </a:pPr>
            <a:endParaRPr lang="en-US" altLang="en-US" sz="3200" dirty="0">
              <a:solidFill>
                <a:schemeClr val="tx1"/>
              </a:solidFill>
              <a:latin typeface="Calibri" panose="020F0502020204030204" pitchFamily="34" charset="0"/>
              <a:cs typeface="Calibri" panose="020F0502020204030204" pitchFamily="34" charset="0"/>
            </a:endParaRPr>
          </a:p>
          <a:p>
            <a:pPr algn="just" eaLnBrk="1" hangingPunct="1">
              <a:spcBef>
                <a:spcPts val="600"/>
              </a:spcBef>
              <a:buClr>
                <a:schemeClr val="tx1"/>
              </a:buClr>
              <a:buFont typeface="Wingdings" panose="05000000000000000000" pitchFamily="2" charset="2"/>
              <a:buChar char="§"/>
            </a:pPr>
            <a:endParaRPr lang="en-US" alt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41746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87E69D4C-9543-4CE7-830E-F9255B3423C9}"/>
              </a:ext>
            </a:extLst>
          </p:cNvPr>
          <p:cNvSpPr/>
          <p:nvPr/>
        </p:nvSpPr>
        <p:spPr bwMode="auto">
          <a:xfrm>
            <a:off x="197117" y="847148"/>
            <a:ext cx="11829249" cy="4195123"/>
          </a:xfrm>
          <a:prstGeom prst="rect">
            <a:avLst/>
          </a:prstGeom>
          <a:solidFill>
            <a:srgbClr val="FFFFFF"/>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cxnSp>
        <p:nvCxnSpPr>
          <p:cNvPr id="5" name="Conector de Seta Reta 4">
            <a:extLst>
              <a:ext uri="{FF2B5EF4-FFF2-40B4-BE49-F238E27FC236}">
                <a16:creationId xmlns:a16="http://schemas.microsoft.com/office/drawing/2014/main" id="{E09D3BFB-25DA-4333-A598-B857C10531A3}"/>
              </a:ext>
            </a:extLst>
          </p:cNvPr>
          <p:cNvCxnSpPr/>
          <p:nvPr/>
        </p:nvCxnSpPr>
        <p:spPr>
          <a:xfrm flipV="1">
            <a:off x="2925414" y="1479206"/>
            <a:ext cx="0" cy="296848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a:extLst>
              <a:ext uri="{FF2B5EF4-FFF2-40B4-BE49-F238E27FC236}">
                <a16:creationId xmlns:a16="http://schemas.microsoft.com/office/drawing/2014/main" id="{885CBA53-8F25-4B50-AB53-ED36581C23DB}"/>
              </a:ext>
            </a:extLst>
          </p:cNvPr>
          <p:cNvCxnSpPr/>
          <p:nvPr/>
        </p:nvCxnSpPr>
        <p:spPr>
          <a:xfrm>
            <a:off x="2898910" y="4474659"/>
            <a:ext cx="446598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Arco 6">
            <a:extLst>
              <a:ext uri="{FF2B5EF4-FFF2-40B4-BE49-F238E27FC236}">
                <a16:creationId xmlns:a16="http://schemas.microsoft.com/office/drawing/2014/main" id="{566FDAE6-1A2D-4A4A-92B7-D65246C418A8}"/>
              </a:ext>
            </a:extLst>
          </p:cNvPr>
          <p:cNvSpPr/>
          <p:nvPr/>
        </p:nvSpPr>
        <p:spPr>
          <a:xfrm rot="18684100">
            <a:off x="4324063" y="3060656"/>
            <a:ext cx="1112257" cy="1263324"/>
          </a:xfrm>
          <a:prstGeom prst="arc">
            <a:avLst>
              <a:gd name="adj1" fmla="val 14999249"/>
              <a:gd name="adj2" fmla="val 123267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CaixaDeTexto 7">
            <a:extLst>
              <a:ext uri="{FF2B5EF4-FFF2-40B4-BE49-F238E27FC236}">
                <a16:creationId xmlns:a16="http://schemas.microsoft.com/office/drawing/2014/main" id="{AA2E72BC-7EDC-4264-A4D6-4D51437253FE}"/>
              </a:ext>
            </a:extLst>
          </p:cNvPr>
          <p:cNvSpPr txBox="1"/>
          <p:nvPr/>
        </p:nvSpPr>
        <p:spPr>
          <a:xfrm>
            <a:off x="457200" y="923348"/>
            <a:ext cx="2676683" cy="646331"/>
          </a:xfrm>
          <a:prstGeom prst="rect">
            <a:avLst/>
          </a:prstGeom>
          <a:noFill/>
        </p:spPr>
        <p:txBody>
          <a:bodyPr wrap="square" rtlCol="0">
            <a:spAutoFit/>
          </a:bodyPr>
          <a:lstStyle/>
          <a:p>
            <a:r>
              <a:rPr lang="pt-BR" sz="3600" dirty="0">
                <a:solidFill>
                  <a:schemeClr val="tx1"/>
                </a:solidFill>
                <a:latin typeface="Calibri" panose="020F0502020204030204" pitchFamily="34" charset="0"/>
                <a:cs typeface="Calibri" panose="020F0502020204030204" pitchFamily="34" charset="0"/>
              </a:rPr>
              <a:t>Arrecadação</a:t>
            </a:r>
          </a:p>
        </p:txBody>
      </p:sp>
      <p:sp>
        <p:nvSpPr>
          <p:cNvPr id="9" name="CaixaDeTexto 8">
            <a:extLst>
              <a:ext uri="{FF2B5EF4-FFF2-40B4-BE49-F238E27FC236}">
                <a16:creationId xmlns:a16="http://schemas.microsoft.com/office/drawing/2014/main" id="{2D275F06-797A-403A-A68B-98A65B9DB387}"/>
              </a:ext>
            </a:extLst>
          </p:cNvPr>
          <p:cNvSpPr txBox="1"/>
          <p:nvPr/>
        </p:nvSpPr>
        <p:spPr>
          <a:xfrm>
            <a:off x="7348406" y="4126520"/>
            <a:ext cx="2481394" cy="646331"/>
          </a:xfrm>
          <a:prstGeom prst="rect">
            <a:avLst/>
          </a:prstGeom>
          <a:noFill/>
        </p:spPr>
        <p:txBody>
          <a:bodyPr wrap="square" rtlCol="0">
            <a:spAutoFit/>
          </a:bodyPr>
          <a:lstStyle/>
          <a:p>
            <a:r>
              <a:rPr lang="pt-BR" sz="3600" b="1" dirty="0">
                <a:solidFill>
                  <a:schemeClr val="tx1"/>
                </a:solidFill>
                <a:latin typeface="Calibri" panose="020F0502020204030204" pitchFamily="34" charset="0"/>
                <a:cs typeface="Calibri" panose="020F0502020204030204" pitchFamily="34" charset="0"/>
              </a:rPr>
              <a:t>Alíquota (t)</a:t>
            </a:r>
          </a:p>
        </p:txBody>
      </p:sp>
      <p:grpSp>
        <p:nvGrpSpPr>
          <p:cNvPr id="10" name="Agrupar 9">
            <a:extLst>
              <a:ext uri="{FF2B5EF4-FFF2-40B4-BE49-F238E27FC236}">
                <a16:creationId xmlns:a16="http://schemas.microsoft.com/office/drawing/2014/main" id="{D566F649-4A9F-4B30-90BC-26062406936F}"/>
              </a:ext>
            </a:extLst>
          </p:cNvPr>
          <p:cNvGrpSpPr/>
          <p:nvPr/>
        </p:nvGrpSpPr>
        <p:grpSpPr>
          <a:xfrm>
            <a:off x="1595795" y="246750"/>
            <a:ext cx="6485811" cy="4250557"/>
            <a:chOff x="1357258" y="971259"/>
            <a:chExt cx="6485811" cy="4250557"/>
          </a:xfrm>
        </p:grpSpPr>
        <p:sp>
          <p:nvSpPr>
            <p:cNvPr id="11" name="Arco 10">
              <a:extLst>
                <a:ext uri="{FF2B5EF4-FFF2-40B4-BE49-F238E27FC236}">
                  <a16:creationId xmlns:a16="http://schemas.microsoft.com/office/drawing/2014/main" id="{E53ADBF3-F3B6-42F6-863C-EF29F653F9E4}"/>
                </a:ext>
              </a:extLst>
            </p:cNvPr>
            <p:cNvSpPr/>
            <p:nvPr/>
          </p:nvSpPr>
          <p:spPr>
            <a:xfrm rot="15329320" flipH="1">
              <a:off x="4205126" y="1583874"/>
              <a:ext cx="4250557" cy="3025328"/>
            </a:xfrm>
            <a:prstGeom prst="arc">
              <a:avLst>
                <a:gd name="adj1" fmla="val 17686794"/>
                <a:gd name="adj2" fmla="val 2104980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 name="Arco 11">
              <a:extLst>
                <a:ext uri="{FF2B5EF4-FFF2-40B4-BE49-F238E27FC236}">
                  <a16:creationId xmlns:a16="http://schemas.microsoft.com/office/drawing/2014/main" id="{79C8C4ED-2525-4672-A512-593EE0F4F181}"/>
                </a:ext>
              </a:extLst>
            </p:cNvPr>
            <p:cNvSpPr/>
            <p:nvPr/>
          </p:nvSpPr>
          <p:spPr>
            <a:xfrm rot="6270680">
              <a:off x="744643" y="1583874"/>
              <a:ext cx="4250557" cy="3025328"/>
            </a:xfrm>
            <a:prstGeom prst="arc">
              <a:avLst>
                <a:gd name="adj1" fmla="val 17849347"/>
                <a:gd name="adj2" fmla="val 2104980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pSp>
      <p:sp>
        <p:nvSpPr>
          <p:cNvPr id="13" name="CaixaDeTexto 12">
            <a:extLst>
              <a:ext uri="{FF2B5EF4-FFF2-40B4-BE49-F238E27FC236}">
                <a16:creationId xmlns:a16="http://schemas.microsoft.com/office/drawing/2014/main" id="{F4CFE473-C31F-4CCF-A924-4D8689BB47B7}"/>
              </a:ext>
            </a:extLst>
          </p:cNvPr>
          <p:cNvSpPr txBox="1"/>
          <p:nvPr/>
        </p:nvSpPr>
        <p:spPr>
          <a:xfrm>
            <a:off x="2333625" y="3414022"/>
            <a:ext cx="790575" cy="584775"/>
          </a:xfrm>
          <a:prstGeom prst="rect">
            <a:avLst/>
          </a:prstGeom>
          <a:noFill/>
        </p:spPr>
        <p:txBody>
          <a:bodyPr wrap="square" rtlCol="0">
            <a:spAutoFit/>
          </a:bodyPr>
          <a:lstStyle/>
          <a:p>
            <a:r>
              <a:rPr lang="pt-BR" sz="3200" dirty="0">
                <a:solidFill>
                  <a:schemeClr val="tx1"/>
                </a:solidFill>
              </a:rPr>
              <a:t>A</a:t>
            </a:r>
            <a:r>
              <a:rPr lang="pt-BR" sz="2200" dirty="0">
                <a:solidFill>
                  <a:schemeClr val="tx1"/>
                </a:solidFill>
              </a:rPr>
              <a:t>0</a:t>
            </a:r>
          </a:p>
        </p:txBody>
      </p:sp>
      <p:cxnSp>
        <p:nvCxnSpPr>
          <p:cNvPr id="14" name="Conector reto 13">
            <a:extLst>
              <a:ext uri="{FF2B5EF4-FFF2-40B4-BE49-F238E27FC236}">
                <a16:creationId xmlns:a16="http://schemas.microsoft.com/office/drawing/2014/main" id="{185D4764-30D1-47F3-BA95-A87B052114F6}"/>
              </a:ext>
            </a:extLst>
          </p:cNvPr>
          <p:cNvCxnSpPr/>
          <p:nvPr/>
        </p:nvCxnSpPr>
        <p:spPr>
          <a:xfrm flipV="1">
            <a:off x="2925414" y="3694350"/>
            <a:ext cx="2646485" cy="13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to 14">
            <a:extLst>
              <a:ext uri="{FF2B5EF4-FFF2-40B4-BE49-F238E27FC236}">
                <a16:creationId xmlns:a16="http://schemas.microsoft.com/office/drawing/2014/main" id="{D15A0C51-1E3E-4AFA-B3AD-77BEEC1CC0EB}"/>
              </a:ext>
            </a:extLst>
          </p:cNvPr>
          <p:cNvCxnSpPr/>
          <p:nvPr/>
        </p:nvCxnSpPr>
        <p:spPr>
          <a:xfrm>
            <a:off x="5562414" y="3644854"/>
            <a:ext cx="0" cy="82980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Conector reto 15">
            <a:extLst>
              <a:ext uri="{FF2B5EF4-FFF2-40B4-BE49-F238E27FC236}">
                <a16:creationId xmlns:a16="http://schemas.microsoft.com/office/drawing/2014/main" id="{0C02EDAF-992D-4709-A2A7-0F7D93806A39}"/>
              </a:ext>
            </a:extLst>
          </p:cNvPr>
          <p:cNvCxnSpPr/>
          <p:nvPr/>
        </p:nvCxnSpPr>
        <p:spPr>
          <a:xfrm>
            <a:off x="4151056" y="3664734"/>
            <a:ext cx="0" cy="82980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Elipse 16">
            <a:extLst>
              <a:ext uri="{FF2B5EF4-FFF2-40B4-BE49-F238E27FC236}">
                <a16:creationId xmlns:a16="http://schemas.microsoft.com/office/drawing/2014/main" id="{9B903EC7-FF1D-409D-82FA-0A693B566E17}"/>
              </a:ext>
            </a:extLst>
          </p:cNvPr>
          <p:cNvSpPr/>
          <p:nvPr/>
        </p:nvSpPr>
        <p:spPr>
          <a:xfrm>
            <a:off x="4084528" y="3639308"/>
            <a:ext cx="139598" cy="1192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a:extLst>
              <a:ext uri="{FF2B5EF4-FFF2-40B4-BE49-F238E27FC236}">
                <a16:creationId xmlns:a16="http://schemas.microsoft.com/office/drawing/2014/main" id="{B3602342-DE08-4BDB-9702-49DC2B688CC7}"/>
              </a:ext>
            </a:extLst>
          </p:cNvPr>
          <p:cNvSpPr/>
          <p:nvPr/>
        </p:nvSpPr>
        <p:spPr>
          <a:xfrm>
            <a:off x="5495885" y="3632682"/>
            <a:ext cx="139598" cy="1192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CaixaDeTexto 18">
            <a:extLst>
              <a:ext uri="{FF2B5EF4-FFF2-40B4-BE49-F238E27FC236}">
                <a16:creationId xmlns:a16="http://schemas.microsoft.com/office/drawing/2014/main" id="{8548DDA2-BFEB-48F3-814D-CFA159DB044A}"/>
              </a:ext>
            </a:extLst>
          </p:cNvPr>
          <p:cNvSpPr txBox="1"/>
          <p:nvPr/>
        </p:nvSpPr>
        <p:spPr>
          <a:xfrm>
            <a:off x="3985587" y="4381436"/>
            <a:ext cx="477156" cy="584775"/>
          </a:xfrm>
          <a:prstGeom prst="rect">
            <a:avLst/>
          </a:prstGeom>
          <a:noFill/>
        </p:spPr>
        <p:txBody>
          <a:bodyPr wrap="square" rtlCol="0">
            <a:spAutoFit/>
          </a:bodyPr>
          <a:lstStyle/>
          <a:p>
            <a:r>
              <a:rPr lang="pt-BR" sz="3200" dirty="0">
                <a:solidFill>
                  <a:schemeClr val="tx1"/>
                </a:solidFill>
              </a:rPr>
              <a:t>t</a:t>
            </a:r>
            <a:r>
              <a:rPr lang="pt-BR" sz="2200" dirty="0">
                <a:solidFill>
                  <a:schemeClr val="tx1"/>
                </a:solidFill>
              </a:rPr>
              <a:t>0</a:t>
            </a:r>
          </a:p>
        </p:txBody>
      </p:sp>
      <p:sp>
        <p:nvSpPr>
          <p:cNvPr id="20" name="CaixaDeTexto 19">
            <a:extLst>
              <a:ext uri="{FF2B5EF4-FFF2-40B4-BE49-F238E27FC236}">
                <a16:creationId xmlns:a16="http://schemas.microsoft.com/office/drawing/2014/main" id="{3DB5CF9A-E7FB-4249-9CE5-1EAC90BBA2B7}"/>
              </a:ext>
            </a:extLst>
          </p:cNvPr>
          <p:cNvSpPr txBox="1"/>
          <p:nvPr/>
        </p:nvSpPr>
        <p:spPr>
          <a:xfrm>
            <a:off x="5396941" y="4374812"/>
            <a:ext cx="477156" cy="584775"/>
          </a:xfrm>
          <a:prstGeom prst="rect">
            <a:avLst/>
          </a:prstGeom>
          <a:noFill/>
        </p:spPr>
        <p:txBody>
          <a:bodyPr wrap="square" rtlCol="0">
            <a:spAutoFit/>
          </a:bodyPr>
          <a:lstStyle/>
          <a:p>
            <a:r>
              <a:rPr lang="pt-BR" sz="3200" dirty="0">
                <a:solidFill>
                  <a:schemeClr val="tx1"/>
                </a:solidFill>
              </a:rPr>
              <a:t>t</a:t>
            </a:r>
            <a:r>
              <a:rPr lang="pt-BR" sz="2200" dirty="0">
                <a:solidFill>
                  <a:schemeClr val="tx1"/>
                </a:solidFill>
              </a:rPr>
              <a:t>1</a:t>
            </a:r>
          </a:p>
        </p:txBody>
      </p:sp>
      <p:cxnSp>
        <p:nvCxnSpPr>
          <p:cNvPr id="21" name="Conector reto 20">
            <a:extLst>
              <a:ext uri="{FF2B5EF4-FFF2-40B4-BE49-F238E27FC236}">
                <a16:creationId xmlns:a16="http://schemas.microsoft.com/office/drawing/2014/main" id="{6F8AE7D8-4757-48BA-9A8D-DE6771B39B59}"/>
              </a:ext>
            </a:extLst>
          </p:cNvPr>
          <p:cNvCxnSpPr/>
          <p:nvPr/>
        </p:nvCxnSpPr>
        <p:spPr>
          <a:xfrm>
            <a:off x="4820475" y="3122476"/>
            <a:ext cx="0" cy="1372063"/>
          </a:xfrm>
          <a:prstGeom prst="line">
            <a:avLst/>
          </a:prstGeom>
          <a:ln>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a:extLst>
              <a:ext uri="{FF2B5EF4-FFF2-40B4-BE49-F238E27FC236}">
                <a16:creationId xmlns:a16="http://schemas.microsoft.com/office/drawing/2014/main" id="{674AAF78-95C8-4029-8638-F55A7476AB12}"/>
              </a:ext>
            </a:extLst>
          </p:cNvPr>
          <p:cNvCxnSpPr/>
          <p:nvPr/>
        </p:nvCxnSpPr>
        <p:spPr>
          <a:xfrm>
            <a:off x="2951914" y="3095972"/>
            <a:ext cx="1802300" cy="0"/>
          </a:xfrm>
          <a:prstGeom prst="line">
            <a:avLst/>
          </a:prstGeom>
          <a:ln>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Elipse 22">
            <a:extLst>
              <a:ext uri="{FF2B5EF4-FFF2-40B4-BE49-F238E27FC236}">
                <a16:creationId xmlns:a16="http://schemas.microsoft.com/office/drawing/2014/main" id="{D74E1CA9-D833-4F11-8EB5-60CDBD3E5487}"/>
              </a:ext>
            </a:extLst>
          </p:cNvPr>
          <p:cNvSpPr/>
          <p:nvPr/>
        </p:nvSpPr>
        <p:spPr>
          <a:xfrm>
            <a:off x="4760388" y="3042960"/>
            <a:ext cx="139598" cy="119270"/>
          </a:xfrm>
          <a:prstGeom prst="ellipse">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CaixaDeTexto 23">
            <a:extLst>
              <a:ext uri="{FF2B5EF4-FFF2-40B4-BE49-F238E27FC236}">
                <a16:creationId xmlns:a16="http://schemas.microsoft.com/office/drawing/2014/main" id="{E2595DFD-2BB5-4CD6-AE26-DAE09C6EB9E9}"/>
              </a:ext>
            </a:extLst>
          </p:cNvPr>
          <p:cNvSpPr txBox="1"/>
          <p:nvPr/>
        </p:nvSpPr>
        <p:spPr>
          <a:xfrm>
            <a:off x="4674696" y="4381439"/>
            <a:ext cx="659116" cy="615553"/>
          </a:xfrm>
          <a:prstGeom prst="rect">
            <a:avLst/>
          </a:prstGeom>
          <a:noFill/>
        </p:spPr>
        <p:txBody>
          <a:bodyPr wrap="square" rtlCol="0">
            <a:spAutoFit/>
          </a:bodyPr>
          <a:lstStyle/>
          <a:p>
            <a:r>
              <a:rPr lang="pt-BR" sz="3400" dirty="0">
                <a:solidFill>
                  <a:schemeClr val="accent6">
                    <a:lumMod val="75000"/>
                  </a:schemeClr>
                </a:solidFill>
              </a:rPr>
              <a:t>t*</a:t>
            </a:r>
          </a:p>
        </p:txBody>
      </p:sp>
      <p:sp>
        <p:nvSpPr>
          <p:cNvPr id="25" name="CaixaDeTexto 24">
            <a:extLst>
              <a:ext uri="{FF2B5EF4-FFF2-40B4-BE49-F238E27FC236}">
                <a16:creationId xmlns:a16="http://schemas.microsoft.com/office/drawing/2014/main" id="{8AE38C9B-5C04-45B6-8856-B2EA57E7B816}"/>
              </a:ext>
            </a:extLst>
          </p:cNvPr>
          <p:cNvSpPr txBox="1"/>
          <p:nvPr/>
        </p:nvSpPr>
        <p:spPr>
          <a:xfrm>
            <a:off x="2312510" y="2850813"/>
            <a:ext cx="692418" cy="584775"/>
          </a:xfrm>
          <a:prstGeom prst="rect">
            <a:avLst/>
          </a:prstGeom>
          <a:noFill/>
        </p:spPr>
        <p:txBody>
          <a:bodyPr wrap="square" rtlCol="0">
            <a:spAutoFit/>
          </a:bodyPr>
          <a:lstStyle/>
          <a:p>
            <a:r>
              <a:rPr lang="pt-BR" sz="3200" dirty="0">
                <a:solidFill>
                  <a:schemeClr val="accent6">
                    <a:lumMod val="75000"/>
                  </a:schemeClr>
                </a:solidFill>
              </a:rPr>
              <a:t>A*</a:t>
            </a:r>
          </a:p>
        </p:txBody>
      </p:sp>
      <p:cxnSp>
        <p:nvCxnSpPr>
          <p:cNvPr id="26" name="Conector de Seta Reta 25">
            <a:extLst>
              <a:ext uri="{FF2B5EF4-FFF2-40B4-BE49-F238E27FC236}">
                <a16:creationId xmlns:a16="http://schemas.microsoft.com/office/drawing/2014/main" id="{53347DE5-55C8-4FFB-8D28-265FB038909C}"/>
              </a:ext>
            </a:extLst>
          </p:cNvPr>
          <p:cNvCxnSpPr/>
          <p:nvPr/>
        </p:nvCxnSpPr>
        <p:spPr>
          <a:xfrm flipH="1">
            <a:off x="5761379" y="3685690"/>
            <a:ext cx="11396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CaixaDeTexto 26">
            <a:extLst>
              <a:ext uri="{FF2B5EF4-FFF2-40B4-BE49-F238E27FC236}">
                <a16:creationId xmlns:a16="http://schemas.microsoft.com/office/drawing/2014/main" id="{23BC1170-885C-4A88-AEBE-211292E99DD9}"/>
              </a:ext>
            </a:extLst>
          </p:cNvPr>
          <p:cNvSpPr txBox="1"/>
          <p:nvPr/>
        </p:nvSpPr>
        <p:spPr>
          <a:xfrm>
            <a:off x="6901068" y="2221520"/>
            <a:ext cx="4528932" cy="1661993"/>
          </a:xfrm>
          <a:prstGeom prst="rect">
            <a:avLst/>
          </a:prstGeom>
          <a:solidFill>
            <a:srgbClr val="F8F8F8"/>
          </a:solidFill>
          <a:ln>
            <a:solidFill>
              <a:schemeClr val="tx1"/>
            </a:solidFill>
          </a:ln>
        </p:spPr>
        <p:txBody>
          <a:bodyPr wrap="square" rtlCol="0">
            <a:spAutoFit/>
          </a:bodyPr>
          <a:lstStyle/>
          <a:p>
            <a:pPr algn="just"/>
            <a:r>
              <a:rPr lang="pt-BR" sz="3400" b="0" dirty="0">
                <a:solidFill>
                  <a:schemeClr val="tx1"/>
                </a:solidFill>
                <a:latin typeface="Calibri" panose="020F0502020204030204" pitchFamily="34" charset="0"/>
                <a:cs typeface="Calibri" panose="020F0502020204030204" pitchFamily="34" charset="0"/>
              </a:rPr>
              <a:t>Pode-se obter a mesma arrecadação com duas alíquotas diferentes.</a:t>
            </a:r>
          </a:p>
        </p:txBody>
      </p:sp>
      <p:cxnSp>
        <p:nvCxnSpPr>
          <p:cNvPr id="28" name="Conector de Seta Reta 27">
            <a:extLst>
              <a:ext uri="{FF2B5EF4-FFF2-40B4-BE49-F238E27FC236}">
                <a16:creationId xmlns:a16="http://schemas.microsoft.com/office/drawing/2014/main" id="{F4964092-F50F-4B34-B59B-12CE77DD13C2}"/>
              </a:ext>
            </a:extLst>
          </p:cNvPr>
          <p:cNvCxnSpPr/>
          <p:nvPr/>
        </p:nvCxnSpPr>
        <p:spPr>
          <a:xfrm>
            <a:off x="5239951" y="3122476"/>
            <a:ext cx="348967" cy="318050"/>
          </a:xfrm>
          <a:prstGeom prst="straightConnector1">
            <a:avLst/>
          </a:prstGeom>
          <a:ln w="2857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de Seta Reta 28">
            <a:extLst>
              <a:ext uri="{FF2B5EF4-FFF2-40B4-BE49-F238E27FC236}">
                <a16:creationId xmlns:a16="http://schemas.microsoft.com/office/drawing/2014/main" id="{F44AC8B3-2620-4EA7-9011-0A930CFADC4D}"/>
              </a:ext>
            </a:extLst>
          </p:cNvPr>
          <p:cNvCxnSpPr/>
          <p:nvPr/>
        </p:nvCxnSpPr>
        <p:spPr>
          <a:xfrm flipH="1">
            <a:off x="4058396" y="3162230"/>
            <a:ext cx="220392" cy="344558"/>
          </a:xfrm>
          <a:prstGeom prst="straightConnector1">
            <a:avLst/>
          </a:prstGeom>
          <a:ln w="28575">
            <a:solidFill>
              <a:schemeClr val="accent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Conector reto 29">
            <a:extLst>
              <a:ext uri="{FF2B5EF4-FFF2-40B4-BE49-F238E27FC236}">
                <a16:creationId xmlns:a16="http://schemas.microsoft.com/office/drawing/2014/main" id="{F11A21C7-F196-450C-9F2C-B7D5EFBB4A77}"/>
              </a:ext>
            </a:extLst>
          </p:cNvPr>
          <p:cNvCxnSpPr/>
          <p:nvPr/>
        </p:nvCxnSpPr>
        <p:spPr>
          <a:xfrm flipV="1">
            <a:off x="4151056" y="1823762"/>
            <a:ext cx="0" cy="1488716"/>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1" name="Object 4">
            <a:extLst>
              <a:ext uri="{FF2B5EF4-FFF2-40B4-BE49-F238E27FC236}">
                <a16:creationId xmlns:a16="http://schemas.microsoft.com/office/drawing/2014/main" id="{BC590D65-9D5E-4C1A-90E4-D14FFC243FC0}"/>
              </a:ext>
            </a:extLst>
          </p:cNvPr>
          <p:cNvGraphicFramePr>
            <a:graphicFrameLocks noChangeAspect="1"/>
          </p:cNvGraphicFramePr>
          <p:nvPr>
            <p:extLst>
              <p:ext uri="{D42A27DB-BD31-4B8C-83A1-F6EECF244321}">
                <p14:modId xmlns:p14="http://schemas.microsoft.com/office/powerpoint/2010/main" val="2783673041"/>
              </p:ext>
            </p:extLst>
          </p:nvPr>
        </p:nvGraphicFramePr>
        <p:xfrm>
          <a:off x="3211513" y="1045183"/>
          <a:ext cx="1587500" cy="792162"/>
        </p:xfrm>
        <a:graphic>
          <a:graphicData uri="http://schemas.openxmlformats.org/presentationml/2006/ole">
            <mc:AlternateContent xmlns:mc="http://schemas.openxmlformats.org/markup-compatibility/2006">
              <mc:Choice xmlns:v="urn:schemas-microsoft-com:vml" Requires="v">
                <p:oleObj name="Equation" r:id="rId2" imgW="431640" imgH="241200" progId="Equation.DSMT4">
                  <p:embed/>
                </p:oleObj>
              </mc:Choice>
              <mc:Fallback>
                <p:oleObj name="Equation" r:id="rId2" imgW="431640" imgH="241200" progId="Equation.DSMT4">
                  <p:embed/>
                  <p:pic>
                    <p:nvPicPr>
                      <p:cNvPr id="31" name="Object 4">
                        <a:extLst>
                          <a:ext uri="{FF2B5EF4-FFF2-40B4-BE49-F238E27FC236}">
                            <a16:creationId xmlns:a16="http://schemas.microsoft.com/office/drawing/2014/main" id="{DDB5E371-2E7E-4480-924A-130C56D23798}"/>
                          </a:ext>
                        </a:extLst>
                      </p:cNvPr>
                      <p:cNvPicPr>
                        <a:picLocks noChangeAspect="1" noChangeArrowheads="1"/>
                      </p:cNvPicPr>
                      <p:nvPr/>
                    </p:nvPicPr>
                    <p:blipFill>
                      <a:blip r:embed="rId3"/>
                      <a:srcRect/>
                      <a:stretch>
                        <a:fillRect/>
                      </a:stretch>
                    </p:blipFill>
                    <p:spPr bwMode="auto">
                      <a:xfrm>
                        <a:off x="3211513" y="1045183"/>
                        <a:ext cx="1587500" cy="792162"/>
                      </a:xfrm>
                      <a:prstGeom prst="rect">
                        <a:avLst/>
                      </a:prstGeom>
                      <a:solidFill>
                        <a:srgbClr val="F8F8F8"/>
                      </a:solidFill>
                      <a:ln>
                        <a:solidFill>
                          <a:schemeClr val="accent2">
                            <a:lumMod val="50000"/>
                          </a:schemeClr>
                        </a:solidFill>
                      </a:ln>
                      <a:effectLst/>
                    </p:spPr>
                  </p:pic>
                </p:oleObj>
              </mc:Fallback>
            </mc:AlternateContent>
          </a:graphicData>
        </a:graphic>
      </p:graphicFrame>
      <p:cxnSp>
        <p:nvCxnSpPr>
          <p:cNvPr id="32" name="Conector reto 31">
            <a:extLst>
              <a:ext uri="{FF2B5EF4-FFF2-40B4-BE49-F238E27FC236}">
                <a16:creationId xmlns:a16="http://schemas.microsoft.com/office/drawing/2014/main" id="{825E0998-9E4F-40BE-B282-76692A2484AD}"/>
              </a:ext>
            </a:extLst>
          </p:cNvPr>
          <p:cNvCxnSpPr/>
          <p:nvPr/>
        </p:nvCxnSpPr>
        <p:spPr>
          <a:xfrm flipV="1">
            <a:off x="5443143" y="1817138"/>
            <a:ext cx="0" cy="1488716"/>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3" name="Object 4">
            <a:extLst>
              <a:ext uri="{FF2B5EF4-FFF2-40B4-BE49-F238E27FC236}">
                <a16:creationId xmlns:a16="http://schemas.microsoft.com/office/drawing/2014/main" id="{BA164197-53A2-462A-A40D-1ABF5A9FA91B}"/>
              </a:ext>
            </a:extLst>
          </p:cNvPr>
          <p:cNvGraphicFramePr>
            <a:graphicFrameLocks noChangeAspect="1"/>
          </p:cNvGraphicFramePr>
          <p:nvPr>
            <p:extLst>
              <p:ext uri="{D42A27DB-BD31-4B8C-83A1-F6EECF244321}">
                <p14:modId xmlns:p14="http://schemas.microsoft.com/office/powerpoint/2010/main" val="820166542"/>
              </p:ext>
            </p:extLst>
          </p:nvPr>
        </p:nvGraphicFramePr>
        <p:xfrm>
          <a:off x="4949825" y="1027720"/>
          <a:ext cx="1608138" cy="803275"/>
        </p:xfrm>
        <a:graphic>
          <a:graphicData uri="http://schemas.openxmlformats.org/presentationml/2006/ole">
            <mc:AlternateContent xmlns:mc="http://schemas.openxmlformats.org/markup-compatibility/2006">
              <mc:Choice xmlns:v="urn:schemas-microsoft-com:vml" Requires="v">
                <p:oleObj name="Equation" r:id="rId4" imgW="431640" imgH="241200" progId="Equation.DSMT4">
                  <p:embed/>
                </p:oleObj>
              </mc:Choice>
              <mc:Fallback>
                <p:oleObj name="Equation" r:id="rId4" imgW="431640" imgH="241200" progId="Equation.DSMT4">
                  <p:embed/>
                  <p:pic>
                    <p:nvPicPr>
                      <p:cNvPr id="33" name="Object 4">
                        <a:extLst>
                          <a:ext uri="{FF2B5EF4-FFF2-40B4-BE49-F238E27FC236}">
                            <a16:creationId xmlns:a16="http://schemas.microsoft.com/office/drawing/2014/main" id="{9CDE3C4E-0DD6-4E7B-944B-E9F7101D9D41}"/>
                          </a:ext>
                        </a:extLst>
                      </p:cNvPr>
                      <p:cNvPicPr>
                        <a:picLocks noChangeAspect="1" noChangeArrowheads="1"/>
                      </p:cNvPicPr>
                      <p:nvPr/>
                    </p:nvPicPr>
                    <p:blipFill>
                      <a:blip r:embed="rId5"/>
                      <a:srcRect/>
                      <a:stretch>
                        <a:fillRect/>
                      </a:stretch>
                    </p:blipFill>
                    <p:spPr bwMode="auto">
                      <a:xfrm>
                        <a:off x="4949825" y="1027720"/>
                        <a:ext cx="1608138" cy="803275"/>
                      </a:xfrm>
                      <a:prstGeom prst="rect">
                        <a:avLst/>
                      </a:prstGeom>
                      <a:solidFill>
                        <a:srgbClr val="F8F8F8"/>
                      </a:solidFill>
                      <a:ln>
                        <a:solidFill>
                          <a:schemeClr val="accent2">
                            <a:lumMod val="50000"/>
                          </a:schemeClr>
                        </a:solidFill>
                      </a:ln>
                      <a:effectLst/>
                    </p:spPr>
                  </p:pic>
                </p:oleObj>
              </mc:Fallback>
            </mc:AlternateContent>
          </a:graphicData>
        </a:graphic>
      </p:graphicFrame>
      <p:sp>
        <p:nvSpPr>
          <p:cNvPr id="34" name="CaixaDeTexto 33">
            <a:extLst>
              <a:ext uri="{FF2B5EF4-FFF2-40B4-BE49-F238E27FC236}">
                <a16:creationId xmlns:a16="http://schemas.microsoft.com/office/drawing/2014/main" id="{3DFB40AE-497A-4B07-9464-7F9E8177827B}"/>
              </a:ext>
            </a:extLst>
          </p:cNvPr>
          <p:cNvSpPr txBox="1"/>
          <p:nvPr/>
        </p:nvSpPr>
        <p:spPr>
          <a:xfrm>
            <a:off x="76201" y="4979127"/>
            <a:ext cx="11963399" cy="1661993"/>
          </a:xfrm>
          <a:prstGeom prst="rect">
            <a:avLst/>
          </a:prstGeom>
          <a:noFill/>
        </p:spPr>
        <p:txBody>
          <a:bodyPr wrap="square" rtlCol="0">
            <a:spAutoFit/>
          </a:bodyPr>
          <a:lstStyle/>
          <a:p>
            <a:pPr marL="571500" indent="-571500" algn="just">
              <a:spcBef>
                <a:spcPts val="600"/>
              </a:spcBef>
              <a:buFont typeface="Arial" panose="020B0604020202020204" pitchFamily="34" charset="0"/>
              <a:buChar char="•"/>
            </a:pPr>
            <a:r>
              <a:rPr lang="pt-BR" sz="3400" b="0" dirty="0">
                <a:solidFill>
                  <a:schemeClr val="tx1"/>
                </a:solidFill>
                <a:latin typeface="Calibri" panose="020F0502020204030204" pitchFamily="34" charset="0"/>
                <a:cs typeface="Calibri" panose="020F0502020204030204" pitchFamily="34" charset="0"/>
              </a:rPr>
              <a:t>Observe que um aumento da arrecadação induzido por um aumento da alíquota do imposto exige que a elasticidade da base de tributação relativamente à alíquota seja menor que 1.</a:t>
            </a:r>
          </a:p>
        </p:txBody>
      </p:sp>
      <p:sp>
        <p:nvSpPr>
          <p:cNvPr id="35" name="Rectangle 2">
            <a:extLst>
              <a:ext uri="{FF2B5EF4-FFF2-40B4-BE49-F238E27FC236}">
                <a16:creationId xmlns:a16="http://schemas.microsoft.com/office/drawing/2014/main" id="{1C0B2F68-A841-4222-954B-4A5CC0033CC7}"/>
              </a:ext>
            </a:extLst>
          </p:cNvPr>
          <p:cNvSpPr>
            <a:spLocks noGrp="1" noChangeArrowheads="1"/>
          </p:cNvSpPr>
          <p:nvPr>
            <p:ph type="title"/>
          </p:nvPr>
        </p:nvSpPr>
        <p:spPr>
          <a:xfrm>
            <a:off x="785813" y="-549517"/>
            <a:ext cx="10263187" cy="1371600"/>
          </a:xfrm>
        </p:spPr>
        <p:txBody>
          <a:bodyPr/>
          <a:lstStyle/>
          <a:p>
            <a:pPr algn="ctr" eaLnBrk="1" hangingPunct="1"/>
            <a:r>
              <a:rPr lang="en-US" altLang="en-US" sz="4800" b="1" dirty="0">
                <a:solidFill>
                  <a:schemeClr val="tx1"/>
                </a:solidFill>
                <a:latin typeface="Calibri" panose="020F0502020204030204" pitchFamily="34" charset="0"/>
                <a:cs typeface="Calibri" panose="020F0502020204030204" pitchFamily="34" charset="0"/>
              </a:rPr>
              <a:t>A </a:t>
            </a:r>
            <a:r>
              <a:rPr lang="en-US" altLang="en-US" sz="4800" b="1" dirty="0" err="1">
                <a:solidFill>
                  <a:schemeClr val="tx1"/>
                </a:solidFill>
                <a:latin typeface="Calibri" panose="020F0502020204030204" pitchFamily="34" charset="0"/>
                <a:cs typeface="Calibri" panose="020F0502020204030204" pitchFamily="34" charset="0"/>
              </a:rPr>
              <a:t>Curva</a:t>
            </a:r>
            <a:r>
              <a:rPr lang="en-US" altLang="en-US" sz="4800" b="1" dirty="0">
                <a:solidFill>
                  <a:schemeClr val="tx1"/>
                </a:solidFill>
                <a:latin typeface="Calibri" panose="020F0502020204030204" pitchFamily="34" charset="0"/>
                <a:cs typeface="Calibri" panose="020F0502020204030204" pitchFamily="34" charset="0"/>
              </a:rPr>
              <a:t> de Laffer</a:t>
            </a:r>
          </a:p>
        </p:txBody>
      </p:sp>
    </p:spTree>
    <p:extLst>
      <p:ext uri="{BB962C8B-B14F-4D97-AF65-F5344CB8AC3E}">
        <p14:creationId xmlns:p14="http://schemas.microsoft.com/office/powerpoint/2010/main" val="40863747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ppt_x"/>
                                          </p:val>
                                        </p:tav>
                                        <p:tav tm="100000">
                                          <p:val>
                                            <p:strVal val="#ppt_x"/>
                                          </p:val>
                                        </p:tav>
                                      </p:tavLst>
                                    </p:anim>
                                    <p:anim calcmode="lin" valueType="num">
                                      <p:cBhvr additive="base">
                                        <p:cTn id="24" dur="500" fill="hold"/>
                                        <p:tgtEl>
                                          <p:spTgt spid="3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ppt_x"/>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115F7045-3A2D-4077-8F62-2B5B9DB050B3}"/>
              </a:ext>
            </a:extLst>
          </p:cNvPr>
          <p:cNvSpPr/>
          <p:nvPr/>
        </p:nvSpPr>
        <p:spPr bwMode="auto">
          <a:xfrm>
            <a:off x="162568" y="4754884"/>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BA992E63-183B-4CF2-BE03-855C3F39B693}"/>
              </a:ext>
            </a:extLst>
          </p:cNvPr>
          <p:cNvSpPr>
            <a:spLocks noGrp="1"/>
          </p:cNvSpPr>
          <p:nvPr>
            <p:ph type="title"/>
          </p:nvPr>
        </p:nvSpPr>
        <p:spPr>
          <a:xfrm>
            <a:off x="154745" y="470976"/>
            <a:ext cx="11182252" cy="785813"/>
          </a:xfrm>
        </p:spPr>
        <p:txBody>
          <a:bodyPr/>
          <a:lstStyle/>
          <a:p>
            <a:r>
              <a:rPr lang="pt-BR" dirty="0">
                <a:solidFill>
                  <a:srgbClr val="333333"/>
                </a:solidFill>
                <a:latin typeface="Source Sans Pro" panose="020B0503030403020204" pitchFamily="34" charset="0"/>
              </a:rPr>
              <a:t>19) FGV - Analista (DPE MT)/Economista/2015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1757AFAB-0834-44E2-8635-33359E08C17B}"/>
              </a:ext>
            </a:extLst>
          </p:cNvPr>
          <p:cNvSpPr>
            <a:spLocks noGrp="1" noChangeArrowheads="1"/>
          </p:cNvSpPr>
          <p:nvPr>
            <p:ph idx="1"/>
          </p:nvPr>
        </p:nvSpPr>
        <p:spPr bwMode="auto">
          <a:xfrm>
            <a:off x="187585" y="749133"/>
            <a:ext cx="11816830" cy="550920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Assuma que os países A, B e C têm, respectivamente, alíquotas tributárias sobre os rendimentos iguais a 1%, 50% e 99%.</a:t>
            </a:r>
            <a:br>
              <a:rPr kumimoji="0" lang="pt-BR" altLang="pt-BR" b="0" i="0" u="none" strike="noStrike" cap="none" normalizeH="0" baseline="0" dirty="0">
                <a:ln>
                  <a:noFill/>
                </a:ln>
                <a:solidFill>
                  <a:schemeClr val="tx1"/>
                </a:solidFill>
                <a:effectLst/>
                <a:latin typeface="Source Sans Pro" panose="020B0503030403020204" pitchFamily="34" charset="0"/>
              </a:rPr>
            </a:br>
            <a:r>
              <a:rPr kumimoji="0" lang="pt-BR" altLang="pt-BR" b="0" i="0" u="none" strike="noStrike" cap="none" normalizeH="0" baseline="0" dirty="0">
                <a:ln>
                  <a:noFill/>
                </a:ln>
                <a:solidFill>
                  <a:schemeClr val="tx1"/>
                </a:solidFill>
                <a:effectLst/>
                <a:latin typeface="Source Sans Pro" panose="020B0503030403020204" pitchFamily="34" charset="0"/>
              </a:rPr>
              <a:t>Na relação proposta pela Curva de </a:t>
            </a:r>
            <a:r>
              <a:rPr kumimoji="0" lang="pt-BR" altLang="pt-BR" b="0" i="0" u="none" strike="noStrike" cap="none" normalizeH="0" baseline="0" dirty="0" err="1">
                <a:ln>
                  <a:noFill/>
                </a:ln>
                <a:solidFill>
                  <a:schemeClr val="tx1"/>
                </a:solidFill>
                <a:effectLst/>
                <a:latin typeface="Source Sans Pro" panose="020B0503030403020204" pitchFamily="34" charset="0"/>
              </a:rPr>
              <a:t>Laffer</a:t>
            </a:r>
            <a:r>
              <a:rPr kumimoji="0" lang="pt-BR" altLang="pt-BR" b="0" i="0" u="none" strike="noStrike" cap="none" normalizeH="0" baseline="0" dirty="0">
                <a:ln>
                  <a:noFill/>
                </a:ln>
                <a:solidFill>
                  <a:schemeClr val="tx1"/>
                </a:solidFill>
                <a:effectLst/>
                <a:latin typeface="Source Sans Pro" panose="020B0503030403020204" pitchFamily="34" charset="0"/>
              </a:rPr>
              <a:t>, assinale a opção que indica o(s) país(es) que tem(têm) maior probabilidade de obter(em) uma receita tributária próxima de zero.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Apenas o país 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Apenas o país B.</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Os países A e B,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Os países A e C,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Todos os países.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66204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8E51CCC6-250B-4F59-9262-5A9D2CC4FDDA}"/>
              </a:ext>
            </a:extLst>
          </p:cNvPr>
          <p:cNvSpPr/>
          <p:nvPr/>
        </p:nvSpPr>
        <p:spPr bwMode="auto">
          <a:xfrm>
            <a:off x="162568" y="3587262"/>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2C227926-AAFB-471C-B1A6-FF932D0FDDE5}"/>
              </a:ext>
            </a:extLst>
          </p:cNvPr>
          <p:cNvSpPr>
            <a:spLocks noGrp="1"/>
          </p:cNvSpPr>
          <p:nvPr>
            <p:ph type="title"/>
          </p:nvPr>
        </p:nvSpPr>
        <p:spPr>
          <a:xfrm>
            <a:off x="168811" y="414704"/>
            <a:ext cx="11816861" cy="785813"/>
          </a:xfrm>
        </p:spPr>
        <p:txBody>
          <a:bodyPr/>
          <a:lstStyle/>
          <a:p>
            <a:pPr algn="just"/>
            <a:r>
              <a:rPr lang="pt-BR" sz="3400" b="1" i="0" dirty="0">
                <a:solidFill>
                  <a:srgbClr val="333333"/>
                </a:solidFill>
                <a:effectLst/>
                <a:latin typeface="Source Sans Pro" panose="020B0503030403020204" pitchFamily="34" charset="0"/>
              </a:rPr>
              <a:t>20) </a:t>
            </a:r>
            <a:r>
              <a:rPr lang="pt-BR" sz="3400" dirty="0">
                <a:solidFill>
                  <a:srgbClr val="333333"/>
                </a:solidFill>
                <a:latin typeface="Source Sans Pro" panose="020B0503030403020204" pitchFamily="34" charset="0"/>
              </a:rPr>
              <a:t>FGV - Analista da Defensoria Pública (DPE RO)/Analista em Economia/2015</a:t>
            </a:r>
            <a:endParaRPr lang="pt-BR" sz="3400" dirty="0"/>
          </a:p>
        </p:txBody>
      </p:sp>
      <p:sp>
        <p:nvSpPr>
          <p:cNvPr id="4" name="Rectangle 1">
            <a:extLst>
              <a:ext uri="{FF2B5EF4-FFF2-40B4-BE49-F238E27FC236}">
                <a16:creationId xmlns:a16="http://schemas.microsoft.com/office/drawing/2014/main" id="{CCD3C159-6000-4DA9-911E-1532849FA50A}"/>
              </a:ext>
            </a:extLst>
          </p:cNvPr>
          <p:cNvSpPr>
            <a:spLocks noGrp="1" noChangeArrowheads="1"/>
          </p:cNvSpPr>
          <p:nvPr>
            <p:ph idx="1"/>
          </p:nvPr>
        </p:nvSpPr>
        <p:spPr bwMode="auto">
          <a:xfrm>
            <a:off x="206328" y="1208083"/>
            <a:ext cx="11779344"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curva de </a:t>
            </a:r>
            <a:r>
              <a:rPr kumimoji="0" lang="pt-BR" altLang="pt-BR" sz="3000" b="0" i="0" u="none" strike="noStrike" cap="none" normalizeH="0" baseline="0" dirty="0" err="1">
                <a:ln>
                  <a:noFill/>
                </a:ln>
                <a:solidFill>
                  <a:schemeClr val="tx1"/>
                </a:solidFill>
                <a:effectLst/>
                <a:latin typeface="Source Sans Pro" panose="020B0503030403020204" pitchFamily="34" charset="0"/>
              </a:rPr>
              <a:t>Laffer</a:t>
            </a:r>
            <a:r>
              <a:rPr kumimoji="0" lang="pt-BR" altLang="pt-BR" sz="3000" b="1" i="0" u="none" strike="noStrike" cap="none" normalizeH="0" baseline="0" dirty="0">
                <a:ln>
                  <a:noFill/>
                </a:ln>
                <a:solidFill>
                  <a:schemeClr val="tx1"/>
                </a:solidFill>
                <a:effectLst/>
                <a:latin typeface="Source Sans Pro" panose="020B0503030403020204" pitchFamily="34" charset="0"/>
              </a:rPr>
              <a:t> NÃO</a:t>
            </a:r>
            <a:r>
              <a:rPr kumimoji="0" lang="pt-BR" altLang="pt-BR" sz="3000" b="0" i="0" u="none" strike="noStrike" cap="none" normalizeH="0" baseline="0" dirty="0">
                <a:ln>
                  <a:noFill/>
                </a:ln>
                <a:solidFill>
                  <a:schemeClr val="tx1"/>
                </a:solidFill>
                <a:effectLst/>
                <a:latin typeface="Source Sans Pro" panose="020B0503030403020204" pitchFamily="34" charset="0"/>
              </a:rPr>
              <a:t> prediz que: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existe uma alíquota tributária ótima que maximiza a arrecadação do governo;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quando o imposto é de 100% sobre a renda do trabalho, as pessoas abandonam o mercado de trabalho formal;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sonegação fiscal aumenta continuamente com o aumento da alíquota tributária;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aumentos de alíquota são contraproducentes a partir de um determinado nível;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informalidade é baixa quando a alíquota tributária é próxima de zero.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14700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5B695460-6421-46AA-99A6-C7A752B5EA1E}"/>
              </a:ext>
            </a:extLst>
          </p:cNvPr>
          <p:cNvSpPr/>
          <p:nvPr/>
        </p:nvSpPr>
        <p:spPr bwMode="auto">
          <a:xfrm>
            <a:off x="148501" y="3263706"/>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F47C90D2-C176-4337-9C13-C25126576D69}"/>
              </a:ext>
            </a:extLst>
          </p:cNvPr>
          <p:cNvSpPr>
            <a:spLocks noGrp="1"/>
          </p:cNvSpPr>
          <p:nvPr>
            <p:ph type="title"/>
          </p:nvPr>
        </p:nvSpPr>
        <p:spPr>
          <a:xfrm>
            <a:off x="168811" y="470976"/>
            <a:ext cx="11802794" cy="785813"/>
          </a:xfrm>
        </p:spPr>
        <p:txBody>
          <a:bodyPr/>
          <a:lstStyle/>
          <a:p>
            <a:r>
              <a:rPr lang="pt-BR" dirty="0">
                <a:solidFill>
                  <a:srgbClr val="333333"/>
                </a:solidFill>
                <a:latin typeface="Source Sans Pro" panose="020B0503030403020204" pitchFamily="34" charset="0"/>
              </a:rPr>
              <a:t>21) FGV - Agente de Fiscalização (TCM SP)/Economia/2015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BDA65F1B-8064-4365-973D-516B43C45AD9}"/>
              </a:ext>
            </a:extLst>
          </p:cNvPr>
          <p:cNvSpPr>
            <a:spLocks noGrp="1" noChangeArrowheads="1"/>
          </p:cNvSpPr>
          <p:nvPr>
            <p:ph idx="1"/>
          </p:nvPr>
        </p:nvSpPr>
        <p:spPr bwMode="auto">
          <a:xfrm>
            <a:off x="220396" y="504388"/>
            <a:ext cx="11802794" cy="678647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“Curva de </a:t>
            </a:r>
            <a:r>
              <a:rPr kumimoji="0" lang="pt-BR" altLang="pt-BR" sz="2800" b="0" i="0" u="none" strike="noStrike" cap="none" normalizeH="0" baseline="0" dirty="0" err="1">
                <a:ln>
                  <a:noFill/>
                </a:ln>
                <a:solidFill>
                  <a:schemeClr val="tx1"/>
                </a:solidFill>
                <a:effectLst/>
                <a:latin typeface="Source Sans Pro" panose="020B0503030403020204" pitchFamily="34" charset="0"/>
              </a:rPr>
              <a:t>Laffer</a:t>
            </a:r>
            <a:r>
              <a:rPr kumimoji="0" lang="pt-BR" altLang="pt-BR" sz="2800" b="0" i="0" u="none" strike="noStrike" cap="none" normalizeH="0" baseline="0" dirty="0">
                <a:ln>
                  <a:noFill/>
                </a:ln>
                <a:solidFill>
                  <a:schemeClr val="tx1"/>
                </a:solidFill>
                <a:effectLst/>
                <a:latin typeface="Source Sans Pro" panose="020B0503030403020204" pitchFamily="34" charset="0"/>
              </a:rPr>
              <a:t>” pode ser considerada uma boa teoria para justificar uma redução da alíquota tributária, pois: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implica uma perda de receita tributária mais que compensada pelo aumento da formalização do mercado de trabalho;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indivíduos trabalharão mais e sua produtividade aumentará a taxas crescentes;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sociedade deseja mais bens e serviços privados e menos bens e serviços públicos, quando essa alíquota é contraproducente e o nível de produção muito baixo;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queda da receita será proporcionalmente menor, visto que a elasticidade da receita tributária em relação a essa alíquota tende a ser menor do que a unidade;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em uma situação de elevada produção e formalidade do emprego, uma alíquota menor reduz a receita, mas eleva a provisão de bens públicos.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012ABFCE-FB95-4FFE-A7CF-CF4459B7505D}"/>
              </a:ext>
            </a:extLst>
          </p:cNvPr>
          <p:cNvSpPr txBox="1"/>
          <p:nvPr/>
        </p:nvSpPr>
        <p:spPr>
          <a:xfrm>
            <a:off x="2715066" y="4192173"/>
            <a:ext cx="9359709" cy="369332"/>
          </a:xfrm>
          <a:prstGeom prst="rect">
            <a:avLst/>
          </a:prstGeom>
          <a:noFill/>
          <a:ln>
            <a:solidFill>
              <a:srgbClr val="C00000"/>
            </a:solidFill>
          </a:ln>
        </p:spPr>
        <p:txBody>
          <a:bodyPr wrap="square" rtlCol="0">
            <a:spAutoFit/>
          </a:bodyPr>
          <a:lstStyle/>
          <a:p>
            <a:pPr algn="just"/>
            <a:r>
              <a:rPr lang="pt-BR" altLang="pt-BR" sz="1800" dirty="0">
                <a:solidFill>
                  <a:srgbClr val="C00000"/>
                </a:solidFill>
                <a:latin typeface="+mn-lt"/>
              </a:rPr>
              <a:t>Podemos ter a mesma arrecadação com uma menor alíquota e com uma maior produção</a:t>
            </a:r>
            <a:endParaRPr kumimoji="0" lang="pt-BR" altLang="pt-BR" sz="1800" i="0" u="none" strike="noStrike" cap="none" normalizeH="0" baseline="0" dirty="0">
              <a:ln>
                <a:noFill/>
              </a:ln>
              <a:solidFill>
                <a:srgbClr val="C00000"/>
              </a:solidFill>
              <a:effectLst/>
              <a:latin typeface="+mn-lt"/>
            </a:endParaRPr>
          </a:p>
        </p:txBody>
      </p:sp>
    </p:spTree>
    <p:extLst>
      <p:ext uri="{BB962C8B-B14F-4D97-AF65-F5344CB8AC3E}">
        <p14:creationId xmlns:p14="http://schemas.microsoft.com/office/powerpoint/2010/main" val="3533631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5A25BDCE-55AD-4E5F-931D-6C448CFF6F52}"/>
              </a:ext>
            </a:extLst>
          </p:cNvPr>
          <p:cNvSpPr/>
          <p:nvPr/>
        </p:nvSpPr>
        <p:spPr bwMode="auto">
          <a:xfrm>
            <a:off x="162565" y="5148776"/>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E7488C65-B5FB-411A-BA4E-1B85B76B8E1B}"/>
              </a:ext>
            </a:extLst>
          </p:cNvPr>
          <p:cNvSpPr>
            <a:spLocks noGrp="1"/>
          </p:cNvSpPr>
          <p:nvPr>
            <p:ph type="title"/>
          </p:nvPr>
        </p:nvSpPr>
        <p:spPr>
          <a:xfrm>
            <a:off x="98472" y="442842"/>
            <a:ext cx="11168185" cy="785813"/>
          </a:xfrm>
        </p:spPr>
        <p:txBody>
          <a:bodyPr/>
          <a:lstStyle/>
          <a:p>
            <a:r>
              <a:rPr lang="pt-BR" b="1" i="0" dirty="0">
                <a:solidFill>
                  <a:srgbClr val="333333"/>
                </a:solidFill>
                <a:effectLst/>
                <a:latin typeface="Source Sans Pro" panose="020B0503030403020204" pitchFamily="34" charset="0"/>
              </a:rPr>
              <a:t> 22) </a:t>
            </a:r>
            <a:r>
              <a:rPr lang="pt-BR" dirty="0">
                <a:solidFill>
                  <a:srgbClr val="333333"/>
                </a:solidFill>
                <a:latin typeface="Source Sans Pro" panose="020B0503030403020204" pitchFamily="34" charset="0"/>
              </a:rPr>
              <a:t>FGV - Analista Judiciário (TJ RO)/Economista/2015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84B27F25-29B4-4554-8443-676E1A918748}"/>
              </a:ext>
            </a:extLst>
          </p:cNvPr>
          <p:cNvSpPr>
            <a:spLocks noGrp="1" noChangeArrowheads="1"/>
          </p:cNvSpPr>
          <p:nvPr>
            <p:ph idx="1"/>
          </p:nvPr>
        </p:nvSpPr>
        <p:spPr bwMode="auto">
          <a:xfrm>
            <a:off x="211015" y="650589"/>
            <a:ext cx="11760591" cy="649408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Em relação à Curva de </a:t>
            </a:r>
            <a:r>
              <a:rPr kumimoji="0" lang="pt-BR" altLang="pt-BR" b="0" i="0" u="none" strike="noStrike" cap="none" normalizeH="0" baseline="0" dirty="0" err="1">
                <a:ln>
                  <a:noFill/>
                </a:ln>
                <a:solidFill>
                  <a:schemeClr val="tx1"/>
                </a:solidFill>
                <a:effectLst/>
                <a:latin typeface="Source Sans Pro" panose="020B0503030403020204" pitchFamily="34" charset="0"/>
              </a:rPr>
              <a:t>Laffer</a:t>
            </a:r>
            <a:r>
              <a:rPr kumimoji="0" lang="pt-BR" altLang="pt-BR" b="0" i="0" u="none" strike="noStrike" cap="none" normalizeH="0" baseline="0" dirty="0">
                <a:ln>
                  <a:noFill/>
                </a:ln>
                <a:solidFill>
                  <a:schemeClr val="tx1"/>
                </a:solidFill>
                <a:effectLst/>
                <a:latin typeface="Source Sans Pro" panose="020B0503030403020204" pitchFamily="34" charset="0"/>
              </a:rPr>
              <a:t>, é</a:t>
            </a:r>
            <a:r>
              <a:rPr kumimoji="0" lang="pt-BR" altLang="pt-BR" b="1" i="0" u="none" strike="noStrike" cap="none" normalizeH="0" baseline="0" dirty="0">
                <a:ln>
                  <a:noFill/>
                </a:ln>
                <a:solidFill>
                  <a:schemeClr val="tx1"/>
                </a:solidFill>
                <a:effectLst/>
                <a:latin typeface="Source Sans Pro" panose="020B0503030403020204" pitchFamily="34" charset="0"/>
              </a:rPr>
              <a:t> INCORRETO</a:t>
            </a:r>
            <a:r>
              <a:rPr kumimoji="0" lang="pt-BR" altLang="pt-BR" b="0" i="0" u="none" strike="noStrike" cap="none" normalizeH="0" baseline="0" dirty="0">
                <a:ln>
                  <a:noFill/>
                </a:ln>
                <a:solidFill>
                  <a:schemeClr val="tx1"/>
                </a:solidFill>
                <a:effectLst/>
                <a:latin typeface="Source Sans Pro" panose="020B0503030403020204" pitchFamily="34" charset="0"/>
              </a:rPr>
              <a:t> afirmar que: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o máximo de arrecadação tributária é atingido quando a sua taxa de crescimento em relação à alíquota tributária é nula;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um imposto elevado, aplicado sobre a renda dos agentes, indica que a demanda por serviços públicos é mais elevada;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quando a alíquota tributária é igual a 100%, os indivíduos tendem a praticar um nível elevado de sonegação;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uma alíquota tributária elevada induz as pessoas a despender mais tempo com lazer e menos com trabalho formal;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um aumento do teto da renda nominal não tributável, elevando o número de agentes isentos de pagar impostos, reduz a receita tributária.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425B8004-385C-4387-824A-E2FBF030D1B0}"/>
              </a:ext>
            </a:extLst>
          </p:cNvPr>
          <p:cNvSpPr txBox="1"/>
          <p:nvPr/>
        </p:nvSpPr>
        <p:spPr>
          <a:xfrm>
            <a:off x="2743200" y="6133514"/>
            <a:ext cx="9340949" cy="461665"/>
          </a:xfrm>
          <a:prstGeom prst="rect">
            <a:avLst/>
          </a:prstGeom>
          <a:noFill/>
        </p:spPr>
        <p:txBody>
          <a:bodyPr wrap="square" rtlCol="0">
            <a:spAutoFit/>
          </a:bodyPr>
          <a:lstStyle/>
          <a:p>
            <a:r>
              <a:rPr lang="pt-BR" b="1" dirty="0">
                <a:solidFill>
                  <a:srgbClr val="C00000"/>
                </a:solidFill>
              </a:rPr>
              <a:t>Se a alíquota não aumentar a arrecadação diminuirá !</a:t>
            </a:r>
          </a:p>
        </p:txBody>
      </p:sp>
    </p:spTree>
    <p:extLst>
      <p:ext uri="{BB962C8B-B14F-4D97-AF65-F5344CB8AC3E}">
        <p14:creationId xmlns:p14="http://schemas.microsoft.com/office/powerpoint/2010/main" val="19160447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ipse 10">
            <a:extLst>
              <a:ext uri="{FF2B5EF4-FFF2-40B4-BE49-F238E27FC236}">
                <a16:creationId xmlns:a16="http://schemas.microsoft.com/office/drawing/2014/main" id="{545F9887-0946-4851-87B3-EDDC8132DF0A}"/>
              </a:ext>
            </a:extLst>
          </p:cNvPr>
          <p:cNvSpPr/>
          <p:nvPr/>
        </p:nvSpPr>
        <p:spPr bwMode="auto">
          <a:xfrm>
            <a:off x="92227" y="1223889"/>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24C118EF-2637-40D7-9794-A54A23010AA3}"/>
              </a:ext>
            </a:extLst>
          </p:cNvPr>
          <p:cNvSpPr>
            <a:spLocks noGrp="1"/>
          </p:cNvSpPr>
          <p:nvPr>
            <p:ph type="title"/>
          </p:nvPr>
        </p:nvSpPr>
        <p:spPr>
          <a:xfrm>
            <a:off x="65680" y="442845"/>
            <a:ext cx="11863687" cy="785813"/>
          </a:xfrm>
        </p:spPr>
        <p:txBody>
          <a:bodyPr/>
          <a:lstStyle/>
          <a:p>
            <a:r>
              <a:rPr lang="pt-BR" b="1" i="0" dirty="0">
                <a:solidFill>
                  <a:srgbClr val="333333"/>
                </a:solidFill>
                <a:effectLst/>
                <a:latin typeface="Source Sans Pro" panose="020B0503030403020204" pitchFamily="34" charset="0"/>
              </a:rPr>
              <a:t> 23) </a:t>
            </a:r>
            <a:r>
              <a:rPr lang="pt-BR" dirty="0">
                <a:solidFill>
                  <a:srgbClr val="333333"/>
                </a:solidFill>
                <a:latin typeface="Source Sans Pro" panose="020B0503030403020204" pitchFamily="34" charset="0"/>
              </a:rPr>
              <a:t>FGV - Anal Judiciário (TJ BA)/Apoio </a:t>
            </a:r>
            <a:r>
              <a:rPr lang="pt-BR" dirty="0" err="1">
                <a:solidFill>
                  <a:srgbClr val="333333"/>
                </a:solidFill>
                <a:latin typeface="Source Sans Pro" panose="020B0503030403020204" pitchFamily="34" charset="0"/>
              </a:rPr>
              <a:t>Espec</a:t>
            </a:r>
            <a:r>
              <a:rPr lang="pt-BR" dirty="0">
                <a:solidFill>
                  <a:srgbClr val="333333"/>
                </a:solidFill>
                <a:latin typeface="Source Sans Pro" panose="020B0503030403020204" pitchFamily="34" charset="0"/>
              </a:rPr>
              <a:t>/</a:t>
            </a:r>
            <a:r>
              <a:rPr lang="pt-BR" dirty="0" err="1">
                <a:solidFill>
                  <a:srgbClr val="333333"/>
                </a:solidFill>
                <a:latin typeface="Source Sans Pro" panose="020B0503030403020204" pitchFamily="34" charset="0"/>
              </a:rPr>
              <a:t>Econ</a:t>
            </a:r>
            <a:r>
              <a:rPr lang="pt-BR" dirty="0">
                <a:solidFill>
                  <a:srgbClr val="333333"/>
                </a:solidFill>
                <a:latin typeface="Source Sans Pro" panose="020B0503030403020204" pitchFamily="34" charset="0"/>
              </a:rPr>
              <a:t>/2015</a:t>
            </a:r>
            <a:br>
              <a:rPr lang="pt-BR" b="1" i="0" dirty="0">
                <a:solidFill>
                  <a:srgbClr val="333333"/>
                </a:solidFill>
                <a:effectLst/>
                <a:latin typeface="Source Sans Pro" panose="020B0503030403020204" pitchFamily="34" charset="0"/>
              </a:rPr>
            </a:br>
            <a:endParaRPr lang="pt-BR" dirty="0"/>
          </a:p>
        </p:txBody>
      </p:sp>
      <p:sp>
        <p:nvSpPr>
          <p:cNvPr id="3" name="Espaço Reservado para Conteúdo 2">
            <a:extLst>
              <a:ext uri="{FF2B5EF4-FFF2-40B4-BE49-F238E27FC236}">
                <a16:creationId xmlns:a16="http://schemas.microsoft.com/office/drawing/2014/main" id="{C9D4D749-F7C3-405E-9332-A1E05D5A85E0}"/>
              </a:ext>
            </a:extLst>
          </p:cNvPr>
          <p:cNvSpPr>
            <a:spLocks noGrp="1"/>
          </p:cNvSpPr>
          <p:nvPr>
            <p:ph idx="1"/>
          </p:nvPr>
        </p:nvSpPr>
        <p:spPr>
          <a:xfrm>
            <a:off x="164155" y="589064"/>
            <a:ext cx="11765211" cy="678280"/>
          </a:xfrm>
        </p:spPr>
        <p:txBody>
          <a:bodyPr/>
          <a:lstStyle/>
          <a:p>
            <a:r>
              <a:rPr lang="pt-BR" b="0" i="0" dirty="0">
                <a:solidFill>
                  <a:srgbClr val="333333"/>
                </a:solidFill>
                <a:effectLst/>
                <a:latin typeface="Source Sans Pro" panose="020B0503030403020204" pitchFamily="34" charset="0"/>
              </a:rPr>
              <a:t>A curva de </a:t>
            </a:r>
            <a:r>
              <a:rPr lang="pt-BR" b="0" i="0" dirty="0" err="1">
                <a:solidFill>
                  <a:srgbClr val="333333"/>
                </a:solidFill>
                <a:effectLst/>
                <a:latin typeface="Source Sans Pro" panose="020B0503030403020204" pitchFamily="34" charset="0"/>
              </a:rPr>
              <a:t>Laffer</a:t>
            </a:r>
            <a:r>
              <a:rPr lang="pt-BR" b="0" i="0" dirty="0">
                <a:solidFill>
                  <a:srgbClr val="333333"/>
                </a:solidFill>
                <a:effectLst/>
                <a:latin typeface="Source Sans Pro" panose="020B0503030403020204" pitchFamily="34" charset="0"/>
              </a:rPr>
              <a:t> pode ser descrita pelo seguinte gráfico:</a:t>
            </a:r>
            <a:endParaRPr lang="pt-BR" dirty="0"/>
          </a:p>
        </p:txBody>
      </p:sp>
      <p:pic>
        <p:nvPicPr>
          <p:cNvPr id="22531" name="Picture 3" descr="f3df16eb-be92-4e8d-b05e-1605d01caf60">
            <a:extLst>
              <a:ext uri="{FF2B5EF4-FFF2-40B4-BE49-F238E27FC236}">
                <a16:creationId xmlns:a16="http://schemas.microsoft.com/office/drawing/2014/main" id="{47645F94-FD0E-46F2-8FFA-81F650248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081" y="1304537"/>
            <a:ext cx="4177828" cy="1762125"/>
          </a:xfrm>
          <a:prstGeom prst="rect">
            <a:avLst/>
          </a:prstGeom>
          <a:noFill/>
          <a:extLst>
            <a:ext uri="{909E8E84-426E-40DD-AFC4-6F175D3DCCD1}">
              <a14:hiddenFill xmlns:a14="http://schemas.microsoft.com/office/drawing/2010/main">
                <a:solidFill>
                  <a:srgbClr val="FFFFFF"/>
                </a:solidFill>
              </a14:hiddenFill>
            </a:ext>
          </a:extLst>
        </p:spPr>
      </p:pic>
      <p:pic>
        <p:nvPicPr>
          <p:cNvPr id="22533" name="Picture 5" descr="62c00112-7979-451f-98d6-3ce3dfaa7ce0">
            <a:extLst>
              <a:ext uri="{FF2B5EF4-FFF2-40B4-BE49-F238E27FC236}">
                <a16:creationId xmlns:a16="http://schemas.microsoft.com/office/drawing/2014/main" id="{84ADB7E9-826E-409B-BE58-DB00667A6D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060" y="3230175"/>
            <a:ext cx="4216274" cy="1628775"/>
          </a:xfrm>
          <a:prstGeom prst="rect">
            <a:avLst/>
          </a:prstGeom>
          <a:noFill/>
          <a:extLst>
            <a:ext uri="{909E8E84-426E-40DD-AFC4-6F175D3DCCD1}">
              <a14:hiddenFill xmlns:a14="http://schemas.microsoft.com/office/drawing/2010/main">
                <a:solidFill>
                  <a:srgbClr val="FFFFFF"/>
                </a:solidFill>
              </a14:hiddenFill>
            </a:ext>
          </a:extLst>
        </p:spPr>
      </p:pic>
      <p:pic>
        <p:nvPicPr>
          <p:cNvPr id="22535" name="Picture 7" descr="791eaacf-4bd2-4a8e-83b1-a41c0b14d9df">
            <a:extLst>
              <a:ext uri="{FF2B5EF4-FFF2-40B4-BE49-F238E27FC236}">
                <a16:creationId xmlns:a16="http://schemas.microsoft.com/office/drawing/2014/main" id="{F6543D1E-2FE9-47FF-85A4-A5410A6F7F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059" y="5018946"/>
            <a:ext cx="4203459" cy="1657350"/>
          </a:xfrm>
          <a:prstGeom prst="rect">
            <a:avLst/>
          </a:prstGeom>
          <a:noFill/>
          <a:extLst>
            <a:ext uri="{909E8E84-426E-40DD-AFC4-6F175D3DCCD1}">
              <a14:hiddenFill xmlns:a14="http://schemas.microsoft.com/office/drawing/2010/main">
                <a:solidFill>
                  <a:srgbClr val="FFFFFF"/>
                </a:solidFill>
              </a14:hiddenFill>
            </a:ext>
          </a:extLst>
        </p:spPr>
      </p:pic>
      <p:pic>
        <p:nvPicPr>
          <p:cNvPr id="22537" name="Picture 9" descr="3a996003-c282-4bc1-8185-b8287c8b903f">
            <a:extLst>
              <a:ext uri="{FF2B5EF4-FFF2-40B4-BE49-F238E27FC236}">
                <a16:creationId xmlns:a16="http://schemas.microsoft.com/office/drawing/2014/main" id="{6797FEFA-EFC0-449A-8D92-84E676A236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7622" y="1301116"/>
            <a:ext cx="4190155"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2539" name="Picture 11" descr="9325f499-ae60-4156-a298-85b301ba6204">
            <a:extLst>
              <a:ext uri="{FF2B5EF4-FFF2-40B4-BE49-F238E27FC236}">
                <a16:creationId xmlns:a16="http://schemas.microsoft.com/office/drawing/2014/main" id="{F6CCD435-65A2-4334-884A-F69A2F54A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7598" y="3161864"/>
            <a:ext cx="4458427" cy="1962150"/>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a:extLst>
              <a:ext uri="{FF2B5EF4-FFF2-40B4-BE49-F238E27FC236}">
                <a16:creationId xmlns:a16="http://schemas.microsoft.com/office/drawing/2014/main" id="{189D05BE-CAF7-473C-AF48-04C961A3F6B4}"/>
              </a:ext>
            </a:extLst>
          </p:cNvPr>
          <p:cNvSpPr txBox="1"/>
          <p:nvPr/>
        </p:nvSpPr>
        <p:spPr>
          <a:xfrm>
            <a:off x="182874" y="1223890"/>
            <a:ext cx="441146" cy="4247317"/>
          </a:xfrm>
          <a:prstGeom prst="rect">
            <a:avLst/>
          </a:prstGeom>
          <a:noFill/>
        </p:spPr>
        <p:txBody>
          <a:bodyPr wrap="none" rtlCol="0">
            <a:spAutoFit/>
          </a:bodyPr>
          <a:lstStyle/>
          <a:p>
            <a:r>
              <a:rPr lang="pt-BR" dirty="0"/>
              <a:t>a)</a:t>
            </a:r>
          </a:p>
          <a:p>
            <a:endParaRPr lang="pt-BR" dirty="0"/>
          </a:p>
          <a:p>
            <a:endParaRPr lang="pt-BR" sz="2000" dirty="0"/>
          </a:p>
          <a:p>
            <a:endParaRPr lang="pt-BR" sz="5400" dirty="0"/>
          </a:p>
          <a:p>
            <a:r>
              <a:rPr lang="pt-BR" dirty="0"/>
              <a:t>b)</a:t>
            </a:r>
          </a:p>
          <a:p>
            <a:endParaRPr lang="pt-BR" sz="8000" dirty="0"/>
          </a:p>
          <a:p>
            <a:endParaRPr lang="pt-BR" sz="1200" dirty="0"/>
          </a:p>
          <a:p>
            <a:r>
              <a:rPr lang="pt-BR" dirty="0"/>
              <a:t>c)</a:t>
            </a:r>
          </a:p>
        </p:txBody>
      </p:sp>
      <p:sp>
        <p:nvSpPr>
          <p:cNvPr id="10" name="CaixaDeTexto 9">
            <a:extLst>
              <a:ext uri="{FF2B5EF4-FFF2-40B4-BE49-F238E27FC236}">
                <a16:creationId xmlns:a16="http://schemas.microsoft.com/office/drawing/2014/main" id="{DD87791E-D441-4F86-B176-D8D9CB42F84B}"/>
              </a:ext>
            </a:extLst>
          </p:cNvPr>
          <p:cNvSpPr txBox="1"/>
          <p:nvPr/>
        </p:nvSpPr>
        <p:spPr>
          <a:xfrm>
            <a:off x="5469990" y="1235614"/>
            <a:ext cx="441146" cy="2339102"/>
          </a:xfrm>
          <a:prstGeom prst="rect">
            <a:avLst/>
          </a:prstGeom>
          <a:noFill/>
        </p:spPr>
        <p:txBody>
          <a:bodyPr wrap="none" rtlCol="0">
            <a:spAutoFit/>
          </a:bodyPr>
          <a:lstStyle/>
          <a:p>
            <a:r>
              <a:rPr lang="pt-BR" dirty="0"/>
              <a:t>d)</a:t>
            </a:r>
          </a:p>
          <a:p>
            <a:endParaRPr lang="pt-BR" dirty="0"/>
          </a:p>
          <a:p>
            <a:endParaRPr lang="pt-BR" sz="2000" dirty="0"/>
          </a:p>
          <a:p>
            <a:endParaRPr lang="pt-BR" sz="5400" dirty="0"/>
          </a:p>
          <a:p>
            <a:r>
              <a:rPr lang="pt-BR" dirty="0"/>
              <a:t>e)</a:t>
            </a:r>
          </a:p>
        </p:txBody>
      </p:sp>
    </p:spTree>
    <p:extLst>
      <p:ext uri="{BB962C8B-B14F-4D97-AF65-F5344CB8AC3E}">
        <p14:creationId xmlns:p14="http://schemas.microsoft.com/office/powerpoint/2010/main" val="3756390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495E8803-17FC-457F-85F5-A3A4FF6FAFA1}"/>
              </a:ext>
            </a:extLst>
          </p:cNvPr>
          <p:cNvSpPr/>
          <p:nvPr/>
        </p:nvSpPr>
        <p:spPr bwMode="auto">
          <a:xfrm>
            <a:off x="176636" y="2743202"/>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224B8114-5AC4-4705-8566-8DEF1443E5E7}"/>
              </a:ext>
            </a:extLst>
          </p:cNvPr>
          <p:cNvSpPr>
            <a:spLocks noGrp="1"/>
          </p:cNvSpPr>
          <p:nvPr>
            <p:ph type="title"/>
          </p:nvPr>
        </p:nvSpPr>
        <p:spPr>
          <a:xfrm>
            <a:off x="196946" y="442843"/>
            <a:ext cx="11732455" cy="785813"/>
          </a:xfrm>
        </p:spPr>
        <p:txBody>
          <a:bodyPr/>
          <a:lstStyle/>
          <a:p>
            <a:r>
              <a:rPr lang="pt-BR" b="1" i="0" dirty="0">
                <a:solidFill>
                  <a:srgbClr val="333333"/>
                </a:solidFill>
                <a:effectLst/>
                <a:latin typeface="Source Sans Pro" panose="020B0503030403020204" pitchFamily="34" charset="0"/>
              </a:rPr>
              <a:t>24) </a:t>
            </a:r>
            <a:r>
              <a:rPr lang="pt-BR" dirty="0">
                <a:solidFill>
                  <a:srgbClr val="333333"/>
                </a:solidFill>
                <a:latin typeface="Source Sans Pro" panose="020B0503030403020204" pitchFamily="34" charset="0"/>
              </a:rPr>
              <a:t>FGV - Técnico Superior </a:t>
            </a:r>
            <a:r>
              <a:rPr lang="pt-BR" dirty="0" err="1">
                <a:solidFill>
                  <a:srgbClr val="333333"/>
                </a:solidFill>
                <a:latin typeface="Source Sans Pro" panose="020B0503030403020204" pitchFamily="34" charset="0"/>
              </a:rPr>
              <a:t>Espec</a:t>
            </a:r>
            <a:r>
              <a:rPr lang="pt-BR" dirty="0">
                <a:solidFill>
                  <a:srgbClr val="333333"/>
                </a:solidFill>
                <a:latin typeface="Source Sans Pro" panose="020B0503030403020204" pitchFamily="34" charset="0"/>
              </a:rPr>
              <a:t> (DPE RJ)/</a:t>
            </a:r>
            <a:r>
              <a:rPr lang="pt-BR" dirty="0" err="1">
                <a:solidFill>
                  <a:srgbClr val="333333"/>
                </a:solidFill>
                <a:latin typeface="Source Sans Pro" panose="020B0503030403020204" pitchFamily="34" charset="0"/>
              </a:rPr>
              <a:t>Econ</a:t>
            </a:r>
            <a:r>
              <a:rPr lang="pt-BR" dirty="0">
                <a:solidFill>
                  <a:srgbClr val="333333"/>
                </a:solidFill>
                <a:latin typeface="Source Sans Pro" panose="020B0503030403020204" pitchFamily="34" charset="0"/>
              </a:rPr>
              <a:t>/2019</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7C208BF8-5504-4173-B146-5847C7771BBE}"/>
              </a:ext>
            </a:extLst>
          </p:cNvPr>
          <p:cNvSpPr>
            <a:spLocks noGrp="1" noChangeArrowheads="1"/>
          </p:cNvSpPr>
          <p:nvPr>
            <p:ph idx="1"/>
          </p:nvPr>
        </p:nvSpPr>
        <p:spPr bwMode="auto">
          <a:xfrm>
            <a:off x="206327" y="699927"/>
            <a:ext cx="11732455" cy="501675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Dois dos principais agregados macroeconômicos são a renda e a despesa agregadas. Em equilíbrio, a renda e a despesa agregadas devem se igualar.</a:t>
            </a:r>
            <a:endParaRPr lang="pt-BR" altLang="pt-BR"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Portanto, sempre que houver déficit público, deverá ocorrer:</a:t>
            </a:r>
            <a:endParaRPr kumimoji="0" lang="pt-BR" altLang="pt-BR" b="0" i="0" u="none" strike="noStrike" cap="none" normalizeH="0" baseline="0" dirty="0">
              <a:ln>
                <a:noFill/>
              </a:ln>
              <a:solidFill>
                <a:schemeClr val="tx1"/>
              </a:solidFill>
              <a:effectLst/>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excesso de poupança do setor privado;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excesso de investimento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inflação e taxa crescente de juros;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depreciação do capital;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aumento do multiplicador do consumo.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50469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E01E309-4E7F-45E2-A66D-5BFB7F383D6D}"/>
              </a:ext>
            </a:extLst>
          </p:cNvPr>
          <p:cNvSpPr txBox="1">
            <a:spLocks noChangeArrowheads="1"/>
          </p:cNvSpPr>
          <p:nvPr/>
        </p:nvSpPr>
        <p:spPr bwMode="auto">
          <a:xfrm>
            <a:off x="380999" y="1755387"/>
            <a:ext cx="1153433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620713" indent="-22860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algn="just" eaLnBrk="1" hangingPunct="1">
              <a:spcBef>
                <a:spcPts val="300"/>
              </a:spcBef>
              <a:buSzPct val="101000"/>
              <a:buFont typeface="Wingdings" panose="05000000000000000000" pitchFamily="2" charset="2"/>
              <a:buChar char="§"/>
              <a:defRPr/>
            </a:pPr>
            <a:r>
              <a:rPr lang="pt-BR" altLang="en-US" sz="2800" b="1" dirty="0">
                <a:latin typeface="Verdana" panose="020B0604030504040204" pitchFamily="34" charset="0"/>
                <a:ea typeface="Verdana" panose="020B0604030504040204" pitchFamily="34" charset="0"/>
                <a:cs typeface="Verdana" panose="020B0604030504040204" pitchFamily="34" charset="0"/>
              </a:rPr>
              <a:t>Carga Tributária Bruta (T)</a:t>
            </a:r>
          </a:p>
          <a:p>
            <a:pPr marL="849313" lvl="1" indent="-457200" algn="just" eaLnBrk="1" hangingPunct="1">
              <a:spcBef>
                <a:spcPts val="244"/>
              </a:spcBef>
              <a:buSzPct val="101000"/>
              <a:buFont typeface="Wingdings" panose="05000000000000000000" pitchFamily="2" charset="2"/>
              <a:buChar char="§"/>
              <a:defRPr/>
            </a:pPr>
            <a:r>
              <a:rPr lang="pt-BR" altLang="en-US" sz="2800" dirty="0">
                <a:latin typeface="Verdana" panose="020B0604030504040204" pitchFamily="34" charset="0"/>
                <a:ea typeface="Verdana" panose="020B0604030504040204" pitchFamily="34" charset="0"/>
                <a:cs typeface="Verdana" panose="020B0604030504040204" pitchFamily="34" charset="0"/>
              </a:rPr>
              <a:t>Total dos impostos arrecadados no país.</a:t>
            </a:r>
          </a:p>
          <a:p>
            <a:pPr marL="849313" lvl="1" indent="-457200" algn="just" eaLnBrk="1" hangingPunct="1">
              <a:spcBef>
                <a:spcPts val="244"/>
              </a:spcBef>
              <a:buSzPct val="101000"/>
              <a:buFont typeface="Wingdings" panose="05000000000000000000" pitchFamily="2" charset="2"/>
              <a:buChar char="§"/>
              <a:defRPr/>
            </a:pPr>
            <a:endParaRPr lang="pt-BR" altLang="en-US" sz="1200" dirty="0">
              <a:latin typeface="Verdana" panose="020B0604030504040204" pitchFamily="34" charset="0"/>
              <a:ea typeface="Verdana" panose="020B0604030504040204" pitchFamily="34" charset="0"/>
              <a:cs typeface="Verdana" panose="020B0604030504040204" pitchFamily="34" charset="0"/>
            </a:endParaRPr>
          </a:p>
          <a:p>
            <a:pPr marL="457200" indent="-457200" algn="just" eaLnBrk="1" hangingPunct="1">
              <a:spcBef>
                <a:spcPts val="300"/>
              </a:spcBef>
              <a:buSzPct val="101000"/>
              <a:buFont typeface="Wingdings" panose="05000000000000000000" pitchFamily="2" charset="2"/>
              <a:buChar char="§"/>
              <a:defRPr/>
            </a:pPr>
            <a:r>
              <a:rPr lang="pt-BR" altLang="en-US" sz="2800" b="1" dirty="0">
                <a:latin typeface="Verdana" panose="020B0604030504040204" pitchFamily="34" charset="0"/>
                <a:ea typeface="Verdana" panose="020B0604030504040204" pitchFamily="34" charset="0"/>
                <a:cs typeface="Verdana" panose="020B0604030504040204" pitchFamily="34" charset="0"/>
              </a:rPr>
              <a:t> Carga Tributária Líquida (T</a:t>
            </a:r>
            <a:r>
              <a:rPr lang="pt-BR" altLang="en-US" sz="1200" b="1" dirty="0">
                <a:latin typeface="Verdana" panose="020B0604030504040204" pitchFamily="34" charset="0"/>
                <a:ea typeface="Verdana" panose="020B0604030504040204" pitchFamily="34" charset="0"/>
                <a:cs typeface="Verdana" panose="020B0604030504040204" pitchFamily="34" charset="0"/>
              </a:rPr>
              <a:t>L</a:t>
            </a:r>
            <a:r>
              <a:rPr lang="pt-BR" altLang="en-US" sz="2800" b="1" dirty="0">
                <a:latin typeface="Verdana" panose="020B0604030504040204" pitchFamily="34" charset="0"/>
                <a:ea typeface="Verdana" panose="020B0604030504040204" pitchFamily="34" charset="0"/>
                <a:cs typeface="Verdana" panose="020B0604030504040204" pitchFamily="34" charset="0"/>
              </a:rPr>
              <a:t>)</a:t>
            </a:r>
          </a:p>
          <a:p>
            <a:pPr marL="849313" lvl="1" indent="-457200" algn="just" eaLnBrk="1" hangingPunct="1">
              <a:spcBef>
                <a:spcPts val="244"/>
              </a:spcBef>
              <a:buSzPct val="101000"/>
              <a:buFont typeface="Wingdings" panose="05000000000000000000" pitchFamily="2" charset="2"/>
              <a:buChar char="§"/>
              <a:defRPr/>
            </a:pPr>
            <a:r>
              <a:rPr lang="pt-BR" altLang="en-US" sz="2800" dirty="0">
                <a:latin typeface="Verdana" panose="020B0604030504040204" pitchFamily="34" charset="0"/>
                <a:ea typeface="Verdana" panose="020B0604030504040204" pitchFamily="34" charset="0"/>
                <a:cs typeface="Verdana" panose="020B0604030504040204" pitchFamily="34" charset="0"/>
              </a:rPr>
              <a:t>Carga tributária bruta menos as transferências governamentais (juros da dívida pública, subsídios, gastos com assistência e previdência social...).</a:t>
            </a:r>
          </a:p>
          <a:p>
            <a:pPr marL="849313" lvl="1" indent="-457200" algn="just" eaLnBrk="1" hangingPunct="1">
              <a:spcBef>
                <a:spcPts val="244"/>
              </a:spcBef>
              <a:buSzPct val="101000"/>
              <a:buFont typeface="Wingdings" panose="05000000000000000000" pitchFamily="2" charset="2"/>
              <a:buChar char="§"/>
              <a:defRPr/>
            </a:pPr>
            <a:endParaRPr lang="pt-BR" altLang="en-US" sz="1200" dirty="0">
              <a:latin typeface="Verdana" panose="020B0604030504040204" pitchFamily="34" charset="0"/>
              <a:ea typeface="Verdana" panose="020B0604030504040204" pitchFamily="34" charset="0"/>
              <a:cs typeface="Verdana" panose="020B0604030504040204" pitchFamily="34" charset="0"/>
            </a:endParaRPr>
          </a:p>
          <a:p>
            <a:pPr marL="457200" indent="-457200" algn="just" eaLnBrk="1" hangingPunct="1">
              <a:spcBef>
                <a:spcPts val="300"/>
              </a:spcBef>
              <a:buSzPct val="101000"/>
              <a:buFont typeface="Wingdings" panose="05000000000000000000" pitchFamily="2" charset="2"/>
              <a:buChar char="§"/>
              <a:defRPr/>
            </a:pPr>
            <a:r>
              <a:rPr lang="pt-BR" altLang="en-US" sz="2800" b="1" dirty="0">
                <a:latin typeface="Verdana" panose="020B0604030504040204" pitchFamily="34" charset="0"/>
                <a:ea typeface="Verdana" panose="020B0604030504040204" pitchFamily="34" charset="0"/>
                <a:cs typeface="Verdana" panose="020B0604030504040204" pitchFamily="34" charset="0"/>
              </a:rPr>
              <a:t> Poupança do Governo em Conta Corrente (</a:t>
            </a:r>
            <a:r>
              <a:rPr lang="pt-BR" altLang="en-US" sz="2800" b="1" dirty="0" err="1">
                <a:latin typeface="Verdana" panose="020B0604030504040204" pitchFamily="34" charset="0"/>
                <a:ea typeface="Verdana" panose="020B0604030504040204" pitchFamily="34" charset="0"/>
                <a:cs typeface="Verdana" panose="020B0604030504040204" pitchFamily="34" charset="0"/>
              </a:rPr>
              <a:t>S</a:t>
            </a:r>
            <a:r>
              <a:rPr lang="pt-BR" altLang="en-US" sz="1900" b="1" dirty="0" err="1">
                <a:latin typeface="Verdana" panose="020B0604030504040204" pitchFamily="34" charset="0"/>
                <a:ea typeface="Verdana" panose="020B0604030504040204" pitchFamily="34" charset="0"/>
                <a:cs typeface="Verdana" panose="020B0604030504040204" pitchFamily="34" charset="0"/>
              </a:rPr>
              <a:t>g</a:t>
            </a:r>
            <a:r>
              <a:rPr lang="pt-BR" altLang="en-US" sz="2800" b="1" dirty="0">
                <a:latin typeface="Verdana" panose="020B0604030504040204" pitchFamily="34" charset="0"/>
                <a:ea typeface="Verdana" panose="020B0604030504040204" pitchFamily="34" charset="0"/>
                <a:cs typeface="Verdana" panose="020B0604030504040204" pitchFamily="34" charset="0"/>
              </a:rPr>
              <a:t>)</a:t>
            </a:r>
          </a:p>
          <a:p>
            <a:pPr marL="849313" lvl="1" indent="-457200" algn="just" eaLnBrk="1" hangingPunct="1">
              <a:spcBef>
                <a:spcPts val="244"/>
              </a:spcBef>
              <a:buSzPct val="101000"/>
              <a:buFont typeface="Wingdings" panose="05000000000000000000" pitchFamily="2" charset="2"/>
              <a:buChar char="§"/>
              <a:defRPr/>
            </a:pPr>
            <a:r>
              <a:rPr lang="pt-BR" altLang="en-US" sz="2800" dirty="0">
                <a:latin typeface="Verdana" panose="020B0604030504040204" pitchFamily="34" charset="0"/>
                <a:ea typeface="Verdana" panose="020B0604030504040204" pitchFamily="34" charset="0"/>
                <a:cs typeface="Verdana" panose="020B0604030504040204" pitchFamily="34" charset="0"/>
              </a:rPr>
              <a:t>Carga tributária líquida menos o consumo do governo.</a:t>
            </a:r>
            <a:r>
              <a:rPr lang="pt-BR" altLang="en-US" sz="2800" b="1" dirty="0">
                <a:latin typeface="Verdana" panose="020B0604030504040204" pitchFamily="34" charset="0"/>
                <a:ea typeface="Verdana" panose="020B0604030504040204" pitchFamily="34" charset="0"/>
                <a:cs typeface="Verdana" panose="020B0604030504040204" pitchFamily="34" charset="0"/>
              </a:rPr>
              <a:t> </a:t>
            </a:r>
            <a:endParaRPr lang="en-US" altLang="en-US" sz="2800" b="1" dirty="0">
              <a:latin typeface="Verdana" panose="020B0604030504040204" pitchFamily="34" charset="0"/>
              <a:ea typeface="Verdana" panose="020B0604030504040204" pitchFamily="34" charset="0"/>
              <a:cs typeface="Verdana" panose="020B0604030504040204" pitchFamily="34" charset="0"/>
            </a:endParaRPr>
          </a:p>
          <a:p>
            <a:pPr algn="just" eaLnBrk="1" hangingPunct="1">
              <a:spcBef>
                <a:spcPct val="50000"/>
              </a:spcBef>
              <a:buSzPct val="68000"/>
              <a:buFontTx/>
              <a:buBlip>
                <a:blip r:embed="rId2"/>
              </a:buBlip>
              <a:defRPr/>
            </a:pPr>
            <a:endParaRPr lang="en-US" alt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6">
            <a:extLst>
              <a:ext uri="{FF2B5EF4-FFF2-40B4-BE49-F238E27FC236}">
                <a16:creationId xmlns:a16="http://schemas.microsoft.com/office/drawing/2014/main" id="{E6174EAC-624B-44AB-95F9-3E7F1C4B6552}"/>
              </a:ext>
            </a:extLst>
          </p:cNvPr>
          <p:cNvSpPr>
            <a:spLocks noChangeArrowheads="1"/>
          </p:cNvSpPr>
          <p:nvPr/>
        </p:nvSpPr>
        <p:spPr bwMode="auto">
          <a:xfrm>
            <a:off x="1626580" y="123460"/>
            <a:ext cx="8670974"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800" b="1" dirty="0" err="1">
                <a:latin typeface="Arial" panose="020B0604020202020204" pitchFamily="34" charset="0"/>
                <a:cs typeface="Arial" panose="020B0604020202020204" pitchFamily="34" charset="0"/>
              </a:rPr>
              <a:t>Poupança</a:t>
            </a:r>
            <a:r>
              <a:rPr lang="en-US" altLang="en-US" sz="3800" b="1" dirty="0">
                <a:latin typeface="Arial" panose="020B0604020202020204" pitchFamily="34" charset="0"/>
                <a:cs typeface="Arial" panose="020B0604020202020204" pitchFamily="34" charset="0"/>
              </a:rPr>
              <a:t> </a:t>
            </a:r>
            <a:r>
              <a:rPr lang="en-US" altLang="en-US" sz="3800" b="1" dirty="0" err="1">
                <a:latin typeface="Arial" panose="020B0604020202020204" pitchFamily="34" charset="0"/>
                <a:cs typeface="Arial" panose="020B0604020202020204" pitchFamily="34" charset="0"/>
              </a:rPr>
              <a:t>Pública</a:t>
            </a:r>
            <a:r>
              <a:rPr lang="en-US" altLang="en-US" sz="3800" b="1" dirty="0">
                <a:latin typeface="Arial" panose="020B0604020202020204" pitchFamily="34" charset="0"/>
                <a:cs typeface="Arial" panose="020B0604020202020204" pitchFamily="34" charset="0"/>
              </a:rPr>
              <a:t> x </a:t>
            </a:r>
            <a:r>
              <a:rPr lang="en-US" altLang="en-US" sz="3800" b="1" dirty="0" err="1">
                <a:latin typeface="Arial" panose="020B0604020202020204" pitchFamily="34" charset="0"/>
                <a:cs typeface="Arial" panose="020B0604020202020204" pitchFamily="34" charset="0"/>
              </a:rPr>
              <a:t>Déficit</a:t>
            </a:r>
            <a:r>
              <a:rPr lang="en-US" altLang="en-US" sz="3800" b="1" dirty="0">
                <a:latin typeface="Arial" panose="020B0604020202020204" pitchFamily="34" charset="0"/>
                <a:cs typeface="Arial" panose="020B0604020202020204" pitchFamily="34" charset="0"/>
              </a:rPr>
              <a:t> </a:t>
            </a:r>
            <a:r>
              <a:rPr lang="en-US" altLang="en-US" sz="3800" b="1" dirty="0" err="1">
                <a:latin typeface="Arial" panose="020B0604020202020204" pitchFamily="34" charset="0"/>
                <a:cs typeface="Arial" panose="020B0604020202020204" pitchFamily="34" charset="0"/>
              </a:rPr>
              <a:t>Público</a:t>
            </a:r>
            <a:endParaRPr lang="en-US" altLang="en-US" sz="3800" b="1" dirty="0">
              <a:latin typeface="Arial" panose="020B0604020202020204" pitchFamily="34" charset="0"/>
              <a:cs typeface="Arial" panose="020B0604020202020204" pitchFamily="34" charset="0"/>
            </a:endParaRPr>
          </a:p>
        </p:txBody>
      </p:sp>
      <p:sp>
        <p:nvSpPr>
          <p:cNvPr id="6" name="Text Box 8">
            <a:extLst>
              <a:ext uri="{FF2B5EF4-FFF2-40B4-BE49-F238E27FC236}">
                <a16:creationId xmlns:a16="http://schemas.microsoft.com/office/drawing/2014/main" id="{42E42571-6360-4DC7-8CD6-0A702A6A9C0D}"/>
              </a:ext>
            </a:extLst>
          </p:cNvPr>
          <p:cNvSpPr txBox="1">
            <a:spLocks noChangeArrowheads="1"/>
          </p:cNvSpPr>
          <p:nvPr/>
        </p:nvSpPr>
        <p:spPr bwMode="auto">
          <a:xfrm>
            <a:off x="338796" y="977412"/>
            <a:ext cx="34861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chemeClr val="accent1"/>
              </a:buClr>
              <a:buSzPct val="68000"/>
              <a:buFont typeface="Wingdings 3" panose="05040102010807070707" pitchFamily="18" charset="2"/>
              <a:buChar char="•"/>
              <a:defRPr sz="19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250"/>
              </a:spcBef>
              <a:buClr>
                <a:srgbClr val="C00000"/>
              </a:buClr>
              <a:buFont typeface="Wingdings" panose="05000000000000000000" pitchFamily="2" charset="2"/>
              <a:buChar char="ü"/>
              <a:defRPr sz="17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2pPr>
            <a:lvl3pPr marL="1143000" indent="-228600">
              <a:spcBef>
                <a:spcPts val="263"/>
              </a:spcBef>
              <a:buClr>
                <a:srgbClr val="C00000"/>
              </a:buClr>
              <a:buSzPct val="100000"/>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3pPr>
            <a:lvl4pPr marL="1600200" indent="-228600">
              <a:spcBef>
                <a:spcPts val="263"/>
              </a:spcBef>
              <a:buClr>
                <a:srgbClr val="C00000"/>
              </a:buClr>
              <a:buFont typeface="Wingdings" panose="05000000000000000000" pitchFamily="2" charset="2"/>
              <a:buChar char="ü"/>
              <a:defRPr sz="14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4pPr>
            <a:lvl5pPr marL="2057400" indent="-228600">
              <a:spcBef>
                <a:spcPts val="263"/>
              </a:spcBef>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5pPr>
            <a:lvl6pPr marL="25146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6pPr>
            <a:lvl7pPr marL="29718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7pPr>
            <a:lvl8pPr marL="34290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8pPr>
            <a:lvl9pPr marL="38862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9pPr>
          </a:lstStyle>
          <a:p>
            <a:pPr marL="457200" indent="-457200" eaLnBrk="1" hangingPunct="1">
              <a:spcBef>
                <a:spcPct val="50000"/>
              </a:spcBef>
              <a:buClrTx/>
              <a:buSzTx/>
              <a:buFont typeface="Wingdings" panose="05000000000000000000" pitchFamily="2" charset="2"/>
              <a:buChar char="q"/>
            </a:pPr>
            <a:r>
              <a:rPr lang="en-US" altLang="en-US" sz="3400" b="1" dirty="0">
                <a:latin typeface="Times New Roman" panose="02020603050405020304" pitchFamily="18" charset="0"/>
              </a:rPr>
              <a:t> </a:t>
            </a:r>
            <a:r>
              <a:rPr lang="en-US" altLang="en-US" sz="3400" b="1" dirty="0" err="1">
                <a:latin typeface="Arial" panose="020B0604020202020204" pitchFamily="34" charset="0"/>
                <a:cs typeface="Arial" panose="020B0604020202020204" pitchFamily="34" charset="0"/>
              </a:rPr>
              <a:t>Definições</a:t>
            </a:r>
            <a:endParaRPr lang="en-US" altLang="en-US" sz="3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9326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05C8CA-423A-4FA1-8243-8D538C3C4BD7}"/>
              </a:ext>
            </a:extLst>
          </p:cNvPr>
          <p:cNvSpPr>
            <a:spLocks noGrp="1"/>
          </p:cNvSpPr>
          <p:nvPr>
            <p:ph type="title"/>
          </p:nvPr>
        </p:nvSpPr>
        <p:spPr>
          <a:xfrm>
            <a:off x="176662" y="316225"/>
            <a:ext cx="11879349" cy="785813"/>
          </a:xfrm>
        </p:spPr>
        <p:txBody>
          <a:bodyPr/>
          <a:lstStyle/>
          <a:p>
            <a:pPr algn="just"/>
            <a:r>
              <a:rPr lang="pt-BR" sz="3200" b="1" i="0" dirty="0">
                <a:solidFill>
                  <a:srgbClr val="333333"/>
                </a:solidFill>
                <a:effectLst/>
                <a:latin typeface="Source Sans Pro" panose="020B0503030403020204" pitchFamily="34" charset="0"/>
              </a:rPr>
              <a:t>2) </a:t>
            </a:r>
            <a:r>
              <a:rPr lang="pt-BR" sz="3200" dirty="0">
                <a:solidFill>
                  <a:srgbClr val="333333"/>
                </a:solidFill>
                <a:latin typeface="Source Sans Pro" panose="020B0503030403020204" pitchFamily="34" charset="0"/>
              </a:rPr>
              <a:t>FGV - Técnico de Nível Superior (</a:t>
            </a:r>
            <a:r>
              <a:rPr lang="pt-BR" sz="3200" dirty="0" err="1">
                <a:solidFill>
                  <a:srgbClr val="333333"/>
                </a:solidFill>
                <a:latin typeface="Source Sans Pro" panose="020B0503030403020204" pitchFamily="34" charset="0"/>
              </a:rPr>
              <a:t>Pref</a:t>
            </a:r>
            <a:r>
              <a:rPr lang="pt-BR" sz="3200" dirty="0">
                <a:solidFill>
                  <a:srgbClr val="333333"/>
                </a:solidFill>
                <a:latin typeface="Source Sans Pro" panose="020B0503030403020204" pitchFamily="34" charset="0"/>
              </a:rPr>
              <a:t> Salvador)/Suporte Administrativo/Economia ou Gestão Financeira/2017</a:t>
            </a:r>
            <a:endParaRPr lang="pt-BR" sz="3200" dirty="0"/>
          </a:p>
        </p:txBody>
      </p:sp>
      <p:sp>
        <p:nvSpPr>
          <p:cNvPr id="4" name="Rectangle 1">
            <a:extLst>
              <a:ext uri="{FF2B5EF4-FFF2-40B4-BE49-F238E27FC236}">
                <a16:creationId xmlns:a16="http://schemas.microsoft.com/office/drawing/2014/main" id="{C10533DA-2688-4C7B-B5C6-F1E68D2F17AA}"/>
              </a:ext>
            </a:extLst>
          </p:cNvPr>
          <p:cNvSpPr>
            <a:spLocks noGrp="1" noChangeArrowheads="1"/>
          </p:cNvSpPr>
          <p:nvPr>
            <p:ph idx="1"/>
          </p:nvPr>
        </p:nvSpPr>
        <p:spPr bwMode="auto">
          <a:xfrm>
            <a:off x="176662" y="1062063"/>
            <a:ext cx="11838676" cy="6487054"/>
          </a:xfrm>
          <a:prstGeom prst="rect">
            <a:avLst/>
          </a:prstGeom>
          <a:noFill/>
          <a:ln>
            <a:noFill/>
          </a:ln>
          <a:effectLst/>
        </p:spPr>
        <p:txBody>
          <a:bodyPr vert="horz" wrap="square" lIns="91440" tIns="0" rIns="91440" bIns="937917"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Relacione a categoria do imposto e da contribuição ao seu respectivo nome.</a:t>
            </a: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pt-BR" altLang="pt-BR" sz="3000" b="0" i="0" u="none" strike="noStrike" cap="none" normalizeH="0" baseline="0" dirty="0">
                <a:ln>
                  <a:noFill/>
                </a:ln>
                <a:solidFill>
                  <a:schemeClr val="tx1"/>
                </a:solidFill>
                <a:effectLst/>
                <a:latin typeface="Source Sans Pro" panose="020B0503030403020204" pitchFamily="34" charset="0"/>
              </a:rPr>
              <a:t>Impostos sobre o patrimônio e a renda</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pt-BR" altLang="pt-BR" sz="3000" b="0" i="0" u="none" strike="noStrike" cap="none" normalizeH="0" baseline="0" dirty="0">
                <a:ln>
                  <a:noFill/>
                </a:ln>
                <a:solidFill>
                  <a:schemeClr val="tx1"/>
                </a:solidFill>
                <a:effectLst/>
                <a:latin typeface="Source Sans Pro" panose="020B0503030403020204" pitchFamily="34" charset="0"/>
              </a:rPr>
              <a:t>Impostos sobre a produção e a circulação</a:t>
            </a: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pt-BR" altLang="pt-BR" sz="3000" b="0" i="0" u="none" strike="noStrike" cap="none" normalizeH="0" baseline="0" dirty="0">
                <a:ln>
                  <a:noFill/>
                </a:ln>
                <a:solidFill>
                  <a:schemeClr val="tx1"/>
                </a:solidFill>
                <a:effectLst/>
                <a:latin typeface="Source Sans Pro" panose="020B0503030403020204" pitchFamily="34" charset="0"/>
              </a:rPr>
              <a:t>Impostos únicos</a:t>
            </a:r>
          </a:p>
          <a:p>
            <a:pPr marL="0" marR="0" lvl="0" indent="0" algn="just" defTabSz="914400" rtl="0" eaLnBrk="0" fontAlgn="base" latinLnBrk="0" hangingPunct="0">
              <a:lnSpc>
                <a:spcPct val="100000"/>
              </a:lnSpc>
              <a:spcBef>
                <a:spcPct val="0"/>
              </a:spcBef>
              <a:spcAft>
                <a:spcPct val="0"/>
              </a:spcAft>
              <a:buClrTx/>
              <a:buSzTx/>
              <a:buFontTx/>
              <a:buAutoNum type="arabicPeriod" startAt="4"/>
              <a:tabLst/>
            </a:pPr>
            <a:r>
              <a:rPr kumimoji="0" lang="pt-BR" altLang="pt-BR" sz="3000" b="0" i="0" u="none" strike="noStrike" cap="none" normalizeH="0" baseline="0" dirty="0">
                <a:ln>
                  <a:noFill/>
                </a:ln>
                <a:solidFill>
                  <a:schemeClr val="tx1"/>
                </a:solidFill>
                <a:effectLst/>
                <a:latin typeface="Source Sans Pro" panose="020B0503030403020204" pitchFamily="34" charset="0"/>
              </a:rPr>
              <a:t>Receitas extraorçamentárias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Imposto territorial rural.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Imposto sobre operações financeiras.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Contribuição do empregador para o Fundo de Garantia por Tempo de Serviço.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Imposto sobre energia elétrica.</a:t>
            </a:r>
          </a:p>
        </p:txBody>
      </p:sp>
      <p:sp>
        <p:nvSpPr>
          <p:cNvPr id="5" name="CaixaDeTexto 4">
            <a:extLst>
              <a:ext uri="{FF2B5EF4-FFF2-40B4-BE49-F238E27FC236}">
                <a16:creationId xmlns:a16="http://schemas.microsoft.com/office/drawing/2014/main" id="{1ACEF090-4A7A-4A30-A472-516CD71E86F5}"/>
              </a:ext>
            </a:extLst>
          </p:cNvPr>
          <p:cNvSpPr txBox="1"/>
          <p:nvPr/>
        </p:nvSpPr>
        <p:spPr>
          <a:xfrm>
            <a:off x="295416" y="3784209"/>
            <a:ext cx="6498895" cy="523220"/>
          </a:xfrm>
          <a:prstGeom prst="rect">
            <a:avLst/>
          </a:prstGeom>
          <a:noFill/>
        </p:spPr>
        <p:txBody>
          <a:bodyPr wrap="none" rtlCol="0">
            <a:spAutoFit/>
          </a:bodyPr>
          <a:lstStyle/>
          <a:p>
            <a:r>
              <a:rPr lang="pt-BR" sz="2800" b="1" dirty="0">
                <a:solidFill>
                  <a:srgbClr val="FF0000"/>
                </a:solidFill>
              </a:rPr>
              <a:t>1                                               Patrimônio</a:t>
            </a:r>
          </a:p>
        </p:txBody>
      </p:sp>
      <p:sp>
        <p:nvSpPr>
          <p:cNvPr id="6" name="CaixaDeTexto 5">
            <a:extLst>
              <a:ext uri="{FF2B5EF4-FFF2-40B4-BE49-F238E27FC236}">
                <a16:creationId xmlns:a16="http://schemas.microsoft.com/office/drawing/2014/main" id="{55F7605B-27C9-45FA-8558-24FD8C77F90F}"/>
              </a:ext>
            </a:extLst>
          </p:cNvPr>
          <p:cNvSpPr txBox="1"/>
          <p:nvPr/>
        </p:nvSpPr>
        <p:spPr>
          <a:xfrm>
            <a:off x="293076" y="4274228"/>
            <a:ext cx="11251798" cy="523220"/>
          </a:xfrm>
          <a:prstGeom prst="rect">
            <a:avLst/>
          </a:prstGeom>
          <a:noFill/>
        </p:spPr>
        <p:txBody>
          <a:bodyPr wrap="none" rtlCol="0">
            <a:spAutoFit/>
          </a:bodyPr>
          <a:lstStyle/>
          <a:p>
            <a:r>
              <a:rPr lang="pt-BR" sz="2800" b="1" dirty="0">
                <a:solidFill>
                  <a:srgbClr val="FF0000"/>
                </a:solidFill>
              </a:rPr>
              <a:t>2                                                                      Operações Financeiras - 1966</a:t>
            </a:r>
          </a:p>
        </p:txBody>
      </p:sp>
      <p:sp>
        <p:nvSpPr>
          <p:cNvPr id="7" name="CaixaDeTexto 6">
            <a:extLst>
              <a:ext uri="{FF2B5EF4-FFF2-40B4-BE49-F238E27FC236}">
                <a16:creationId xmlns:a16="http://schemas.microsoft.com/office/drawing/2014/main" id="{63EEC6F6-89A5-4A42-BD0F-563D9AED0AA9}"/>
              </a:ext>
            </a:extLst>
          </p:cNvPr>
          <p:cNvSpPr txBox="1"/>
          <p:nvPr/>
        </p:nvSpPr>
        <p:spPr>
          <a:xfrm>
            <a:off x="276660" y="6114758"/>
            <a:ext cx="364202" cy="523220"/>
          </a:xfrm>
          <a:prstGeom prst="rect">
            <a:avLst/>
          </a:prstGeom>
          <a:noFill/>
        </p:spPr>
        <p:txBody>
          <a:bodyPr wrap="none" rtlCol="0">
            <a:spAutoFit/>
          </a:bodyPr>
          <a:lstStyle/>
          <a:p>
            <a:r>
              <a:rPr lang="pt-BR" sz="2800" b="1" dirty="0">
                <a:solidFill>
                  <a:srgbClr val="FF0000"/>
                </a:solidFill>
              </a:rPr>
              <a:t>3</a:t>
            </a:r>
          </a:p>
        </p:txBody>
      </p:sp>
      <p:sp>
        <p:nvSpPr>
          <p:cNvPr id="8" name="CaixaDeTexto 7">
            <a:extLst>
              <a:ext uri="{FF2B5EF4-FFF2-40B4-BE49-F238E27FC236}">
                <a16:creationId xmlns:a16="http://schemas.microsoft.com/office/drawing/2014/main" id="{9FB3C232-05D7-4A2E-AF79-A9DBDE9AED43}"/>
              </a:ext>
            </a:extLst>
          </p:cNvPr>
          <p:cNvSpPr txBox="1"/>
          <p:nvPr/>
        </p:nvSpPr>
        <p:spPr>
          <a:xfrm>
            <a:off x="288383" y="4733775"/>
            <a:ext cx="11838676" cy="523220"/>
          </a:xfrm>
          <a:prstGeom prst="rect">
            <a:avLst/>
          </a:prstGeom>
          <a:noFill/>
        </p:spPr>
        <p:txBody>
          <a:bodyPr wrap="square" rtlCol="0">
            <a:spAutoFit/>
          </a:bodyPr>
          <a:lstStyle/>
          <a:p>
            <a:r>
              <a:rPr lang="pt-BR" sz="2800" b="1" dirty="0">
                <a:solidFill>
                  <a:srgbClr val="FF0000"/>
                </a:solidFill>
                <a:latin typeface="Source Sans Pro" panose="020B0503030403020204" pitchFamily="34" charset="0"/>
                <a:ea typeface="Source Sans Pro" panose="020B0503030403020204" pitchFamily="34" charset="0"/>
              </a:rPr>
              <a:t>4</a:t>
            </a:r>
          </a:p>
        </p:txBody>
      </p:sp>
      <p:sp>
        <p:nvSpPr>
          <p:cNvPr id="9" name="CaixaDeTexto 8">
            <a:extLst>
              <a:ext uri="{FF2B5EF4-FFF2-40B4-BE49-F238E27FC236}">
                <a16:creationId xmlns:a16="http://schemas.microsoft.com/office/drawing/2014/main" id="{F2556D3B-08A1-45B1-88D9-171DA0494282}"/>
              </a:ext>
            </a:extLst>
          </p:cNvPr>
          <p:cNvSpPr txBox="1"/>
          <p:nvPr/>
        </p:nvSpPr>
        <p:spPr>
          <a:xfrm>
            <a:off x="1580264" y="5237866"/>
            <a:ext cx="10475747" cy="861774"/>
          </a:xfrm>
          <a:prstGeom prst="rect">
            <a:avLst/>
          </a:prstGeom>
          <a:noFill/>
        </p:spPr>
        <p:txBody>
          <a:bodyPr wrap="square" rtlCol="0">
            <a:spAutoFit/>
          </a:bodyPr>
          <a:lstStyle/>
          <a:p>
            <a:pPr algn="just"/>
            <a:r>
              <a:rPr lang="pt-BR" sz="2500" dirty="0">
                <a:solidFill>
                  <a:srgbClr val="FF0000"/>
                </a:solidFill>
                <a:latin typeface="Source Sans Pro" panose="020B0503030403020204" pitchFamily="34" charset="0"/>
                <a:ea typeface="Source Sans Pro" panose="020B0503030403020204" pitchFamily="34" charset="0"/>
              </a:rPr>
              <a:t>São</a:t>
            </a:r>
            <a:r>
              <a:rPr lang="pt-BR" sz="2500" b="1" dirty="0">
                <a:solidFill>
                  <a:srgbClr val="FF0000"/>
                </a:solidFill>
                <a:latin typeface="Source Sans Pro" panose="020B0503030403020204" pitchFamily="34" charset="0"/>
                <a:ea typeface="Source Sans Pro" panose="020B0503030403020204" pitchFamily="34" charset="0"/>
              </a:rPr>
              <a:t> extraorçamentárias </a:t>
            </a:r>
            <a:r>
              <a:rPr lang="pt-BR" sz="2500" dirty="0">
                <a:solidFill>
                  <a:srgbClr val="FF0000"/>
                </a:solidFill>
                <a:latin typeface="Source Sans Pro" panose="020B0503030403020204" pitchFamily="34" charset="0"/>
                <a:ea typeface="Source Sans Pro" panose="020B0503030403020204" pitchFamily="34" charset="0"/>
              </a:rPr>
              <a:t>as receitas que não fazem parte do orçamento de modo que não serão consideradas quando da fixação das despesas públicas.</a:t>
            </a:r>
            <a:endParaRPr lang="pt-BR" sz="2500" b="1" dirty="0">
              <a:solidFill>
                <a:srgbClr val="FF0000"/>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3154743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1">
            <a:extLst>
              <a:ext uri="{FF2B5EF4-FFF2-40B4-BE49-F238E27FC236}">
                <a16:creationId xmlns:a16="http://schemas.microsoft.com/office/drawing/2014/main" id="{A817DB80-9F7F-4916-BAAE-9C0C26E71ECF}"/>
              </a:ext>
            </a:extLst>
          </p:cNvPr>
          <p:cNvSpPr>
            <a:spLocks noGrp="1"/>
          </p:cNvSpPr>
          <p:nvPr>
            <p:ph idx="1"/>
          </p:nvPr>
        </p:nvSpPr>
        <p:spPr>
          <a:xfrm>
            <a:off x="457200" y="1114425"/>
            <a:ext cx="11317458" cy="598488"/>
          </a:xfrm>
        </p:spPr>
        <p:txBody>
          <a:bodyPr/>
          <a:lstStyle/>
          <a:p>
            <a:pPr algn="just" eaLnBrk="1" hangingPunct="1">
              <a:buClrTx/>
            </a:pPr>
            <a:r>
              <a:rPr lang="pt-BR" altLang="en-US" b="1" dirty="0">
                <a:solidFill>
                  <a:schemeClr val="tx1"/>
                </a:solidFill>
              </a:rPr>
              <a:t>Déficit Público </a:t>
            </a:r>
          </a:p>
          <a:p>
            <a:pPr lvl="1" algn="just" eaLnBrk="1" hangingPunct="1">
              <a:buClrTx/>
            </a:pPr>
            <a:r>
              <a:rPr lang="pt-BR" altLang="en-US" sz="3200" dirty="0">
                <a:solidFill>
                  <a:schemeClr val="tx1"/>
                </a:solidFill>
              </a:rPr>
              <a:t>Variação da Dívida Governamental</a:t>
            </a:r>
          </a:p>
          <a:p>
            <a:pPr lvl="1" algn="just" eaLnBrk="1" hangingPunct="1">
              <a:buClrTx/>
            </a:pPr>
            <a:endParaRPr lang="pt-BR" altLang="en-US" sz="3200" dirty="0">
              <a:solidFill>
                <a:schemeClr val="tx1"/>
              </a:solidFill>
            </a:endParaRPr>
          </a:p>
          <a:p>
            <a:pPr marL="457200" lvl="1" indent="0" algn="just" eaLnBrk="1" hangingPunct="1">
              <a:buClrTx/>
              <a:buNone/>
            </a:pPr>
            <a:endParaRPr lang="pt-BR" altLang="en-US" sz="3200" dirty="0">
              <a:solidFill>
                <a:schemeClr val="tx1"/>
              </a:solidFill>
            </a:endParaRPr>
          </a:p>
          <a:p>
            <a:pPr algn="just" eaLnBrk="1" hangingPunct="1">
              <a:buClrTx/>
            </a:pPr>
            <a:r>
              <a:rPr lang="en-US" altLang="en-US" b="1" dirty="0">
                <a:solidFill>
                  <a:schemeClr val="tx1"/>
                </a:solidFill>
                <a:latin typeface="Arial" panose="020B0604020202020204" pitchFamily="34" charset="0"/>
                <a:cs typeface="Arial" panose="020B0604020202020204" pitchFamily="34" charset="0"/>
              </a:rPr>
              <a:t>Logo, </a:t>
            </a:r>
            <a:r>
              <a:rPr lang="en-US" altLang="en-US" b="1" dirty="0" err="1">
                <a:solidFill>
                  <a:schemeClr val="tx1"/>
                </a:solidFill>
                <a:latin typeface="Arial" panose="020B0604020202020204" pitchFamily="34" charset="0"/>
                <a:cs typeface="Arial" panose="020B0604020202020204" pitchFamily="34" charset="0"/>
              </a:rPr>
              <a:t>déficit</a:t>
            </a:r>
            <a:r>
              <a:rPr lang="en-US" altLang="en-US" b="1" dirty="0">
                <a:solidFill>
                  <a:schemeClr val="tx1"/>
                </a:solidFill>
                <a:latin typeface="Arial" panose="020B0604020202020204" pitchFamily="34" charset="0"/>
                <a:cs typeface="Arial" panose="020B0604020202020204" pitchFamily="34" charset="0"/>
              </a:rPr>
              <a:t> </a:t>
            </a:r>
            <a:r>
              <a:rPr lang="en-US" altLang="en-US" b="1" dirty="0" err="1">
                <a:solidFill>
                  <a:schemeClr val="tx1"/>
                </a:solidFill>
                <a:latin typeface="Arial" panose="020B0604020202020204" pitchFamily="34" charset="0"/>
                <a:cs typeface="Arial" panose="020B0604020202020204" pitchFamily="34" charset="0"/>
              </a:rPr>
              <a:t>público</a:t>
            </a:r>
            <a:r>
              <a:rPr lang="en-US" altLang="en-US" b="1" dirty="0">
                <a:solidFill>
                  <a:schemeClr val="tx1"/>
                </a:solidFill>
                <a:latin typeface="Arial" panose="020B0604020202020204" pitchFamily="34" charset="0"/>
                <a:cs typeface="Arial" panose="020B0604020202020204" pitchFamily="34" charset="0"/>
              </a:rPr>
              <a:t> e </a:t>
            </a:r>
            <a:r>
              <a:rPr lang="en-US" altLang="en-US" b="1" dirty="0" err="1">
                <a:solidFill>
                  <a:schemeClr val="tx1"/>
                </a:solidFill>
                <a:latin typeface="Arial" panose="020B0604020202020204" pitchFamily="34" charset="0"/>
                <a:cs typeface="Arial" panose="020B0604020202020204" pitchFamily="34" charset="0"/>
              </a:rPr>
              <a:t>despoupança</a:t>
            </a:r>
            <a:r>
              <a:rPr lang="en-US" altLang="en-US" b="1" dirty="0">
                <a:solidFill>
                  <a:schemeClr val="tx1"/>
                </a:solidFill>
                <a:latin typeface="Arial" panose="020B0604020202020204" pitchFamily="34" charset="0"/>
                <a:cs typeface="Arial" panose="020B0604020202020204" pitchFamily="34" charset="0"/>
              </a:rPr>
              <a:t> do </a:t>
            </a:r>
            <a:r>
              <a:rPr lang="en-US" altLang="en-US" b="1" dirty="0" err="1">
                <a:solidFill>
                  <a:schemeClr val="tx1"/>
                </a:solidFill>
                <a:latin typeface="Arial" panose="020B0604020202020204" pitchFamily="34" charset="0"/>
                <a:cs typeface="Arial" panose="020B0604020202020204" pitchFamily="34" charset="0"/>
              </a:rPr>
              <a:t>governo</a:t>
            </a:r>
            <a:r>
              <a:rPr lang="en-US" altLang="en-US" b="1" dirty="0">
                <a:solidFill>
                  <a:schemeClr val="tx1"/>
                </a:solidFill>
                <a:latin typeface="Arial" panose="020B0604020202020204" pitchFamily="34" charset="0"/>
                <a:cs typeface="Arial" panose="020B0604020202020204" pitchFamily="34" charset="0"/>
              </a:rPr>
              <a:t> </a:t>
            </a:r>
            <a:r>
              <a:rPr lang="en-US" altLang="en-US" b="1" dirty="0" err="1">
                <a:solidFill>
                  <a:schemeClr val="tx1"/>
                </a:solidFill>
                <a:latin typeface="Arial" panose="020B0604020202020204" pitchFamily="34" charset="0"/>
                <a:cs typeface="Arial" panose="020B0604020202020204" pitchFamily="34" charset="0"/>
              </a:rPr>
              <a:t>são</a:t>
            </a:r>
            <a:r>
              <a:rPr lang="en-US" altLang="en-US" b="1" dirty="0">
                <a:solidFill>
                  <a:schemeClr val="tx1"/>
                </a:solidFill>
                <a:latin typeface="Arial" panose="020B0604020202020204" pitchFamily="34" charset="0"/>
                <a:cs typeface="Arial" panose="020B0604020202020204" pitchFamily="34" charset="0"/>
              </a:rPr>
              <a:t> </a:t>
            </a:r>
            <a:r>
              <a:rPr lang="en-US" altLang="en-US" b="1" dirty="0" err="1">
                <a:solidFill>
                  <a:schemeClr val="tx1"/>
                </a:solidFill>
                <a:latin typeface="Arial" panose="020B0604020202020204" pitchFamily="34" charset="0"/>
                <a:cs typeface="Arial" panose="020B0604020202020204" pitchFamily="34" charset="0"/>
              </a:rPr>
              <a:t>conceitos</a:t>
            </a:r>
            <a:r>
              <a:rPr lang="en-US" altLang="en-US" b="1" dirty="0">
                <a:solidFill>
                  <a:schemeClr val="tx1"/>
                </a:solidFill>
                <a:latin typeface="Arial" panose="020B0604020202020204" pitchFamily="34" charset="0"/>
                <a:cs typeface="Arial" panose="020B0604020202020204" pitchFamily="34" charset="0"/>
              </a:rPr>
              <a:t> </a:t>
            </a:r>
            <a:r>
              <a:rPr lang="en-US" altLang="en-US" b="1" dirty="0" err="1">
                <a:solidFill>
                  <a:schemeClr val="tx1"/>
                </a:solidFill>
                <a:latin typeface="Arial" panose="020B0604020202020204" pitchFamily="34" charset="0"/>
                <a:cs typeface="Arial" panose="020B0604020202020204" pitchFamily="34" charset="0"/>
              </a:rPr>
              <a:t>diferentes</a:t>
            </a:r>
            <a:r>
              <a:rPr lang="en-US" altLang="en-US" b="1" dirty="0">
                <a:solidFill>
                  <a:schemeClr val="tx1"/>
                </a:solidFill>
                <a:latin typeface="Arial" panose="020B0604020202020204" pitchFamily="34" charset="0"/>
                <a:cs typeface="Arial" panose="020B0604020202020204" pitchFamily="34" charset="0"/>
              </a:rPr>
              <a:t> e a </a:t>
            </a:r>
            <a:r>
              <a:rPr lang="en-US" altLang="en-US" b="1" dirty="0" err="1">
                <a:solidFill>
                  <a:schemeClr val="tx1"/>
                </a:solidFill>
                <a:latin typeface="Arial" panose="020B0604020202020204" pitchFamily="34" charset="0"/>
                <a:cs typeface="Arial" panose="020B0604020202020204" pitchFamily="34" charset="0"/>
              </a:rPr>
              <a:t>diferença</a:t>
            </a:r>
            <a:r>
              <a:rPr lang="en-US" altLang="en-US" b="1" dirty="0">
                <a:solidFill>
                  <a:schemeClr val="tx1"/>
                </a:solidFill>
                <a:latin typeface="Arial" panose="020B0604020202020204" pitchFamily="34" charset="0"/>
                <a:cs typeface="Arial" panose="020B0604020202020204" pitchFamily="34" charset="0"/>
              </a:rPr>
              <a:t> entre </a:t>
            </a:r>
            <a:r>
              <a:rPr lang="en-US" altLang="en-US" b="1" dirty="0" err="1">
                <a:solidFill>
                  <a:schemeClr val="tx1"/>
                </a:solidFill>
                <a:latin typeface="Arial" panose="020B0604020202020204" pitchFamily="34" charset="0"/>
                <a:cs typeface="Arial" panose="020B0604020202020204" pitchFamily="34" charset="0"/>
              </a:rPr>
              <a:t>eles</a:t>
            </a:r>
            <a:r>
              <a:rPr lang="en-US" altLang="en-US" b="1" dirty="0">
                <a:solidFill>
                  <a:schemeClr val="tx1"/>
                </a:solidFill>
                <a:latin typeface="Arial" panose="020B0604020202020204" pitchFamily="34" charset="0"/>
                <a:cs typeface="Arial" panose="020B0604020202020204" pitchFamily="34" charset="0"/>
              </a:rPr>
              <a:t> é o valor do </a:t>
            </a:r>
            <a:r>
              <a:rPr lang="en-US" altLang="en-US" b="1" dirty="0" err="1">
                <a:solidFill>
                  <a:schemeClr val="tx1"/>
                </a:solidFill>
                <a:latin typeface="Arial" panose="020B0604020202020204" pitchFamily="34" charset="0"/>
                <a:cs typeface="Arial" panose="020B0604020202020204" pitchFamily="34" charset="0"/>
              </a:rPr>
              <a:t>investimento</a:t>
            </a:r>
            <a:r>
              <a:rPr lang="en-US" altLang="en-US" b="1" dirty="0">
                <a:solidFill>
                  <a:schemeClr val="tx1"/>
                </a:solidFill>
                <a:latin typeface="Arial" panose="020B0604020202020204" pitchFamily="34" charset="0"/>
                <a:cs typeface="Arial" panose="020B0604020202020204" pitchFamily="34" charset="0"/>
              </a:rPr>
              <a:t> </a:t>
            </a:r>
            <a:r>
              <a:rPr lang="en-US" altLang="en-US" b="1" dirty="0" err="1">
                <a:solidFill>
                  <a:schemeClr val="tx1"/>
                </a:solidFill>
                <a:latin typeface="Arial" panose="020B0604020202020204" pitchFamily="34" charset="0"/>
                <a:cs typeface="Arial" panose="020B0604020202020204" pitchFamily="34" charset="0"/>
              </a:rPr>
              <a:t>governamental</a:t>
            </a:r>
            <a:r>
              <a:rPr lang="en-US" altLang="en-US" b="1" dirty="0">
                <a:solidFill>
                  <a:schemeClr val="tx1"/>
                </a:solidFill>
                <a:latin typeface="Arial" panose="020B0604020202020204" pitchFamily="34" charset="0"/>
                <a:cs typeface="Arial" panose="020B0604020202020204" pitchFamily="34" charset="0"/>
              </a:rPr>
              <a:t>.</a:t>
            </a:r>
            <a:endParaRPr lang="pt-BR" altLang="en-US" dirty="0">
              <a:solidFill>
                <a:schemeClr val="tx1"/>
              </a:solidFill>
              <a:latin typeface="Arial" panose="020B0604020202020204" pitchFamily="34" charset="0"/>
              <a:cs typeface="Arial" panose="020B0604020202020204" pitchFamily="34" charset="0"/>
            </a:endParaRPr>
          </a:p>
        </p:txBody>
      </p:sp>
      <p:graphicFrame>
        <p:nvGraphicFramePr>
          <p:cNvPr id="5" name="Object 7">
            <a:extLst>
              <a:ext uri="{FF2B5EF4-FFF2-40B4-BE49-F238E27FC236}">
                <a16:creationId xmlns:a16="http://schemas.microsoft.com/office/drawing/2014/main" id="{81072032-5952-4901-B6E1-0CA743DCDC35}"/>
              </a:ext>
            </a:extLst>
          </p:cNvPr>
          <p:cNvGraphicFramePr>
            <a:graphicFrameLocks noChangeAspect="1"/>
          </p:cNvGraphicFramePr>
          <p:nvPr>
            <p:extLst>
              <p:ext uri="{D42A27DB-BD31-4B8C-83A1-F6EECF244321}">
                <p14:modId xmlns:p14="http://schemas.microsoft.com/office/powerpoint/2010/main" val="4088905085"/>
              </p:ext>
            </p:extLst>
          </p:nvPr>
        </p:nvGraphicFramePr>
        <p:xfrm>
          <a:off x="1334085" y="2418935"/>
          <a:ext cx="4391465" cy="825815"/>
        </p:xfrm>
        <a:graphic>
          <a:graphicData uri="http://schemas.openxmlformats.org/presentationml/2006/ole">
            <mc:AlternateContent xmlns:mc="http://schemas.openxmlformats.org/markup-compatibility/2006">
              <mc:Choice xmlns:v="urn:schemas-microsoft-com:vml" Requires="v">
                <p:oleObj name="Equation" r:id="rId2" imgW="1206500" imgH="241300" progId="Equation.DSMT4">
                  <p:embed/>
                </p:oleObj>
              </mc:Choice>
              <mc:Fallback>
                <p:oleObj name="Equation" r:id="rId2" imgW="1206500" imgH="241300" progId="Equation.DSMT4">
                  <p:embed/>
                  <p:pic>
                    <p:nvPicPr>
                      <p:cNvPr id="26628"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4085" y="2418935"/>
                        <a:ext cx="4391465" cy="825815"/>
                      </a:xfrm>
                      <a:prstGeom prst="rect">
                        <a:avLst/>
                      </a:prstGeom>
                      <a:solidFill>
                        <a:srgbClr val="F8F8F8"/>
                      </a:solidFill>
                      <a:ln>
                        <a:solidFill>
                          <a:schemeClr val="tx1"/>
                        </a:solidFill>
                      </a:ln>
                    </p:spPr>
                  </p:pic>
                </p:oleObj>
              </mc:Fallback>
            </mc:AlternateContent>
          </a:graphicData>
        </a:graphic>
      </p:graphicFrame>
      <p:sp>
        <p:nvSpPr>
          <p:cNvPr id="7" name="Rectangle 6">
            <a:extLst>
              <a:ext uri="{FF2B5EF4-FFF2-40B4-BE49-F238E27FC236}">
                <a16:creationId xmlns:a16="http://schemas.microsoft.com/office/drawing/2014/main" id="{B7BEDAF3-D530-43D4-AD92-9C8E82F600D9}"/>
              </a:ext>
            </a:extLst>
          </p:cNvPr>
          <p:cNvSpPr>
            <a:spLocks noChangeArrowheads="1"/>
          </p:cNvSpPr>
          <p:nvPr/>
        </p:nvSpPr>
        <p:spPr bwMode="auto">
          <a:xfrm>
            <a:off x="1626580" y="123460"/>
            <a:ext cx="8670974"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800" b="1" dirty="0" err="1">
                <a:latin typeface="Arial" panose="020B0604020202020204" pitchFamily="34" charset="0"/>
                <a:cs typeface="Arial" panose="020B0604020202020204" pitchFamily="34" charset="0"/>
              </a:rPr>
              <a:t>Poupança</a:t>
            </a:r>
            <a:r>
              <a:rPr lang="en-US" altLang="en-US" sz="3800" b="1" dirty="0">
                <a:latin typeface="Arial" panose="020B0604020202020204" pitchFamily="34" charset="0"/>
                <a:cs typeface="Arial" panose="020B0604020202020204" pitchFamily="34" charset="0"/>
              </a:rPr>
              <a:t> </a:t>
            </a:r>
            <a:r>
              <a:rPr lang="en-US" altLang="en-US" sz="3800" b="1" dirty="0" err="1">
                <a:latin typeface="Arial" panose="020B0604020202020204" pitchFamily="34" charset="0"/>
                <a:cs typeface="Arial" panose="020B0604020202020204" pitchFamily="34" charset="0"/>
              </a:rPr>
              <a:t>Pública</a:t>
            </a:r>
            <a:r>
              <a:rPr lang="en-US" altLang="en-US" sz="3800" b="1" dirty="0">
                <a:latin typeface="Arial" panose="020B0604020202020204" pitchFamily="34" charset="0"/>
                <a:cs typeface="Arial" panose="020B0604020202020204" pitchFamily="34" charset="0"/>
              </a:rPr>
              <a:t> x </a:t>
            </a:r>
            <a:r>
              <a:rPr lang="en-US" altLang="en-US" sz="3800" b="1" dirty="0" err="1">
                <a:latin typeface="Arial" panose="020B0604020202020204" pitchFamily="34" charset="0"/>
                <a:cs typeface="Arial" panose="020B0604020202020204" pitchFamily="34" charset="0"/>
              </a:rPr>
              <a:t>Déficit</a:t>
            </a:r>
            <a:r>
              <a:rPr lang="en-US" altLang="en-US" sz="3800" b="1" dirty="0">
                <a:latin typeface="Arial" panose="020B0604020202020204" pitchFamily="34" charset="0"/>
                <a:cs typeface="Arial" panose="020B0604020202020204" pitchFamily="34" charset="0"/>
              </a:rPr>
              <a:t> </a:t>
            </a:r>
            <a:r>
              <a:rPr lang="en-US" altLang="en-US" sz="3800" b="1" dirty="0" err="1">
                <a:latin typeface="Arial" panose="020B0604020202020204" pitchFamily="34" charset="0"/>
                <a:cs typeface="Arial" panose="020B0604020202020204" pitchFamily="34" charset="0"/>
              </a:rPr>
              <a:t>Público</a:t>
            </a:r>
            <a:endParaRPr lang="en-US" altLang="en-US" sz="3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8937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50009E9D-B62F-428A-B404-C827181DFD5D}"/>
              </a:ext>
            </a:extLst>
          </p:cNvPr>
          <p:cNvSpPr/>
          <p:nvPr/>
        </p:nvSpPr>
        <p:spPr>
          <a:xfrm>
            <a:off x="2144153" y="1806234"/>
            <a:ext cx="2455981" cy="381000"/>
          </a:xfrm>
          <a:prstGeom prst="rect">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tângulo 4">
            <a:extLst>
              <a:ext uri="{FF2B5EF4-FFF2-40B4-BE49-F238E27FC236}">
                <a16:creationId xmlns:a16="http://schemas.microsoft.com/office/drawing/2014/main" id="{205079B8-ADB0-47ED-8C2A-23E0B33C4BC5}"/>
              </a:ext>
            </a:extLst>
          </p:cNvPr>
          <p:cNvSpPr/>
          <p:nvPr/>
        </p:nvSpPr>
        <p:spPr>
          <a:xfrm>
            <a:off x="2144153" y="1061818"/>
            <a:ext cx="2455982" cy="381000"/>
          </a:xfrm>
          <a:prstGeom prst="rect">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Espaço Reservado para Conteúdo 1">
            <a:extLst>
              <a:ext uri="{FF2B5EF4-FFF2-40B4-BE49-F238E27FC236}">
                <a16:creationId xmlns:a16="http://schemas.microsoft.com/office/drawing/2014/main" id="{ADC37D66-75C4-43C6-B579-47771A3E5F28}"/>
              </a:ext>
            </a:extLst>
          </p:cNvPr>
          <p:cNvSpPr>
            <a:spLocks noGrp="1"/>
          </p:cNvSpPr>
          <p:nvPr>
            <p:ph idx="1"/>
          </p:nvPr>
        </p:nvSpPr>
        <p:spPr>
          <a:xfrm>
            <a:off x="1276350" y="179070"/>
            <a:ext cx="10512376" cy="457200"/>
          </a:xfrm>
        </p:spPr>
        <p:txBody>
          <a:bodyPr/>
          <a:lstStyle/>
          <a:p>
            <a:pPr marL="0" indent="0" eaLnBrk="1" hangingPunct="1">
              <a:buClrTx/>
              <a:buNone/>
              <a:defRPr/>
            </a:pPr>
            <a:r>
              <a:rPr lang="pt-BR" altLang="en-US" sz="3600" b="1" dirty="0">
                <a:solidFill>
                  <a:schemeClr val="tx1"/>
                </a:solidFill>
              </a:rPr>
              <a:t>Identidades Básicas com Economia Fechada</a:t>
            </a:r>
          </a:p>
        </p:txBody>
      </p:sp>
      <p:sp>
        <p:nvSpPr>
          <p:cNvPr id="7" name="Text Box 8">
            <a:extLst>
              <a:ext uri="{FF2B5EF4-FFF2-40B4-BE49-F238E27FC236}">
                <a16:creationId xmlns:a16="http://schemas.microsoft.com/office/drawing/2014/main" id="{8D53740D-EEE8-43F3-A361-EF5479FE104C}"/>
              </a:ext>
            </a:extLst>
          </p:cNvPr>
          <p:cNvSpPr txBox="1">
            <a:spLocks noChangeArrowheads="1"/>
          </p:cNvSpPr>
          <p:nvPr/>
        </p:nvSpPr>
        <p:spPr bwMode="auto">
          <a:xfrm>
            <a:off x="1143000" y="971552"/>
            <a:ext cx="861997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300"/>
              </a:spcBef>
              <a:buClr>
                <a:schemeClr val="accent1"/>
              </a:buClr>
              <a:buSzPct val="68000"/>
              <a:buFont typeface="Wingdings 3" panose="05040102010807070707" pitchFamily="18" charset="2"/>
              <a:buChar char="•"/>
              <a:defRPr sz="19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250"/>
              </a:spcBef>
              <a:buClr>
                <a:srgbClr val="C00000"/>
              </a:buClr>
              <a:buFont typeface="Wingdings" panose="05000000000000000000" pitchFamily="2" charset="2"/>
              <a:buChar char="ü"/>
              <a:defRPr sz="17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2pPr>
            <a:lvl3pPr marL="1143000" indent="-228600">
              <a:spcBef>
                <a:spcPts val="263"/>
              </a:spcBef>
              <a:buClr>
                <a:srgbClr val="C00000"/>
              </a:buClr>
              <a:buSzPct val="100000"/>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3pPr>
            <a:lvl4pPr marL="1600200" indent="-228600">
              <a:spcBef>
                <a:spcPts val="263"/>
              </a:spcBef>
              <a:buClr>
                <a:srgbClr val="C00000"/>
              </a:buClr>
              <a:buFont typeface="Wingdings" panose="05000000000000000000" pitchFamily="2" charset="2"/>
              <a:buChar char="ü"/>
              <a:defRPr sz="14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4pPr>
            <a:lvl5pPr marL="2057400" indent="-228600">
              <a:spcBef>
                <a:spcPts val="263"/>
              </a:spcBef>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5pPr>
            <a:lvl6pPr marL="25146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6pPr>
            <a:lvl7pPr marL="29718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7pPr>
            <a:lvl8pPr marL="34290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8pPr>
            <a:lvl9pPr marL="38862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9pPr>
          </a:lstStyle>
          <a:p>
            <a:pPr eaLnBrk="1" hangingPunct="1">
              <a:spcBef>
                <a:spcPct val="50000"/>
              </a:spcBef>
              <a:buClrTx/>
              <a:buSzTx/>
              <a:buFontTx/>
              <a:buNone/>
            </a:pPr>
            <a:r>
              <a:rPr lang="pt-BR" altLang="en-US" sz="3200" b="1" dirty="0">
                <a:latin typeface="Calibri" panose="020F0502020204030204" pitchFamily="34" charset="0"/>
              </a:rPr>
              <a:t>        </a:t>
            </a:r>
            <a:r>
              <a:rPr lang="en-US" altLang="en-US" sz="3200" b="1" dirty="0">
                <a:latin typeface="Calibri" panose="020F0502020204030204" pitchFamily="34" charset="0"/>
              </a:rPr>
              <a:t>   </a:t>
            </a:r>
            <a:r>
              <a:rPr lang="pt-BR" altLang="en-US" sz="3200" b="1" dirty="0">
                <a:latin typeface="Calibri" panose="020F0502020204030204" pitchFamily="34" charset="0"/>
              </a:rPr>
              <a:t>DA = C + I + G    (Composição do Produto)</a:t>
            </a:r>
          </a:p>
          <a:p>
            <a:pPr eaLnBrk="1" hangingPunct="1">
              <a:spcBef>
                <a:spcPct val="50000"/>
              </a:spcBef>
              <a:buClrTx/>
              <a:buSzTx/>
              <a:buFontTx/>
              <a:buNone/>
            </a:pPr>
            <a:r>
              <a:rPr lang="pt-BR" altLang="en-US" sz="3200" b="1" dirty="0">
                <a:latin typeface="Calibri" panose="020F0502020204030204" pitchFamily="34" charset="0"/>
              </a:rPr>
              <a:t>        </a:t>
            </a:r>
            <a:r>
              <a:rPr lang="en-US" altLang="en-US" sz="3200" b="1" dirty="0">
                <a:latin typeface="Calibri" panose="020F0502020204030204" pitchFamily="34" charset="0"/>
              </a:rPr>
              <a:t>    </a:t>
            </a:r>
            <a:r>
              <a:rPr lang="pt-BR" altLang="en-US" sz="3200" b="1" dirty="0">
                <a:latin typeface="Calibri" panose="020F0502020204030204" pitchFamily="34" charset="0"/>
              </a:rPr>
              <a:t>Y  = C + S + T     (Destino da Renda)</a:t>
            </a:r>
          </a:p>
        </p:txBody>
      </p:sp>
      <p:sp>
        <p:nvSpPr>
          <p:cNvPr id="8" name="Line 15">
            <a:extLst>
              <a:ext uri="{FF2B5EF4-FFF2-40B4-BE49-F238E27FC236}">
                <a16:creationId xmlns:a16="http://schemas.microsoft.com/office/drawing/2014/main" id="{B17E60AA-58A0-429D-9A58-3188F119FAC2}"/>
              </a:ext>
            </a:extLst>
          </p:cNvPr>
          <p:cNvSpPr>
            <a:spLocks noChangeShapeType="1"/>
          </p:cNvSpPr>
          <p:nvPr/>
        </p:nvSpPr>
        <p:spPr bwMode="auto">
          <a:xfrm>
            <a:off x="3719148" y="2172285"/>
            <a:ext cx="0" cy="5143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6">
            <a:extLst>
              <a:ext uri="{FF2B5EF4-FFF2-40B4-BE49-F238E27FC236}">
                <a16:creationId xmlns:a16="http://schemas.microsoft.com/office/drawing/2014/main" id="{E3B49B60-276B-4710-A9D4-253B27CCC2DF}"/>
              </a:ext>
            </a:extLst>
          </p:cNvPr>
          <p:cNvSpPr>
            <a:spLocks noChangeShapeType="1"/>
          </p:cNvSpPr>
          <p:nvPr/>
        </p:nvSpPr>
        <p:spPr bwMode="auto">
          <a:xfrm>
            <a:off x="3719148" y="2686635"/>
            <a:ext cx="5715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 name="Line 17">
            <a:extLst>
              <a:ext uri="{FF2B5EF4-FFF2-40B4-BE49-F238E27FC236}">
                <a16:creationId xmlns:a16="http://schemas.microsoft.com/office/drawing/2014/main" id="{CB2BB9A6-9337-4EDC-AC6C-B7C4D93A7E0A}"/>
              </a:ext>
            </a:extLst>
          </p:cNvPr>
          <p:cNvSpPr>
            <a:spLocks noChangeShapeType="1"/>
          </p:cNvSpPr>
          <p:nvPr/>
        </p:nvSpPr>
        <p:spPr bwMode="auto">
          <a:xfrm>
            <a:off x="4308952" y="2183468"/>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8">
            <a:extLst>
              <a:ext uri="{FF2B5EF4-FFF2-40B4-BE49-F238E27FC236}">
                <a16:creationId xmlns:a16="http://schemas.microsoft.com/office/drawing/2014/main" id="{87216038-298F-4625-B3D0-84A178674539}"/>
              </a:ext>
            </a:extLst>
          </p:cNvPr>
          <p:cNvSpPr>
            <a:spLocks noChangeShapeType="1"/>
          </p:cNvSpPr>
          <p:nvPr/>
        </p:nvSpPr>
        <p:spPr bwMode="auto">
          <a:xfrm>
            <a:off x="4308952" y="2412068"/>
            <a:ext cx="228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 name="Text Box 19">
            <a:extLst>
              <a:ext uri="{FF2B5EF4-FFF2-40B4-BE49-F238E27FC236}">
                <a16:creationId xmlns:a16="http://schemas.microsoft.com/office/drawing/2014/main" id="{1FD2C98D-52FC-4031-A472-5A6F39D2891E}"/>
              </a:ext>
            </a:extLst>
          </p:cNvPr>
          <p:cNvSpPr txBox="1">
            <a:spLocks noChangeArrowheads="1"/>
          </p:cNvSpPr>
          <p:nvPr/>
        </p:nvSpPr>
        <p:spPr bwMode="auto">
          <a:xfrm>
            <a:off x="4274691" y="2501058"/>
            <a:ext cx="27678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300"/>
              </a:spcBef>
              <a:buClr>
                <a:schemeClr val="accent1"/>
              </a:buClr>
              <a:buSzPct val="68000"/>
              <a:buFont typeface="Wingdings 3" panose="05040102010807070707" pitchFamily="18" charset="2"/>
              <a:buChar char="•"/>
              <a:defRPr sz="19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250"/>
              </a:spcBef>
              <a:buClr>
                <a:srgbClr val="C00000"/>
              </a:buClr>
              <a:buFont typeface="Wingdings" panose="05000000000000000000" pitchFamily="2" charset="2"/>
              <a:buChar char="ü"/>
              <a:defRPr sz="17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2pPr>
            <a:lvl3pPr marL="1143000" indent="-228600">
              <a:spcBef>
                <a:spcPts val="263"/>
              </a:spcBef>
              <a:buClr>
                <a:srgbClr val="C00000"/>
              </a:buClr>
              <a:buSzPct val="100000"/>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3pPr>
            <a:lvl4pPr marL="1600200" indent="-228600">
              <a:spcBef>
                <a:spcPts val="263"/>
              </a:spcBef>
              <a:buClr>
                <a:srgbClr val="C00000"/>
              </a:buClr>
              <a:buFont typeface="Wingdings" panose="05000000000000000000" pitchFamily="2" charset="2"/>
              <a:buChar char="ü"/>
              <a:defRPr sz="14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4pPr>
            <a:lvl5pPr marL="2057400" indent="-228600">
              <a:spcBef>
                <a:spcPts val="263"/>
              </a:spcBef>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5pPr>
            <a:lvl6pPr marL="25146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6pPr>
            <a:lvl7pPr marL="29718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7pPr>
            <a:lvl8pPr marL="34290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8pPr>
            <a:lvl9pPr marL="38862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9pPr>
          </a:lstStyle>
          <a:p>
            <a:pPr eaLnBrk="1" hangingPunct="1">
              <a:spcBef>
                <a:spcPct val="50000"/>
              </a:spcBef>
              <a:buClrTx/>
              <a:buSzTx/>
              <a:buFontTx/>
              <a:buNone/>
            </a:pPr>
            <a:r>
              <a:rPr lang="pt-BR" altLang="en-US" sz="2400" dirty="0">
                <a:latin typeface="Arial" panose="020B0604020202020204" pitchFamily="34" charset="0"/>
                <a:cs typeface="Arial" panose="020B0604020202020204" pitchFamily="34" charset="0"/>
              </a:rPr>
              <a:t>Poupança Privada</a:t>
            </a:r>
          </a:p>
        </p:txBody>
      </p:sp>
      <p:sp>
        <p:nvSpPr>
          <p:cNvPr id="13" name="Text Box 19">
            <a:extLst>
              <a:ext uri="{FF2B5EF4-FFF2-40B4-BE49-F238E27FC236}">
                <a16:creationId xmlns:a16="http://schemas.microsoft.com/office/drawing/2014/main" id="{9C5C9A39-21C0-4975-B84F-2AD38381CAF8}"/>
              </a:ext>
            </a:extLst>
          </p:cNvPr>
          <p:cNvSpPr txBox="1">
            <a:spLocks noChangeArrowheads="1"/>
          </p:cNvSpPr>
          <p:nvPr/>
        </p:nvSpPr>
        <p:spPr bwMode="auto">
          <a:xfrm>
            <a:off x="4497561" y="2187232"/>
            <a:ext cx="3325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300"/>
              </a:spcBef>
              <a:buClr>
                <a:schemeClr val="accent1"/>
              </a:buClr>
              <a:buSzPct val="68000"/>
              <a:buFont typeface="Wingdings 3" panose="05040102010807070707" pitchFamily="18" charset="2"/>
              <a:buChar char="•"/>
              <a:defRPr sz="19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250"/>
              </a:spcBef>
              <a:buClr>
                <a:srgbClr val="C00000"/>
              </a:buClr>
              <a:buFont typeface="Wingdings" panose="05000000000000000000" pitchFamily="2" charset="2"/>
              <a:buChar char="ü"/>
              <a:defRPr sz="17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2pPr>
            <a:lvl3pPr marL="1143000" indent="-228600">
              <a:spcBef>
                <a:spcPts val="263"/>
              </a:spcBef>
              <a:buClr>
                <a:srgbClr val="C00000"/>
              </a:buClr>
              <a:buSzPct val="100000"/>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3pPr>
            <a:lvl4pPr marL="1600200" indent="-228600">
              <a:spcBef>
                <a:spcPts val="263"/>
              </a:spcBef>
              <a:buClr>
                <a:srgbClr val="C00000"/>
              </a:buClr>
              <a:buFont typeface="Wingdings" panose="05000000000000000000" pitchFamily="2" charset="2"/>
              <a:buChar char="ü"/>
              <a:defRPr sz="14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4pPr>
            <a:lvl5pPr marL="2057400" indent="-228600">
              <a:spcBef>
                <a:spcPts val="263"/>
              </a:spcBef>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5pPr>
            <a:lvl6pPr marL="25146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6pPr>
            <a:lvl7pPr marL="29718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7pPr>
            <a:lvl8pPr marL="34290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8pPr>
            <a:lvl9pPr marL="3886200" indent="-228600" eaLnBrk="0" fontAlgn="base" hangingPunct="0">
              <a:spcBef>
                <a:spcPts val="263"/>
              </a:spcBef>
              <a:spcAft>
                <a:spcPct val="0"/>
              </a:spcAft>
              <a:buClr>
                <a:srgbClr val="C00000"/>
              </a:buClr>
              <a:buFont typeface="Wingdings" panose="05000000000000000000" pitchFamily="2" charset="2"/>
              <a:buChar char="ü"/>
              <a:defRPr sz="1500">
                <a:solidFill>
                  <a:schemeClr val="tx1"/>
                </a:solidFill>
                <a:latin typeface="Lucida Sans Unicode" panose="020B0602030504020204" pitchFamily="34" charset="0"/>
                <a:ea typeface="Verdana" panose="020B0604030504040204" pitchFamily="34" charset="0"/>
                <a:cs typeface="Verdana" panose="020B0604030504040204" pitchFamily="34" charset="0"/>
              </a:defRPr>
            </a:lvl9pPr>
          </a:lstStyle>
          <a:p>
            <a:pPr eaLnBrk="1" hangingPunct="1">
              <a:spcBef>
                <a:spcPct val="50000"/>
              </a:spcBef>
              <a:buClrTx/>
              <a:buSzTx/>
              <a:buFontTx/>
              <a:buNone/>
            </a:pPr>
            <a:r>
              <a:rPr lang="pt-BR" altLang="en-US" sz="2400" dirty="0">
                <a:latin typeface="Arial" panose="020B0604020202020204" pitchFamily="34" charset="0"/>
                <a:cs typeface="Arial" panose="020B0604020202020204" pitchFamily="34" charset="0"/>
              </a:rPr>
              <a:t>Carga tributária bruta</a:t>
            </a:r>
          </a:p>
        </p:txBody>
      </p:sp>
      <p:graphicFrame>
        <p:nvGraphicFramePr>
          <p:cNvPr id="14" name="Object 4">
            <a:extLst>
              <a:ext uri="{FF2B5EF4-FFF2-40B4-BE49-F238E27FC236}">
                <a16:creationId xmlns:a16="http://schemas.microsoft.com/office/drawing/2014/main" id="{A32480F7-452D-4092-8308-388BE5C86304}"/>
              </a:ext>
            </a:extLst>
          </p:cNvPr>
          <p:cNvGraphicFramePr>
            <a:graphicFrameLocks noChangeAspect="1"/>
          </p:cNvGraphicFramePr>
          <p:nvPr>
            <p:extLst>
              <p:ext uri="{D42A27DB-BD31-4B8C-83A1-F6EECF244321}">
                <p14:modId xmlns:p14="http://schemas.microsoft.com/office/powerpoint/2010/main" val="3937143270"/>
              </p:ext>
            </p:extLst>
          </p:nvPr>
        </p:nvGraphicFramePr>
        <p:xfrm>
          <a:off x="1752600" y="3200546"/>
          <a:ext cx="6576991" cy="573166"/>
        </p:xfrm>
        <a:graphic>
          <a:graphicData uri="http://schemas.openxmlformats.org/presentationml/2006/ole">
            <mc:AlternateContent xmlns:mc="http://schemas.openxmlformats.org/markup-compatibility/2006">
              <mc:Choice xmlns:v="urn:schemas-microsoft-com:vml" Requires="v">
                <p:oleObj name="Equation" r:id="rId2" imgW="2412720" imgH="203040" progId="Equation.DSMT4">
                  <p:embed/>
                </p:oleObj>
              </mc:Choice>
              <mc:Fallback>
                <p:oleObj name="Equation" r:id="rId2" imgW="2412720" imgH="203040" progId="Equation.DSMT4">
                  <p:embed/>
                  <p:pic>
                    <p:nvPicPr>
                      <p:cNvPr id="23566" name="Object 4"/>
                      <p:cNvPicPr>
                        <a:picLocks noChangeAspect="1" noChangeArrowheads="1"/>
                      </p:cNvPicPr>
                      <p:nvPr/>
                    </p:nvPicPr>
                    <p:blipFill>
                      <a:blip r:embed="rId3"/>
                      <a:srcRect/>
                      <a:stretch>
                        <a:fillRect/>
                      </a:stretch>
                    </p:blipFill>
                    <p:spPr bwMode="auto">
                      <a:xfrm>
                        <a:off x="1752600" y="3200546"/>
                        <a:ext cx="6576991" cy="573166"/>
                      </a:xfrm>
                      <a:prstGeom prst="rect">
                        <a:avLst/>
                      </a:prstGeom>
                      <a:solidFill>
                        <a:srgbClr val="F8F8F8"/>
                      </a:solidFill>
                      <a:ln>
                        <a:solidFill>
                          <a:schemeClr val="tx1"/>
                        </a:solidFill>
                      </a:ln>
                    </p:spPr>
                  </p:pic>
                </p:oleObj>
              </mc:Fallback>
            </mc:AlternateContent>
          </a:graphicData>
        </a:graphic>
      </p:graphicFrame>
      <p:graphicFrame>
        <p:nvGraphicFramePr>
          <p:cNvPr id="15" name="Object 5">
            <a:extLst>
              <a:ext uri="{FF2B5EF4-FFF2-40B4-BE49-F238E27FC236}">
                <a16:creationId xmlns:a16="http://schemas.microsoft.com/office/drawing/2014/main" id="{C4BB84E6-B2AF-438E-A40F-C06ABA207FF9}"/>
              </a:ext>
            </a:extLst>
          </p:cNvPr>
          <p:cNvGraphicFramePr>
            <a:graphicFrameLocks noChangeAspect="1"/>
          </p:cNvGraphicFramePr>
          <p:nvPr>
            <p:extLst>
              <p:ext uri="{D42A27DB-BD31-4B8C-83A1-F6EECF244321}">
                <p14:modId xmlns:p14="http://schemas.microsoft.com/office/powerpoint/2010/main" val="1494372157"/>
              </p:ext>
            </p:extLst>
          </p:nvPr>
        </p:nvGraphicFramePr>
        <p:xfrm>
          <a:off x="1728787" y="4043508"/>
          <a:ext cx="6641483" cy="766701"/>
        </p:xfrm>
        <a:graphic>
          <a:graphicData uri="http://schemas.openxmlformats.org/presentationml/2006/ole">
            <mc:AlternateContent xmlns:mc="http://schemas.openxmlformats.org/markup-compatibility/2006">
              <mc:Choice xmlns:v="urn:schemas-microsoft-com:vml" Requires="v">
                <p:oleObj name="Equation" r:id="rId4" imgW="2489040" imgH="279360" progId="Equation.DSMT4">
                  <p:embed/>
                </p:oleObj>
              </mc:Choice>
              <mc:Fallback>
                <p:oleObj name="Equation" r:id="rId4" imgW="2489040" imgH="279360" progId="Equation.DSMT4">
                  <p:embed/>
                  <p:pic>
                    <p:nvPicPr>
                      <p:cNvPr id="23567" name="Object 5"/>
                      <p:cNvPicPr>
                        <a:picLocks noChangeAspect="1" noChangeArrowheads="1"/>
                      </p:cNvPicPr>
                      <p:nvPr/>
                    </p:nvPicPr>
                    <p:blipFill>
                      <a:blip r:embed="rId5"/>
                      <a:srcRect/>
                      <a:stretch>
                        <a:fillRect/>
                      </a:stretch>
                    </p:blipFill>
                    <p:spPr bwMode="auto">
                      <a:xfrm>
                        <a:off x="1728787" y="4043508"/>
                        <a:ext cx="6641483" cy="766701"/>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13280428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animBg="1"/>
      <p:bldP spid="9" grpId="0" animBg="1"/>
      <p:bldP spid="10" grpId="0" animBg="1"/>
      <p:bldP spid="11" grpId="0" animBg="1"/>
      <p:bldP spid="12" grpId="0"/>
      <p:bldP spid="1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1">
            <a:extLst>
              <a:ext uri="{FF2B5EF4-FFF2-40B4-BE49-F238E27FC236}">
                <a16:creationId xmlns:a16="http://schemas.microsoft.com/office/drawing/2014/main" id="{4FE6E759-0D84-4374-BFC0-CF365B6FA534}"/>
              </a:ext>
            </a:extLst>
          </p:cNvPr>
          <p:cNvSpPr>
            <a:spLocks noGrp="1"/>
          </p:cNvSpPr>
          <p:nvPr>
            <p:ph idx="1"/>
          </p:nvPr>
        </p:nvSpPr>
        <p:spPr>
          <a:xfrm>
            <a:off x="304799" y="317399"/>
            <a:ext cx="11624603" cy="2133600"/>
          </a:xfrm>
        </p:spPr>
        <p:txBody>
          <a:bodyPr/>
          <a:lstStyle/>
          <a:p>
            <a:pPr algn="just" eaLnBrk="1" hangingPunct="1">
              <a:buClrTx/>
              <a:buFont typeface="Wingdings" panose="05000000000000000000" pitchFamily="2" charset="2"/>
              <a:buChar char="§"/>
              <a:defRPr/>
            </a:pPr>
            <a:r>
              <a:rPr lang="pt-BR" altLang="en-US" sz="2800" b="1" dirty="0">
                <a:solidFill>
                  <a:schemeClr val="tx1"/>
                </a:solidFill>
              </a:rPr>
              <a:t>Interpretando:</a:t>
            </a:r>
          </a:p>
          <a:p>
            <a:pPr marL="0" indent="0" algn="just" eaLnBrk="1" hangingPunct="1">
              <a:buClrTx/>
              <a:buNone/>
              <a:defRPr/>
            </a:pPr>
            <a:endParaRPr lang="pt-BR" altLang="en-US" sz="1000" dirty="0">
              <a:solidFill>
                <a:schemeClr val="tx1"/>
              </a:solidFill>
            </a:endParaRPr>
          </a:p>
          <a:p>
            <a:pPr algn="just" eaLnBrk="1" hangingPunct="1">
              <a:buClrTx/>
              <a:buFont typeface="Wingdings" panose="05000000000000000000" pitchFamily="2" charset="2"/>
              <a:buChar char="§"/>
              <a:defRPr/>
            </a:pPr>
            <a:r>
              <a:rPr lang="pt-BR" altLang="en-US" sz="2800" dirty="0">
                <a:solidFill>
                  <a:schemeClr val="tx1"/>
                </a:solidFill>
              </a:rPr>
              <a:t>Se o consumo governamental for maior que a carga tributária bruta o governo será </a:t>
            </a:r>
            <a:r>
              <a:rPr lang="pt-BR" altLang="en-US" sz="2800" dirty="0" err="1">
                <a:solidFill>
                  <a:schemeClr val="tx1"/>
                </a:solidFill>
              </a:rPr>
              <a:t>despoupador</a:t>
            </a:r>
            <a:r>
              <a:rPr lang="pt-BR" altLang="en-US" sz="2800" dirty="0">
                <a:solidFill>
                  <a:schemeClr val="tx1"/>
                </a:solidFill>
              </a:rPr>
              <a:t>. Nesse caso (economia fechada), parte da poupança privada será utilizada para financiar o governo e parte para financiar o investimento.</a:t>
            </a:r>
          </a:p>
          <a:p>
            <a:pPr algn="just" eaLnBrk="1" hangingPunct="1">
              <a:buClrTx/>
              <a:buFont typeface="Wingdings" panose="05000000000000000000" pitchFamily="2" charset="2"/>
              <a:buChar char="§"/>
              <a:defRPr/>
            </a:pPr>
            <a:r>
              <a:rPr lang="pt-BR" altLang="en-US" sz="2800" dirty="0">
                <a:solidFill>
                  <a:schemeClr val="tx1"/>
                </a:solidFill>
              </a:rPr>
              <a:t>Note então, que o investimento é financiado pelas poupanças pública e privada (poupança doméstica).</a:t>
            </a:r>
          </a:p>
          <a:p>
            <a:pPr algn="just" eaLnBrk="1" hangingPunct="1">
              <a:buClrTx/>
              <a:buFont typeface="Wingdings" panose="05000000000000000000" pitchFamily="2" charset="2"/>
              <a:buChar char="§"/>
              <a:defRPr/>
            </a:pPr>
            <a:r>
              <a:rPr lang="pt-BR" altLang="en-US" sz="2800" dirty="0">
                <a:solidFill>
                  <a:schemeClr val="tx1"/>
                </a:solidFill>
              </a:rPr>
              <a:t>Como o investimento total é dado pelo investimento público mais o investimento privado, temos:</a:t>
            </a:r>
          </a:p>
          <a:p>
            <a:pPr algn="just" eaLnBrk="1" hangingPunct="1">
              <a:buClrTx/>
              <a:buFont typeface="Wingdings" panose="05000000000000000000" pitchFamily="2" charset="2"/>
              <a:buChar char="§"/>
              <a:defRPr/>
            </a:pPr>
            <a:endParaRPr lang="pt-BR" altLang="en-US" sz="2800" dirty="0">
              <a:solidFill>
                <a:schemeClr val="tx1"/>
              </a:solidFill>
            </a:endParaRPr>
          </a:p>
          <a:p>
            <a:pPr algn="just" eaLnBrk="1" hangingPunct="1">
              <a:buClrTx/>
              <a:buFont typeface="Wingdings" panose="05000000000000000000" pitchFamily="2" charset="2"/>
              <a:buChar char="§"/>
              <a:defRPr/>
            </a:pPr>
            <a:endParaRPr lang="pt-BR" altLang="en-US" sz="2800" dirty="0">
              <a:solidFill>
                <a:schemeClr val="tx1"/>
              </a:solidFill>
            </a:endParaRPr>
          </a:p>
          <a:p>
            <a:pPr algn="just" eaLnBrk="1" hangingPunct="1">
              <a:buClrTx/>
              <a:buFont typeface="Wingdings" panose="05000000000000000000" pitchFamily="2" charset="2"/>
              <a:buChar char="§"/>
              <a:defRPr/>
            </a:pPr>
            <a:endParaRPr lang="pt-BR" altLang="en-US" sz="2800" dirty="0">
              <a:solidFill>
                <a:schemeClr val="tx1"/>
              </a:solidFill>
            </a:endParaRPr>
          </a:p>
          <a:p>
            <a:pPr marL="0" indent="0" algn="just" eaLnBrk="1" hangingPunct="1">
              <a:buClrTx/>
              <a:buNone/>
              <a:defRPr/>
            </a:pPr>
            <a:endParaRPr lang="pt-BR" altLang="en-US" sz="2800" dirty="0">
              <a:solidFill>
                <a:schemeClr val="tx1"/>
              </a:solidFill>
            </a:endParaRPr>
          </a:p>
          <a:p>
            <a:pPr algn="just" eaLnBrk="1" hangingPunct="1">
              <a:buClrTx/>
              <a:buFont typeface="Wingdings" panose="05000000000000000000" pitchFamily="2" charset="2"/>
              <a:buChar char="§"/>
              <a:defRPr/>
            </a:pPr>
            <a:endParaRPr lang="pt-BR" altLang="en-US" sz="2800" dirty="0">
              <a:solidFill>
                <a:schemeClr val="tx1"/>
              </a:solidFill>
            </a:endParaRPr>
          </a:p>
        </p:txBody>
      </p:sp>
      <p:graphicFrame>
        <p:nvGraphicFramePr>
          <p:cNvPr id="5" name="Object 4">
            <a:extLst>
              <a:ext uri="{FF2B5EF4-FFF2-40B4-BE49-F238E27FC236}">
                <a16:creationId xmlns:a16="http://schemas.microsoft.com/office/drawing/2014/main" id="{10122327-71BF-4F6E-BCBB-E41182ACCD4C}"/>
              </a:ext>
            </a:extLst>
          </p:cNvPr>
          <p:cNvGraphicFramePr>
            <a:graphicFrameLocks noChangeAspect="1"/>
          </p:cNvGraphicFramePr>
          <p:nvPr>
            <p:extLst>
              <p:ext uri="{D42A27DB-BD31-4B8C-83A1-F6EECF244321}">
                <p14:modId xmlns:p14="http://schemas.microsoft.com/office/powerpoint/2010/main" val="4255508149"/>
              </p:ext>
            </p:extLst>
          </p:nvPr>
        </p:nvGraphicFramePr>
        <p:xfrm>
          <a:off x="3263704" y="241200"/>
          <a:ext cx="5261318" cy="770803"/>
        </p:xfrm>
        <a:graphic>
          <a:graphicData uri="http://schemas.openxmlformats.org/presentationml/2006/ole">
            <mc:AlternateContent xmlns:mc="http://schemas.openxmlformats.org/markup-compatibility/2006">
              <mc:Choice xmlns:v="urn:schemas-microsoft-com:vml" Requires="v">
                <p:oleObj name="Equation" r:id="rId2" imgW="2057400" imgH="279400" progId="Equation.DSMT4">
                  <p:embed/>
                </p:oleObj>
              </mc:Choice>
              <mc:Fallback>
                <p:oleObj name="Equation" r:id="rId2" imgW="2057400" imgH="279400" progId="Equation.DSMT4">
                  <p:embed/>
                  <p:pic>
                    <p:nvPicPr>
                      <p:cNvPr id="2458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3704" y="241200"/>
                        <a:ext cx="5261318" cy="770803"/>
                      </a:xfrm>
                      <a:prstGeom prst="rect">
                        <a:avLst/>
                      </a:prstGeom>
                      <a:solidFill>
                        <a:srgbClr val="F8F8F8"/>
                      </a:solidFill>
                      <a:ln>
                        <a:solidFill>
                          <a:schemeClr val="tx1"/>
                        </a:solidFill>
                      </a:ln>
                    </p:spPr>
                  </p:pic>
                </p:oleObj>
              </mc:Fallback>
            </mc:AlternateContent>
          </a:graphicData>
        </a:graphic>
      </p:graphicFrame>
      <p:graphicFrame>
        <p:nvGraphicFramePr>
          <p:cNvPr id="6" name="Object 4">
            <a:extLst>
              <a:ext uri="{FF2B5EF4-FFF2-40B4-BE49-F238E27FC236}">
                <a16:creationId xmlns:a16="http://schemas.microsoft.com/office/drawing/2014/main" id="{F4EEEDA2-CA46-4926-A66E-02996528CA37}"/>
              </a:ext>
            </a:extLst>
          </p:cNvPr>
          <p:cNvGraphicFramePr>
            <a:graphicFrameLocks noChangeAspect="1"/>
          </p:cNvGraphicFramePr>
          <p:nvPr>
            <p:extLst>
              <p:ext uri="{D42A27DB-BD31-4B8C-83A1-F6EECF244321}">
                <p14:modId xmlns:p14="http://schemas.microsoft.com/office/powerpoint/2010/main" val="128045781"/>
              </p:ext>
            </p:extLst>
          </p:nvPr>
        </p:nvGraphicFramePr>
        <p:xfrm>
          <a:off x="776066" y="5233181"/>
          <a:ext cx="5848381" cy="590049"/>
        </p:xfrm>
        <a:graphic>
          <a:graphicData uri="http://schemas.openxmlformats.org/presentationml/2006/ole">
            <mc:AlternateContent xmlns:mc="http://schemas.openxmlformats.org/markup-compatibility/2006">
              <mc:Choice xmlns:v="urn:schemas-microsoft-com:vml" Requires="v">
                <p:oleObj name="Equation" r:id="rId4" imgW="1955800" imgH="203200" progId="Equation.DSMT4">
                  <p:embed/>
                </p:oleObj>
              </mc:Choice>
              <mc:Fallback>
                <p:oleObj name="Equation" r:id="rId4" imgW="1955800" imgH="203200" progId="Equation.DSMT4">
                  <p:embed/>
                  <p:pic>
                    <p:nvPicPr>
                      <p:cNvPr id="24583"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6066" y="5233181"/>
                        <a:ext cx="5848381" cy="590049"/>
                      </a:xfrm>
                      <a:prstGeom prst="rect">
                        <a:avLst/>
                      </a:prstGeom>
                      <a:solidFill>
                        <a:srgbClr val="F8F8F8"/>
                      </a:solidFill>
                      <a:ln>
                        <a:solidFill>
                          <a:schemeClr val="tx1"/>
                        </a:solidFill>
                      </a:ln>
                    </p:spPr>
                  </p:pic>
                </p:oleObj>
              </mc:Fallback>
            </mc:AlternateContent>
          </a:graphicData>
        </a:graphic>
      </p:graphicFrame>
      <p:cxnSp>
        <p:nvCxnSpPr>
          <p:cNvPr id="7" name="Conector de seta reta 2">
            <a:extLst>
              <a:ext uri="{FF2B5EF4-FFF2-40B4-BE49-F238E27FC236}">
                <a16:creationId xmlns:a16="http://schemas.microsoft.com/office/drawing/2014/main" id="{D1C8D668-6F65-4F10-8F8C-8BE41B52EFF1}"/>
              </a:ext>
            </a:extLst>
          </p:cNvPr>
          <p:cNvCxnSpPr/>
          <p:nvPr/>
        </p:nvCxnSpPr>
        <p:spPr>
          <a:xfrm>
            <a:off x="1630681" y="5766251"/>
            <a:ext cx="0" cy="257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CaixaDeTexto 4">
            <a:extLst>
              <a:ext uri="{FF2B5EF4-FFF2-40B4-BE49-F238E27FC236}">
                <a16:creationId xmlns:a16="http://schemas.microsoft.com/office/drawing/2014/main" id="{D1CCBA2A-A10D-40DC-85B9-AE2B9BC363D9}"/>
              </a:ext>
            </a:extLst>
          </p:cNvPr>
          <p:cNvSpPr txBox="1">
            <a:spLocks noChangeArrowheads="1"/>
          </p:cNvSpPr>
          <p:nvPr/>
        </p:nvSpPr>
        <p:spPr bwMode="auto">
          <a:xfrm>
            <a:off x="1592581" y="6005962"/>
            <a:ext cx="4838700" cy="430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en-US" sz="2200">
                <a:latin typeface="Calibri" panose="020F0502020204030204" pitchFamily="34" charset="0"/>
              </a:rPr>
              <a:t>Poupança Doméstica (pública + privada)</a:t>
            </a:r>
            <a:endParaRPr lang="en-US" altLang="en-US" sz="2200">
              <a:latin typeface="Calibri" panose="020F0502020204030204" pitchFamily="34" charset="0"/>
            </a:endParaRPr>
          </a:p>
        </p:txBody>
      </p:sp>
      <p:graphicFrame>
        <p:nvGraphicFramePr>
          <p:cNvPr id="9" name="Object 4">
            <a:extLst>
              <a:ext uri="{FF2B5EF4-FFF2-40B4-BE49-F238E27FC236}">
                <a16:creationId xmlns:a16="http://schemas.microsoft.com/office/drawing/2014/main" id="{11CB4632-3BF8-4D6D-B974-F1B698172FC4}"/>
              </a:ext>
            </a:extLst>
          </p:cNvPr>
          <p:cNvGraphicFramePr>
            <a:graphicFrameLocks noChangeAspect="1"/>
          </p:cNvGraphicFramePr>
          <p:nvPr>
            <p:extLst>
              <p:ext uri="{D42A27DB-BD31-4B8C-83A1-F6EECF244321}">
                <p14:modId xmlns:p14="http://schemas.microsoft.com/office/powerpoint/2010/main" val="1921132326"/>
              </p:ext>
            </p:extLst>
          </p:nvPr>
        </p:nvGraphicFramePr>
        <p:xfrm>
          <a:off x="7156157" y="5233181"/>
          <a:ext cx="3265488" cy="588963"/>
        </p:xfrm>
        <a:graphic>
          <a:graphicData uri="http://schemas.openxmlformats.org/presentationml/2006/ole">
            <mc:AlternateContent xmlns:mc="http://schemas.openxmlformats.org/markup-compatibility/2006">
              <mc:Choice xmlns:v="urn:schemas-microsoft-com:vml" Requires="v">
                <p:oleObj name="Equation" r:id="rId6" imgW="1091880" imgH="203040" progId="Equation.DSMT4">
                  <p:embed/>
                </p:oleObj>
              </mc:Choice>
              <mc:Fallback>
                <p:oleObj name="Equation" r:id="rId6" imgW="1091880" imgH="203040" progId="Equation.DSMT4">
                  <p:embed/>
                  <p:pic>
                    <p:nvPicPr>
                      <p:cNvPr id="6" name="Object 4">
                        <a:extLst>
                          <a:ext uri="{FF2B5EF4-FFF2-40B4-BE49-F238E27FC236}">
                            <a16:creationId xmlns:a16="http://schemas.microsoft.com/office/drawing/2014/main" id="{F4EEEDA2-CA46-4926-A66E-02996528CA37}"/>
                          </a:ext>
                        </a:extLst>
                      </p:cNvPr>
                      <p:cNvPicPr>
                        <a:picLocks noChangeAspect="1" noChangeArrowheads="1"/>
                      </p:cNvPicPr>
                      <p:nvPr/>
                    </p:nvPicPr>
                    <p:blipFill>
                      <a:blip r:embed="rId7"/>
                      <a:srcRect/>
                      <a:stretch>
                        <a:fillRect/>
                      </a:stretch>
                    </p:blipFill>
                    <p:spPr bwMode="auto">
                      <a:xfrm>
                        <a:off x="7156157" y="5233181"/>
                        <a:ext cx="3265488" cy="588963"/>
                      </a:xfrm>
                      <a:prstGeom prst="rect">
                        <a:avLst/>
                      </a:prstGeom>
                      <a:solidFill>
                        <a:schemeClr val="accent6">
                          <a:lumMod val="40000"/>
                          <a:lumOff val="60000"/>
                        </a:schemeClr>
                      </a:solidFill>
                      <a:ln>
                        <a:solidFill>
                          <a:schemeClr val="tx1"/>
                        </a:solidFill>
                      </a:ln>
                    </p:spPr>
                  </p:pic>
                </p:oleObj>
              </mc:Fallback>
            </mc:AlternateContent>
          </a:graphicData>
        </a:graphic>
      </p:graphicFrame>
      <p:sp>
        <p:nvSpPr>
          <p:cNvPr id="11" name="CaixaDeTexto 4">
            <a:extLst>
              <a:ext uri="{FF2B5EF4-FFF2-40B4-BE49-F238E27FC236}">
                <a16:creationId xmlns:a16="http://schemas.microsoft.com/office/drawing/2014/main" id="{889A2A8A-9A66-49F8-97B1-84AD798C1D2B}"/>
              </a:ext>
            </a:extLst>
          </p:cNvPr>
          <p:cNvSpPr txBox="1">
            <a:spLocks noChangeArrowheads="1"/>
          </p:cNvSpPr>
          <p:nvPr/>
        </p:nvSpPr>
        <p:spPr bwMode="auto">
          <a:xfrm>
            <a:off x="7301718" y="6017683"/>
            <a:ext cx="1012286" cy="430887"/>
          </a:xfrm>
          <a:prstGeom prst="rect">
            <a:avLst/>
          </a:prstGeom>
          <a:solidFill>
            <a:schemeClr val="accent6">
              <a:lumMod val="20000"/>
              <a:lumOff val="80000"/>
            </a:schemeClr>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pt-BR" altLang="en-US" sz="2200" dirty="0">
                <a:latin typeface="Calibri" panose="020F0502020204030204" pitchFamily="34" charset="0"/>
              </a:rPr>
              <a:t>Déficit</a:t>
            </a:r>
            <a:endParaRPr lang="en-US" altLang="en-US" sz="2200" dirty="0">
              <a:latin typeface="Calibri" panose="020F0502020204030204" pitchFamily="34" charset="0"/>
            </a:endParaRPr>
          </a:p>
        </p:txBody>
      </p:sp>
      <p:sp>
        <p:nvSpPr>
          <p:cNvPr id="12" name="Chave Esquerda 11">
            <a:extLst>
              <a:ext uri="{FF2B5EF4-FFF2-40B4-BE49-F238E27FC236}">
                <a16:creationId xmlns:a16="http://schemas.microsoft.com/office/drawing/2014/main" id="{9AD31E94-1779-4C8A-AE50-39BECF0C3EFC}"/>
              </a:ext>
            </a:extLst>
          </p:cNvPr>
          <p:cNvSpPr/>
          <p:nvPr/>
        </p:nvSpPr>
        <p:spPr bwMode="auto">
          <a:xfrm rot="16200000">
            <a:off x="7657429" y="5307181"/>
            <a:ext cx="244361" cy="1153203"/>
          </a:xfrm>
          <a:prstGeom prst="leftBrace">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14" name="Conector de Seta Reta 13">
            <a:extLst>
              <a:ext uri="{FF2B5EF4-FFF2-40B4-BE49-F238E27FC236}">
                <a16:creationId xmlns:a16="http://schemas.microsoft.com/office/drawing/2014/main" id="{093D1C79-10C8-4775-A99E-40FE076366A9}"/>
              </a:ext>
            </a:extLst>
          </p:cNvPr>
          <p:cNvCxnSpPr/>
          <p:nvPr/>
        </p:nvCxnSpPr>
        <p:spPr bwMode="auto">
          <a:xfrm>
            <a:off x="6624447" y="5514535"/>
            <a:ext cx="531710" cy="0"/>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spTree>
    <p:extLst>
      <p:ext uri="{BB962C8B-B14F-4D97-AF65-F5344CB8AC3E}">
        <p14:creationId xmlns:p14="http://schemas.microsoft.com/office/powerpoint/2010/main" val="17059841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B80AF788-EB48-4E7A-B01E-5C2F596160A8}"/>
              </a:ext>
            </a:extLst>
          </p:cNvPr>
          <p:cNvSpPr/>
          <p:nvPr/>
        </p:nvSpPr>
        <p:spPr bwMode="auto">
          <a:xfrm>
            <a:off x="148498" y="3967093"/>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1CF5FE22-63C4-4703-A08A-EEEFE969F91D}"/>
              </a:ext>
            </a:extLst>
          </p:cNvPr>
          <p:cNvSpPr>
            <a:spLocks noGrp="1"/>
          </p:cNvSpPr>
          <p:nvPr>
            <p:ph type="title"/>
          </p:nvPr>
        </p:nvSpPr>
        <p:spPr>
          <a:xfrm>
            <a:off x="196948" y="513177"/>
            <a:ext cx="11690251" cy="785813"/>
          </a:xfrm>
        </p:spPr>
        <p:txBody>
          <a:bodyPr/>
          <a:lstStyle/>
          <a:p>
            <a:r>
              <a:rPr lang="pt-BR" b="1" i="0" dirty="0">
                <a:solidFill>
                  <a:srgbClr val="333333"/>
                </a:solidFill>
                <a:effectLst/>
                <a:latin typeface="Source Sans Pro" panose="020B0503030403020204" pitchFamily="34" charset="0"/>
              </a:rPr>
              <a:t>25) </a:t>
            </a:r>
            <a:r>
              <a:rPr lang="pt-BR" dirty="0">
                <a:solidFill>
                  <a:srgbClr val="333333"/>
                </a:solidFill>
                <a:latin typeface="Source Sans Pro" panose="020B0503030403020204" pitchFamily="34" charset="0"/>
              </a:rPr>
              <a:t>FGV - Técnico Superior </a:t>
            </a:r>
            <a:r>
              <a:rPr lang="pt-BR" dirty="0" err="1">
                <a:solidFill>
                  <a:srgbClr val="333333"/>
                </a:solidFill>
                <a:latin typeface="Source Sans Pro" panose="020B0503030403020204" pitchFamily="34" charset="0"/>
              </a:rPr>
              <a:t>Espec</a:t>
            </a:r>
            <a:r>
              <a:rPr lang="pt-BR" dirty="0">
                <a:solidFill>
                  <a:srgbClr val="333333"/>
                </a:solidFill>
                <a:latin typeface="Source Sans Pro" panose="020B0503030403020204" pitchFamily="34" charset="0"/>
              </a:rPr>
              <a:t> (DPE RJ)/</a:t>
            </a:r>
            <a:r>
              <a:rPr lang="pt-BR" dirty="0" err="1">
                <a:solidFill>
                  <a:srgbClr val="333333"/>
                </a:solidFill>
                <a:latin typeface="Source Sans Pro" panose="020B0503030403020204" pitchFamily="34" charset="0"/>
              </a:rPr>
              <a:t>Econ</a:t>
            </a:r>
            <a:r>
              <a:rPr lang="pt-BR" dirty="0">
                <a:solidFill>
                  <a:srgbClr val="333333"/>
                </a:solidFill>
                <a:latin typeface="Source Sans Pro" panose="020B0503030403020204" pitchFamily="34" charset="0"/>
              </a:rPr>
              <a:t>/2019</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8CC28740-1C0C-48F0-AAB8-F6DAE6049303}"/>
              </a:ext>
            </a:extLst>
          </p:cNvPr>
          <p:cNvSpPr>
            <a:spLocks noGrp="1" noChangeArrowheads="1"/>
          </p:cNvSpPr>
          <p:nvPr>
            <p:ph idx="1"/>
          </p:nvPr>
        </p:nvSpPr>
        <p:spPr bwMode="auto">
          <a:xfrm>
            <a:off x="206324" y="647940"/>
            <a:ext cx="11788727" cy="655564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Um analista emitiu a seguinte opinião: “Quando houver déficit público, o governo terá poupança </a:t>
            </a:r>
            <a:r>
              <a:rPr kumimoji="0" lang="pt-BR" altLang="pt-BR" sz="3000" b="0" i="0" u="none" strike="noStrike" cap="none" normalizeH="0" baseline="0" dirty="0" err="1">
                <a:ln>
                  <a:noFill/>
                </a:ln>
                <a:solidFill>
                  <a:schemeClr val="tx1"/>
                </a:solidFill>
                <a:effectLst/>
                <a:latin typeface="Source Sans Pro" panose="020B0503030403020204" pitchFamily="34" charset="0"/>
              </a:rPr>
              <a:t>negativa”.Considerando</a:t>
            </a:r>
            <a:r>
              <a:rPr kumimoji="0" lang="pt-BR" altLang="pt-BR" sz="3000" b="0" i="0" u="none" strike="noStrike" cap="none" normalizeH="0" baseline="0" dirty="0">
                <a:ln>
                  <a:noFill/>
                </a:ln>
                <a:solidFill>
                  <a:schemeClr val="tx1"/>
                </a:solidFill>
                <a:effectLst/>
                <a:latin typeface="Source Sans Pro" panose="020B0503030403020204" pitchFamily="34" charset="0"/>
              </a:rPr>
              <a:t> uma economia com inflação nula, a opinião acima é:</a:t>
            </a:r>
            <a:endParaRPr kumimoji="0" lang="pt-BR" altLang="pt-BR" sz="3000" b="0" i="0" u="none" strike="noStrike" cap="none" normalizeH="0" baseline="0" dirty="0">
              <a:ln>
                <a:noFill/>
              </a:ln>
              <a:solidFill>
                <a:schemeClr val="tx1"/>
              </a:solidFill>
              <a:effectLst/>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recorrente, pois a arrecadação é insuficiente para cobrir os gastos com consumo e juros do governo;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correta, sempre que a soma de juros da dívida e investimento público for inferior à receita tributária;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imprecisa, pois a poupança pública pode ser positiva mas insuficiente para financiar o investimento do governo;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errada, pois a diferença entre arrecadação e a soma de consumo do governo e juros da dívida será necessariamente negativa;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errada, pois os conceitos de déficit e poupança públicos não se relacionam.</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27D3ABEE-BA37-448B-926D-12D3185933C6}"/>
              </a:ext>
            </a:extLst>
          </p:cNvPr>
          <p:cNvSpPr txBox="1"/>
          <p:nvPr/>
        </p:nvSpPr>
        <p:spPr>
          <a:xfrm>
            <a:off x="7526215" y="4389122"/>
            <a:ext cx="1336431" cy="523220"/>
          </a:xfrm>
          <a:prstGeom prst="rect">
            <a:avLst/>
          </a:prstGeom>
          <a:noFill/>
        </p:spPr>
        <p:txBody>
          <a:bodyPr wrap="square" rtlCol="0">
            <a:spAutoFit/>
          </a:bodyPr>
          <a:lstStyle/>
          <a:p>
            <a:r>
              <a:rPr lang="pt-BR" sz="2800" b="1" dirty="0">
                <a:solidFill>
                  <a:srgbClr val="C00000"/>
                </a:solidFill>
              </a:rPr>
              <a:t>Preciso</a:t>
            </a:r>
          </a:p>
        </p:txBody>
      </p:sp>
    </p:spTree>
    <p:extLst>
      <p:ext uri="{BB962C8B-B14F-4D97-AF65-F5344CB8AC3E}">
        <p14:creationId xmlns:p14="http://schemas.microsoft.com/office/powerpoint/2010/main" val="14197282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B337A82A-7999-46AA-9423-6A2875AC5F53}"/>
              </a:ext>
            </a:extLst>
          </p:cNvPr>
          <p:cNvSpPr/>
          <p:nvPr/>
        </p:nvSpPr>
        <p:spPr bwMode="auto">
          <a:xfrm>
            <a:off x="134432" y="4979965"/>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F5B9AF7F-E7DC-4FED-91CC-A9F9EE7610E8}"/>
              </a:ext>
            </a:extLst>
          </p:cNvPr>
          <p:cNvSpPr>
            <a:spLocks noGrp="1"/>
          </p:cNvSpPr>
          <p:nvPr>
            <p:ph type="title"/>
          </p:nvPr>
        </p:nvSpPr>
        <p:spPr>
          <a:xfrm>
            <a:off x="168813" y="470976"/>
            <a:ext cx="11210388" cy="785813"/>
          </a:xfrm>
        </p:spPr>
        <p:txBody>
          <a:bodyPr/>
          <a:lstStyle/>
          <a:p>
            <a:r>
              <a:rPr lang="it-IT" b="1" i="0" dirty="0">
                <a:solidFill>
                  <a:srgbClr val="333333"/>
                </a:solidFill>
                <a:effectLst/>
                <a:latin typeface="Source Sans Pro" panose="020B0503030403020204" pitchFamily="34" charset="0"/>
              </a:rPr>
              <a:t>26) </a:t>
            </a:r>
            <a:r>
              <a:rPr lang="it-IT" dirty="0">
                <a:solidFill>
                  <a:srgbClr val="333333"/>
                </a:solidFill>
                <a:latin typeface="Source Sans Pro" panose="020B0503030403020204" pitchFamily="34" charset="0"/>
              </a:rPr>
              <a:t>FGV - Analista Legislativo (ALERO)/Economia/2018</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CB98C16D-8845-41D5-AB04-0C04470E36D6}"/>
              </a:ext>
            </a:extLst>
          </p:cNvPr>
          <p:cNvSpPr>
            <a:spLocks noGrp="1" noChangeArrowheads="1"/>
          </p:cNvSpPr>
          <p:nvPr>
            <p:ph idx="1"/>
          </p:nvPr>
        </p:nvSpPr>
        <p:spPr bwMode="auto">
          <a:xfrm>
            <a:off x="168813" y="771984"/>
            <a:ext cx="11854374"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déficit primário mostra de que forma a política fiscal do governo está sendo conduzida, ao apurar a arrecadação tributária, os gastos correntes e o investimento público.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 opções a seguir listam características do déficit primário, </a:t>
            </a:r>
            <a:r>
              <a:rPr kumimoji="0" lang="pt-BR" altLang="pt-BR" sz="3000" b="1" i="0" u="sng" strike="noStrike" cap="none" normalizeH="0" baseline="0" dirty="0">
                <a:ln>
                  <a:noFill/>
                </a:ln>
                <a:solidFill>
                  <a:schemeClr val="tx1"/>
                </a:solidFill>
                <a:effectLst/>
                <a:latin typeface="Source Sans Pro" panose="020B0503030403020204" pitchFamily="34" charset="0"/>
              </a:rPr>
              <a:t>à exceção de uma</a:t>
            </a:r>
            <a:r>
              <a:rPr kumimoji="0" lang="pt-BR" altLang="pt-BR" sz="3000" b="1" i="0" u="none" strike="noStrike" cap="none" normalizeH="0" baseline="0" dirty="0">
                <a:ln>
                  <a:noFill/>
                </a:ln>
                <a:solidFill>
                  <a:schemeClr val="tx1"/>
                </a:solidFill>
                <a:effectLst/>
                <a:latin typeface="Source Sans Pro" panose="020B0503030403020204" pitchFamily="34" charset="0"/>
              </a:rPr>
              <a:t>.</a:t>
            </a:r>
            <a:r>
              <a:rPr kumimoji="0" lang="pt-BR" altLang="pt-BR" sz="3000" b="0" i="0" u="none" strike="noStrike" cap="none" normalizeH="0" baseline="0" dirty="0">
                <a:ln>
                  <a:noFill/>
                </a:ln>
                <a:solidFill>
                  <a:schemeClr val="tx1"/>
                </a:solidFill>
                <a:effectLst/>
                <a:latin typeface="Source Sans Pro" panose="020B0503030403020204" pitchFamily="34" charset="0"/>
              </a:rPr>
              <a:t> Assinale-a.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Representa o esforço fiscal do governo, separando-o do efeito da variação nas taxas de juros.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Deduz do déficit operacional as receitas e despesas financeiras.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Mede a diferença entre receitas e despesas não financeiras.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Engloba todas demandas de recursos pelo setor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Independe do estoque da dívida pública.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12423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1465CF6C-4A80-44E5-9B07-9999A90EFE3E}"/>
              </a:ext>
            </a:extLst>
          </p:cNvPr>
          <p:cNvSpPr>
            <a:spLocks noChangeArrowheads="1"/>
          </p:cNvSpPr>
          <p:nvPr/>
        </p:nvSpPr>
        <p:spPr bwMode="auto">
          <a:xfrm>
            <a:off x="1093785" y="149088"/>
            <a:ext cx="980281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800" b="1" dirty="0" err="1">
                <a:latin typeface="Calibri" panose="020F0502020204030204" pitchFamily="34" charset="0"/>
                <a:cs typeface="Calibri" panose="020F0502020204030204" pitchFamily="34" charset="0"/>
              </a:rPr>
              <a:t>Déficit</a:t>
            </a:r>
            <a:r>
              <a:rPr lang="en-US" altLang="en-US" sz="4800" b="1" dirty="0">
                <a:latin typeface="Calibri" panose="020F0502020204030204" pitchFamily="34" charset="0"/>
                <a:cs typeface="Calibri" panose="020F0502020204030204" pitchFamily="34" charset="0"/>
              </a:rPr>
              <a:t> </a:t>
            </a:r>
            <a:r>
              <a:rPr lang="en-US" altLang="en-US" sz="4800" b="1" dirty="0" err="1">
                <a:latin typeface="Calibri" panose="020F0502020204030204" pitchFamily="34" charset="0"/>
                <a:cs typeface="Calibri" panose="020F0502020204030204" pitchFamily="34" charset="0"/>
              </a:rPr>
              <a:t>Público</a:t>
            </a:r>
            <a:endParaRPr lang="en-US" altLang="en-US" sz="4800" b="1" dirty="0">
              <a:latin typeface="Calibri" panose="020F0502020204030204" pitchFamily="34" charset="0"/>
              <a:cs typeface="Calibri" panose="020F0502020204030204" pitchFamily="34" charset="0"/>
            </a:endParaRPr>
          </a:p>
        </p:txBody>
      </p:sp>
      <p:graphicFrame>
        <p:nvGraphicFramePr>
          <p:cNvPr id="5" name="Object 14">
            <a:extLst>
              <a:ext uri="{FF2B5EF4-FFF2-40B4-BE49-F238E27FC236}">
                <a16:creationId xmlns:a16="http://schemas.microsoft.com/office/drawing/2014/main" id="{9F5A5342-BAA9-4A0A-B6BF-DCBC824D1A97}"/>
              </a:ext>
            </a:extLst>
          </p:cNvPr>
          <p:cNvGraphicFramePr>
            <a:graphicFrameLocks noChangeAspect="1"/>
          </p:cNvGraphicFramePr>
          <p:nvPr>
            <p:extLst>
              <p:ext uri="{D42A27DB-BD31-4B8C-83A1-F6EECF244321}">
                <p14:modId xmlns:p14="http://schemas.microsoft.com/office/powerpoint/2010/main" val="3803435002"/>
              </p:ext>
            </p:extLst>
          </p:nvPr>
        </p:nvGraphicFramePr>
        <p:xfrm>
          <a:off x="124618" y="1143000"/>
          <a:ext cx="8382000" cy="883474"/>
        </p:xfrm>
        <a:graphic>
          <a:graphicData uri="http://schemas.openxmlformats.org/presentationml/2006/ole">
            <mc:AlternateContent xmlns:mc="http://schemas.openxmlformats.org/markup-compatibility/2006">
              <mc:Choice xmlns:v="urn:schemas-microsoft-com:vml" Requires="v">
                <p:oleObj name="Equation" r:id="rId2" imgW="2247900" imgH="241300" progId="Equation.DSMT4">
                  <p:embed/>
                </p:oleObj>
              </mc:Choice>
              <mc:Fallback>
                <p:oleObj name="Equation" r:id="rId2" imgW="2247900" imgH="241300" progId="Equation.DSMT4">
                  <p:embed/>
                  <p:pic>
                    <p:nvPicPr>
                      <p:cNvPr id="5" name="Object 14">
                        <a:extLst>
                          <a:ext uri="{FF2B5EF4-FFF2-40B4-BE49-F238E27FC236}">
                            <a16:creationId xmlns:a16="http://schemas.microsoft.com/office/drawing/2014/main" id="{79192BC6-BC52-449D-B725-B6A586ED46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618" y="1143000"/>
                        <a:ext cx="8382000" cy="883474"/>
                      </a:xfrm>
                      <a:prstGeom prst="rect">
                        <a:avLst/>
                      </a:prstGeom>
                      <a:solidFill>
                        <a:schemeClr val="accent6">
                          <a:lumMod val="20000"/>
                          <a:lumOff val="80000"/>
                        </a:schemeClr>
                      </a:solidFill>
                      <a:ln>
                        <a:solidFill>
                          <a:schemeClr val="tx1"/>
                        </a:solidFill>
                      </a:ln>
                      <a:effectLst/>
                    </p:spPr>
                  </p:pic>
                </p:oleObj>
              </mc:Fallback>
            </mc:AlternateContent>
          </a:graphicData>
        </a:graphic>
      </p:graphicFrame>
      <p:sp>
        <p:nvSpPr>
          <p:cNvPr id="6" name="Text Box 17">
            <a:extLst>
              <a:ext uri="{FF2B5EF4-FFF2-40B4-BE49-F238E27FC236}">
                <a16:creationId xmlns:a16="http://schemas.microsoft.com/office/drawing/2014/main" id="{2C498414-9240-4AE7-8D36-E5E5CEE28A0A}"/>
              </a:ext>
            </a:extLst>
          </p:cNvPr>
          <p:cNvSpPr txBox="1">
            <a:spLocks noChangeArrowheads="1"/>
          </p:cNvSpPr>
          <p:nvPr/>
        </p:nvSpPr>
        <p:spPr bwMode="auto">
          <a:xfrm>
            <a:off x="76200" y="2057400"/>
            <a:ext cx="11935618" cy="45550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571500" indent="-571500" algn="just" eaLnBrk="1" hangingPunct="1">
              <a:spcBef>
                <a:spcPts val="600"/>
              </a:spcBef>
              <a:buClrTx/>
              <a:buSzTx/>
              <a:buFont typeface="Arial" panose="020B0604020202020204" pitchFamily="34" charset="0"/>
              <a:buChar char="•"/>
            </a:pPr>
            <a:r>
              <a:rPr lang="pt-BR" sz="3800" b="0" dirty="0">
                <a:latin typeface="Calibri" panose="020F0502020204030204" pitchFamily="34" charset="0"/>
                <a:cs typeface="Calibri" panose="020F0502020204030204" pitchFamily="34" charset="0"/>
              </a:rPr>
              <a:t>O déficit nominal representa a diferença entre o fluxo agregado de despesas totais e de receitas totais do setor público </a:t>
            </a:r>
            <a:r>
              <a:rPr lang="pt-BR" sz="3800" dirty="0">
                <a:latin typeface="Calibri" panose="020F0502020204030204" pitchFamily="34" charset="0"/>
                <a:cs typeface="Calibri" panose="020F0502020204030204" pitchFamily="34" charset="0"/>
              </a:rPr>
              <a:t>não financeiro</a:t>
            </a:r>
            <a:r>
              <a:rPr lang="pt-BR" sz="3800" b="0" dirty="0">
                <a:latin typeface="Calibri" panose="020F0502020204030204" pitchFamily="34" charset="0"/>
                <a:cs typeface="Calibri" panose="020F0502020204030204" pitchFamily="34" charset="0"/>
              </a:rPr>
              <a:t>, num determinado período </a:t>
            </a:r>
            <a:r>
              <a:rPr lang="pt-BR" sz="3800" dirty="0">
                <a:latin typeface="Calibri" panose="020F0502020204030204" pitchFamily="34" charset="0"/>
                <a:cs typeface="Calibri" panose="020F0502020204030204" pitchFamily="34" charset="0"/>
              </a:rPr>
              <a:t>(Variação da DLSP).</a:t>
            </a:r>
          </a:p>
          <a:p>
            <a:pPr marL="1314450" lvl="1" indent="-571500" algn="just" eaLnBrk="1" hangingPunct="1">
              <a:spcBef>
                <a:spcPts val="600"/>
              </a:spcBef>
              <a:buClrTx/>
              <a:buSzTx/>
              <a:buFont typeface="Arial" panose="020B0604020202020204" pitchFamily="34" charset="0"/>
              <a:buChar char="•"/>
            </a:pPr>
            <a:r>
              <a:rPr lang="pt-BR" sz="3200" b="0" dirty="0">
                <a:latin typeface="Calibri" panose="020F0502020204030204" pitchFamily="34" charset="0"/>
                <a:cs typeface="Calibri" panose="020F0502020204030204" pitchFamily="34" charset="0"/>
              </a:rPr>
              <a:t>Essa diferença corresponde à necessidade de financiamento do setor público (NFSP). </a:t>
            </a:r>
            <a:endParaRPr lang="en-US" sz="3200" b="0" dirty="0">
              <a:solidFill>
                <a:srgbClr val="000000"/>
              </a:solidFill>
              <a:latin typeface="Calibri" panose="020F0502020204030204" pitchFamily="34" charset="0"/>
              <a:cs typeface="Calibri" panose="020F0502020204030204" pitchFamily="34" charset="0"/>
            </a:endParaRPr>
          </a:p>
          <a:p>
            <a:pPr marL="1314450" lvl="1" indent="-571500" algn="just" eaLnBrk="1" hangingPunct="1">
              <a:spcBef>
                <a:spcPts val="600"/>
              </a:spcBef>
              <a:buClrTx/>
              <a:buSzTx/>
              <a:buFont typeface="Arial" panose="020B0604020202020204" pitchFamily="34" charset="0"/>
              <a:buChar char="•"/>
            </a:pPr>
            <a:r>
              <a:rPr lang="pt-BR" sz="3200" b="0" dirty="0">
                <a:latin typeface="Calibri" panose="020F0502020204030204" pitchFamily="34" charset="0"/>
                <a:cs typeface="Calibri" panose="020F0502020204030204" pitchFamily="34" charset="0"/>
              </a:rPr>
              <a:t>Durante muito tempo foi o principal conceito de endividamento acompanhado no Brasil.</a:t>
            </a:r>
          </a:p>
        </p:txBody>
      </p:sp>
      <p:sp>
        <p:nvSpPr>
          <p:cNvPr id="7" name="Text Box 19">
            <a:extLst>
              <a:ext uri="{FF2B5EF4-FFF2-40B4-BE49-F238E27FC236}">
                <a16:creationId xmlns:a16="http://schemas.microsoft.com/office/drawing/2014/main" id="{8FDCFFA0-2142-4D0D-B1DF-8A430AE1145A}"/>
              </a:ext>
            </a:extLst>
          </p:cNvPr>
          <p:cNvSpPr txBox="1">
            <a:spLocks noChangeArrowheads="1"/>
          </p:cNvSpPr>
          <p:nvPr/>
        </p:nvSpPr>
        <p:spPr bwMode="auto">
          <a:xfrm>
            <a:off x="8760614" y="1295400"/>
            <a:ext cx="3251204" cy="646331"/>
          </a:xfrm>
          <a:prstGeom prst="rect">
            <a:avLst/>
          </a:prstGeom>
          <a:solidFill>
            <a:schemeClr val="accent6">
              <a:lumMod val="20000"/>
              <a:lumOff val="80000"/>
            </a:schemeClr>
          </a:solidFill>
          <a:ln>
            <a:solidFill>
              <a:schemeClr val="tx1"/>
            </a:solidFill>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pt-BR" altLang="en-US" sz="3600" b="1" dirty="0">
                <a:latin typeface="Calibri" panose="020F0502020204030204" pitchFamily="34" charset="0"/>
                <a:cs typeface="Calibri" panose="020F0502020204030204" pitchFamily="34" charset="0"/>
              </a:rPr>
              <a:t>Déficit Nominal</a:t>
            </a:r>
            <a:endParaRPr lang="en-US" altLang="en-US" sz="3600" b="1" dirty="0">
              <a:latin typeface="Calibri" panose="020F0502020204030204" pitchFamily="34" charset="0"/>
              <a:cs typeface="Calibri" panose="020F0502020204030204" pitchFamily="34" charset="0"/>
            </a:endParaRPr>
          </a:p>
        </p:txBody>
      </p:sp>
      <p:cxnSp>
        <p:nvCxnSpPr>
          <p:cNvPr id="8" name="Conector de Seta Reta 7">
            <a:extLst>
              <a:ext uri="{FF2B5EF4-FFF2-40B4-BE49-F238E27FC236}">
                <a16:creationId xmlns:a16="http://schemas.microsoft.com/office/drawing/2014/main" id="{EA8B578B-D3A3-4FD1-83BB-8835F27454C3}"/>
              </a:ext>
            </a:extLst>
          </p:cNvPr>
          <p:cNvCxnSpPr/>
          <p:nvPr/>
        </p:nvCxnSpPr>
        <p:spPr bwMode="auto">
          <a:xfrm>
            <a:off x="8506618" y="1600200"/>
            <a:ext cx="2286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51658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calcmode="lin" valueType="num">
                                      <p:cBhvr additive="base">
                                        <p:cTn id="2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additive="base">
                                        <p:cTn id="3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BB9D034-20C9-43B8-AD25-B533FE8039A9}"/>
              </a:ext>
            </a:extLst>
          </p:cNvPr>
          <p:cNvSpPr>
            <a:spLocks noGrp="1"/>
          </p:cNvSpPr>
          <p:nvPr>
            <p:ph idx="1"/>
          </p:nvPr>
        </p:nvSpPr>
        <p:spPr>
          <a:xfrm>
            <a:off x="152400" y="883916"/>
            <a:ext cx="11887200" cy="4114316"/>
          </a:xfrm>
        </p:spPr>
        <p:txBody>
          <a:bodyPr/>
          <a:lstStyle/>
          <a:p>
            <a:pPr algn="just">
              <a:buClr>
                <a:schemeClr val="tx1"/>
              </a:buClr>
            </a:pPr>
            <a:r>
              <a:rPr lang="pt-BR" sz="3500" dirty="0">
                <a:solidFill>
                  <a:schemeClr val="tx1"/>
                </a:solidFill>
                <a:latin typeface="Calibri" panose="020F0502020204030204" pitchFamily="34" charset="0"/>
                <a:cs typeface="Calibri" panose="020F0502020204030204" pitchFamily="34" charset="0"/>
              </a:rPr>
              <a:t>O conceito de DLSP abarca o </a:t>
            </a:r>
            <a:r>
              <a:rPr lang="pt-BR" sz="3500" b="1" dirty="0">
                <a:solidFill>
                  <a:schemeClr val="tx1"/>
                </a:solidFill>
                <a:latin typeface="Calibri" panose="020F0502020204030204" pitchFamily="34" charset="0"/>
                <a:cs typeface="Calibri" panose="020F0502020204030204" pitchFamily="34" charset="0"/>
              </a:rPr>
              <a:t>governo federal (União, INSS e BC)</a:t>
            </a:r>
            <a:r>
              <a:rPr lang="pt-BR" sz="3500" dirty="0">
                <a:solidFill>
                  <a:schemeClr val="tx1"/>
                </a:solidFill>
                <a:latin typeface="Calibri" panose="020F0502020204030204" pitchFamily="34" charset="0"/>
                <a:cs typeface="Calibri" panose="020F0502020204030204" pitchFamily="34" charset="0"/>
              </a:rPr>
              <a:t>, os </a:t>
            </a:r>
            <a:r>
              <a:rPr lang="pt-BR" sz="3500" b="1" dirty="0">
                <a:solidFill>
                  <a:schemeClr val="tx1"/>
                </a:solidFill>
                <a:latin typeface="Calibri" panose="020F0502020204030204" pitchFamily="34" charset="0"/>
                <a:cs typeface="Calibri" panose="020F0502020204030204" pitchFamily="34" charset="0"/>
              </a:rPr>
              <a:t>governos regionais (estados e municípios) </a:t>
            </a:r>
            <a:r>
              <a:rPr lang="pt-BR" sz="3500" dirty="0">
                <a:solidFill>
                  <a:schemeClr val="tx1"/>
                </a:solidFill>
                <a:latin typeface="Calibri" panose="020F0502020204030204" pitchFamily="34" charset="0"/>
                <a:cs typeface="Calibri" panose="020F0502020204030204" pitchFamily="34" charset="0"/>
              </a:rPr>
              <a:t>e as </a:t>
            </a:r>
            <a:r>
              <a:rPr lang="pt-BR" sz="3500" b="1" dirty="0">
                <a:solidFill>
                  <a:schemeClr val="tx1"/>
                </a:solidFill>
                <a:latin typeface="Calibri" panose="020F0502020204030204" pitchFamily="34" charset="0"/>
                <a:cs typeface="Calibri" panose="020F0502020204030204" pitchFamily="34" charset="0"/>
              </a:rPr>
              <a:t>empresas estatais </a:t>
            </a:r>
            <a:r>
              <a:rPr lang="pt-BR" sz="3500" dirty="0">
                <a:solidFill>
                  <a:schemeClr val="tx1"/>
                </a:solidFill>
                <a:latin typeface="Calibri" panose="020F0502020204030204" pitchFamily="34" charset="0"/>
                <a:cs typeface="Calibri" panose="020F0502020204030204" pitchFamily="34" charset="0"/>
              </a:rPr>
              <a:t>não dependentes, não financeiras → </a:t>
            </a:r>
            <a:r>
              <a:rPr lang="pt-BR" sz="3500" b="1" dirty="0">
                <a:solidFill>
                  <a:schemeClr val="tx1"/>
                </a:solidFill>
                <a:latin typeface="Calibri" panose="020F0502020204030204" pitchFamily="34" charset="0"/>
                <a:cs typeface="Calibri" panose="020F0502020204030204" pitchFamily="34" charset="0"/>
              </a:rPr>
              <a:t>exclusive Petrobrás e Grupo Eletrobrás, que saíram dessas estatísticas em 2009. </a:t>
            </a:r>
          </a:p>
        </p:txBody>
      </p:sp>
      <p:sp>
        <p:nvSpPr>
          <p:cNvPr id="5" name="Espaço Reservado para Conteúdo 2">
            <a:extLst>
              <a:ext uri="{FF2B5EF4-FFF2-40B4-BE49-F238E27FC236}">
                <a16:creationId xmlns:a16="http://schemas.microsoft.com/office/drawing/2014/main" id="{225EC964-64E9-42B8-B126-8DE770A8739C}"/>
              </a:ext>
            </a:extLst>
          </p:cNvPr>
          <p:cNvSpPr txBox="1">
            <a:spLocks/>
          </p:cNvSpPr>
          <p:nvPr/>
        </p:nvSpPr>
        <p:spPr bwMode="auto">
          <a:xfrm>
            <a:off x="152400" y="3680790"/>
            <a:ext cx="11734800" cy="297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pPr>
            <a:r>
              <a:rPr lang="pt-BR" sz="3500" b="1" kern="0" dirty="0">
                <a:latin typeface="Calibri" panose="020F0502020204030204" pitchFamily="34" charset="0"/>
                <a:cs typeface="Calibri" panose="020F0502020204030204" pitchFamily="34" charset="0"/>
              </a:rPr>
              <a:t>Logo → A DLSP </a:t>
            </a:r>
            <a:r>
              <a:rPr lang="pt-BR" sz="3500" b="0" kern="0" dirty="0">
                <a:latin typeface="Calibri" panose="020F0502020204030204" pitchFamily="34" charset="0"/>
                <a:cs typeface="Calibri" panose="020F0502020204030204" pitchFamily="34" charset="0"/>
              </a:rPr>
              <a:t>consolida o endividamento líquido do setor público não financeiro junto ao sistema financeiro (público e privado), setor privado não financeiro e resto do mundo. </a:t>
            </a:r>
          </a:p>
          <a:p>
            <a:pPr lvl="1" algn="just">
              <a:buFont typeface="Arial" panose="020B0604020202020204" pitchFamily="34" charset="0"/>
              <a:buChar char="•"/>
            </a:pPr>
            <a:r>
              <a:rPr lang="pt-BR" sz="3300" b="0" kern="0" dirty="0">
                <a:latin typeface="Calibri" panose="020F0502020204030204" pitchFamily="34" charset="0"/>
                <a:cs typeface="Calibri" panose="020F0502020204030204" pitchFamily="34" charset="0"/>
              </a:rPr>
              <a:t>Quando estivermos nos referindo ao endividamento do setor público, via de regra, estaremos considerando a DLSP.</a:t>
            </a:r>
          </a:p>
        </p:txBody>
      </p:sp>
      <p:sp>
        <p:nvSpPr>
          <p:cNvPr id="6" name="Rectangle 4">
            <a:extLst>
              <a:ext uri="{FF2B5EF4-FFF2-40B4-BE49-F238E27FC236}">
                <a16:creationId xmlns:a16="http://schemas.microsoft.com/office/drawing/2014/main" id="{AA58F68E-CE69-4188-8DF9-F1AECEDE505E}"/>
              </a:ext>
            </a:extLst>
          </p:cNvPr>
          <p:cNvSpPr>
            <a:spLocks noChangeArrowheads="1"/>
          </p:cNvSpPr>
          <p:nvPr/>
        </p:nvSpPr>
        <p:spPr bwMode="auto">
          <a:xfrm>
            <a:off x="1093785" y="96080"/>
            <a:ext cx="980281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800" b="1" dirty="0" err="1">
                <a:latin typeface="Calibri" panose="020F0502020204030204" pitchFamily="34" charset="0"/>
                <a:cs typeface="Calibri" panose="020F0502020204030204" pitchFamily="34" charset="0"/>
              </a:rPr>
              <a:t>Déficit</a:t>
            </a:r>
            <a:r>
              <a:rPr lang="en-US" altLang="en-US" sz="4800" b="1" dirty="0">
                <a:latin typeface="Calibri" panose="020F0502020204030204" pitchFamily="34" charset="0"/>
                <a:cs typeface="Calibri" panose="020F0502020204030204" pitchFamily="34" charset="0"/>
              </a:rPr>
              <a:t> </a:t>
            </a:r>
            <a:r>
              <a:rPr lang="en-US" altLang="en-US" sz="4800" b="1" dirty="0" err="1">
                <a:latin typeface="Calibri" panose="020F0502020204030204" pitchFamily="34" charset="0"/>
                <a:cs typeface="Calibri" panose="020F0502020204030204" pitchFamily="34" charset="0"/>
              </a:rPr>
              <a:t>Público</a:t>
            </a:r>
            <a:endParaRPr lang="en-US" altLang="en-US" sz="4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2249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F43A1D0-B131-490F-8B1C-83D9CC37ACE8}"/>
              </a:ext>
            </a:extLst>
          </p:cNvPr>
          <p:cNvSpPr>
            <a:spLocks noChangeArrowheads="1"/>
          </p:cNvSpPr>
          <p:nvPr/>
        </p:nvSpPr>
        <p:spPr bwMode="auto">
          <a:xfrm>
            <a:off x="1093785" y="159028"/>
            <a:ext cx="980281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800" b="1" dirty="0" err="1">
                <a:latin typeface="Calibri" panose="020F0502020204030204" pitchFamily="34" charset="0"/>
                <a:cs typeface="Calibri" panose="020F0502020204030204" pitchFamily="34" charset="0"/>
              </a:rPr>
              <a:t>Déficit</a:t>
            </a:r>
            <a:r>
              <a:rPr lang="en-US" altLang="en-US" sz="4800" b="1" dirty="0">
                <a:latin typeface="Calibri" panose="020F0502020204030204" pitchFamily="34" charset="0"/>
                <a:cs typeface="Calibri" panose="020F0502020204030204" pitchFamily="34" charset="0"/>
              </a:rPr>
              <a:t> </a:t>
            </a:r>
            <a:r>
              <a:rPr lang="en-US" altLang="en-US" sz="4800" b="1" dirty="0" err="1">
                <a:latin typeface="Calibri" panose="020F0502020204030204" pitchFamily="34" charset="0"/>
                <a:cs typeface="Calibri" panose="020F0502020204030204" pitchFamily="34" charset="0"/>
              </a:rPr>
              <a:t>Público</a:t>
            </a:r>
            <a:endParaRPr lang="en-US" altLang="en-US" sz="4800" b="1" dirty="0">
              <a:latin typeface="Calibri" panose="020F0502020204030204" pitchFamily="34" charset="0"/>
              <a:cs typeface="Calibri" panose="020F0502020204030204" pitchFamily="34" charset="0"/>
            </a:endParaRPr>
          </a:p>
        </p:txBody>
      </p:sp>
      <p:sp>
        <p:nvSpPr>
          <p:cNvPr id="5" name="Text Box 23">
            <a:extLst>
              <a:ext uri="{FF2B5EF4-FFF2-40B4-BE49-F238E27FC236}">
                <a16:creationId xmlns:a16="http://schemas.microsoft.com/office/drawing/2014/main" id="{4413CA47-AC56-485E-94CC-6CC21463C091}"/>
              </a:ext>
            </a:extLst>
          </p:cNvPr>
          <p:cNvSpPr txBox="1">
            <a:spLocks noChangeArrowheads="1"/>
          </p:cNvSpPr>
          <p:nvPr/>
        </p:nvSpPr>
        <p:spPr bwMode="auto">
          <a:xfrm>
            <a:off x="228600" y="2191609"/>
            <a:ext cx="11734800" cy="406265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571500" indent="-571500" algn="just" eaLnBrk="1" hangingPunct="1">
              <a:spcBef>
                <a:spcPts val="600"/>
              </a:spcBef>
              <a:buClrTx/>
              <a:buSzTx/>
              <a:buFont typeface="Arial" panose="020B0604020202020204" pitchFamily="34" charset="0"/>
              <a:buChar char="•"/>
            </a:pPr>
            <a:r>
              <a:rPr lang="pt-BR" altLang="en-US" sz="3600" b="0" dirty="0">
                <a:latin typeface="Calibri" panose="020F0502020204030204" pitchFamily="34" charset="0"/>
                <a:cs typeface="Calibri" panose="020F0502020204030204" pitchFamily="34" charset="0"/>
              </a:rPr>
              <a:t>Considera apenas as despesas e receitas não financeiras. Dito de outro modo, o déficit primário é o déficit nominal quando desconsideramos as despesas financeiras.</a:t>
            </a:r>
          </a:p>
          <a:p>
            <a:pPr marL="1314450" lvl="1" indent="-571500" algn="just" eaLnBrk="1" hangingPunct="1">
              <a:spcBef>
                <a:spcPts val="600"/>
              </a:spcBef>
              <a:buClrTx/>
              <a:buSzTx/>
              <a:buFont typeface="Arial" panose="020B0604020202020204" pitchFamily="34" charset="0"/>
              <a:buChar char="•"/>
            </a:pPr>
            <a:r>
              <a:rPr lang="pt-BR" altLang="en-US" sz="3500" b="0" dirty="0">
                <a:latin typeface="Calibri" panose="020F0502020204030204" pitchFamily="34" charset="0"/>
                <a:cs typeface="Calibri" panose="020F0502020204030204" pitchFamily="34" charset="0"/>
              </a:rPr>
              <a:t>Conceito importante para o controle do endividamento.</a:t>
            </a:r>
          </a:p>
          <a:p>
            <a:pPr marL="1314450" lvl="1" indent="-571500" algn="just" eaLnBrk="1" hangingPunct="1">
              <a:spcBef>
                <a:spcPts val="600"/>
              </a:spcBef>
              <a:buClrTx/>
              <a:buSzTx/>
              <a:buFont typeface="Arial" panose="020B0604020202020204" pitchFamily="34" charset="0"/>
              <a:buChar char="•"/>
            </a:pPr>
            <a:r>
              <a:rPr lang="pt-BR" altLang="en-US" sz="3500" b="0" dirty="0">
                <a:latin typeface="Calibri" panose="020F0502020204030204" pitchFamily="34" charset="0"/>
                <a:cs typeface="Calibri" panose="020F0502020204030204" pitchFamily="34" charset="0"/>
              </a:rPr>
              <a:t>Dada a despesa com juros, qual deve ser o superávit primário para evitar um crescimento da dívida governamental ?</a:t>
            </a:r>
            <a:endParaRPr lang="en-US" altLang="en-US" sz="3500" b="0" dirty="0">
              <a:latin typeface="Calibri" panose="020F0502020204030204" pitchFamily="34" charset="0"/>
              <a:cs typeface="Calibri" panose="020F0502020204030204" pitchFamily="34" charset="0"/>
            </a:endParaRPr>
          </a:p>
        </p:txBody>
      </p:sp>
      <p:graphicFrame>
        <p:nvGraphicFramePr>
          <p:cNvPr id="6" name="Object 24">
            <a:extLst>
              <a:ext uri="{FF2B5EF4-FFF2-40B4-BE49-F238E27FC236}">
                <a16:creationId xmlns:a16="http://schemas.microsoft.com/office/drawing/2014/main" id="{92183732-44DF-436B-8AAA-1EF2B11377F5}"/>
              </a:ext>
            </a:extLst>
          </p:cNvPr>
          <p:cNvGraphicFramePr>
            <a:graphicFrameLocks noChangeAspect="1"/>
          </p:cNvGraphicFramePr>
          <p:nvPr>
            <p:extLst>
              <p:ext uri="{D42A27DB-BD31-4B8C-83A1-F6EECF244321}">
                <p14:modId xmlns:p14="http://schemas.microsoft.com/office/powerpoint/2010/main" val="3090192039"/>
              </p:ext>
            </p:extLst>
          </p:nvPr>
        </p:nvGraphicFramePr>
        <p:xfrm>
          <a:off x="914400" y="1225060"/>
          <a:ext cx="4412498" cy="852486"/>
        </p:xfrm>
        <a:graphic>
          <a:graphicData uri="http://schemas.openxmlformats.org/presentationml/2006/ole">
            <mc:AlternateContent xmlns:mc="http://schemas.openxmlformats.org/markup-compatibility/2006">
              <mc:Choice xmlns:v="urn:schemas-microsoft-com:vml" Requires="v">
                <p:oleObj name="Equation" r:id="rId2" imgW="1129810" imgH="241195" progId="Equation.DSMT4">
                  <p:embed/>
                </p:oleObj>
              </mc:Choice>
              <mc:Fallback>
                <p:oleObj name="Equation" r:id="rId2" imgW="1129810" imgH="241195" progId="Equation.DSMT4">
                  <p:embed/>
                  <p:pic>
                    <p:nvPicPr>
                      <p:cNvPr id="6" name="Object 24">
                        <a:extLst>
                          <a:ext uri="{FF2B5EF4-FFF2-40B4-BE49-F238E27FC236}">
                            <a16:creationId xmlns:a16="http://schemas.microsoft.com/office/drawing/2014/main" id="{CCEF0951-B980-422B-8102-2D5423A4B7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25060"/>
                        <a:ext cx="4412498" cy="852486"/>
                      </a:xfrm>
                      <a:prstGeom prst="rect">
                        <a:avLst/>
                      </a:prstGeom>
                      <a:solidFill>
                        <a:schemeClr val="accent6">
                          <a:lumMod val="20000"/>
                          <a:lumOff val="80000"/>
                        </a:schemeClr>
                      </a:solidFill>
                      <a:ln>
                        <a:solidFill>
                          <a:schemeClr val="tx1"/>
                        </a:solidFill>
                      </a:ln>
                      <a:effectLst/>
                    </p:spPr>
                  </p:pic>
                </p:oleObj>
              </mc:Fallback>
            </mc:AlternateContent>
          </a:graphicData>
        </a:graphic>
      </p:graphicFrame>
      <p:sp>
        <p:nvSpPr>
          <p:cNvPr id="7" name="Text Box 19">
            <a:extLst>
              <a:ext uri="{FF2B5EF4-FFF2-40B4-BE49-F238E27FC236}">
                <a16:creationId xmlns:a16="http://schemas.microsoft.com/office/drawing/2014/main" id="{1E8FBCD7-12EA-4751-ABEF-6528ECEBB2CE}"/>
              </a:ext>
            </a:extLst>
          </p:cNvPr>
          <p:cNvSpPr txBox="1">
            <a:spLocks noChangeArrowheads="1"/>
          </p:cNvSpPr>
          <p:nvPr/>
        </p:nvSpPr>
        <p:spPr bwMode="auto">
          <a:xfrm>
            <a:off x="5535062" y="1301258"/>
            <a:ext cx="3532738" cy="677108"/>
          </a:xfrm>
          <a:prstGeom prst="rect">
            <a:avLst/>
          </a:prstGeom>
          <a:solidFill>
            <a:schemeClr val="accent6">
              <a:lumMod val="20000"/>
              <a:lumOff val="80000"/>
            </a:schemeClr>
          </a:solidFill>
          <a:ln>
            <a:solidFill>
              <a:schemeClr val="tx1"/>
            </a:solidFill>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pt-BR" altLang="en-US" sz="3800" b="1" dirty="0">
                <a:latin typeface="Calibri" panose="020F0502020204030204" pitchFamily="34" charset="0"/>
                <a:cs typeface="Calibri" panose="020F0502020204030204" pitchFamily="34" charset="0"/>
              </a:rPr>
              <a:t>Déficit Primário</a:t>
            </a:r>
            <a:endParaRPr lang="en-US" altLang="en-US" sz="3800" b="1" dirty="0">
              <a:latin typeface="Calibri" panose="020F0502020204030204" pitchFamily="34" charset="0"/>
              <a:cs typeface="Calibri" panose="020F0502020204030204" pitchFamily="34" charset="0"/>
            </a:endParaRPr>
          </a:p>
        </p:txBody>
      </p:sp>
      <p:cxnSp>
        <p:nvCxnSpPr>
          <p:cNvPr id="8" name="Conector de Seta Reta 7">
            <a:extLst>
              <a:ext uri="{FF2B5EF4-FFF2-40B4-BE49-F238E27FC236}">
                <a16:creationId xmlns:a16="http://schemas.microsoft.com/office/drawing/2014/main" id="{6F0A7FF8-5C17-4EC9-9AD0-681F0D37B3FD}"/>
              </a:ext>
            </a:extLst>
          </p:cNvPr>
          <p:cNvCxnSpPr/>
          <p:nvPr/>
        </p:nvCxnSpPr>
        <p:spPr bwMode="auto">
          <a:xfrm>
            <a:off x="5306462" y="1606058"/>
            <a:ext cx="232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7944768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35E53868-45C7-4B03-9B42-556464442C54}"/>
              </a:ext>
            </a:extLst>
          </p:cNvPr>
          <p:cNvSpPr/>
          <p:nvPr/>
        </p:nvSpPr>
        <p:spPr bwMode="auto">
          <a:xfrm>
            <a:off x="120364" y="4557935"/>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EBA8ECC0-E76D-404F-BA52-B4A227FB76C6}"/>
              </a:ext>
            </a:extLst>
          </p:cNvPr>
          <p:cNvSpPr>
            <a:spLocks noGrp="1"/>
          </p:cNvSpPr>
          <p:nvPr>
            <p:ph type="title"/>
          </p:nvPr>
        </p:nvSpPr>
        <p:spPr>
          <a:xfrm>
            <a:off x="98473" y="499111"/>
            <a:ext cx="11210388" cy="785813"/>
          </a:xfrm>
        </p:spPr>
        <p:txBody>
          <a:bodyPr/>
          <a:lstStyle/>
          <a:p>
            <a:r>
              <a:rPr lang="it-IT" b="1" i="0" dirty="0">
                <a:solidFill>
                  <a:srgbClr val="333333"/>
                </a:solidFill>
                <a:effectLst/>
                <a:latin typeface="Source Sans Pro" panose="020B0503030403020204" pitchFamily="34" charset="0"/>
              </a:rPr>
              <a:t> 27) </a:t>
            </a:r>
            <a:r>
              <a:rPr lang="it-IT" dirty="0">
                <a:solidFill>
                  <a:srgbClr val="333333"/>
                </a:solidFill>
                <a:latin typeface="Source Sans Pro" panose="020B0503030403020204" pitchFamily="34" charset="0"/>
              </a:rPr>
              <a:t>FGV - Analista Legislativo (ALERO)/Economia/2018</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DAF47726-D805-447B-9B48-585E65AE417A}"/>
              </a:ext>
            </a:extLst>
          </p:cNvPr>
          <p:cNvSpPr>
            <a:spLocks noGrp="1" noChangeArrowheads="1"/>
          </p:cNvSpPr>
          <p:nvPr>
            <p:ph idx="1"/>
          </p:nvPr>
        </p:nvSpPr>
        <p:spPr bwMode="auto">
          <a:xfrm>
            <a:off x="150088" y="805866"/>
            <a:ext cx="11835586" cy="517064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Suponha que a inflação de um país seja nula. Considerando os conceitos de necessidades públicas de financiamento e suas derivações, a poupança do governo desse país é negativa quando, necessariamente,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há déficit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soma do consumo do governo e dos juros da dívida é positiva.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arrecadação dos impostos supera o investimento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necessidade de financiamento do setor público supera a arrecadação com privatizações.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necessidade de financiamento do governo supera o investimento do governo.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graphicFrame>
        <p:nvGraphicFramePr>
          <p:cNvPr id="6" name="Object 7">
            <a:extLst>
              <a:ext uri="{FF2B5EF4-FFF2-40B4-BE49-F238E27FC236}">
                <a16:creationId xmlns:a16="http://schemas.microsoft.com/office/drawing/2014/main" id="{2585C919-3F8C-48B9-A649-A5C5E81B46EC}"/>
              </a:ext>
            </a:extLst>
          </p:cNvPr>
          <p:cNvGraphicFramePr>
            <a:graphicFrameLocks noChangeAspect="1"/>
          </p:cNvGraphicFramePr>
          <p:nvPr>
            <p:extLst>
              <p:ext uri="{D42A27DB-BD31-4B8C-83A1-F6EECF244321}">
                <p14:modId xmlns:p14="http://schemas.microsoft.com/office/powerpoint/2010/main" val="3903124545"/>
              </p:ext>
            </p:extLst>
          </p:nvPr>
        </p:nvGraphicFramePr>
        <p:xfrm>
          <a:off x="793750" y="5639384"/>
          <a:ext cx="6146800" cy="825500"/>
        </p:xfrm>
        <a:graphic>
          <a:graphicData uri="http://schemas.openxmlformats.org/presentationml/2006/ole">
            <mc:AlternateContent xmlns:mc="http://schemas.openxmlformats.org/markup-compatibility/2006">
              <mc:Choice xmlns:v="urn:schemas-microsoft-com:vml" Requires="v">
                <p:oleObj name="Equation" r:id="rId2" imgW="1688760" imgH="241200" progId="Equation.DSMT4">
                  <p:embed/>
                </p:oleObj>
              </mc:Choice>
              <mc:Fallback>
                <p:oleObj name="Equation" r:id="rId2" imgW="1688760" imgH="241200" progId="Equation.DSMT4">
                  <p:embed/>
                  <p:pic>
                    <p:nvPicPr>
                      <p:cNvPr id="5" name="Object 7">
                        <a:extLst>
                          <a:ext uri="{FF2B5EF4-FFF2-40B4-BE49-F238E27FC236}">
                            <a16:creationId xmlns:a16="http://schemas.microsoft.com/office/drawing/2014/main" id="{81072032-5952-4901-B6E1-0CA743DCDC35}"/>
                          </a:ext>
                        </a:extLst>
                      </p:cNvPr>
                      <p:cNvPicPr>
                        <a:picLocks noChangeAspect="1" noChangeArrowheads="1"/>
                      </p:cNvPicPr>
                      <p:nvPr/>
                    </p:nvPicPr>
                    <p:blipFill>
                      <a:blip r:embed="rId3"/>
                      <a:srcRect/>
                      <a:stretch>
                        <a:fillRect/>
                      </a:stretch>
                    </p:blipFill>
                    <p:spPr bwMode="auto">
                      <a:xfrm>
                        <a:off x="793750" y="5639384"/>
                        <a:ext cx="6146800" cy="825500"/>
                      </a:xfrm>
                      <a:prstGeom prst="rect">
                        <a:avLst/>
                      </a:prstGeom>
                      <a:solidFill>
                        <a:srgbClr val="F8F8F8"/>
                      </a:solidFill>
                      <a:ln>
                        <a:solidFill>
                          <a:schemeClr val="tx1"/>
                        </a:solidFill>
                      </a:ln>
                    </p:spPr>
                  </p:pic>
                </p:oleObj>
              </mc:Fallback>
            </mc:AlternateContent>
          </a:graphicData>
        </a:graphic>
      </p:graphicFrame>
      <p:graphicFrame>
        <p:nvGraphicFramePr>
          <p:cNvPr id="7" name="Object 7">
            <a:extLst>
              <a:ext uri="{FF2B5EF4-FFF2-40B4-BE49-F238E27FC236}">
                <a16:creationId xmlns:a16="http://schemas.microsoft.com/office/drawing/2014/main" id="{AAEE5E35-F3C7-49EB-9563-B751829B5C54}"/>
              </a:ext>
            </a:extLst>
          </p:cNvPr>
          <p:cNvGraphicFramePr>
            <a:graphicFrameLocks noChangeAspect="1"/>
          </p:cNvGraphicFramePr>
          <p:nvPr>
            <p:extLst>
              <p:ext uri="{D42A27DB-BD31-4B8C-83A1-F6EECF244321}">
                <p14:modId xmlns:p14="http://schemas.microsoft.com/office/powerpoint/2010/main" val="1636503610"/>
              </p:ext>
            </p:extLst>
          </p:nvPr>
        </p:nvGraphicFramePr>
        <p:xfrm>
          <a:off x="7456685" y="5647414"/>
          <a:ext cx="4528990" cy="843841"/>
        </p:xfrm>
        <a:graphic>
          <a:graphicData uri="http://schemas.openxmlformats.org/presentationml/2006/ole">
            <mc:AlternateContent xmlns:mc="http://schemas.openxmlformats.org/markup-compatibility/2006">
              <mc:Choice xmlns:v="urn:schemas-microsoft-com:vml" Requires="v">
                <p:oleObj name="Equation" r:id="rId4" imgW="1409400" imgH="279360" progId="Equation.DSMT4">
                  <p:embed/>
                </p:oleObj>
              </mc:Choice>
              <mc:Fallback>
                <p:oleObj name="Equation" r:id="rId4" imgW="1409400" imgH="279360" progId="Equation.DSMT4">
                  <p:embed/>
                  <p:pic>
                    <p:nvPicPr>
                      <p:cNvPr id="6" name="Object 7">
                        <a:extLst>
                          <a:ext uri="{FF2B5EF4-FFF2-40B4-BE49-F238E27FC236}">
                            <a16:creationId xmlns:a16="http://schemas.microsoft.com/office/drawing/2014/main" id="{2585C919-3F8C-48B9-A649-A5C5E81B46EC}"/>
                          </a:ext>
                        </a:extLst>
                      </p:cNvPr>
                      <p:cNvPicPr>
                        <a:picLocks noChangeAspect="1" noChangeArrowheads="1"/>
                      </p:cNvPicPr>
                      <p:nvPr/>
                    </p:nvPicPr>
                    <p:blipFill>
                      <a:blip r:embed="rId5"/>
                      <a:srcRect/>
                      <a:stretch>
                        <a:fillRect/>
                      </a:stretch>
                    </p:blipFill>
                    <p:spPr bwMode="auto">
                      <a:xfrm>
                        <a:off x="7456685" y="5647414"/>
                        <a:ext cx="4528990" cy="843841"/>
                      </a:xfrm>
                      <a:prstGeom prst="rect">
                        <a:avLst/>
                      </a:prstGeom>
                      <a:solidFill>
                        <a:srgbClr val="F8F8F8"/>
                      </a:solidFill>
                      <a:ln>
                        <a:solidFill>
                          <a:schemeClr val="tx1"/>
                        </a:solidFill>
                      </a:ln>
                    </p:spPr>
                  </p:pic>
                </p:oleObj>
              </mc:Fallback>
            </mc:AlternateContent>
          </a:graphicData>
        </a:graphic>
      </p:graphicFrame>
      <p:cxnSp>
        <p:nvCxnSpPr>
          <p:cNvPr id="8" name="Conector de Seta Reta 7">
            <a:extLst>
              <a:ext uri="{FF2B5EF4-FFF2-40B4-BE49-F238E27FC236}">
                <a16:creationId xmlns:a16="http://schemas.microsoft.com/office/drawing/2014/main" id="{E3817A12-2227-453B-A914-D0749B3B9474}"/>
              </a:ext>
            </a:extLst>
          </p:cNvPr>
          <p:cNvCxnSpPr/>
          <p:nvPr/>
        </p:nvCxnSpPr>
        <p:spPr bwMode="auto">
          <a:xfrm>
            <a:off x="6940550" y="6063176"/>
            <a:ext cx="516135" cy="0"/>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spTree>
    <p:extLst>
      <p:ext uri="{BB962C8B-B14F-4D97-AF65-F5344CB8AC3E}">
        <p14:creationId xmlns:p14="http://schemas.microsoft.com/office/powerpoint/2010/main" val="2319544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B0182B8C-5B16-46B5-83B5-09F654F2CB0A}"/>
              </a:ext>
            </a:extLst>
          </p:cNvPr>
          <p:cNvSpPr/>
          <p:nvPr/>
        </p:nvSpPr>
        <p:spPr bwMode="auto">
          <a:xfrm>
            <a:off x="218840" y="3404383"/>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E0AC76AE-7670-48A4-86F6-395163C070AA}"/>
              </a:ext>
            </a:extLst>
          </p:cNvPr>
          <p:cNvSpPr>
            <a:spLocks noGrp="1"/>
          </p:cNvSpPr>
          <p:nvPr>
            <p:ph type="title"/>
          </p:nvPr>
        </p:nvSpPr>
        <p:spPr>
          <a:xfrm>
            <a:off x="126609" y="499111"/>
            <a:ext cx="11210388" cy="785813"/>
          </a:xfrm>
        </p:spPr>
        <p:txBody>
          <a:bodyPr/>
          <a:lstStyle/>
          <a:p>
            <a:r>
              <a:rPr lang="it-IT" b="1" i="0" dirty="0">
                <a:solidFill>
                  <a:srgbClr val="333333"/>
                </a:solidFill>
                <a:effectLst/>
                <a:latin typeface="Source Sans Pro" panose="020B0503030403020204" pitchFamily="34" charset="0"/>
              </a:rPr>
              <a:t> 28) </a:t>
            </a:r>
            <a:r>
              <a:rPr lang="it-IT" dirty="0">
                <a:solidFill>
                  <a:srgbClr val="333333"/>
                </a:solidFill>
                <a:latin typeface="Source Sans Pro" panose="020B0503030403020204" pitchFamily="34" charset="0"/>
              </a:rPr>
              <a:t>FGV - Analista Legislativo (ALERO)/Economia/2018</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99263191-72CA-47F6-A625-93500206476B}"/>
              </a:ext>
            </a:extLst>
          </p:cNvPr>
          <p:cNvSpPr>
            <a:spLocks noGrp="1" noChangeArrowheads="1"/>
          </p:cNvSpPr>
          <p:nvPr>
            <p:ph idx="1"/>
          </p:nvPr>
        </p:nvSpPr>
        <p:spPr bwMode="auto">
          <a:xfrm>
            <a:off x="234494" y="861743"/>
            <a:ext cx="11802761" cy="452431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A dívida líquida do setor público se reduz quando, necessariamente,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as necessidades de financiamento do governo são negativas.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há privatização de uma empresa estatal.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os ajustes patrimoniais feitos pelo Banco Central geram um saldo positivo.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dívida líquida do governo central, estados, municípios e empresas estatais diminui.</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dívida fiscal bruta se reduz.</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3457798E-D107-4AB3-A61F-311BEAB89938}"/>
              </a:ext>
            </a:extLst>
          </p:cNvPr>
          <p:cNvSpPr txBox="1">
            <a:spLocks noChangeArrowheads="1"/>
          </p:cNvSpPr>
          <p:nvPr/>
        </p:nvSpPr>
        <p:spPr bwMode="auto">
          <a:xfrm>
            <a:off x="342680" y="5221155"/>
            <a:ext cx="10990381" cy="61555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3400" b="1" dirty="0">
                <a:solidFill>
                  <a:srgbClr val="000000"/>
                </a:solidFill>
                <a:latin typeface="Calibri" panose="020F0502020204030204" pitchFamily="34" charset="0"/>
                <a:cs typeface="Calibri" panose="020F0502020204030204" pitchFamily="34" charset="0"/>
              </a:rPr>
              <a:t>Obs. DFL = DLS</a:t>
            </a:r>
            <a:r>
              <a:rPr lang="en-US" altLang="en-US" sz="3400" b="1" dirty="0">
                <a:solidFill>
                  <a:srgbClr val="000000"/>
                </a:solidFill>
                <a:latin typeface="Calibri" panose="020F0502020204030204" pitchFamily="34" charset="0"/>
                <a:cs typeface="Calibri" panose="020F0502020204030204" pitchFamily="34" charset="0"/>
              </a:rPr>
              <a:t>P</a:t>
            </a:r>
            <a:r>
              <a:rPr lang="pt-BR" altLang="en-US" sz="3400" b="1" dirty="0">
                <a:solidFill>
                  <a:srgbClr val="000000"/>
                </a:solidFill>
                <a:latin typeface="Calibri" panose="020F0502020204030204" pitchFamily="34" charset="0"/>
                <a:cs typeface="Calibri" panose="020F0502020204030204" pitchFamily="34" charset="0"/>
              </a:rPr>
              <a:t> – AP = DLSP – (“Esqueletos”- Privatizações) </a:t>
            </a:r>
          </a:p>
        </p:txBody>
      </p:sp>
    </p:spTree>
    <p:extLst>
      <p:ext uri="{BB962C8B-B14F-4D97-AF65-F5344CB8AC3E}">
        <p14:creationId xmlns:p14="http://schemas.microsoft.com/office/powerpoint/2010/main" val="10864603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403C0082-D8AE-48D5-805A-EC7A3AD9B060}"/>
              </a:ext>
            </a:extLst>
          </p:cNvPr>
          <p:cNvSpPr/>
          <p:nvPr/>
        </p:nvSpPr>
        <p:spPr bwMode="auto">
          <a:xfrm>
            <a:off x="120364" y="1603713"/>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CA44599F-5841-4A9F-A7C8-EB9006529464}"/>
              </a:ext>
            </a:extLst>
          </p:cNvPr>
          <p:cNvSpPr>
            <a:spLocks noGrp="1" noChangeArrowheads="1"/>
          </p:cNvSpPr>
          <p:nvPr>
            <p:ph idx="1"/>
          </p:nvPr>
        </p:nvSpPr>
        <p:spPr bwMode="auto">
          <a:xfrm>
            <a:off x="176662" y="-279508"/>
            <a:ext cx="11838676" cy="4640395"/>
          </a:xfrm>
          <a:prstGeom prst="rect">
            <a:avLst/>
          </a:prstGeom>
          <a:noFill/>
          <a:ln>
            <a:noFill/>
          </a:ln>
          <a:effectLst/>
        </p:spPr>
        <p:txBody>
          <a:bodyPr vert="horz" wrap="square" lIns="91440" tIns="0" rIns="91440" bIns="937917"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Assinale a opção que indica a relação correta, de cima para baixo.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2, 3 e 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3, 2 e 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2, 4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1, 3 e 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2, 1 e 4.</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60626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7F8EFF9C-7756-4C1C-94F4-FE5FD48C7CF0}"/>
              </a:ext>
            </a:extLst>
          </p:cNvPr>
          <p:cNvSpPr/>
          <p:nvPr/>
        </p:nvSpPr>
        <p:spPr bwMode="auto">
          <a:xfrm>
            <a:off x="162568" y="3657601"/>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8EDF818D-3563-49A7-B253-7C2BD70C7E47}"/>
              </a:ext>
            </a:extLst>
          </p:cNvPr>
          <p:cNvSpPr>
            <a:spLocks noGrp="1"/>
          </p:cNvSpPr>
          <p:nvPr>
            <p:ph type="title"/>
          </p:nvPr>
        </p:nvSpPr>
        <p:spPr>
          <a:xfrm>
            <a:off x="225083" y="386569"/>
            <a:ext cx="11746523" cy="785813"/>
          </a:xfrm>
        </p:spPr>
        <p:txBody>
          <a:bodyPr/>
          <a:lstStyle/>
          <a:p>
            <a:pPr algn="just"/>
            <a:r>
              <a:rPr lang="pt-BR" sz="3400" dirty="0">
                <a:solidFill>
                  <a:srgbClr val="333333"/>
                </a:solidFill>
                <a:latin typeface="Source Sans Pro" panose="020B0503030403020204" pitchFamily="34" charset="0"/>
              </a:rPr>
              <a:t>29) FGV - Técnico de Nível Superior (</a:t>
            </a:r>
            <a:r>
              <a:rPr lang="pt-BR" sz="3400" dirty="0" err="1">
                <a:solidFill>
                  <a:srgbClr val="333333"/>
                </a:solidFill>
                <a:latin typeface="Source Sans Pro" panose="020B0503030403020204" pitchFamily="34" charset="0"/>
              </a:rPr>
              <a:t>Pref</a:t>
            </a:r>
            <a:r>
              <a:rPr lang="pt-BR" sz="3400" dirty="0">
                <a:solidFill>
                  <a:srgbClr val="333333"/>
                </a:solidFill>
                <a:latin typeface="Source Sans Pro" panose="020B0503030403020204" pitchFamily="34" charset="0"/>
              </a:rPr>
              <a:t> Salvador)/Suporte Administrativo/Economia ou Gestão Financeira/2017</a:t>
            </a:r>
            <a:endParaRPr lang="pt-BR" sz="3400" dirty="0"/>
          </a:p>
        </p:txBody>
      </p:sp>
      <p:sp>
        <p:nvSpPr>
          <p:cNvPr id="4" name="Rectangle 1">
            <a:extLst>
              <a:ext uri="{FF2B5EF4-FFF2-40B4-BE49-F238E27FC236}">
                <a16:creationId xmlns:a16="http://schemas.microsoft.com/office/drawing/2014/main" id="{A1B37B70-09D2-4A1A-A1DB-D5B990790676}"/>
              </a:ext>
            </a:extLst>
          </p:cNvPr>
          <p:cNvSpPr>
            <a:spLocks noGrp="1" noChangeArrowheads="1"/>
          </p:cNvSpPr>
          <p:nvPr>
            <p:ph idx="1"/>
          </p:nvPr>
        </p:nvSpPr>
        <p:spPr bwMode="auto">
          <a:xfrm>
            <a:off x="220394" y="1284171"/>
            <a:ext cx="11746523" cy="517064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Recentemente, o Tesouro Nacional divulgou que passaria a computar a inadimplência esperada dos empréstimos do Fundo de Financiamento Estudantil (Fies), o que afetará o resultado primário porque afeta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abaixo da linha e, assim, a meta do déficit primário.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abaixo da linha e, portanto, o teto da despesa primária.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acima da linha e, portanto, o gasto primário do governo.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acima da linha e o resultado nominal via revisão da meta do déficit primário.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acima e abaixo da linha que são computados pelo Tesouro Nacional.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1792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E75EBCA3-7357-4583-96D8-F3D8BC6223A1}"/>
              </a:ext>
            </a:extLst>
          </p:cNvPr>
          <p:cNvSpPr>
            <a:spLocks noGrp="1"/>
          </p:cNvSpPr>
          <p:nvPr>
            <p:ph idx="1"/>
          </p:nvPr>
        </p:nvSpPr>
        <p:spPr>
          <a:xfrm>
            <a:off x="152400" y="150762"/>
            <a:ext cx="11734800" cy="609600"/>
          </a:xfrm>
        </p:spPr>
        <p:txBody>
          <a:bodyPr>
            <a:noAutofit/>
          </a:bodyPr>
          <a:lstStyle/>
          <a:p>
            <a:pPr>
              <a:buClrTx/>
              <a:buFont typeface="Arial" panose="020B0604020202020204" pitchFamily="34" charset="0"/>
              <a:buChar char="•"/>
            </a:pPr>
            <a:r>
              <a:rPr lang="pt-BR" altLang="en-US" sz="3400" b="1" dirty="0">
                <a:solidFill>
                  <a:schemeClr val="tx1"/>
                </a:solidFill>
                <a:latin typeface="Calibri" panose="020F0502020204030204" pitchFamily="34" charset="0"/>
                <a:cs typeface="Calibri" panose="020F0502020204030204" pitchFamily="34" charset="0"/>
              </a:rPr>
              <a:t>Critérios de Cálculo do Déficit</a:t>
            </a:r>
          </a:p>
          <a:p>
            <a:pPr>
              <a:buClrTx/>
              <a:buFont typeface="Arial" panose="020B0604020202020204" pitchFamily="34" charset="0"/>
              <a:buChar char="•"/>
            </a:pPr>
            <a:endParaRPr lang="pt-BR" altLang="en-US" sz="3400" dirty="0">
              <a:solidFill>
                <a:schemeClr val="tx1"/>
              </a:solidFill>
              <a:latin typeface="Calibri" panose="020F0502020204030204" pitchFamily="34" charset="0"/>
              <a:cs typeface="Calibri" panose="020F0502020204030204" pitchFamily="34" charset="0"/>
            </a:endParaRPr>
          </a:p>
          <a:p>
            <a:pPr>
              <a:buClrTx/>
              <a:buFont typeface="Arial" panose="020B0604020202020204" pitchFamily="34" charset="0"/>
              <a:buChar char="•"/>
            </a:pPr>
            <a:endParaRPr lang="pt-BR" altLang="en-US" sz="3400" dirty="0">
              <a:solidFill>
                <a:schemeClr val="tx1"/>
              </a:solidFill>
              <a:latin typeface="Calibri" panose="020F0502020204030204" pitchFamily="34" charset="0"/>
              <a:cs typeface="Calibri" panose="020F0502020204030204" pitchFamily="34" charset="0"/>
            </a:endParaRPr>
          </a:p>
          <a:p>
            <a:pPr>
              <a:buClrTx/>
              <a:buFont typeface="Arial" panose="020B0604020202020204" pitchFamily="34" charset="0"/>
              <a:buChar char="•"/>
            </a:pPr>
            <a:endParaRPr lang="pt-BR" altLang="en-US" sz="3400" dirty="0">
              <a:solidFill>
                <a:schemeClr val="tx1"/>
              </a:solidFill>
              <a:latin typeface="Calibri" panose="020F0502020204030204" pitchFamily="34" charset="0"/>
              <a:cs typeface="Calibri" panose="020F0502020204030204" pitchFamily="34" charset="0"/>
            </a:endParaRPr>
          </a:p>
          <a:p>
            <a:pPr marL="0" indent="0">
              <a:buClrTx/>
              <a:buNone/>
            </a:pPr>
            <a:endParaRPr lang="pt-BR" altLang="en-US" sz="3400" dirty="0">
              <a:solidFill>
                <a:schemeClr val="tx1"/>
              </a:solidFill>
              <a:latin typeface="Calibri" panose="020F0502020204030204" pitchFamily="34" charset="0"/>
              <a:cs typeface="Calibri" panose="020F0502020204030204" pitchFamily="34" charset="0"/>
            </a:endParaRPr>
          </a:p>
          <a:p>
            <a:pPr marL="0" indent="0">
              <a:buClrTx/>
              <a:buNone/>
            </a:pPr>
            <a:endParaRPr lang="en-US" altLang="en-US" sz="1600" dirty="0">
              <a:solidFill>
                <a:schemeClr val="tx1"/>
              </a:solidFill>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400" b="1" dirty="0">
                <a:solidFill>
                  <a:schemeClr val="tx1"/>
                </a:solidFill>
                <a:latin typeface="Calibri" panose="020F0502020204030204" pitchFamily="34" charset="0"/>
                <a:cs typeface="Calibri" panose="020F0502020204030204" pitchFamily="34" charset="0"/>
              </a:rPr>
              <a:t>Note que, nesse caso, teremos um aumento do déficit (critério “acima da linha” → aumento em G). Entretanto, isso também afetará a variação da dívida.</a:t>
            </a:r>
          </a:p>
        </p:txBody>
      </p:sp>
      <p:graphicFrame>
        <p:nvGraphicFramePr>
          <p:cNvPr id="6" name="Object 14">
            <a:extLst>
              <a:ext uri="{FF2B5EF4-FFF2-40B4-BE49-F238E27FC236}">
                <a16:creationId xmlns:a16="http://schemas.microsoft.com/office/drawing/2014/main" id="{588195BB-02FD-4BD8-BE9C-8B833DDDA6EB}"/>
              </a:ext>
            </a:extLst>
          </p:cNvPr>
          <p:cNvGraphicFramePr>
            <a:graphicFrameLocks noChangeAspect="1"/>
          </p:cNvGraphicFramePr>
          <p:nvPr>
            <p:extLst>
              <p:ext uri="{D42A27DB-BD31-4B8C-83A1-F6EECF244321}">
                <p14:modId xmlns:p14="http://schemas.microsoft.com/office/powerpoint/2010/main" val="2423593249"/>
              </p:ext>
            </p:extLst>
          </p:nvPr>
        </p:nvGraphicFramePr>
        <p:xfrm>
          <a:off x="685801" y="836561"/>
          <a:ext cx="8610599" cy="914401"/>
        </p:xfrm>
        <a:graphic>
          <a:graphicData uri="http://schemas.openxmlformats.org/presentationml/2006/ole">
            <mc:AlternateContent xmlns:mc="http://schemas.openxmlformats.org/markup-compatibility/2006">
              <mc:Choice xmlns:v="urn:schemas-microsoft-com:vml" Requires="v">
                <p:oleObj name="Equation" r:id="rId2" imgW="2247900" imgH="241300" progId="Equation.DSMT4">
                  <p:embed/>
                </p:oleObj>
              </mc:Choice>
              <mc:Fallback>
                <p:oleObj name="Equation" r:id="rId2" imgW="2247900" imgH="241300" progId="Equation.DSMT4">
                  <p:embed/>
                  <p:pic>
                    <p:nvPicPr>
                      <p:cNvPr id="6" name="Object 14">
                        <a:extLst>
                          <a:ext uri="{FF2B5EF4-FFF2-40B4-BE49-F238E27FC236}">
                            <a16:creationId xmlns:a16="http://schemas.microsoft.com/office/drawing/2014/main" id="{CCD71511-A4B0-4A85-933E-9F617238FE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836561"/>
                        <a:ext cx="8610599" cy="914401"/>
                      </a:xfrm>
                      <a:prstGeom prst="rect">
                        <a:avLst/>
                      </a:prstGeom>
                      <a:solidFill>
                        <a:schemeClr val="accent6">
                          <a:lumMod val="20000"/>
                          <a:lumOff val="80000"/>
                        </a:schemeClr>
                      </a:solidFill>
                      <a:ln w="9525">
                        <a:solidFill>
                          <a:schemeClr val="tx1"/>
                        </a:solidFill>
                        <a:miter lim="800000"/>
                        <a:headEnd/>
                        <a:tailEnd/>
                      </a:ln>
                    </p:spPr>
                  </p:pic>
                </p:oleObj>
              </mc:Fallback>
            </mc:AlternateContent>
          </a:graphicData>
        </a:graphic>
      </p:graphicFrame>
      <p:sp>
        <p:nvSpPr>
          <p:cNvPr id="7" name="Colchete esquerdo 4">
            <a:extLst>
              <a:ext uri="{FF2B5EF4-FFF2-40B4-BE49-F238E27FC236}">
                <a16:creationId xmlns:a16="http://schemas.microsoft.com/office/drawing/2014/main" id="{D772470B-ACA2-4EE8-A7AB-DEAB104943D4}"/>
              </a:ext>
            </a:extLst>
          </p:cNvPr>
          <p:cNvSpPr/>
          <p:nvPr/>
        </p:nvSpPr>
        <p:spPr bwMode="auto">
          <a:xfrm rot="16200000">
            <a:off x="1790701" y="493664"/>
            <a:ext cx="152399" cy="2209798"/>
          </a:xfrm>
          <a:prstGeom prst="leftBracket">
            <a:avLst/>
          </a:prstGeom>
          <a:noFill/>
          <a:ln w="28575" cap="flat" cmpd="sng" algn="ctr">
            <a:solidFill>
              <a:schemeClr val="tx1"/>
            </a:solidFill>
            <a:prstDash val="solid"/>
            <a:round/>
            <a:headEnd type="none" w="med" len="med"/>
            <a:tailEnd type="none" w="med" len="med"/>
          </a:ln>
          <a:effectLst/>
        </p:spPr>
        <p:txBody>
          <a:bodyPr wrap="none"/>
          <a:lstStyle/>
          <a:p>
            <a:pPr eaLnBrk="1" hangingPunct="1">
              <a:defRPr/>
            </a:pPr>
            <a:endParaRPr lang="en-US">
              <a:latin typeface="Arial" charset="0"/>
            </a:endParaRPr>
          </a:p>
        </p:txBody>
      </p:sp>
      <p:sp>
        <p:nvSpPr>
          <p:cNvPr id="8" name="Colchete esquerdo 5">
            <a:extLst>
              <a:ext uri="{FF2B5EF4-FFF2-40B4-BE49-F238E27FC236}">
                <a16:creationId xmlns:a16="http://schemas.microsoft.com/office/drawing/2014/main" id="{82DE7BF2-37FA-4B50-88F9-C16197854CD5}"/>
              </a:ext>
            </a:extLst>
          </p:cNvPr>
          <p:cNvSpPr/>
          <p:nvPr/>
        </p:nvSpPr>
        <p:spPr bwMode="auto">
          <a:xfrm rot="16200000">
            <a:off x="6227497" y="-1280360"/>
            <a:ext cx="170396" cy="5767388"/>
          </a:xfrm>
          <a:prstGeom prst="leftBracket">
            <a:avLst/>
          </a:prstGeom>
          <a:noFill/>
          <a:ln w="28575" cap="flat" cmpd="sng" algn="ctr">
            <a:solidFill>
              <a:schemeClr val="tx1"/>
            </a:solidFill>
            <a:prstDash val="solid"/>
            <a:round/>
            <a:headEnd type="none" w="med" len="med"/>
            <a:tailEnd type="none" w="med" len="med"/>
          </a:ln>
          <a:effectLst/>
        </p:spPr>
        <p:txBody>
          <a:bodyPr wrap="none"/>
          <a:lstStyle/>
          <a:p>
            <a:pPr eaLnBrk="1" hangingPunct="1">
              <a:defRPr/>
            </a:pPr>
            <a:endParaRPr lang="en-US">
              <a:latin typeface="Arial" charset="0"/>
            </a:endParaRPr>
          </a:p>
        </p:txBody>
      </p:sp>
      <p:sp>
        <p:nvSpPr>
          <p:cNvPr id="9" name="CaixaDeTexto 8">
            <a:extLst>
              <a:ext uri="{FF2B5EF4-FFF2-40B4-BE49-F238E27FC236}">
                <a16:creationId xmlns:a16="http://schemas.microsoft.com/office/drawing/2014/main" id="{5956BF06-85B3-4ADB-8482-51F5AB560583}"/>
              </a:ext>
            </a:extLst>
          </p:cNvPr>
          <p:cNvSpPr txBox="1"/>
          <p:nvPr/>
        </p:nvSpPr>
        <p:spPr>
          <a:xfrm>
            <a:off x="1066800" y="1876811"/>
            <a:ext cx="10591800" cy="1138773"/>
          </a:xfrm>
          <a:prstGeom prst="rect">
            <a:avLst/>
          </a:prstGeom>
          <a:noFill/>
          <a:ln w="28575">
            <a:solidFill>
              <a:schemeClr val="tx1"/>
            </a:solidFill>
          </a:ln>
        </p:spPr>
        <p:txBody>
          <a:bodyPr wrap="square">
            <a:spAutoFit/>
          </a:bodyPr>
          <a:lstStyle/>
          <a:p>
            <a:pPr>
              <a:defRPr/>
            </a:pPr>
            <a:r>
              <a:rPr lang="pt-BR" sz="3400" dirty="0">
                <a:solidFill>
                  <a:schemeClr val="tx1"/>
                </a:solidFill>
                <a:latin typeface="Calibri" panose="020F0502020204030204" pitchFamily="34" charset="0"/>
                <a:cs typeface="Calibri" panose="020F0502020204030204" pitchFamily="34" charset="0"/>
              </a:rPr>
              <a:t>Critério “acima da linha”:</a:t>
            </a:r>
          </a:p>
          <a:p>
            <a:pPr>
              <a:defRPr/>
            </a:pPr>
            <a:r>
              <a:rPr lang="pt-BR" sz="3400" b="0" dirty="0">
                <a:solidFill>
                  <a:schemeClr val="tx1"/>
                </a:solidFill>
                <a:latin typeface="Calibri" panose="020F0502020204030204" pitchFamily="34" charset="0"/>
                <a:cs typeface="Calibri" panose="020F0502020204030204" pitchFamily="34" charset="0"/>
              </a:rPr>
              <a:t>cálculo do déficit utilizando os fluxos de receitas e despesas</a:t>
            </a:r>
            <a:endParaRPr lang="en-US" sz="3400" b="0" dirty="0">
              <a:solidFill>
                <a:schemeClr val="tx1"/>
              </a:solidFill>
              <a:latin typeface="Calibri" panose="020F0502020204030204" pitchFamily="34" charset="0"/>
              <a:cs typeface="Calibri" panose="020F0502020204030204" pitchFamily="34" charset="0"/>
            </a:endParaRPr>
          </a:p>
        </p:txBody>
      </p:sp>
      <p:sp>
        <p:nvSpPr>
          <p:cNvPr id="10" name="CaixaDeTexto 9">
            <a:extLst>
              <a:ext uri="{FF2B5EF4-FFF2-40B4-BE49-F238E27FC236}">
                <a16:creationId xmlns:a16="http://schemas.microsoft.com/office/drawing/2014/main" id="{E35EED5B-79A8-4D97-872F-383ADC04E8AA}"/>
              </a:ext>
            </a:extLst>
          </p:cNvPr>
          <p:cNvSpPr txBox="1"/>
          <p:nvPr/>
        </p:nvSpPr>
        <p:spPr>
          <a:xfrm>
            <a:off x="762000" y="3118335"/>
            <a:ext cx="9677400" cy="1138773"/>
          </a:xfrm>
          <a:prstGeom prst="rect">
            <a:avLst/>
          </a:prstGeom>
          <a:noFill/>
          <a:ln w="28575">
            <a:solidFill>
              <a:schemeClr val="tx1"/>
            </a:solidFill>
          </a:ln>
        </p:spPr>
        <p:txBody>
          <a:bodyPr wrap="square">
            <a:spAutoFit/>
          </a:bodyPr>
          <a:lstStyle/>
          <a:p>
            <a:pPr>
              <a:defRPr/>
            </a:pPr>
            <a:r>
              <a:rPr lang="pt-BR" sz="3400" dirty="0">
                <a:solidFill>
                  <a:schemeClr val="tx1"/>
                </a:solidFill>
                <a:latin typeface="Calibri" panose="020F0502020204030204" pitchFamily="34" charset="0"/>
                <a:cs typeface="Calibri" panose="020F0502020204030204" pitchFamily="34" charset="0"/>
              </a:rPr>
              <a:t>Critério “abaixo da linha”:</a:t>
            </a:r>
          </a:p>
          <a:p>
            <a:pPr>
              <a:defRPr/>
            </a:pPr>
            <a:r>
              <a:rPr lang="pt-BR" sz="3400" b="0" dirty="0">
                <a:solidFill>
                  <a:schemeClr val="tx1"/>
                </a:solidFill>
                <a:latin typeface="Calibri" panose="020F0502020204030204" pitchFamily="34" charset="0"/>
                <a:cs typeface="Calibri" panose="020F0502020204030204" pitchFamily="34" charset="0"/>
              </a:rPr>
              <a:t>cálculo do déficit através da variação da dívida pública</a:t>
            </a:r>
            <a:endParaRPr lang="en-US" sz="3400" b="0" dirty="0">
              <a:solidFill>
                <a:schemeClr val="tx1"/>
              </a:solidFill>
              <a:latin typeface="Calibri" panose="020F0502020204030204" pitchFamily="34" charset="0"/>
              <a:cs typeface="Calibri" panose="020F0502020204030204" pitchFamily="34" charset="0"/>
            </a:endParaRPr>
          </a:p>
        </p:txBody>
      </p:sp>
      <p:cxnSp>
        <p:nvCxnSpPr>
          <p:cNvPr id="11" name="Conector de seta reta 9">
            <a:extLst>
              <a:ext uri="{FF2B5EF4-FFF2-40B4-BE49-F238E27FC236}">
                <a16:creationId xmlns:a16="http://schemas.microsoft.com/office/drawing/2014/main" id="{84A0D6B2-498B-4720-A233-7C16D83A8056}"/>
              </a:ext>
            </a:extLst>
          </p:cNvPr>
          <p:cNvCxnSpPr>
            <a:cxnSpLocks/>
          </p:cNvCxnSpPr>
          <p:nvPr/>
        </p:nvCxnSpPr>
        <p:spPr bwMode="auto">
          <a:xfrm>
            <a:off x="6324601" y="1674762"/>
            <a:ext cx="0" cy="21114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12" name="Conector de seta reta 13">
            <a:extLst>
              <a:ext uri="{FF2B5EF4-FFF2-40B4-BE49-F238E27FC236}">
                <a16:creationId xmlns:a16="http://schemas.microsoft.com/office/drawing/2014/main" id="{A045449B-5086-46C4-BF17-3BD3C058AB22}"/>
              </a:ext>
            </a:extLst>
          </p:cNvPr>
          <p:cNvCxnSpPr>
            <a:cxnSpLocks/>
          </p:cNvCxnSpPr>
          <p:nvPr/>
        </p:nvCxnSpPr>
        <p:spPr bwMode="auto">
          <a:xfrm>
            <a:off x="914400" y="1674764"/>
            <a:ext cx="0" cy="1443571"/>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625709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DC4FBCF0-8732-4B56-AADE-8F2C044004AA}"/>
              </a:ext>
            </a:extLst>
          </p:cNvPr>
          <p:cNvSpPr/>
          <p:nvPr/>
        </p:nvSpPr>
        <p:spPr bwMode="auto">
          <a:xfrm>
            <a:off x="176636" y="2672865"/>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73215566-4503-4C6E-BFFC-50E87E0DD9F0}"/>
              </a:ext>
            </a:extLst>
          </p:cNvPr>
          <p:cNvSpPr>
            <a:spLocks noGrp="1"/>
          </p:cNvSpPr>
          <p:nvPr>
            <p:ph type="title"/>
          </p:nvPr>
        </p:nvSpPr>
        <p:spPr>
          <a:xfrm>
            <a:off x="225082" y="358432"/>
            <a:ext cx="11591777" cy="785813"/>
          </a:xfrm>
        </p:spPr>
        <p:txBody>
          <a:bodyPr/>
          <a:lstStyle/>
          <a:p>
            <a:pPr algn="just"/>
            <a:r>
              <a:rPr lang="pt-BR" sz="3200" b="1" i="0" dirty="0">
                <a:solidFill>
                  <a:srgbClr val="333333"/>
                </a:solidFill>
                <a:effectLst/>
                <a:latin typeface="Source Sans Pro" panose="020B0503030403020204" pitchFamily="34" charset="0"/>
              </a:rPr>
              <a:t>30) </a:t>
            </a:r>
            <a:r>
              <a:rPr lang="pt-BR" sz="3200" dirty="0">
                <a:solidFill>
                  <a:srgbClr val="333333"/>
                </a:solidFill>
                <a:latin typeface="Source Sans Pro" panose="020B0503030403020204" pitchFamily="34" charset="0"/>
              </a:rPr>
              <a:t>FGV - Técnico de Nível Superior (</a:t>
            </a:r>
            <a:r>
              <a:rPr lang="pt-BR" sz="3200" dirty="0" err="1">
                <a:solidFill>
                  <a:srgbClr val="333333"/>
                </a:solidFill>
                <a:latin typeface="Source Sans Pro" panose="020B0503030403020204" pitchFamily="34" charset="0"/>
              </a:rPr>
              <a:t>Pref</a:t>
            </a:r>
            <a:r>
              <a:rPr lang="pt-BR" sz="3200" dirty="0">
                <a:solidFill>
                  <a:srgbClr val="333333"/>
                </a:solidFill>
                <a:latin typeface="Source Sans Pro" panose="020B0503030403020204" pitchFamily="34" charset="0"/>
              </a:rPr>
              <a:t> Salvador)/Suporte Administrativo/Economia ou Gestão Financeira/2017</a:t>
            </a:r>
            <a:endParaRPr lang="pt-BR" sz="3200" dirty="0"/>
          </a:p>
        </p:txBody>
      </p:sp>
      <p:sp>
        <p:nvSpPr>
          <p:cNvPr id="4" name="Rectangle 1">
            <a:extLst>
              <a:ext uri="{FF2B5EF4-FFF2-40B4-BE49-F238E27FC236}">
                <a16:creationId xmlns:a16="http://schemas.microsoft.com/office/drawing/2014/main" id="{AF5CB1E1-B983-4A26-876F-157D34E67D1E}"/>
              </a:ext>
            </a:extLst>
          </p:cNvPr>
          <p:cNvSpPr>
            <a:spLocks noGrp="1" noChangeArrowheads="1"/>
          </p:cNvSpPr>
          <p:nvPr>
            <p:ph idx="1"/>
          </p:nvPr>
        </p:nvSpPr>
        <p:spPr bwMode="auto">
          <a:xfrm>
            <a:off x="225082" y="1191442"/>
            <a:ext cx="11741836" cy="470898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governo pode obter o conceito nominal das Necessidades de Financiamento do Setor Público (NFSP) a partir</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da dedução da NFSP primário os juros reais da dívida.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do resultado da variação da dívida fiscal líquida.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da diferença entre a dívida líquida do setor público e o ajuste patrimonial.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da dedução do NFSP operacional dos juros reais da dívida.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da soma das reservas internacionais e da receita de juros pelo regime de caixa.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graphicFrame>
        <p:nvGraphicFramePr>
          <p:cNvPr id="6" name="Object 14">
            <a:extLst>
              <a:ext uri="{FF2B5EF4-FFF2-40B4-BE49-F238E27FC236}">
                <a16:creationId xmlns:a16="http://schemas.microsoft.com/office/drawing/2014/main" id="{753CDA7F-A70E-4036-B312-7A20423CC0CE}"/>
              </a:ext>
            </a:extLst>
          </p:cNvPr>
          <p:cNvGraphicFramePr>
            <a:graphicFrameLocks noChangeAspect="1"/>
          </p:cNvGraphicFramePr>
          <p:nvPr>
            <p:extLst>
              <p:ext uri="{D42A27DB-BD31-4B8C-83A1-F6EECF244321}">
                <p14:modId xmlns:p14="http://schemas.microsoft.com/office/powerpoint/2010/main" val="1204396872"/>
              </p:ext>
            </p:extLst>
          </p:nvPr>
        </p:nvGraphicFramePr>
        <p:xfrm>
          <a:off x="343804" y="5665788"/>
          <a:ext cx="11539538" cy="762000"/>
        </p:xfrm>
        <a:graphic>
          <a:graphicData uri="http://schemas.openxmlformats.org/presentationml/2006/ole">
            <mc:AlternateContent xmlns:mc="http://schemas.openxmlformats.org/markup-compatibility/2006">
              <mc:Choice xmlns:v="urn:schemas-microsoft-com:vml" Requires="v">
                <p:oleObj name="Equation" r:id="rId2" imgW="3593880" imgH="241200" progId="Equation.DSMT4">
                  <p:embed/>
                </p:oleObj>
              </mc:Choice>
              <mc:Fallback>
                <p:oleObj name="Equation" r:id="rId2" imgW="3593880" imgH="241200" progId="Equation.DSMT4">
                  <p:embed/>
                  <p:pic>
                    <p:nvPicPr>
                      <p:cNvPr id="5" name="Object 14">
                        <a:extLst>
                          <a:ext uri="{FF2B5EF4-FFF2-40B4-BE49-F238E27FC236}">
                            <a16:creationId xmlns:a16="http://schemas.microsoft.com/office/drawing/2014/main" id="{9F5A5342-BAA9-4A0A-B6BF-DCBC824D1A97}"/>
                          </a:ext>
                        </a:extLst>
                      </p:cNvPr>
                      <p:cNvPicPr>
                        <a:picLocks noChangeAspect="1" noChangeArrowheads="1"/>
                      </p:cNvPicPr>
                      <p:nvPr/>
                    </p:nvPicPr>
                    <p:blipFill>
                      <a:blip r:embed="rId3"/>
                      <a:srcRect/>
                      <a:stretch>
                        <a:fillRect/>
                      </a:stretch>
                    </p:blipFill>
                    <p:spPr bwMode="auto">
                      <a:xfrm>
                        <a:off x="343804" y="5665788"/>
                        <a:ext cx="11539538" cy="762000"/>
                      </a:xfrm>
                      <a:prstGeom prst="rect">
                        <a:avLst/>
                      </a:prstGeom>
                      <a:solidFill>
                        <a:schemeClr val="accent6">
                          <a:lumMod val="20000"/>
                          <a:lumOff val="80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9626970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31AB557D-587F-4A34-86B4-A10F72E27BED}"/>
              </a:ext>
            </a:extLst>
          </p:cNvPr>
          <p:cNvSpPr/>
          <p:nvPr/>
        </p:nvSpPr>
        <p:spPr bwMode="auto">
          <a:xfrm>
            <a:off x="204770" y="2771335"/>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31BF4C89-CE5B-436E-8E28-4FA67166D3A2}"/>
              </a:ext>
            </a:extLst>
          </p:cNvPr>
          <p:cNvSpPr>
            <a:spLocks noGrp="1"/>
          </p:cNvSpPr>
          <p:nvPr>
            <p:ph type="title"/>
          </p:nvPr>
        </p:nvSpPr>
        <p:spPr>
          <a:xfrm>
            <a:off x="126608" y="456909"/>
            <a:ext cx="11718387" cy="785813"/>
          </a:xfrm>
        </p:spPr>
        <p:txBody>
          <a:bodyPr/>
          <a:lstStyle/>
          <a:p>
            <a:r>
              <a:rPr lang="pt-BR" b="1" i="0" dirty="0">
                <a:solidFill>
                  <a:schemeClr val="tx1"/>
                </a:solidFill>
                <a:effectLst/>
                <a:latin typeface="Source Sans Pro" panose="020B0503030403020204" pitchFamily="34" charset="0"/>
              </a:rPr>
              <a:t> 31) </a:t>
            </a:r>
            <a:r>
              <a:rPr lang="pt-BR" dirty="0">
                <a:solidFill>
                  <a:schemeClr val="tx1"/>
                </a:solidFill>
                <a:latin typeface="Source Sans Pro" panose="020B0503030403020204" pitchFamily="34" charset="0"/>
              </a:rPr>
              <a:t>FGV - Analista Portuário (CODEBA)/Economista/2016</a:t>
            </a:r>
            <a:br>
              <a:rPr lang="pt-BR" b="1" i="0" dirty="0">
                <a:solidFill>
                  <a:schemeClr val="tx1"/>
                </a:solidFill>
                <a:effectLst/>
                <a:latin typeface="Source Sans Pro" panose="020B0503030403020204" pitchFamily="34" charset="0"/>
              </a:rPr>
            </a:br>
            <a:endParaRPr lang="pt-BR" dirty="0">
              <a:solidFill>
                <a:schemeClr val="tx1"/>
              </a:solidFill>
            </a:endParaRPr>
          </a:p>
        </p:txBody>
      </p:sp>
      <p:sp>
        <p:nvSpPr>
          <p:cNvPr id="4" name="Rectangle 1">
            <a:extLst>
              <a:ext uri="{FF2B5EF4-FFF2-40B4-BE49-F238E27FC236}">
                <a16:creationId xmlns:a16="http://schemas.microsoft.com/office/drawing/2014/main" id="{75E558B8-0E18-4F5C-95D6-D878264C92EA}"/>
              </a:ext>
            </a:extLst>
          </p:cNvPr>
          <p:cNvSpPr>
            <a:spLocks noGrp="1" noChangeArrowheads="1"/>
          </p:cNvSpPr>
          <p:nvPr>
            <p:ph idx="1"/>
          </p:nvPr>
        </p:nvSpPr>
        <p:spPr bwMode="auto">
          <a:xfrm>
            <a:off x="234461" y="727994"/>
            <a:ext cx="11718387" cy="600164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Considerando os conceitos de déficit e dívida pública, assinale a opção que indica estática comparativa corretamente descrita.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Uma redução do déficit público decorre da ampliação e maior efetividade do investimento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Um aumento das transferências governamentais reduz a carga tributária líquida.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O aumento da compra de títulos públicos junto ao setor privado auxilia o governo no financiamento do seu déficit.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Quanto menor o estoque da dívida, maior é a diferença entre carga tributária bruta e líquida.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Um aumento das receitas financeiras reduz o déficit primário.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graphicFrame>
        <p:nvGraphicFramePr>
          <p:cNvPr id="6" name="Object 14">
            <a:extLst>
              <a:ext uri="{FF2B5EF4-FFF2-40B4-BE49-F238E27FC236}">
                <a16:creationId xmlns:a16="http://schemas.microsoft.com/office/drawing/2014/main" id="{61AF9E93-F9BD-435B-9007-3F34AB54AA0F}"/>
              </a:ext>
            </a:extLst>
          </p:cNvPr>
          <p:cNvGraphicFramePr>
            <a:graphicFrameLocks noChangeAspect="1"/>
          </p:cNvGraphicFramePr>
          <p:nvPr>
            <p:extLst>
              <p:ext uri="{D42A27DB-BD31-4B8C-83A1-F6EECF244321}">
                <p14:modId xmlns:p14="http://schemas.microsoft.com/office/powerpoint/2010/main" val="1295979055"/>
              </p:ext>
            </p:extLst>
          </p:nvPr>
        </p:nvGraphicFramePr>
        <p:xfrm>
          <a:off x="3863585" y="3176588"/>
          <a:ext cx="4577030" cy="664213"/>
        </p:xfrm>
        <a:graphic>
          <a:graphicData uri="http://schemas.openxmlformats.org/presentationml/2006/ole">
            <mc:AlternateContent xmlns:mc="http://schemas.openxmlformats.org/markup-compatibility/2006">
              <mc:Choice xmlns:v="urn:schemas-microsoft-com:vml" Requires="v">
                <p:oleObj name="Equation" r:id="rId2" imgW="1638000" imgH="241200" progId="Equation.DSMT4">
                  <p:embed/>
                </p:oleObj>
              </mc:Choice>
              <mc:Fallback>
                <p:oleObj name="Equation" r:id="rId2" imgW="1638000" imgH="241200" progId="Equation.DSMT4">
                  <p:embed/>
                  <p:pic>
                    <p:nvPicPr>
                      <p:cNvPr id="6" name="Object 14">
                        <a:extLst>
                          <a:ext uri="{FF2B5EF4-FFF2-40B4-BE49-F238E27FC236}">
                            <a16:creationId xmlns:a16="http://schemas.microsoft.com/office/drawing/2014/main" id="{753CDA7F-A70E-4036-B312-7A20423CC0CE}"/>
                          </a:ext>
                        </a:extLst>
                      </p:cNvPr>
                      <p:cNvPicPr>
                        <a:picLocks noChangeAspect="1" noChangeArrowheads="1"/>
                      </p:cNvPicPr>
                      <p:nvPr/>
                    </p:nvPicPr>
                    <p:blipFill>
                      <a:blip r:embed="rId3"/>
                      <a:srcRect/>
                      <a:stretch>
                        <a:fillRect/>
                      </a:stretch>
                    </p:blipFill>
                    <p:spPr bwMode="auto">
                      <a:xfrm>
                        <a:off x="3863585" y="3176588"/>
                        <a:ext cx="4577030" cy="66421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9992700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46A7BF9-9997-4342-AA1B-3EC94282B5CA}"/>
              </a:ext>
            </a:extLst>
          </p:cNvPr>
          <p:cNvSpPr/>
          <p:nvPr/>
        </p:nvSpPr>
        <p:spPr bwMode="auto">
          <a:xfrm>
            <a:off x="218837" y="2419641"/>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EE172BF4-7C38-44D8-985E-4D35F0C2FF64}"/>
              </a:ext>
            </a:extLst>
          </p:cNvPr>
          <p:cNvSpPr>
            <a:spLocks noGrp="1"/>
          </p:cNvSpPr>
          <p:nvPr>
            <p:ph type="title"/>
          </p:nvPr>
        </p:nvSpPr>
        <p:spPr>
          <a:xfrm>
            <a:off x="154742" y="456909"/>
            <a:ext cx="11633981" cy="785813"/>
          </a:xfrm>
        </p:spPr>
        <p:txBody>
          <a:bodyPr/>
          <a:lstStyle/>
          <a:p>
            <a:r>
              <a:rPr lang="pt-BR" b="1" i="0" dirty="0">
                <a:solidFill>
                  <a:srgbClr val="333333"/>
                </a:solidFill>
                <a:effectLst/>
                <a:latin typeface="Source Sans Pro" panose="020B0503030403020204" pitchFamily="34" charset="0"/>
              </a:rPr>
              <a:t> 32) </a:t>
            </a:r>
            <a:r>
              <a:rPr lang="pt-BR" dirty="0">
                <a:solidFill>
                  <a:srgbClr val="333333"/>
                </a:solidFill>
                <a:latin typeface="Source Sans Pro" panose="020B0503030403020204" pitchFamily="34" charset="0"/>
              </a:rPr>
              <a:t>FGV - Analista Portuário (CODEBA)/Economista/2016</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589F6402-1923-43FE-99FE-1FB38B9D0C22}"/>
              </a:ext>
            </a:extLst>
          </p:cNvPr>
          <p:cNvSpPr>
            <a:spLocks noGrp="1" noChangeArrowheads="1"/>
          </p:cNvSpPr>
          <p:nvPr>
            <p:ph idx="1"/>
          </p:nvPr>
        </p:nvSpPr>
        <p:spPr bwMode="auto">
          <a:xfrm>
            <a:off x="253219" y="535405"/>
            <a:ext cx="11741836" cy="655564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Para se medir o esforço fiscal do governo no pagamento da dívida pública deve-se tomar como parâmetro: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primário, que é computado como a variação da dívida fiscal líquida do setor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primário, que é computado a partir do resultado nominal descontados os juros nominais.</a:t>
            </a:r>
          </a:p>
          <a:p>
            <a:pPr marL="0" marR="0" lvl="0" indent="0" algn="just" defTabSz="914400" rtl="0" eaLnBrk="0" fontAlgn="ctr" latinLnBrk="0" hangingPunct="0">
              <a:lnSpc>
                <a:spcPct val="100000"/>
              </a:lnSpc>
              <a:spcBef>
                <a:spcPct val="0"/>
              </a:spcBef>
              <a:spcAft>
                <a:spcPct val="0"/>
              </a:spcAft>
              <a:buClrTx/>
              <a:buSzTx/>
              <a:buNone/>
              <a:tabLst/>
            </a:pPr>
            <a:endParaRPr kumimoji="0" lang="pt-BR" altLang="pt-BR" sz="3400" b="0" i="0" u="none" strike="noStrike" cap="none" normalizeH="0" baseline="0" dirty="0">
              <a:ln>
                <a:noFill/>
              </a:ln>
              <a:solidFill>
                <a:schemeClr val="tx1"/>
              </a:solidFill>
              <a:effectLst/>
              <a:latin typeface="Source Sans Pro" panose="020B0503030403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3"/>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nominal acima da linha, que é o indicador oficial para efeitos de cumprimento da meta fiscal.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3"/>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nominal abaixo da linha, que é apurado e consolidado pela Secretaria do Tesouro Nacional.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3"/>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resultado operacional, que é a diferença entre as necessidades de financiamento primárias do setor público e a inflação.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FB9E8BD8-E6FD-4AA7-AB29-ABF856B4AEC7}"/>
              </a:ext>
            </a:extLst>
          </p:cNvPr>
          <p:cNvSpPr txBox="1"/>
          <p:nvPr/>
        </p:nvSpPr>
        <p:spPr>
          <a:xfrm>
            <a:off x="787790" y="3263706"/>
            <a:ext cx="11155681" cy="492443"/>
          </a:xfrm>
          <a:prstGeom prst="rect">
            <a:avLst/>
          </a:prstGeom>
          <a:noFill/>
        </p:spPr>
        <p:txBody>
          <a:bodyPr wrap="square" rtlCol="0">
            <a:spAutoFit/>
          </a:bodyPr>
          <a:lstStyle/>
          <a:p>
            <a:r>
              <a:rPr lang="pt-BR" sz="2600" b="1" dirty="0">
                <a:solidFill>
                  <a:srgbClr val="C00000"/>
                </a:solidFill>
              </a:rPr>
              <a:t>Qual o superávit primário necessário para estabilizar a dívida pública.</a:t>
            </a:r>
          </a:p>
        </p:txBody>
      </p:sp>
    </p:spTree>
    <p:extLst>
      <p:ext uri="{BB962C8B-B14F-4D97-AF65-F5344CB8AC3E}">
        <p14:creationId xmlns:p14="http://schemas.microsoft.com/office/powerpoint/2010/main" val="24798183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17CD8574-BAB9-4EC7-97B6-530A3726F7C5}"/>
              </a:ext>
            </a:extLst>
          </p:cNvPr>
          <p:cNvSpPr/>
          <p:nvPr/>
        </p:nvSpPr>
        <p:spPr bwMode="auto">
          <a:xfrm>
            <a:off x="176636" y="5936569"/>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25336294-D1E9-43FA-979B-324983E53525}"/>
              </a:ext>
            </a:extLst>
          </p:cNvPr>
          <p:cNvSpPr>
            <a:spLocks noGrp="1"/>
          </p:cNvSpPr>
          <p:nvPr>
            <p:ph type="title"/>
          </p:nvPr>
        </p:nvSpPr>
        <p:spPr>
          <a:xfrm>
            <a:off x="140676" y="470976"/>
            <a:ext cx="11816861" cy="785813"/>
          </a:xfrm>
        </p:spPr>
        <p:txBody>
          <a:bodyPr/>
          <a:lstStyle/>
          <a:p>
            <a:r>
              <a:rPr lang="pt-BR" b="1" i="0" dirty="0">
                <a:solidFill>
                  <a:srgbClr val="333333"/>
                </a:solidFill>
                <a:effectLst/>
                <a:latin typeface="Source Sans Pro" panose="020B0503030403020204" pitchFamily="34" charset="0"/>
              </a:rPr>
              <a:t> 33) </a:t>
            </a:r>
            <a:r>
              <a:rPr lang="pt-BR" dirty="0">
                <a:solidFill>
                  <a:srgbClr val="333333"/>
                </a:solidFill>
                <a:latin typeface="Source Sans Pro" panose="020B0503030403020204" pitchFamily="34" charset="0"/>
              </a:rPr>
              <a:t>FGV - Analista Portuário (CODEBA)/Economista/2016</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52CBCB57-0F47-4120-B62E-BFD26AC58C4A}"/>
              </a:ext>
            </a:extLst>
          </p:cNvPr>
          <p:cNvSpPr>
            <a:spLocks noGrp="1" noChangeArrowheads="1"/>
          </p:cNvSpPr>
          <p:nvPr>
            <p:ph idx="1"/>
          </p:nvPr>
        </p:nvSpPr>
        <p:spPr bwMode="auto">
          <a:xfrm>
            <a:off x="234463" y="383714"/>
            <a:ext cx="11816861" cy="698652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A respeito da composição da dívida pública, tomando como base o período de 2002 a 2014, analise as afirmativas a seguir.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1" i="0" u="none" strike="noStrike" cap="none" normalizeH="0" baseline="0" dirty="0">
                <a:ln>
                  <a:noFill/>
                </a:ln>
                <a:solidFill>
                  <a:schemeClr val="tx1"/>
                </a:solidFill>
                <a:effectLst/>
                <a:latin typeface="Source Sans Pro" panose="020B0503030403020204" pitchFamily="34" charset="0"/>
              </a:rPr>
              <a:t>I.</a:t>
            </a:r>
            <a:r>
              <a:rPr kumimoji="0" lang="pt-BR" altLang="pt-BR" sz="2700" b="0" i="0" u="none" strike="noStrike" cap="none" normalizeH="0" baseline="0" dirty="0">
                <a:ln>
                  <a:noFill/>
                </a:ln>
                <a:solidFill>
                  <a:schemeClr val="tx1"/>
                </a:solidFill>
                <a:effectLst/>
                <a:latin typeface="Source Sans Pro" panose="020B0503030403020204" pitchFamily="34" charset="0"/>
              </a:rPr>
              <a:t> Os vencimentos de curto prazo – ou seja, títulos públicos com vencimento em até 12 meses – cresceram gradativamente, reduzindo, portanto, o prazo médio da dívida.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1" i="0" u="none" strike="noStrike" cap="none" normalizeH="0" baseline="0" dirty="0">
                <a:ln>
                  <a:noFill/>
                </a:ln>
                <a:solidFill>
                  <a:schemeClr val="tx1"/>
                </a:solidFill>
                <a:effectLst/>
                <a:latin typeface="Source Sans Pro" panose="020B0503030403020204" pitchFamily="34" charset="0"/>
              </a:rPr>
              <a:t>II</a:t>
            </a:r>
            <a:r>
              <a:rPr kumimoji="0" lang="pt-BR" altLang="pt-BR" sz="2700" b="0" i="0" u="none" strike="noStrike" cap="none" normalizeH="0" baseline="0" dirty="0">
                <a:ln>
                  <a:noFill/>
                </a:ln>
                <a:solidFill>
                  <a:schemeClr val="tx1"/>
                </a:solidFill>
                <a:effectLst/>
                <a:latin typeface="Source Sans Pro" panose="020B0503030403020204" pitchFamily="34" charset="0"/>
              </a:rPr>
              <a:t>. O percentual de títulos públicos pré-fixados e indexados a índices de preços cresceu, tornando, assim, a dívida menos vulnerável a oscilações cambiais.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1" i="0" u="none" strike="noStrike" cap="none" normalizeH="0" baseline="0" dirty="0">
                <a:ln>
                  <a:noFill/>
                </a:ln>
                <a:solidFill>
                  <a:schemeClr val="tx1"/>
                </a:solidFill>
                <a:effectLst/>
                <a:latin typeface="Source Sans Pro" panose="020B0503030403020204" pitchFamily="34" charset="0"/>
              </a:rPr>
              <a:t>III.</a:t>
            </a:r>
            <a:r>
              <a:rPr kumimoji="0" lang="pt-BR" altLang="pt-BR" sz="2700" b="0" i="0" u="none" strike="noStrike" cap="none" normalizeH="0" baseline="0" dirty="0">
                <a:ln>
                  <a:noFill/>
                </a:ln>
                <a:solidFill>
                  <a:schemeClr val="tx1"/>
                </a:solidFill>
                <a:effectLst/>
                <a:latin typeface="Source Sans Pro" panose="020B0503030403020204" pitchFamily="34" charset="0"/>
              </a:rPr>
              <a:t> O Tesouro Direto é uma forma de ampliar o conjunto de investidores, visto que é destinado a pessoas físicas e o valor da aplicação mínima é baixo.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Assinale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se somente a afirmativa </a:t>
            </a:r>
            <a:r>
              <a:rPr kumimoji="0" lang="pt-BR" altLang="pt-BR" sz="2700" b="1" i="0" u="none" strike="noStrike" cap="none" normalizeH="0" baseline="0" dirty="0">
                <a:ln>
                  <a:noFill/>
                </a:ln>
                <a:solidFill>
                  <a:schemeClr val="tx1"/>
                </a:solidFill>
                <a:effectLst/>
                <a:latin typeface="Source Sans Pro" panose="020B0503030403020204" pitchFamily="34" charset="0"/>
              </a:rPr>
              <a:t>I </a:t>
            </a:r>
            <a:r>
              <a:rPr kumimoji="0" lang="pt-BR" altLang="pt-BR" sz="2700" b="0" i="0" u="none" strike="noStrike" cap="none" normalizeH="0" baseline="0" dirty="0">
                <a:ln>
                  <a:noFill/>
                </a:ln>
                <a:solidFill>
                  <a:schemeClr val="tx1"/>
                </a:solidFill>
                <a:effectLst/>
                <a:latin typeface="Source Sans Pro" panose="020B0503030403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se somente a afirmativa </a:t>
            </a:r>
            <a:r>
              <a:rPr kumimoji="0" lang="pt-BR" altLang="pt-BR" sz="2700" b="1" i="0" u="none" strike="noStrike" cap="none" normalizeH="0" baseline="0" dirty="0">
                <a:ln>
                  <a:noFill/>
                </a:ln>
                <a:solidFill>
                  <a:schemeClr val="tx1"/>
                </a:solidFill>
                <a:effectLst/>
                <a:latin typeface="Source Sans Pro" panose="020B0503030403020204" pitchFamily="34" charset="0"/>
              </a:rPr>
              <a:t>II </a:t>
            </a:r>
            <a:r>
              <a:rPr kumimoji="0" lang="pt-BR" altLang="pt-BR" sz="2700" b="0" i="0" u="none" strike="noStrike" cap="none" normalizeH="0" baseline="0" dirty="0">
                <a:ln>
                  <a:noFill/>
                </a:ln>
                <a:solidFill>
                  <a:schemeClr val="tx1"/>
                </a:solidFill>
                <a:effectLst/>
                <a:latin typeface="Source Sans Pro" panose="020B0503030403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se somente a afirmativa </a:t>
            </a:r>
            <a:r>
              <a:rPr kumimoji="0" lang="pt-BR" altLang="pt-BR" sz="2700" b="1" i="0" u="none" strike="noStrike" cap="none" normalizeH="0" baseline="0" dirty="0">
                <a:ln>
                  <a:noFill/>
                </a:ln>
                <a:solidFill>
                  <a:schemeClr val="tx1"/>
                </a:solidFill>
                <a:effectLst/>
                <a:latin typeface="Source Sans Pro" panose="020B0503030403020204" pitchFamily="34" charset="0"/>
              </a:rPr>
              <a:t>III </a:t>
            </a:r>
            <a:r>
              <a:rPr kumimoji="0" lang="pt-BR" altLang="pt-BR" sz="2700" b="0" i="0" u="none" strike="noStrike" cap="none" normalizeH="0" baseline="0" dirty="0">
                <a:ln>
                  <a:noFill/>
                </a:ln>
                <a:solidFill>
                  <a:schemeClr val="tx1"/>
                </a:solidFill>
                <a:effectLst/>
                <a:latin typeface="Source Sans Pro" panose="020B0503030403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se somente as afirmativas </a:t>
            </a:r>
            <a:r>
              <a:rPr kumimoji="0" lang="pt-BR" altLang="pt-BR" sz="2700" b="1" i="0" u="none" strike="noStrike" cap="none" normalizeH="0" baseline="0" dirty="0">
                <a:ln>
                  <a:noFill/>
                </a:ln>
                <a:solidFill>
                  <a:schemeClr val="tx1"/>
                </a:solidFill>
                <a:effectLst/>
                <a:latin typeface="Source Sans Pro" panose="020B0503030403020204" pitchFamily="34" charset="0"/>
              </a:rPr>
              <a:t>II </a:t>
            </a:r>
            <a:r>
              <a:rPr kumimoji="0" lang="pt-BR" altLang="pt-BR" sz="2700" b="0" i="0" u="none" strike="noStrike" cap="none" normalizeH="0" baseline="0" dirty="0">
                <a:ln>
                  <a:noFill/>
                </a:ln>
                <a:solidFill>
                  <a:schemeClr val="tx1"/>
                </a:solidFill>
                <a:effectLst/>
                <a:latin typeface="Source Sans Pro" panose="020B0503030403020204" pitchFamily="34" charset="0"/>
              </a:rPr>
              <a:t>e </a:t>
            </a:r>
            <a:r>
              <a:rPr kumimoji="0" lang="pt-BR" altLang="pt-BR" sz="2700" b="1" i="0" u="none" strike="noStrike" cap="none" normalizeH="0" baseline="0" dirty="0">
                <a:ln>
                  <a:noFill/>
                </a:ln>
                <a:solidFill>
                  <a:schemeClr val="tx1"/>
                </a:solidFill>
                <a:effectLst/>
                <a:latin typeface="Source Sans Pro" panose="020B0503030403020204" pitchFamily="34" charset="0"/>
              </a:rPr>
              <a:t>III </a:t>
            </a:r>
            <a:r>
              <a:rPr kumimoji="0" lang="pt-BR" altLang="pt-BR" sz="2700" b="0" i="0" u="none" strike="noStrike" cap="none" normalizeH="0" baseline="0" dirty="0">
                <a:ln>
                  <a:noFill/>
                </a:ln>
                <a:solidFill>
                  <a:schemeClr val="tx1"/>
                </a:solidFill>
                <a:effectLst/>
                <a:latin typeface="Source Sans Pro" panose="020B0503030403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se todas as afirmativas estiverem corretas.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99E8B1B4-8C9E-4ED4-9C9B-EFA1A04B9ED4}"/>
              </a:ext>
            </a:extLst>
          </p:cNvPr>
          <p:cNvSpPr txBox="1"/>
          <p:nvPr/>
        </p:nvSpPr>
        <p:spPr>
          <a:xfrm>
            <a:off x="1758460" y="2208626"/>
            <a:ext cx="7835706" cy="461665"/>
          </a:xfrm>
          <a:prstGeom prst="rect">
            <a:avLst/>
          </a:prstGeom>
          <a:noFill/>
        </p:spPr>
        <p:txBody>
          <a:bodyPr wrap="square" rtlCol="0">
            <a:spAutoFit/>
          </a:bodyPr>
          <a:lstStyle/>
          <a:p>
            <a:r>
              <a:rPr lang="pt-BR" b="1" dirty="0">
                <a:solidFill>
                  <a:srgbClr val="C00000"/>
                </a:solidFill>
              </a:rPr>
              <a:t>Com a “estabilização” o prazo médio da dívida aumentou.</a:t>
            </a:r>
          </a:p>
        </p:txBody>
      </p:sp>
      <p:sp>
        <p:nvSpPr>
          <p:cNvPr id="6" name="CaixaDeTexto 5">
            <a:extLst>
              <a:ext uri="{FF2B5EF4-FFF2-40B4-BE49-F238E27FC236}">
                <a16:creationId xmlns:a16="http://schemas.microsoft.com/office/drawing/2014/main" id="{65CB11E3-7DD1-41D7-AA84-3982484FB1FD}"/>
              </a:ext>
            </a:extLst>
          </p:cNvPr>
          <p:cNvSpPr txBox="1"/>
          <p:nvPr/>
        </p:nvSpPr>
        <p:spPr>
          <a:xfrm>
            <a:off x="-2347" y="1376287"/>
            <a:ext cx="382174" cy="461665"/>
          </a:xfrm>
          <a:prstGeom prst="rect">
            <a:avLst/>
          </a:prstGeom>
          <a:noFill/>
        </p:spPr>
        <p:txBody>
          <a:bodyPr wrap="square" rtlCol="0">
            <a:spAutoFit/>
          </a:bodyPr>
          <a:lstStyle/>
          <a:p>
            <a:r>
              <a:rPr lang="pt-BR" b="1" dirty="0">
                <a:solidFill>
                  <a:srgbClr val="C00000"/>
                </a:solidFill>
              </a:rPr>
              <a:t>F</a:t>
            </a:r>
          </a:p>
        </p:txBody>
      </p:sp>
      <p:sp>
        <p:nvSpPr>
          <p:cNvPr id="8" name="CaixaDeTexto 7">
            <a:extLst>
              <a:ext uri="{FF2B5EF4-FFF2-40B4-BE49-F238E27FC236}">
                <a16:creationId xmlns:a16="http://schemas.microsoft.com/office/drawing/2014/main" id="{2740AC81-BFF5-4912-B3EE-683ABBBC9725}"/>
              </a:ext>
            </a:extLst>
          </p:cNvPr>
          <p:cNvSpPr txBox="1"/>
          <p:nvPr/>
        </p:nvSpPr>
        <p:spPr>
          <a:xfrm>
            <a:off x="-21106" y="2623623"/>
            <a:ext cx="382174" cy="461665"/>
          </a:xfrm>
          <a:prstGeom prst="rect">
            <a:avLst/>
          </a:prstGeom>
          <a:noFill/>
        </p:spPr>
        <p:txBody>
          <a:bodyPr wrap="square" rtlCol="0">
            <a:spAutoFit/>
          </a:bodyPr>
          <a:lstStyle/>
          <a:p>
            <a:r>
              <a:rPr lang="pt-BR" b="1" dirty="0">
                <a:solidFill>
                  <a:srgbClr val="C00000"/>
                </a:solidFill>
              </a:rPr>
              <a:t>V</a:t>
            </a:r>
          </a:p>
        </p:txBody>
      </p:sp>
      <p:sp>
        <p:nvSpPr>
          <p:cNvPr id="9" name="CaixaDeTexto 8">
            <a:extLst>
              <a:ext uri="{FF2B5EF4-FFF2-40B4-BE49-F238E27FC236}">
                <a16:creationId xmlns:a16="http://schemas.microsoft.com/office/drawing/2014/main" id="{A1A7ED70-B636-4D78-BC64-6EA57556DC32}"/>
              </a:ext>
            </a:extLst>
          </p:cNvPr>
          <p:cNvSpPr txBox="1"/>
          <p:nvPr/>
        </p:nvSpPr>
        <p:spPr>
          <a:xfrm>
            <a:off x="-23453" y="3451272"/>
            <a:ext cx="382174" cy="461665"/>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16056655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6" grpId="0"/>
      <p:bldP spid="8" grpId="0"/>
      <p:bldP spid="9"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2967418B-C00A-4A20-86C0-1F5B4A6E454E}"/>
              </a:ext>
            </a:extLst>
          </p:cNvPr>
          <p:cNvSpPr/>
          <p:nvPr/>
        </p:nvSpPr>
        <p:spPr bwMode="auto">
          <a:xfrm>
            <a:off x="134432" y="371387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DD914B91-539A-4D3B-9DAC-A5674AFA6132}"/>
              </a:ext>
            </a:extLst>
          </p:cNvPr>
          <p:cNvSpPr>
            <a:spLocks noGrp="1"/>
          </p:cNvSpPr>
          <p:nvPr>
            <p:ph type="title"/>
          </p:nvPr>
        </p:nvSpPr>
        <p:spPr>
          <a:xfrm>
            <a:off x="88493" y="472560"/>
            <a:ext cx="11621729" cy="785813"/>
          </a:xfrm>
        </p:spPr>
        <p:txBody>
          <a:bodyPr/>
          <a:lstStyle/>
          <a:p>
            <a:r>
              <a:rPr lang="pt-BR" b="1" i="0" dirty="0">
                <a:solidFill>
                  <a:srgbClr val="333333"/>
                </a:solidFill>
                <a:effectLst/>
                <a:latin typeface="Source Sans Pro" panose="020B0503030403020204" pitchFamily="34" charset="0"/>
              </a:rPr>
              <a:t> 34) </a:t>
            </a:r>
            <a:r>
              <a:rPr lang="pt-BR" dirty="0">
                <a:solidFill>
                  <a:srgbClr val="333333"/>
                </a:solidFill>
                <a:latin typeface="Source Sans Pro" panose="020B0503030403020204" pitchFamily="34" charset="0"/>
              </a:rPr>
              <a:t>FGV - Analista Portuário (CODEBA)/Economista/2016</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434E9A61-6309-4F6B-9E68-61778DFD13FD}"/>
              </a:ext>
            </a:extLst>
          </p:cNvPr>
          <p:cNvSpPr>
            <a:spLocks noGrp="1" noChangeArrowheads="1"/>
          </p:cNvSpPr>
          <p:nvPr>
            <p:ph idx="1"/>
          </p:nvPr>
        </p:nvSpPr>
        <p:spPr bwMode="auto">
          <a:xfrm>
            <a:off x="178223" y="685935"/>
            <a:ext cx="11779315" cy="403187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As opções a seguir listam as condições e os fatores importantes para se ter uma dívida púbica sustentável, </a:t>
            </a:r>
            <a:r>
              <a:rPr kumimoji="0" lang="pt-BR" altLang="pt-BR" b="1" i="0" u="none" strike="noStrike" cap="none" normalizeH="0" baseline="0" dirty="0">
                <a:ln>
                  <a:noFill/>
                </a:ln>
                <a:solidFill>
                  <a:schemeClr val="tx1"/>
                </a:solidFill>
                <a:effectLst/>
                <a:latin typeface="Source Sans Pro" panose="020B0503030403020204" pitchFamily="34" charset="0"/>
              </a:rPr>
              <a:t>à exceção de uma.</a:t>
            </a:r>
            <a:r>
              <a:rPr kumimoji="0" lang="pt-BR" altLang="pt-BR" b="0" i="0" u="none" strike="noStrike" cap="none" normalizeH="0" baseline="0" dirty="0">
                <a:ln>
                  <a:noFill/>
                </a:ln>
                <a:solidFill>
                  <a:schemeClr val="tx1"/>
                </a:solidFill>
                <a:effectLst/>
                <a:latin typeface="Source Sans Pro" panose="020B0503030403020204" pitchFamily="34" charset="0"/>
              </a:rPr>
              <a:t> Assinale-a.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taxa de crescimento real do PIB maior que a taxa real de juros.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existência de superávits primários.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menor dependência da dívida pública externa.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maior taxa de inflação de países estrangeiros.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existência de dominância fiscal.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5E32A82F-CCCD-4E7B-BDDB-DEEA340C3F1B}"/>
              </a:ext>
            </a:extLst>
          </p:cNvPr>
          <p:cNvSpPr txBox="1"/>
          <p:nvPr/>
        </p:nvSpPr>
        <p:spPr>
          <a:xfrm>
            <a:off x="178223" y="4304710"/>
            <a:ext cx="11835554" cy="2400657"/>
          </a:xfrm>
          <a:prstGeom prst="rect">
            <a:avLst/>
          </a:prstGeom>
          <a:solidFill>
            <a:srgbClr val="F8F8F8"/>
          </a:solidFill>
          <a:ln>
            <a:solidFill>
              <a:schemeClr val="tx1"/>
            </a:solidFill>
          </a:ln>
        </p:spPr>
        <p:txBody>
          <a:bodyPr wrap="square" rtlCol="0">
            <a:spAutoFit/>
          </a:bodyPr>
          <a:lstStyle/>
          <a:p>
            <a:pPr marL="342900" indent="-342900" algn="just">
              <a:buFont typeface="Wingdings" panose="05000000000000000000" pitchFamily="2" charset="2"/>
              <a:buChar char="§"/>
            </a:pPr>
            <a:r>
              <a:rPr lang="pt-BR" sz="2500" b="0" i="0" dirty="0">
                <a:solidFill>
                  <a:srgbClr val="000000"/>
                </a:solidFill>
                <a:effectLst/>
                <a:latin typeface="Arial" panose="020B0604020202020204" pitchFamily="34" charset="0"/>
              </a:rPr>
              <a:t>A dominância fiscal se refere à situação em que o Banco Central se vê impedido de elevar a taxa de juros para combater a inflação porque a elevação do pagamento de juros sobre a dívida pública amplifica o desequilíbrio fiscal. </a:t>
            </a:r>
          </a:p>
          <a:p>
            <a:pPr marL="342900" indent="-342900" algn="just">
              <a:buFont typeface="Wingdings" panose="05000000000000000000" pitchFamily="2" charset="2"/>
              <a:buChar char="§"/>
            </a:pPr>
            <a:r>
              <a:rPr lang="pt-BR" sz="2500" b="0" i="0" dirty="0">
                <a:solidFill>
                  <a:srgbClr val="000000"/>
                </a:solidFill>
                <a:effectLst/>
                <a:latin typeface="Arial" panose="020B0604020202020204" pitchFamily="34" charset="0"/>
              </a:rPr>
              <a:t>O desequilíbrio afugenta investidores, a taxa de câmbio se deprecia e a inflação se acelera. Nessas condições, a política monetária se torna ineficaz e, até mesmo, contraproducente.</a:t>
            </a:r>
            <a:endParaRPr lang="pt-BR" sz="2500" dirty="0"/>
          </a:p>
        </p:txBody>
      </p:sp>
    </p:spTree>
    <p:extLst>
      <p:ext uri="{BB962C8B-B14F-4D97-AF65-F5344CB8AC3E}">
        <p14:creationId xmlns:p14="http://schemas.microsoft.com/office/powerpoint/2010/main" val="37754255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8E887CD-BE70-43D9-98EE-2EC389D6C1ED}"/>
              </a:ext>
            </a:extLst>
          </p:cNvPr>
          <p:cNvSpPr/>
          <p:nvPr/>
        </p:nvSpPr>
        <p:spPr bwMode="auto">
          <a:xfrm>
            <a:off x="0" y="3117576"/>
            <a:ext cx="12192000" cy="3505200"/>
          </a:xfrm>
          <a:prstGeom prst="rect">
            <a:avLst/>
          </a:prstGeom>
          <a:solidFill>
            <a:srgbClr val="F8F8F8"/>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grpSp>
        <p:nvGrpSpPr>
          <p:cNvPr id="5" name="Grupo 6">
            <a:extLst>
              <a:ext uri="{FF2B5EF4-FFF2-40B4-BE49-F238E27FC236}">
                <a16:creationId xmlns:a16="http://schemas.microsoft.com/office/drawing/2014/main" id="{8C995F01-BDA9-4BA0-990D-06B06A477644}"/>
              </a:ext>
            </a:extLst>
          </p:cNvPr>
          <p:cNvGrpSpPr>
            <a:grpSpLocks/>
          </p:cNvGrpSpPr>
          <p:nvPr/>
        </p:nvGrpSpPr>
        <p:grpSpPr bwMode="auto">
          <a:xfrm>
            <a:off x="143890" y="1138608"/>
            <a:ext cx="8085710" cy="1750368"/>
            <a:chOff x="45734" y="2343150"/>
            <a:chExt cx="5689586" cy="1371600"/>
          </a:xfrm>
        </p:grpSpPr>
        <p:graphicFrame>
          <p:nvGraphicFramePr>
            <p:cNvPr id="6" name="Object 3">
              <a:extLst>
                <a:ext uri="{FF2B5EF4-FFF2-40B4-BE49-F238E27FC236}">
                  <a16:creationId xmlns:a16="http://schemas.microsoft.com/office/drawing/2014/main" id="{E557E22A-59FD-4027-B14C-AF7815B93915}"/>
                </a:ext>
              </a:extLst>
            </p:cNvPr>
            <p:cNvGraphicFramePr>
              <a:graphicFrameLocks/>
            </p:cNvGraphicFramePr>
            <p:nvPr>
              <p:extLst>
                <p:ext uri="{D42A27DB-BD31-4B8C-83A1-F6EECF244321}">
                  <p14:modId xmlns:p14="http://schemas.microsoft.com/office/powerpoint/2010/main" val="811060181"/>
                </p:ext>
              </p:extLst>
            </p:nvPr>
          </p:nvGraphicFramePr>
          <p:xfrm>
            <a:off x="762000" y="2343150"/>
            <a:ext cx="4973320" cy="1371600"/>
          </p:xfrm>
          <a:graphic>
            <a:graphicData uri="http://schemas.openxmlformats.org/presentationml/2006/ole">
              <mc:AlternateContent xmlns:mc="http://schemas.openxmlformats.org/markup-compatibility/2006">
                <mc:Choice xmlns:v="urn:schemas-microsoft-com:vml" Requires="v">
                  <p:oleObj name="Equation" r:id="rId2" imgW="1854200" imgH="457200" progId="Equation.DSMT4">
                    <p:embed/>
                  </p:oleObj>
                </mc:Choice>
                <mc:Fallback>
                  <p:oleObj name="Equation" r:id="rId2" imgW="1854200" imgH="457200" progId="Equation.DSMT4">
                    <p:embed/>
                    <p:pic>
                      <p:nvPicPr>
                        <p:cNvPr id="6" name="Object 3">
                          <a:extLst>
                            <a:ext uri="{FF2B5EF4-FFF2-40B4-BE49-F238E27FC236}">
                              <a16:creationId xmlns:a16="http://schemas.microsoft.com/office/drawing/2014/main" id="{3DA2EEBB-953E-43BB-889F-8CDCC3656EC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343150"/>
                          <a:ext cx="4973320" cy="1371600"/>
                        </a:xfrm>
                        <a:prstGeom prst="rect">
                          <a:avLst/>
                        </a:prstGeom>
                        <a:solidFill>
                          <a:srgbClr val="F2F2F2"/>
                        </a:solidFill>
                        <a:ln w="9525">
                          <a:solidFill>
                            <a:schemeClr val="tx1"/>
                          </a:solidFill>
                          <a:miter lim="800000"/>
                          <a:headEnd/>
                          <a:tailEnd/>
                        </a:ln>
                      </p:spPr>
                    </p:pic>
                  </p:oleObj>
                </mc:Fallback>
              </mc:AlternateContent>
            </a:graphicData>
          </a:graphic>
        </p:graphicFrame>
        <p:sp>
          <p:nvSpPr>
            <p:cNvPr id="7" name="CaixaDeTexto 10">
              <a:extLst>
                <a:ext uri="{FF2B5EF4-FFF2-40B4-BE49-F238E27FC236}">
                  <a16:creationId xmlns:a16="http://schemas.microsoft.com/office/drawing/2014/main" id="{FFEA6343-3C65-4DEC-BE29-B3B8A35C1CFD}"/>
                </a:ext>
              </a:extLst>
            </p:cNvPr>
            <p:cNvSpPr txBox="1">
              <a:spLocks noChangeArrowheads="1"/>
            </p:cNvSpPr>
            <p:nvPr/>
          </p:nvSpPr>
          <p:spPr bwMode="auto">
            <a:xfrm>
              <a:off x="45734" y="2627352"/>
              <a:ext cx="911225" cy="530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en-US" sz="3800" b="1" dirty="0">
                <a:latin typeface="Calibri" panose="020F0502020204030204" pitchFamily="34" charset="0"/>
                <a:cs typeface="Calibri" panose="020F0502020204030204" pitchFamily="34" charset="0"/>
              </a:endParaRPr>
            </a:p>
          </p:txBody>
        </p:sp>
      </p:grpSp>
      <p:sp>
        <p:nvSpPr>
          <p:cNvPr id="8" name="Espaço Reservado para Conteúdo 2">
            <a:extLst>
              <a:ext uri="{FF2B5EF4-FFF2-40B4-BE49-F238E27FC236}">
                <a16:creationId xmlns:a16="http://schemas.microsoft.com/office/drawing/2014/main" id="{78E161A7-2B3C-4262-9D90-F0AFB2906125}"/>
              </a:ext>
            </a:extLst>
          </p:cNvPr>
          <p:cNvSpPr txBox="1">
            <a:spLocks/>
          </p:cNvSpPr>
          <p:nvPr/>
        </p:nvSpPr>
        <p:spPr bwMode="auto">
          <a:xfrm>
            <a:off x="0" y="3193776"/>
            <a:ext cx="12344400" cy="22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30250" indent="-2730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ClrTx/>
              <a:buSzPct val="95000"/>
              <a:buFont typeface="Wingdings" panose="05000000000000000000" pitchFamily="2" charset="2"/>
              <a:buChar char="§"/>
            </a:pPr>
            <a:r>
              <a:rPr lang="pt-BR" altLang="en-US" sz="3600" b="1" dirty="0">
                <a:latin typeface="Calibri" panose="020F0502020204030204" pitchFamily="34" charset="0"/>
                <a:cs typeface="Calibri" panose="020F0502020204030204" pitchFamily="34" charset="0"/>
              </a:rPr>
              <a:t>A equação (V) nos mostra que a relação (dívida/PIB) aumenta:</a:t>
            </a:r>
          </a:p>
          <a:p>
            <a:pPr lvl="1">
              <a:buClrTx/>
              <a:buSzPct val="95000"/>
              <a:buFont typeface="Wingdings" panose="05000000000000000000" pitchFamily="2" charset="2"/>
              <a:buChar char="§"/>
            </a:pPr>
            <a:r>
              <a:rPr lang="pt-BR" altLang="en-US" sz="3600" b="0" dirty="0">
                <a:latin typeface="Calibri" panose="020F0502020204030204" pitchFamily="34" charset="0"/>
                <a:cs typeface="Calibri" panose="020F0502020204030204" pitchFamily="34" charset="0"/>
              </a:rPr>
              <a:t>Quanto maior a taxa de juros incidente sobre a dívida.</a:t>
            </a:r>
          </a:p>
          <a:p>
            <a:pPr lvl="1">
              <a:buClrTx/>
              <a:buSzPct val="95000"/>
              <a:buFont typeface="Wingdings" panose="05000000000000000000" pitchFamily="2" charset="2"/>
              <a:buChar char="§"/>
            </a:pPr>
            <a:r>
              <a:rPr lang="pt-BR" altLang="en-US" sz="3600" b="0" dirty="0">
                <a:latin typeface="Calibri" panose="020F0502020204030204" pitchFamily="34" charset="0"/>
                <a:cs typeface="Calibri" panose="020F0502020204030204" pitchFamily="34" charset="0"/>
              </a:rPr>
              <a:t>Quanto menor a taxa de crescimento do PIB real.</a:t>
            </a:r>
          </a:p>
          <a:p>
            <a:pPr lvl="1">
              <a:buClrTx/>
              <a:buSzPct val="95000"/>
              <a:buFont typeface="Wingdings" panose="05000000000000000000" pitchFamily="2" charset="2"/>
              <a:buChar char="§"/>
            </a:pPr>
            <a:r>
              <a:rPr lang="pt-BR" altLang="en-US" sz="3600" b="0" dirty="0">
                <a:latin typeface="Calibri" panose="020F0502020204030204" pitchFamily="34" charset="0"/>
                <a:cs typeface="Calibri" panose="020F0502020204030204" pitchFamily="34" charset="0"/>
              </a:rPr>
              <a:t>Quanto maior o coeficiente de endividamento inicial.</a:t>
            </a:r>
          </a:p>
          <a:p>
            <a:pPr lvl="1">
              <a:buClrTx/>
              <a:buSzPct val="95000"/>
              <a:buFont typeface="Wingdings" panose="05000000000000000000" pitchFamily="2" charset="2"/>
              <a:buChar char="§"/>
            </a:pPr>
            <a:r>
              <a:rPr lang="pt-BR" altLang="en-US" sz="3600" b="0" dirty="0">
                <a:latin typeface="Calibri" panose="020F0502020204030204" pitchFamily="34" charset="0"/>
                <a:cs typeface="Calibri" panose="020F0502020204030204" pitchFamily="34" charset="0"/>
              </a:rPr>
              <a:t>Quanto maior o déficit primário em relação ao PIB.</a:t>
            </a:r>
          </a:p>
        </p:txBody>
      </p:sp>
      <p:sp>
        <p:nvSpPr>
          <p:cNvPr id="9" name="Rectangle 2">
            <a:extLst>
              <a:ext uri="{FF2B5EF4-FFF2-40B4-BE49-F238E27FC236}">
                <a16:creationId xmlns:a16="http://schemas.microsoft.com/office/drawing/2014/main" id="{07F78800-AB96-44F1-B2EF-D8985795E4B1}"/>
              </a:ext>
            </a:extLst>
          </p:cNvPr>
          <p:cNvSpPr>
            <a:spLocks noGrp="1" noChangeArrowheads="1"/>
          </p:cNvSpPr>
          <p:nvPr>
            <p:ph type="title"/>
          </p:nvPr>
        </p:nvSpPr>
        <p:spPr>
          <a:xfrm>
            <a:off x="228600" y="-189505"/>
            <a:ext cx="11963400" cy="1143000"/>
          </a:xfrm>
        </p:spPr>
        <p:txBody>
          <a:bodyPr/>
          <a:lstStyle/>
          <a:p>
            <a:pPr algn="ctr"/>
            <a:r>
              <a:rPr lang="pt-BR" altLang="en-US" sz="4700" b="1" dirty="0">
                <a:solidFill>
                  <a:schemeClr val="tx1"/>
                </a:solidFill>
                <a:latin typeface="Arial" panose="020B0604020202020204" pitchFamily="34" charset="0"/>
                <a:cs typeface="Arial" panose="020B0604020202020204" pitchFamily="34" charset="0"/>
              </a:rPr>
              <a:t>A ROI  do Governo e a Razão Dívida/PIB</a:t>
            </a:r>
          </a:p>
        </p:txBody>
      </p:sp>
    </p:spTree>
    <p:extLst>
      <p:ext uri="{BB962C8B-B14F-4D97-AF65-F5344CB8AC3E}">
        <p14:creationId xmlns:p14="http://schemas.microsoft.com/office/powerpoint/2010/main" val="413384975"/>
      </p:ext>
    </p:extLst>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810E3F-C9EB-4163-9FAA-705EE953BF5B}"/>
              </a:ext>
            </a:extLst>
          </p:cNvPr>
          <p:cNvSpPr>
            <a:spLocks noGrp="1"/>
          </p:cNvSpPr>
          <p:nvPr>
            <p:ph type="title"/>
          </p:nvPr>
        </p:nvSpPr>
        <p:spPr>
          <a:xfrm>
            <a:off x="98473" y="442842"/>
            <a:ext cx="11238523" cy="785813"/>
          </a:xfrm>
        </p:spPr>
        <p:txBody>
          <a:bodyPr/>
          <a:lstStyle/>
          <a:p>
            <a:r>
              <a:rPr lang="pt-BR" b="1" i="0" dirty="0">
                <a:solidFill>
                  <a:srgbClr val="333333"/>
                </a:solidFill>
                <a:effectLst/>
                <a:latin typeface="Source Sans Pro" panose="020B0503030403020204" pitchFamily="34" charset="0"/>
              </a:rPr>
              <a:t> 35) </a:t>
            </a:r>
            <a:r>
              <a:rPr lang="pt-BR" dirty="0">
                <a:solidFill>
                  <a:srgbClr val="333333"/>
                </a:solidFill>
                <a:latin typeface="Source Sans Pro" panose="020B0503030403020204" pitchFamily="34" charset="0"/>
              </a:rPr>
              <a:t>FGV - Analista (DPE MT)/Economista/2015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7BEDA624-322D-4B7C-9A14-2D7F5909703B}"/>
              </a:ext>
            </a:extLst>
          </p:cNvPr>
          <p:cNvSpPr>
            <a:spLocks noGrp="1" noChangeArrowheads="1"/>
          </p:cNvSpPr>
          <p:nvPr>
            <p:ph idx="1"/>
          </p:nvPr>
        </p:nvSpPr>
        <p:spPr bwMode="auto">
          <a:xfrm>
            <a:off x="164152" y="630219"/>
            <a:ext cx="11821522" cy="549381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Com relação aos conceitos de déficit e dívida pública, assinale </a:t>
            </a:r>
            <a:r>
              <a:rPr kumimoji="0" lang="pt-BR" altLang="pt-BR" sz="2700" b="1" i="0" u="none" strike="noStrike" cap="none" normalizeH="0" baseline="0" dirty="0">
                <a:ln>
                  <a:noFill/>
                </a:ln>
                <a:solidFill>
                  <a:schemeClr val="tx1"/>
                </a:solidFill>
                <a:effectLst/>
                <a:latin typeface="Source Sans Pro" panose="020B0503030403020204" pitchFamily="34" charset="0"/>
              </a:rPr>
              <a:t>V</a:t>
            </a:r>
            <a:r>
              <a:rPr kumimoji="0" lang="pt-BR" altLang="pt-BR" sz="2700" b="0" i="0" u="none" strike="noStrike" cap="none" normalizeH="0" baseline="0" dirty="0">
                <a:ln>
                  <a:noFill/>
                </a:ln>
                <a:solidFill>
                  <a:schemeClr val="tx1"/>
                </a:solidFill>
                <a:effectLst/>
                <a:latin typeface="Source Sans Pro" panose="020B0503030403020204" pitchFamily="34" charset="0"/>
              </a:rPr>
              <a:t> para a afirmativa verdadeira e </a:t>
            </a:r>
            <a:r>
              <a:rPr kumimoji="0" lang="pt-BR" altLang="pt-BR" sz="2700" b="1" i="0" u="none" strike="noStrike" cap="none" normalizeH="0" baseline="0" dirty="0">
                <a:ln>
                  <a:noFill/>
                </a:ln>
                <a:solidFill>
                  <a:schemeClr val="tx1"/>
                </a:solidFill>
                <a:effectLst/>
                <a:latin typeface="Source Sans Pro" panose="020B0503030403020204" pitchFamily="34" charset="0"/>
              </a:rPr>
              <a:t>F</a:t>
            </a:r>
            <a:r>
              <a:rPr kumimoji="0" lang="pt-BR" altLang="pt-BR" sz="2700" b="0" i="0" u="none" strike="noStrike" cap="none" normalizeH="0" baseline="0" dirty="0">
                <a:ln>
                  <a:noFill/>
                </a:ln>
                <a:solidFill>
                  <a:schemeClr val="tx1"/>
                </a:solidFill>
                <a:effectLst/>
                <a:latin typeface="Source Sans Pro" panose="020B0503030403020204" pitchFamily="34" charset="0"/>
              </a:rPr>
              <a:t> para a falsa.</a:t>
            </a:r>
            <a:endParaRPr lang="pt-BR" altLang="pt-BR" sz="27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  ) O financiamento do déficit público pode ser feito via venda de títulos públicos ao setor privado ou ao Banco Central, o que leva ao endividamento do Tesouro Nacional.</a:t>
            </a:r>
            <a:endParaRPr lang="pt-BR" altLang="pt-BR" sz="27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 ) Quanto maior for o déficit público, maior será o gasto com juros, o que aumenta a diferença entre a carga tributária bruta e líquida.</a:t>
            </a: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7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7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7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 ) O conceito operacional de déficit público inclui todos os gastos do setor público sem nenhuma correção monetária ou cambial.</a:t>
            </a:r>
            <a:endParaRPr lang="pt-BR" altLang="pt-BR" sz="27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212485BD-C896-4264-94B7-D4BA5F1D2EB4}"/>
              </a:ext>
            </a:extLst>
          </p:cNvPr>
          <p:cNvSpPr txBox="1"/>
          <p:nvPr/>
        </p:nvSpPr>
        <p:spPr>
          <a:xfrm>
            <a:off x="239148" y="1519305"/>
            <a:ext cx="534572" cy="464234"/>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4B3A297C-14B8-481C-AB57-3617874B7A4B}"/>
              </a:ext>
            </a:extLst>
          </p:cNvPr>
          <p:cNvSpPr txBox="1"/>
          <p:nvPr/>
        </p:nvSpPr>
        <p:spPr>
          <a:xfrm>
            <a:off x="250870" y="2740850"/>
            <a:ext cx="534572" cy="464234"/>
          </a:xfrm>
          <a:prstGeom prst="rect">
            <a:avLst/>
          </a:prstGeom>
          <a:noFill/>
        </p:spPr>
        <p:txBody>
          <a:bodyPr wrap="square" rtlCol="0">
            <a:spAutoFit/>
          </a:bodyPr>
          <a:lstStyle/>
          <a:p>
            <a:r>
              <a:rPr lang="pt-BR" b="1" dirty="0">
                <a:solidFill>
                  <a:srgbClr val="C00000"/>
                </a:solidFill>
              </a:rPr>
              <a:t>F</a:t>
            </a:r>
          </a:p>
        </p:txBody>
      </p:sp>
      <p:sp>
        <p:nvSpPr>
          <p:cNvPr id="7" name="CaixaDeTexto 6">
            <a:extLst>
              <a:ext uri="{FF2B5EF4-FFF2-40B4-BE49-F238E27FC236}">
                <a16:creationId xmlns:a16="http://schemas.microsoft.com/office/drawing/2014/main" id="{102599E2-880F-4619-9781-255E4255755C}"/>
              </a:ext>
            </a:extLst>
          </p:cNvPr>
          <p:cNvSpPr txBox="1"/>
          <p:nvPr/>
        </p:nvSpPr>
        <p:spPr>
          <a:xfrm>
            <a:off x="248525" y="4806455"/>
            <a:ext cx="534572" cy="464234"/>
          </a:xfrm>
          <a:prstGeom prst="rect">
            <a:avLst/>
          </a:prstGeom>
          <a:noFill/>
        </p:spPr>
        <p:txBody>
          <a:bodyPr wrap="square" rtlCol="0">
            <a:spAutoFit/>
          </a:bodyPr>
          <a:lstStyle/>
          <a:p>
            <a:r>
              <a:rPr lang="pt-BR" b="1" dirty="0">
                <a:solidFill>
                  <a:srgbClr val="C00000"/>
                </a:solidFill>
              </a:rPr>
              <a:t>F</a:t>
            </a:r>
          </a:p>
        </p:txBody>
      </p:sp>
      <p:sp>
        <p:nvSpPr>
          <p:cNvPr id="8" name="CaixaDeTexto 7">
            <a:extLst>
              <a:ext uri="{FF2B5EF4-FFF2-40B4-BE49-F238E27FC236}">
                <a16:creationId xmlns:a16="http://schemas.microsoft.com/office/drawing/2014/main" id="{BC65F0A8-DC65-4E4B-ADE1-204212707C6F}"/>
              </a:ext>
            </a:extLst>
          </p:cNvPr>
          <p:cNvSpPr txBox="1"/>
          <p:nvPr/>
        </p:nvSpPr>
        <p:spPr>
          <a:xfrm>
            <a:off x="1617785" y="2321169"/>
            <a:ext cx="2321169" cy="461665"/>
          </a:xfrm>
          <a:prstGeom prst="rect">
            <a:avLst/>
          </a:prstGeom>
          <a:noFill/>
        </p:spPr>
        <p:txBody>
          <a:bodyPr wrap="square" rtlCol="0">
            <a:spAutoFit/>
          </a:bodyPr>
          <a:lstStyle/>
          <a:p>
            <a:r>
              <a:rPr lang="pt-BR" b="1" dirty="0">
                <a:solidFill>
                  <a:srgbClr val="C00000"/>
                </a:solidFill>
              </a:rPr>
              <a:t>Perfeito</a:t>
            </a:r>
          </a:p>
        </p:txBody>
      </p:sp>
      <p:sp>
        <p:nvSpPr>
          <p:cNvPr id="9" name="CaixaDeTexto 8">
            <a:extLst>
              <a:ext uri="{FF2B5EF4-FFF2-40B4-BE49-F238E27FC236}">
                <a16:creationId xmlns:a16="http://schemas.microsoft.com/office/drawing/2014/main" id="{6E389361-1E17-4A77-BB06-D70A772E148E}"/>
              </a:ext>
            </a:extLst>
          </p:cNvPr>
          <p:cNvSpPr txBox="1"/>
          <p:nvPr/>
        </p:nvSpPr>
        <p:spPr>
          <a:xfrm>
            <a:off x="208668" y="3556780"/>
            <a:ext cx="11774664" cy="1200329"/>
          </a:xfrm>
          <a:prstGeom prst="rect">
            <a:avLst/>
          </a:prstGeom>
          <a:noFill/>
        </p:spPr>
        <p:txBody>
          <a:bodyPr wrap="square" rtlCol="0">
            <a:spAutoFit/>
          </a:bodyPr>
          <a:lstStyle/>
          <a:p>
            <a:pPr algn="just"/>
            <a:r>
              <a:rPr lang="pt-BR" b="1" dirty="0">
                <a:solidFill>
                  <a:srgbClr val="C00000"/>
                </a:solidFill>
              </a:rPr>
              <a:t>Discordância. Um déficit maior, que aumente a dívida, aumenta a despesa com juros. Como a diferença entre a CTB e a CTL inclui os juros, uma maior despesa com juros aumenta a diferença entre a CTB e a CTL.</a:t>
            </a:r>
          </a:p>
        </p:txBody>
      </p:sp>
      <p:sp>
        <p:nvSpPr>
          <p:cNvPr id="10" name="CaixaDeTexto 9">
            <a:extLst>
              <a:ext uri="{FF2B5EF4-FFF2-40B4-BE49-F238E27FC236}">
                <a16:creationId xmlns:a16="http://schemas.microsoft.com/office/drawing/2014/main" id="{7757F1B1-84D2-49B8-A780-60F9E37FFB3E}"/>
              </a:ext>
            </a:extLst>
          </p:cNvPr>
          <p:cNvSpPr txBox="1"/>
          <p:nvPr/>
        </p:nvSpPr>
        <p:spPr>
          <a:xfrm>
            <a:off x="206323" y="5692724"/>
            <a:ext cx="11774664" cy="830997"/>
          </a:xfrm>
          <a:prstGeom prst="rect">
            <a:avLst/>
          </a:prstGeom>
          <a:noFill/>
        </p:spPr>
        <p:txBody>
          <a:bodyPr wrap="square" rtlCol="0">
            <a:spAutoFit/>
          </a:bodyPr>
          <a:lstStyle/>
          <a:p>
            <a:pPr algn="just"/>
            <a:r>
              <a:rPr lang="pt-BR" b="1" dirty="0">
                <a:solidFill>
                  <a:srgbClr val="C00000"/>
                </a:solidFill>
              </a:rPr>
              <a:t>Discordância. O déficit operacional corresponde ao déficit nominal excluídas as correções monetária e cambial.</a:t>
            </a:r>
          </a:p>
        </p:txBody>
      </p:sp>
    </p:spTree>
    <p:extLst>
      <p:ext uri="{BB962C8B-B14F-4D97-AF65-F5344CB8AC3E}">
        <p14:creationId xmlns:p14="http://schemas.microsoft.com/office/powerpoint/2010/main" val="30085992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3E0EE5F8-7B6A-4558-B0CE-F4225F58A2FD}"/>
              </a:ext>
            </a:extLst>
          </p:cNvPr>
          <p:cNvSpPr/>
          <p:nvPr/>
        </p:nvSpPr>
        <p:spPr bwMode="auto">
          <a:xfrm>
            <a:off x="106298" y="1463037"/>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5" name="Título 1">
            <a:extLst>
              <a:ext uri="{FF2B5EF4-FFF2-40B4-BE49-F238E27FC236}">
                <a16:creationId xmlns:a16="http://schemas.microsoft.com/office/drawing/2014/main" id="{41F3EEAF-8946-482C-BCD7-5DFF56DA397D}"/>
              </a:ext>
            </a:extLst>
          </p:cNvPr>
          <p:cNvSpPr>
            <a:spLocks noGrp="1"/>
          </p:cNvSpPr>
          <p:nvPr>
            <p:ph type="title"/>
          </p:nvPr>
        </p:nvSpPr>
        <p:spPr>
          <a:xfrm>
            <a:off x="98473" y="442842"/>
            <a:ext cx="11238523" cy="785813"/>
          </a:xfrm>
        </p:spPr>
        <p:txBody>
          <a:bodyPr/>
          <a:lstStyle/>
          <a:p>
            <a:r>
              <a:rPr lang="pt-BR" b="1" i="0" dirty="0">
                <a:solidFill>
                  <a:srgbClr val="333333"/>
                </a:solidFill>
                <a:effectLst/>
                <a:latin typeface="Source Sans Pro" panose="020B0503030403020204" pitchFamily="34" charset="0"/>
              </a:rPr>
              <a:t> </a:t>
            </a:r>
            <a:br>
              <a:rPr lang="pt-BR" b="1" i="0" dirty="0">
                <a:solidFill>
                  <a:srgbClr val="333333"/>
                </a:solidFill>
                <a:effectLst/>
                <a:latin typeface="Source Sans Pro" panose="020B0503030403020204" pitchFamily="34" charset="0"/>
              </a:rPr>
            </a:br>
            <a:endParaRPr lang="pt-BR" dirty="0"/>
          </a:p>
        </p:txBody>
      </p:sp>
      <p:sp>
        <p:nvSpPr>
          <p:cNvPr id="6" name="Rectangle 1">
            <a:extLst>
              <a:ext uri="{FF2B5EF4-FFF2-40B4-BE49-F238E27FC236}">
                <a16:creationId xmlns:a16="http://schemas.microsoft.com/office/drawing/2014/main" id="{1A91C00C-CE16-4547-9025-EA1B15A55C10}"/>
              </a:ext>
            </a:extLst>
          </p:cNvPr>
          <p:cNvSpPr>
            <a:spLocks noGrp="1" noChangeArrowheads="1"/>
          </p:cNvSpPr>
          <p:nvPr>
            <p:ph idx="1"/>
          </p:nvPr>
        </p:nvSpPr>
        <p:spPr bwMode="auto">
          <a:xfrm>
            <a:off x="164152" y="174522"/>
            <a:ext cx="11821522" cy="300082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Source Sans Pro" panose="020B0503030403020204" pitchFamily="34" charset="0"/>
              </a:rPr>
              <a:t>As afirmativas são, respectivamente,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V, V e F.</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V, F e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V, F e F.</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F, V e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Source Sans Pro" panose="020B0503030403020204" pitchFamily="34" charset="0"/>
              </a:rPr>
              <a:t>F, F e F.</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63168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FFFFEE46-E893-492F-AF22-567360B5214C}"/>
              </a:ext>
            </a:extLst>
          </p:cNvPr>
          <p:cNvSpPr/>
          <p:nvPr/>
        </p:nvSpPr>
        <p:spPr bwMode="auto">
          <a:xfrm>
            <a:off x="218840" y="346065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44E354AB-0BED-49A5-B231-6DAAB3FED406}"/>
              </a:ext>
            </a:extLst>
          </p:cNvPr>
          <p:cNvSpPr>
            <a:spLocks noGrp="1"/>
          </p:cNvSpPr>
          <p:nvPr>
            <p:ph type="title"/>
          </p:nvPr>
        </p:nvSpPr>
        <p:spPr>
          <a:xfrm>
            <a:off x="112543" y="555382"/>
            <a:ext cx="11266658" cy="785813"/>
          </a:xfrm>
        </p:spPr>
        <p:txBody>
          <a:bodyPr/>
          <a:lstStyle/>
          <a:p>
            <a:r>
              <a:rPr lang="it-IT" b="1" i="0" dirty="0">
                <a:solidFill>
                  <a:srgbClr val="333333"/>
                </a:solidFill>
                <a:effectLst/>
                <a:latin typeface="Source Sans Pro" panose="020B0503030403020204" pitchFamily="34" charset="0"/>
              </a:rPr>
              <a:t> 3) </a:t>
            </a:r>
            <a:r>
              <a:rPr lang="it-IT" dirty="0">
                <a:solidFill>
                  <a:srgbClr val="333333"/>
                </a:solidFill>
                <a:latin typeface="Source Sans Pro" panose="020B0503030403020204" pitchFamily="34" charset="0"/>
              </a:rPr>
              <a:t>FGV - Tecnologista (IBGE)/Economia/2016</a:t>
            </a:r>
            <a:br>
              <a:rPr lang="it-IT"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DEC863A3-06CB-443A-98EA-53BA18D230BF}"/>
              </a:ext>
            </a:extLst>
          </p:cNvPr>
          <p:cNvSpPr>
            <a:spLocks noGrp="1" noChangeArrowheads="1"/>
          </p:cNvSpPr>
          <p:nvPr>
            <p:ph idx="1"/>
          </p:nvPr>
        </p:nvSpPr>
        <p:spPr bwMode="auto">
          <a:xfrm>
            <a:off x="248561" y="939152"/>
            <a:ext cx="11694909" cy="403187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Dentre as características de um sistema tributário ideal NÃO se encontra: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equidade na distribuição do ônus tributário;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progressividade dos tributos;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neutralidade no impacto sobre as atividades econômicas;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o máximo de empenho do governo na fiscalização;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a simplicidade na compreensão das leis tributárias.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cxnSp>
        <p:nvCxnSpPr>
          <p:cNvPr id="5" name="Conector de Seta Reta 4">
            <a:extLst>
              <a:ext uri="{FF2B5EF4-FFF2-40B4-BE49-F238E27FC236}">
                <a16:creationId xmlns:a16="http://schemas.microsoft.com/office/drawing/2014/main" id="{163DD84E-2678-4AF3-AF70-FBA5ED4BE55F}"/>
              </a:ext>
            </a:extLst>
          </p:cNvPr>
          <p:cNvCxnSpPr/>
          <p:nvPr/>
        </p:nvCxnSpPr>
        <p:spPr bwMode="auto">
          <a:xfrm>
            <a:off x="2335237" y="4937761"/>
            <a:ext cx="9312812" cy="0"/>
          </a:xfrm>
          <a:prstGeom prst="straightConnector1">
            <a:avLst/>
          </a:prstGeom>
          <a:solidFill>
            <a:srgbClr val="FFCC99"/>
          </a:solidFill>
          <a:ln w="38100" cap="flat" cmpd="sng" algn="ctr">
            <a:solidFill>
              <a:schemeClr val="accent6">
                <a:lumMod val="75000"/>
              </a:schemeClr>
            </a:solidFill>
            <a:prstDash val="solid"/>
            <a:round/>
            <a:headEnd type="none" w="med" len="med"/>
            <a:tailEnd type="triangle"/>
          </a:ln>
          <a:effectLst/>
        </p:spPr>
      </p:cxnSp>
    </p:spTree>
    <p:extLst>
      <p:ext uri="{BB962C8B-B14F-4D97-AF65-F5344CB8AC3E}">
        <p14:creationId xmlns:p14="http://schemas.microsoft.com/office/powerpoint/2010/main" val="7514882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898607E-2ACA-4ADB-81E9-7012286BC966}"/>
              </a:ext>
            </a:extLst>
          </p:cNvPr>
          <p:cNvSpPr/>
          <p:nvPr/>
        </p:nvSpPr>
        <p:spPr bwMode="auto">
          <a:xfrm>
            <a:off x="120361" y="2574386"/>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531E70AA-85EC-4187-A2DB-AC2EB3781EDC}"/>
              </a:ext>
            </a:extLst>
          </p:cNvPr>
          <p:cNvSpPr>
            <a:spLocks noGrp="1"/>
          </p:cNvSpPr>
          <p:nvPr>
            <p:ph type="title"/>
          </p:nvPr>
        </p:nvSpPr>
        <p:spPr>
          <a:xfrm>
            <a:off x="185877" y="485043"/>
            <a:ext cx="9491133" cy="785813"/>
          </a:xfrm>
        </p:spPr>
        <p:txBody>
          <a:bodyPr/>
          <a:lstStyle/>
          <a:p>
            <a:r>
              <a:rPr lang="pt-BR" dirty="0">
                <a:solidFill>
                  <a:srgbClr val="333333"/>
                </a:solidFill>
                <a:latin typeface="Source Sans Pro" panose="020B0503030403020204" pitchFamily="34" charset="0"/>
              </a:rPr>
              <a:t>36) FGV - Analista (DPE MT)/Economista/2015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C89E003C-628D-4597-AF20-09941E01FD7D}"/>
              </a:ext>
            </a:extLst>
          </p:cNvPr>
          <p:cNvSpPr>
            <a:spLocks noGrp="1" noChangeArrowheads="1"/>
          </p:cNvSpPr>
          <p:nvPr>
            <p:ph idx="1"/>
          </p:nvPr>
        </p:nvSpPr>
        <p:spPr bwMode="auto">
          <a:xfrm>
            <a:off x="164154" y="755274"/>
            <a:ext cx="11841969" cy="569386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Considere o conceito de Necessidade de Financiamento do Setor Público (NFSP) e de Dívida Líquida do Setor Público (DLSP).</a:t>
            </a:r>
            <a:br>
              <a:rPr kumimoji="0" lang="pt-BR" altLang="pt-BR" sz="2800" b="0" i="0" u="none" strike="noStrike" cap="none" normalizeH="0" baseline="0" dirty="0">
                <a:ln>
                  <a:noFill/>
                </a:ln>
                <a:solidFill>
                  <a:schemeClr val="tx1"/>
                </a:solidFill>
                <a:effectLst/>
                <a:latin typeface="Source Sans Pro" panose="020B0503030403020204" pitchFamily="34" charset="0"/>
              </a:rPr>
            </a:br>
            <a:r>
              <a:rPr kumimoji="0" lang="pt-BR" altLang="pt-BR" sz="2800" b="0" i="0" u="none" strike="noStrike" cap="none" normalizeH="0" baseline="0" dirty="0">
                <a:ln>
                  <a:noFill/>
                </a:ln>
                <a:solidFill>
                  <a:schemeClr val="tx1"/>
                </a:solidFill>
                <a:effectLst/>
                <a:latin typeface="Source Sans Pro" panose="020B0503030403020204" pitchFamily="34" charset="0"/>
              </a:rPr>
              <a:t>Assinale a opção que indica a situação na qual o NFSP é positivo e o DLSP está diminuindo.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receita da privatização supera a diferença entre o investimento público e a poupança pública e os ajustes patrimoniais.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Os juros da dívida são maiores do que o ajuste patrimonial.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valorização cambial reduz a dívida externa contabilizada em dólares.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Os “esqueletos” (dívidas antigas do governo), que antes não eram contabilizadas, passam a ser reconhecidos.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soma do consumo do governo e os juros da dívida não superam a arrecadação tributária.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9433669"/>
      </p:ext>
    </p:extLst>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83099049-BDC1-4F92-951E-D515CAD7BE28}"/>
              </a:ext>
            </a:extLst>
          </p:cNvPr>
          <p:cNvSpPr/>
          <p:nvPr/>
        </p:nvSpPr>
        <p:spPr bwMode="auto">
          <a:xfrm>
            <a:off x="148500" y="2321167"/>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12556C8A-86B3-4F3C-BEB8-1289A8FECF39}"/>
              </a:ext>
            </a:extLst>
          </p:cNvPr>
          <p:cNvSpPr>
            <a:spLocks noGrp="1"/>
          </p:cNvSpPr>
          <p:nvPr>
            <p:ph type="title"/>
          </p:nvPr>
        </p:nvSpPr>
        <p:spPr>
          <a:xfrm>
            <a:off x="87399" y="485045"/>
            <a:ext cx="9491133" cy="785813"/>
          </a:xfrm>
        </p:spPr>
        <p:txBody>
          <a:bodyPr/>
          <a:lstStyle/>
          <a:p>
            <a:r>
              <a:rPr lang="pt-BR" b="1" i="0" dirty="0">
                <a:solidFill>
                  <a:srgbClr val="333333"/>
                </a:solidFill>
                <a:effectLst/>
                <a:latin typeface="Source Sans Pro" panose="020B0503030403020204" pitchFamily="34" charset="0"/>
              </a:rPr>
              <a:t> 37) </a:t>
            </a:r>
            <a:r>
              <a:rPr lang="pt-BR" dirty="0">
                <a:solidFill>
                  <a:srgbClr val="333333"/>
                </a:solidFill>
                <a:latin typeface="Source Sans Pro" panose="020B0503030403020204" pitchFamily="34" charset="0"/>
              </a:rPr>
              <a:t>FGV - Analista (DPE MT)/Economista/2015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30BF23F4-B4F2-4DBC-BF84-27E0B299D1B3}"/>
              </a:ext>
            </a:extLst>
          </p:cNvPr>
          <p:cNvSpPr>
            <a:spLocks noGrp="1" noChangeArrowheads="1"/>
          </p:cNvSpPr>
          <p:nvPr>
            <p:ph idx="1"/>
          </p:nvPr>
        </p:nvSpPr>
        <p:spPr bwMode="auto">
          <a:xfrm>
            <a:off x="190024" y="784418"/>
            <a:ext cx="11770918" cy="403187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Source Sans Pro" panose="020B0503030403020204" pitchFamily="34" charset="0"/>
              </a:rPr>
              <a:t>Uma forma pela qual o governo pode reduzir a razão da dívida pública sobre o PIB é, </a:t>
            </a:r>
            <a:r>
              <a:rPr kumimoji="0" lang="pt-BR" altLang="pt-BR" b="0" i="1" u="none" strike="noStrike" cap="none" normalizeH="0" baseline="0" dirty="0" err="1">
                <a:ln>
                  <a:noFill/>
                </a:ln>
                <a:solidFill>
                  <a:schemeClr val="tx1"/>
                </a:solidFill>
                <a:effectLst/>
                <a:latin typeface="Source Sans Pro" panose="020B0503030403020204" pitchFamily="34" charset="0"/>
              </a:rPr>
              <a:t>ceteris</a:t>
            </a:r>
            <a:r>
              <a:rPr kumimoji="0" lang="pt-BR" altLang="pt-BR" b="0" i="1" u="none" strike="noStrike" cap="none" normalizeH="0" baseline="0" dirty="0">
                <a:ln>
                  <a:noFill/>
                </a:ln>
                <a:solidFill>
                  <a:schemeClr val="tx1"/>
                </a:solidFill>
                <a:effectLst/>
                <a:latin typeface="Source Sans Pro" panose="020B0503030403020204" pitchFamily="34" charset="0"/>
              </a:rPr>
              <a:t> </a:t>
            </a:r>
            <a:r>
              <a:rPr kumimoji="0" lang="pt-BR" altLang="pt-BR" b="0" i="1" u="none" strike="noStrike" cap="none" normalizeH="0" baseline="0" dirty="0" err="1">
                <a:ln>
                  <a:noFill/>
                </a:ln>
                <a:solidFill>
                  <a:schemeClr val="tx1"/>
                </a:solidFill>
                <a:effectLst/>
                <a:latin typeface="Source Sans Pro" panose="020B0503030403020204" pitchFamily="34" charset="0"/>
              </a:rPr>
              <a:t>paribus</a:t>
            </a:r>
            <a:r>
              <a:rPr kumimoji="0" lang="pt-BR" altLang="pt-BR"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por meio da redução da taxa de inflação.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elevar a senhoriagem.</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com medidas que reduzam a taxa de crescimento real do PIB.</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por meio da rolagem da dívida pública.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b="0" i="0" u="none" strike="noStrike" cap="none" normalizeH="0" baseline="0" dirty="0">
                <a:ln>
                  <a:noFill/>
                </a:ln>
                <a:solidFill>
                  <a:schemeClr val="tx1"/>
                </a:solidFill>
                <a:effectLst/>
                <a:latin typeface="Source Sans Pro" panose="020B0503030403020204" pitchFamily="34" charset="0"/>
              </a:rPr>
              <a:t>por meio da redução da emissão monetária.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65272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CBD07-F89C-40FF-B560-91416B4C18E7}"/>
              </a:ext>
            </a:extLst>
          </p:cNvPr>
          <p:cNvSpPr>
            <a:spLocks noGrp="1"/>
          </p:cNvSpPr>
          <p:nvPr>
            <p:ph type="title"/>
          </p:nvPr>
        </p:nvSpPr>
        <p:spPr>
          <a:xfrm>
            <a:off x="88766" y="502057"/>
            <a:ext cx="9491133" cy="785813"/>
          </a:xfrm>
        </p:spPr>
        <p:txBody>
          <a:bodyPr/>
          <a:lstStyle/>
          <a:p>
            <a:r>
              <a:rPr lang="pt-BR" b="1" i="0" dirty="0">
                <a:solidFill>
                  <a:srgbClr val="333333"/>
                </a:solidFill>
                <a:effectLst/>
                <a:latin typeface="Source Sans Pro" panose="020B0503030403020204" pitchFamily="34" charset="0"/>
              </a:rPr>
              <a:t> 38) </a:t>
            </a:r>
            <a:r>
              <a:rPr lang="pt-BR" dirty="0">
                <a:solidFill>
                  <a:srgbClr val="333333"/>
                </a:solidFill>
                <a:latin typeface="Source Sans Pro" panose="020B0503030403020204" pitchFamily="34" charset="0"/>
              </a:rPr>
              <a:t>FGV - Analista (DPE MT)/Economista/2015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4889EAEB-77CA-4FDE-894F-040F35429C1F}"/>
              </a:ext>
            </a:extLst>
          </p:cNvPr>
          <p:cNvSpPr>
            <a:spLocks noGrp="1" noChangeArrowheads="1"/>
          </p:cNvSpPr>
          <p:nvPr>
            <p:ph idx="1"/>
          </p:nvPr>
        </p:nvSpPr>
        <p:spPr bwMode="auto">
          <a:xfrm>
            <a:off x="168811" y="791801"/>
            <a:ext cx="11878152" cy="517064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Em relação à evolução do déficit e dívida pública brasileira, assinale </a:t>
            </a:r>
            <a:r>
              <a:rPr kumimoji="0" lang="pt-BR" altLang="pt-BR" sz="3000" b="1" i="0" u="none" strike="noStrike" cap="none" normalizeH="0" baseline="0" dirty="0">
                <a:ln>
                  <a:noFill/>
                </a:ln>
                <a:solidFill>
                  <a:schemeClr val="tx1"/>
                </a:solidFill>
                <a:effectLst/>
                <a:latin typeface="Source Sans Pro" panose="020B0503030403020204" pitchFamily="34" charset="0"/>
              </a:rPr>
              <a:t>V</a:t>
            </a:r>
            <a:r>
              <a:rPr kumimoji="0" lang="pt-BR" altLang="pt-BR" sz="3000" b="0" i="0" u="none" strike="noStrike" cap="none" normalizeH="0" baseline="0" dirty="0">
                <a:ln>
                  <a:noFill/>
                </a:ln>
                <a:solidFill>
                  <a:schemeClr val="tx1"/>
                </a:solidFill>
                <a:effectLst/>
                <a:latin typeface="Source Sans Pro" panose="020B0503030403020204" pitchFamily="34" charset="0"/>
              </a:rPr>
              <a:t> para a afirmativa verdadeira e </a:t>
            </a:r>
            <a:r>
              <a:rPr kumimoji="0" lang="pt-BR" altLang="pt-BR" sz="3000" b="1" i="0" u="none" strike="noStrike" cap="none" normalizeH="0" baseline="0" dirty="0">
                <a:ln>
                  <a:noFill/>
                </a:ln>
                <a:solidFill>
                  <a:schemeClr val="tx1"/>
                </a:solidFill>
                <a:effectLst/>
                <a:latin typeface="Source Sans Pro" panose="020B0503030403020204" pitchFamily="34" charset="0"/>
              </a:rPr>
              <a:t>F</a:t>
            </a:r>
            <a:r>
              <a:rPr kumimoji="0" lang="pt-BR" altLang="pt-BR" sz="3000" b="0" i="0" u="none" strike="noStrike" cap="none" normalizeH="0" baseline="0" dirty="0">
                <a:ln>
                  <a:noFill/>
                </a:ln>
                <a:solidFill>
                  <a:schemeClr val="tx1"/>
                </a:solidFill>
                <a:effectLst/>
                <a:latin typeface="Source Sans Pro" panose="020B0503030403020204" pitchFamily="34" charset="0"/>
              </a:rPr>
              <a:t> para a falsa.</a:t>
            </a:r>
            <a:endParaRPr lang="pt-BR" altLang="pt-BR" sz="30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O déficit público operacional ao longo de quase toda a década de 1980 foi inferior à senhoriagem, ambos como porcentagem do PIB.</a:t>
            </a:r>
            <a:endParaRPr lang="pt-BR" altLang="pt-BR" sz="30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A dívida pública como percentual do PIB aumentou na primeira parte da década de 1980, devido ao elevado déficit fiscal, ao baixo crescimento econômico e à desvalorização cambial que elevou a dívida externa.</a:t>
            </a:r>
            <a:endParaRPr lang="pt-BR" altLang="pt-BR" sz="30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 Na primeira metade da década de 1990, houve uma mudança na composição da dívida pública, com redução da participação da dívida externa no total da dívida líquida do setor público, fruto do acúmulo de reservas internacionais e do processo de privatização.</a:t>
            </a: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7C0B3C47-B091-4489-AACA-0978B48E41E2}"/>
              </a:ext>
            </a:extLst>
          </p:cNvPr>
          <p:cNvSpPr txBox="1"/>
          <p:nvPr/>
        </p:nvSpPr>
        <p:spPr>
          <a:xfrm>
            <a:off x="267288" y="1772529"/>
            <a:ext cx="379828" cy="461665"/>
          </a:xfrm>
          <a:prstGeom prst="rect">
            <a:avLst/>
          </a:prstGeom>
          <a:noFill/>
        </p:spPr>
        <p:txBody>
          <a:bodyPr wrap="square" rtlCol="0">
            <a:spAutoFit/>
          </a:bodyPr>
          <a:lstStyle/>
          <a:p>
            <a:r>
              <a:rPr lang="pt-BR" b="1" dirty="0">
                <a:solidFill>
                  <a:srgbClr val="C00000"/>
                </a:solidFill>
              </a:rPr>
              <a:t>F</a:t>
            </a:r>
          </a:p>
        </p:txBody>
      </p:sp>
      <p:sp>
        <p:nvSpPr>
          <p:cNvPr id="6" name="CaixaDeTexto 5">
            <a:extLst>
              <a:ext uri="{FF2B5EF4-FFF2-40B4-BE49-F238E27FC236}">
                <a16:creationId xmlns:a16="http://schemas.microsoft.com/office/drawing/2014/main" id="{7BD44512-585B-4F76-8286-C1DB028BCA8A}"/>
              </a:ext>
            </a:extLst>
          </p:cNvPr>
          <p:cNvSpPr txBox="1"/>
          <p:nvPr/>
        </p:nvSpPr>
        <p:spPr>
          <a:xfrm>
            <a:off x="264944" y="2712720"/>
            <a:ext cx="379828" cy="461665"/>
          </a:xfrm>
          <a:prstGeom prst="rect">
            <a:avLst/>
          </a:prstGeom>
          <a:noFill/>
        </p:spPr>
        <p:txBody>
          <a:bodyPr wrap="square" rtlCol="0">
            <a:spAutoFit/>
          </a:bodyPr>
          <a:lstStyle/>
          <a:p>
            <a:r>
              <a:rPr lang="pt-BR" b="1" dirty="0">
                <a:solidFill>
                  <a:srgbClr val="C00000"/>
                </a:solidFill>
              </a:rPr>
              <a:t>V</a:t>
            </a:r>
          </a:p>
        </p:txBody>
      </p:sp>
      <p:sp>
        <p:nvSpPr>
          <p:cNvPr id="7" name="CaixaDeTexto 6">
            <a:extLst>
              <a:ext uri="{FF2B5EF4-FFF2-40B4-BE49-F238E27FC236}">
                <a16:creationId xmlns:a16="http://schemas.microsoft.com/office/drawing/2014/main" id="{34EED5B5-2022-44C3-81DC-C2AED69E2C28}"/>
              </a:ext>
            </a:extLst>
          </p:cNvPr>
          <p:cNvSpPr txBox="1"/>
          <p:nvPr/>
        </p:nvSpPr>
        <p:spPr>
          <a:xfrm>
            <a:off x="262599" y="4089009"/>
            <a:ext cx="379828" cy="461665"/>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20849968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5AF3E3A5-9E5F-4453-9D4B-A1ED1F5A953F}"/>
              </a:ext>
            </a:extLst>
          </p:cNvPr>
          <p:cNvSpPr/>
          <p:nvPr/>
        </p:nvSpPr>
        <p:spPr bwMode="auto">
          <a:xfrm>
            <a:off x="120364" y="244778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96CC49B6-D573-4D36-94A6-58CB2A0AE82E}"/>
              </a:ext>
            </a:extLst>
          </p:cNvPr>
          <p:cNvSpPr>
            <a:spLocks noGrp="1" noChangeArrowheads="1"/>
          </p:cNvSpPr>
          <p:nvPr>
            <p:ph idx="1"/>
          </p:nvPr>
        </p:nvSpPr>
        <p:spPr bwMode="auto">
          <a:xfrm>
            <a:off x="168811" y="233197"/>
            <a:ext cx="11878152" cy="310854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As afirmativas são, respectivamente,</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V, F e F.</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V, F e V.</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V, V e F.</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F, F e V.</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F, V e V.</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26335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A07D68E-7AAD-483A-B560-B66F8843E470}"/>
              </a:ext>
            </a:extLst>
          </p:cNvPr>
          <p:cNvSpPr/>
          <p:nvPr/>
        </p:nvSpPr>
        <p:spPr bwMode="auto">
          <a:xfrm>
            <a:off x="92228" y="6302330"/>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692FC8FD-CCF0-4777-B36B-ED988296C878}"/>
              </a:ext>
            </a:extLst>
          </p:cNvPr>
          <p:cNvSpPr>
            <a:spLocks noGrp="1"/>
          </p:cNvSpPr>
          <p:nvPr>
            <p:ph type="title"/>
          </p:nvPr>
        </p:nvSpPr>
        <p:spPr>
          <a:xfrm>
            <a:off x="35985" y="386573"/>
            <a:ext cx="11696470" cy="785813"/>
          </a:xfrm>
        </p:spPr>
        <p:txBody>
          <a:bodyPr/>
          <a:lstStyle/>
          <a:p>
            <a:r>
              <a:rPr lang="pt-BR" sz="3200" b="1" i="0" dirty="0">
                <a:solidFill>
                  <a:srgbClr val="333333"/>
                </a:solidFill>
                <a:effectLst/>
                <a:latin typeface="Source Sans Pro" panose="020B0503030403020204" pitchFamily="34" charset="0"/>
              </a:rPr>
              <a:t> 39) </a:t>
            </a:r>
            <a:r>
              <a:rPr lang="pt-BR" sz="3200" dirty="0">
                <a:solidFill>
                  <a:srgbClr val="333333"/>
                </a:solidFill>
                <a:latin typeface="Source Sans Pro" panose="020B0503030403020204" pitchFamily="34" charset="0"/>
              </a:rPr>
              <a:t>FGV - Anal da Defensoria Pública (DPE RO)/Anal em Eco/2015</a:t>
            </a:r>
            <a:br>
              <a:rPr lang="pt-BR" sz="3200" b="1" i="0" dirty="0">
                <a:solidFill>
                  <a:srgbClr val="333333"/>
                </a:solidFill>
                <a:effectLst/>
                <a:latin typeface="Source Sans Pro" panose="020B0503030403020204" pitchFamily="34" charset="0"/>
              </a:rPr>
            </a:br>
            <a:endParaRPr lang="pt-BR" sz="3200" dirty="0"/>
          </a:p>
        </p:txBody>
      </p:sp>
      <p:sp>
        <p:nvSpPr>
          <p:cNvPr id="4" name="Rectangle 1">
            <a:extLst>
              <a:ext uri="{FF2B5EF4-FFF2-40B4-BE49-F238E27FC236}">
                <a16:creationId xmlns:a16="http://schemas.microsoft.com/office/drawing/2014/main" id="{53C1CEEB-F8AB-48D0-8370-D6D02A234B93}"/>
              </a:ext>
            </a:extLst>
          </p:cNvPr>
          <p:cNvSpPr>
            <a:spLocks noGrp="1" noChangeArrowheads="1"/>
          </p:cNvSpPr>
          <p:nvPr>
            <p:ph idx="1"/>
          </p:nvPr>
        </p:nvSpPr>
        <p:spPr bwMode="auto">
          <a:xfrm>
            <a:off x="136018" y="662007"/>
            <a:ext cx="11849656" cy="655564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Em relação às necessidades de financiamento do setor público (NFSP), em um cenário de inflação nula, considere </a:t>
            </a:r>
            <a:r>
              <a:rPr kumimoji="0" lang="pt-BR" altLang="pt-BR" sz="2800" b="1" i="0" u="none" strike="noStrike" cap="none" normalizeH="0" baseline="0" dirty="0">
                <a:ln>
                  <a:noFill/>
                </a:ln>
                <a:solidFill>
                  <a:schemeClr val="tx1"/>
                </a:solidFill>
                <a:effectLst/>
                <a:latin typeface="Source Sans Pro" panose="020B0503030403020204" pitchFamily="34" charset="0"/>
              </a:rPr>
              <a:t>V </a:t>
            </a:r>
            <a:r>
              <a:rPr kumimoji="0" lang="pt-BR" altLang="pt-BR" sz="2800" b="0" i="0" u="none" strike="noStrike" cap="none" normalizeH="0" baseline="0" dirty="0">
                <a:ln>
                  <a:noFill/>
                </a:ln>
                <a:solidFill>
                  <a:schemeClr val="tx1"/>
                </a:solidFill>
                <a:effectLst/>
                <a:latin typeface="Source Sans Pro" panose="020B0503030403020204" pitchFamily="34" charset="0"/>
              </a:rPr>
              <a:t>para a(s) afirmativa(s) verdadeira(s) ou </a:t>
            </a:r>
            <a:r>
              <a:rPr kumimoji="0" lang="pt-BR" altLang="pt-BR" sz="2800" b="1" i="0" u="none" strike="noStrike" cap="none" normalizeH="0" baseline="0" dirty="0">
                <a:ln>
                  <a:noFill/>
                </a:ln>
                <a:solidFill>
                  <a:schemeClr val="tx1"/>
                </a:solidFill>
                <a:effectLst/>
                <a:latin typeface="Source Sans Pro" panose="020B0503030403020204" pitchFamily="34" charset="0"/>
              </a:rPr>
              <a:t>F</a:t>
            </a:r>
            <a:r>
              <a:rPr kumimoji="0" lang="pt-BR" altLang="pt-BR" sz="2800" b="0" i="0" u="none" strike="noStrike" cap="none" normalizeH="0" baseline="0" dirty="0">
                <a:ln>
                  <a:noFill/>
                </a:ln>
                <a:solidFill>
                  <a:schemeClr val="tx1"/>
                </a:solidFill>
                <a:effectLst/>
                <a:latin typeface="Source Sans Pro" panose="020B0503030403020204" pitchFamily="34" charset="0"/>
              </a:rPr>
              <a:t> para a(s) falsa(s):</a:t>
            </a:r>
            <a:endParaRPr lang="pt-BR" altLang="pt-BR" sz="28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A existência de déficit público implica poupança pública negativa.</a:t>
            </a:r>
            <a:endParaRPr lang="pt-BR" altLang="pt-BR" sz="28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Um aumento do  investimento  público  deve  ser  compensado  por um aumento da poupança pública.</a:t>
            </a:r>
            <a:endParaRPr lang="pt-BR" altLang="pt-BR" sz="28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  ) O  NFSP  positivo  implica  que  a  dívida  líquida do setor público está crescendo.</a:t>
            </a:r>
            <a:endParaRPr lang="pt-BR" altLang="pt-BR" sz="28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chemeClr val="tx1"/>
                </a:solidFill>
                <a:effectLst/>
                <a:latin typeface="Source Sans Pro" panose="020B0503030403020204" pitchFamily="34" charset="0"/>
              </a:rPr>
              <a:t>A sequência correta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V – V –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V – V – F;</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F – V – F;</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F – F –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Source Sans Pro" panose="020B0503030403020204" pitchFamily="34" charset="0"/>
              </a:rPr>
              <a:t>F – F – F.</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97BD4296-6AD5-4930-BC4E-689A1237519B}"/>
              </a:ext>
            </a:extLst>
          </p:cNvPr>
          <p:cNvSpPr txBox="1"/>
          <p:nvPr/>
        </p:nvSpPr>
        <p:spPr>
          <a:xfrm>
            <a:off x="267288" y="2025747"/>
            <a:ext cx="379828" cy="461665"/>
          </a:xfrm>
          <a:prstGeom prst="rect">
            <a:avLst/>
          </a:prstGeom>
          <a:noFill/>
        </p:spPr>
        <p:txBody>
          <a:bodyPr wrap="square" rtlCol="0">
            <a:spAutoFit/>
          </a:bodyPr>
          <a:lstStyle/>
          <a:p>
            <a:r>
              <a:rPr lang="pt-BR" b="1" dirty="0">
                <a:solidFill>
                  <a:srgbClr val="C00000"/>
                </a:solidFill>
              </a:rPr>
              <a:t>F</a:t>
            </a:r>
          </a:p>
        </p:txBody>
      </p:sp>
      <p:sp>
        <p:nvSpPr>
          <p:cNvPr id="7" name="CaixaDeTexto 6">
            <a:extLst>
              <a:ext uri="{FF2B5EF4-FFF2-40B4-BE49-F238E27FC236}">
                <a16:creationId xmlns:a16="http://schemas.microsoft.com/office/drawing/2014/main" id="{5A5B2DC5-EBDB-451D-BB3E-1A1CFFBD61FD}"/>
              </a:ext>
            </a:extLst>
          </p:cNvPr>
          <p:cNvSpPr txBox="1"/>
          <p:nvPr/>
        </p:nvSpPr>
        <p:spPr>
          <a:xfrm>
            <a:off x="264944" y="2473568"/>
            <a:ext cx="379828" cy="461665"/>
          </a:xfrm>
          <a:prstGeom prst="rect">
            <a:avLst/>
          </a:prstGeom>
          <a:noFill/>
        </p:spPr>
        <p:txBody>
          <a:bodyPr wrap="square" rtlCol="0">
            <a:spAutoFit/>
          </a:bodyPr>
          <a:lstStyle/>
          <a:p>
            <a:r>
              <a:rPr lang="pt-BR" b="1" dirty="0">
                <a:solidFill>
                  <a:srgbClr val="C00000"/>
                </a:solidFill>
              </a:rPr>
              <a:t>F</a:t>
            </a:r>
          </a:p>
        </p:txBody>
      </p:sp>
      <p:sp>
        <p:nvSpPr>
          <p:cNvPr id="8" name="CaixaDeTexto 7">
            <a:extLst>
              <a:ext uri="{FF2B5EF4-FFF2-40B4-BE49-F238E27FC236}">
                <a16:creationId xmlns:a16="http://schemas.microsoft.com/office/drawing/2014/main" id="{BA953C1D-337C-439A-B57F-1073AA5763CA}"/>
              </a:ext>
            </a:extLst>
          </p:cNvPr>
          <p:cNvSpPr txBox="1"/>
          <p:nvPr/>
        </p:nvSpPr>
        <p:spPr>
          <a:xfrm>
            <a:off x="262599" y="3329352"/>
            <a:ext cx="379828" cy="461665"/>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18689958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1670E461-65FC-4C20-9C0B-46B3D6A8C45F}"/>
              </a:ext>
            </a:extLst>
          </p:cNvPr>
          <p:cNvSpPr/>
          <p:nvPr/>
        </p:nvSpPr>
        <p:spPr bwMode="auto">
          <a:xfrm>
            <a:off x="134432" y="5022166"/>
            <a:ext cx="512680" cy="478301"/>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Título 1">
            <a:extLst>
              <a:ext uri="{FF2B5EF4-FFF2-40B4-BE49-F238E27FC236}">
                <a16:creationId xmlns:a16="http://schemas.microsoft.com/office/drawing/2014/main" id="{9A152012-F901-4A54-9D66-0415E803964C}"/>
              </a:ext>
            </a:extLst>
          </p:cNvPr>
          <p:cNvSpPr>
            <a:spLocks noGrp="1"/>
          </p:cNvSpPr>
          <p:nvPr>
            <p:ph type="title"/>
          </p:nvPr>
        </p:nvSpPr>
        <p:spPr>
          <a:xfrm>
            <a:off x="196949" y="485045"/>
            <a:ext cx="11844996" cy="785813"/>
          </a:xfrm>
        </p:spPr>
        <p:txBody>
          <a:bodyPr>
            <a:noAutofit/>
          </a:bodyPr>
          <a:lstStyle/>
          <a:p>
            <a:r>
              <a:rPr lang="pt-BR" dirty="0">
                <a:solidFill>
                  <a:srgbClr val="333333"/>
                </a:solidFill>
                <a:latin typeface="Source Sans Pro" panose="020B0503030403020204" pitchFamily="34" charset="0"/>
              </a:rPr>
              <a:t>40) FGV - Agente de Fiscalização (TCM SP)/Economia/2015</a:t>
            </a:r>
            <a:br>
              <a:rPr lang="pt-BR" b="1" i="0" dirty="0">
                <a:solidFill>
                  <a:srgbClr val="333333"/>
                </a:solidFill>
                <a:effectLst/>
                <a:latin typeface="Source Sans Pro" panose="020B0503030403020204" pitchFamily="34" charset="0"/>
              </a:rPr>
            </a:br>
            <a:endParaRPr lang="pt-BR" dirty="0"/>
          </a:p>
        </p:txBody>
      </p:sp>
      <p:sp>
        <p:nvSpPr>
          <p:cNvPr id="4" name="Rectangle 1">
            <a:extLst>
              <a:ext uri="{FF2B5EF4-FFF2-40B4-BE49-F238E27FC236}">
                <a16:creationId xmlns:a16="http://schemas.microsoft.com/office/drawing/2014/main" id="{CEE8C6BC-A1B1-4B19-ACAE-30F710EE98DA}"/>
              </a:ext>
            </a:extLst>
          </p:cNvPr>
          <p:cNvSpPr>
            <a:spLocks noGrp="1" noChangeArrowheads="1"/>
          </p:cNvSpPr>
          <p:nvPr>
            <p:ph idx="1"/>
          </p:nvPr>
        </p:nvSpPr>
        <p:spPr bwMode="auto">
          <a:xfrm>
            <a:off x="178223" y="814180"/>
            <a:ext cx="11863722"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Considerando os diferentes conceitos de déficit e superávit público, se os juros nominais incidentes sobre a dívida líquida do setor público superam o resultado nominal do setor público, então:</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governo apresenta um superávit operacional;</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economia está em deflação no caso de o superávit operacional ser menor do que o superávit nominal;</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 poupança do governo é negativa, o que gera o déficit nominal;</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os juros reais são maiores do que o resultado operacional, implicando um déficit operacional;</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o governo apresenta um déficit primário, que também é obtido do resultado operacional subtraídos os juros reais.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13434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6785</TotalTime>
  <Words>8140</Words>
  <Application>Microsoft Office PowerPoint</Application>
  <PresentationFormat>Widescreen</PresentationFormat>
  <Paragraphs>735</Paragraphs>
  <Slides>95</Slides>
  <Notes>3</Notes>
  <HiddenSlides>0</HiddenSlides>
  <MMClips>0</MMClips>
  <ScaleCrop>false</ScaleCrop>
  <HeadingPairs>
    <vt:vector size="8" baseType="variant">
      <vt:variant>
        <vt:lpstr>Fontes usadas</vt:lpstr>
      </vt:variant>
      <vt:variant>
        <vt:i4>8</vt:i4>
      </vt:variant>
      <vt:variant>
        <vt:lpstr>Tema</vt:lpstr>
      </vt:variant>
      <vt:variant>
        <vt:i4>1</vt:i4>
      </vt:variant>
      <vt:variant>
        <vt:lpstr>Servidores OLE inseridos</vt:lpstr>
      </vt:variant>
      <vt:variant>
        <vt:i4>2</vt:i4>
      </vt:variant>
      <vt:variant>
        <vt:lpstr>Títulos de slides</vt:lpstr>
      </vt:variant>
      <vt:variant>
        <vt:i4>95</vt:i4>
      </vt:variant>
    </vt:vector>
  </HeadingPairs>
  <TitlesOfParts>
    <vt:vector size="106" baseType="lpstr">
      <vt:lpstr>Arial</vt:lpstr>
      <vt:lpstr>Calibri</vt:lpstr>
      <vt:lpstr>inherit</vt:lpstr>
      <vt:lpstr>Lucida Sans Unicode</vt:lpstr>
      <vt:lpstr>Source Sans Pro</vt:lpstr>
      <vt:lpstr>Times New Roman</vt:lpstr>
      <vt:lpstr>Verdana</vt:lpstr>
      <vt:lpstr>Wingdings</vt:lpstr>
      <vt:lpstr>Multiple Bars</vt:lpstr>
      <vt:lpstr>Equation</vt:lpstr>
      <vt:lpstr>MathType 6.0 Equation</vt:lpstr>
      <vt:lpstr>Apresentação do PowerPoint</vt:lpstr>
      <vt:lpstr>Finanças Públicas – Programação das aulas</vt:lpstr>
      <vt:lpstr> 1) FGV - Analista Legislativo (ALERO)/Economia/2018 </vt:lpstr>
      <vt:lpstr>Apresentação do PowerPoint</vt:lpstr>
      <vt:lpstr>Apresentação do PowerPoint</vt:lpstr>
      <vt:lpstr>Apresentação do PowerPoint</vt:lpstr>
      <vt:lpstr>2) FGV - Técnico de Nível Superior (Pref Salvador)/Suporte Administrativo/Economia ou Gestão Financeira/2017</vt:lpstr>
      <vt:lpstr>Apresentação do PowerPoint</vt:lpstr>
      <vt:lpstr> 3) FGV - Tecnologista (IBGE)/Economia/2016 </vt:lpstr>
      <vt:lpstr>Princípios de Tributação</vt:lpstr>
      <vt:lpstr>Princípios de Tributação</vt:lpstr>
      <vt:lpstr>Eficiência</vt:lpstr>
      <vt:lpstr>IVA e Tributos em Cascata</vt:lpstr>
      <vt:lpstr>IVA e Tributos em Cascata</vt:lpstr>
      <vt:lpstr>Apresentação do PowerPoint</vt:lpstr>
      <vt:lpstr>Existe um Imposto Neutro (não distorcivo) ?</vt:lpstr>
      <vt:lpstr>Apresentação do PowerPoint</vt:lpstr>
      <vt:lpstr>Apresentação do PowerPoint</vt:lpstr>
      <vt:lpstr>Apresentação do PowerPoint</vt:lpstr>
      <vt:lpstr>Equidade Horizontal </vt:lpstr>
      <vt:lpstr>Equidade Vertical</vt:lpstr>
      <vt:lpstr>Equidade Vertical</vt:lpstr>
      <vt:lpstr>Renda Como Base da Tributação</vt:lpstr>
      <vt:lpstr>Críticas à Tributação Sobre a Renda</vt:lpstr>
      <vt:lpstr>Apresentação do PowerPoint</vt:lpstr>
      <vt:lpstr>Abordagem do Benefício</vt:lpstr>
      <vt:lpstr>Bases Alternativas de Tributação</vt:lpstr>
      <vt:lpstr>Impostos Progressivos, Regressivos e Neutros</vt:lpstr>
      <vt:lpstr>Apresentação do PowerPoint</vt:lpstr>
      <vt:lpstr>Impostos Progressivos, Regressivos e Neutros</vt:lpstr>
      <vt:lpstr> 4) FGV - Analista de Políticas Públicas e Gestão Governamental (CGM Niterói)/Gestão Governamental/2018 </vt:lpstr>
      <vt:lpstr>Objetivos da Política Fiscal e as Funções do Governo</vt:lpstr>
      <vt:lpstr>Objetivos da Política Fiscal e as Funções do Governo</vt:lpstr>
      <vt:lpstr>Objetivos da Política Fiscal e as Funções do Governo</vt:lpstr>
      <vt:lpstr>Objetivos da Política Fiscal e as Funções do Governo</vt:lpstr>
      <vt:lpstr>Objetivos da Política Fiscal e as Funções do Governo</vt:lpstr>
      <vt:lpstr> 5) FGV - Analista Legislativo (ALERO)/Economia/2018 </vt:lpstr>
      <vt:lpstr>Jogos de Votação</vt:lpstr>
      <vt:lpstr>Jogos de Votação</vt:lpstr>
      <vt:lpstr>Jogos de Votação</vt:lpstr>
      <vt:lpstr>Jogos de Votação</vt:lpstr>
      <vt:lpstr>Teorema da Impossibilidade de Arrow (Kenneth Arrow)</vt:lpstr>
      <vt:lpstr> 6) FGV - Analista Legislativo (ALERO)/Economia/2018 </vt:lpstr>
      <vt:lpstr>7) FGV - Consultor Legislativo (ALERO)/Assessoramento em Orçamentos/2018</vt:lpstr>
      <vt:lpstr>8) FGV - Técnico de Nível Superior (Pref Salvador)/Suporte Administrativo/Economia ou Gestão Financeira/2017</vt:lpstr>
      <vt:lpstr>Apresentação do PowerPoint</vt:lpstr>
      <vt:lpstr>9)FGV - Auditor Fiscal Tributário da Receita Munic (Cuiabá)/2016 </vt:lpstr>
      <vt:lpstr>Apresentação do PowerPoint</vt:lpstr>
      <vt:lpstr> 10) FGV - Tecnologista (IBGE)/Economia/2016 </vt:lpstr>
      <vt:lpstr>Apresentação do PowerPoint</vt:lpstr>
      <vt:lpstr> 11) FGV - Analista Portuário (CODEBA)/Economista/2016</vt:lpstr>
      <vt:lpstr>Apresentação do PowerPoint</vt:lpstr>
      <vt:lpstr> 13) FGV - Analista (DPE MT)/Economista/2015 </vt:lpstr>
      <vt:lpstr>14) FGV - Anal da Defensoria Pública (DPE RO)/Anal  Eco/2015</vt:lpstr>
      <vt:lpstr>15) FGV - Agente de Fiscalização (TCM SP)/Economia/2015 </vt:lpstr>
      <vt:lpstr>Apresentação do PowerPoint</vt:lpstr>
      <vt:lpstr>16) FGV - Analista Judiciário (TJ RO)/Economista/2015 </vt:lpstr>
      <vt:lpstr>Apresentação do PowerPoint</vt:lpstr>
      <vt:lpstr>17) FGV - Anal Judiciário (TJ BA)/Apoio Espec/Econ/2015 </vt:lpstr>
      <vt:lpstr>18) FGV - Técnico de Nível Superior (Pref Salvador)/Suporte Administrativo/Economia ou Gestão Financeira/2017</vt:lpstr>
      <vt:lpstr>A Curva de Laffer</vt:lpstr>
      <vt:lpstr>A Curva de Laffer</vt:lpstr>
      <vt:lpstr>19) FGV - Analista (DPE MT)/Economista/2015 </vt:lpstr>
      <vt:lpstr>20) FGV - Analista da Defensoria Pública (DPE RO)/Analista em Economia/2015</vt:lpstr>
      <vt:lpstr>21) FGV - Agente de Fiscalização (TCM SP)/Economia/2015 </vt:lpstr>
      <vt:lpstr> 22) FGV - Analista Judiciário (TJ RO)/Economista/2015 </vt:lpstr>
      <vt:lpstr> 23) FGV - Anal Judiciário (TJ BA)/Apoio Espec/Econ/2015 </vt:lpstr>
      <vt:lpstr>24) FGV - Técnico Superior Espec (DPE RJ)/Econ/2019 </vt:lpstr>
      <vt:lpstr>Apresentação do PowerPoint</vt:lpstr>
      <vt:lpstr>Apresentação do PowerPoint</vt:lpstr>
      <vt:lpstr>Apresentação do PowerPoint</vt:lpstr>
      <vt:lpstr>Apresentação do PowerPoint</vt:lpstr>
      <vt:lpstr>25) FGV - Técnico Superior Espec (DPE RJ)/Econ/2019 </vt:lpstr>
      <vt:lpstr>26) FGV - Analista Legislativo (ALERO)/Economia/2018 </vt:lpstr>
      <vt:lpstr>Apresentação do PowerPoint</vt:lpstr>
      <vt:lpstr>Apresentação do PowerPoint</vt:lpstr>
      <vt:lpstr>Apresentação do PowerPoint</vt:lpstr>
      <vt:lpstr> 27) FGV - Analista Legislativo (ALERO)/Economia/2018 </vt:lpstr>
      <vt:lpstr> 28) FGV - Analista Legislativo (ALERO)/Economia/2018 </vt:lpstr>
      <vt:lpstr>29) FGV - Técnico de Nível Superior (Pref Salvador)/Suporte Administrativo/Economia ou Gestão Financeira/2017</vt:lpstr>
      <vt:lpstr>Apresentação do PowerPoint</vt:lpstr>
      <vt:lpstr>30) FGV - Técnico de Nível Superior (Pref Salvador)/Suporte Administrativo/Economia ou Gestão Financeira/2017</vt:lpstr>
      <vt:lpstr> 31) FGV - Analista Portuário (CODEBA)/Economista/2016 </vt:lpstr>
      <vt:lpstr> 32) FGV - Analista Portuário (CODEBA)/Economista/2016 </vt:lpstr>
      <vt:lpstr> 33) FGV - Analista Portuário (CODEBA)/Economista/2016 </vt:lpstr>
      <vt:lpstr> 34) FGV - Analista Portuário (CODEBA)/Economista/2016 </vt:lpstr>
      <vt:lpstr>A ROI  do Governo e a Razão Dívida/PIB</vt:lpstr>
      <vt:lpstr> 35) FGV - Analista (DPE MT)/Economista/2015 </vt:lpstr>
      <vt:lpstr>  </vt:lpstr>
      <vt:lpstr>36) FGV - Analista (DPE MT)/Economista/2015 </vt:lpstr>
      <vt:lpstr> 37) FGV - Analista (DPE MT)/Economista/2015 </vt:lpstr>
      <vt:lpstr> 38) FGV - Analista (DPE MT)/Economista/2015 </vt:lpstr>
      <vt:lpstr>Apresentação do PowerPoint</vt:lpstr>
      <vt:lpstr> 39) FGV - Anal da Defensoria Pública (DPE RO)/Anal em Eco/2015 </vt:lpstr>
      <vt:lpstr>40) FGV - Agente de Fiscalização (TCM SP)/Economia/2015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460</cp:revision>
  <cp:lastPrinted>2021-03-23T13:52:43Z</cp:lastPrinted>
  <dcterms:created xsi:type="dcterms:W3CDTF">2000-03-16T15:04:42Z</dcterms:created>
  <dcterms:modified xsi:type="dcterms:W3CDTF">2021-05-11T14:25:36Z</dcterms:modified>
</cp:coreProperties>
</file>