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6"/>
  </p:notesMasterIdLst>
  <p:handoutMasterIdLst>
    <p:handoutMasterId r:id="rId7"/>
  </p:handoutMasterIdLst>
  <p:sldIdLst>
    <p:sldId id="270" r:id="rId2"/>
    <p:sldId id="271" r:id="rId3"/>
    <p:sldId id="273" r:id="rId4"/>
    <p:sldId id="274" r:id="rId5"/>
  </p:sldIdLst>
  <p:sldSz cx="12192000" cy="6858000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2" autoAdjust="0"/>
    <p:restoredTop sz="94434" autoAdjust="0"/>
  </p:normalViewPr>
  <p:slideViewPr>
    <p:cSldViewPr>
      <p:cViewPr varScale="1">
        <p:scale>
          <a:sx n="72" d="100"/>
          <a:sy n="72" d="100"/>
        </p:scale>
        <p:origin x="78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1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4" d="100"/>
          <a:sy n="54" d="100"/>
        </p:scale>
        <p:origin x="-2688" y="-102"/>
      </p:cViewPr>
      <p:guideLst>
        <p:guide orient="horz" pos="3120"/>
        <p:guide pos="21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fld id="{5400F528-6339-4A0C-BDDB-4D3F23E6FEE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6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5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Verdana" panose="020B0604030504040204" pitchFamily="34" charset="0"/>
              </a:defRPr>
            </a:lvl1pPr>
          </a:lstStyle>
          <a:p>
            <a:fld id="{688BDB06-3425-4AFB-89CB-1F74F5D54D7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33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832E77-11AC-425B-9712-D8B015159244}" type="slidenum">
              <a:rPr lang="en-US" sz="1200">
                <a:latin typeface="Verdana" panose="020B0604030504040204" pitchFamily="34" charset="0"/>
              </a:rPr>
              <a:pPr eaLnBrk="1" hangingPunct="1"/>
              <a:t>1</a:t>
            </a:fld>
            <a:endParaRPr lang="en-US" sz="1200">
              <a:latin typeface="Verdana" panose="020B0604030504040204" pitchFamily="34" charset="0"/>
            </a:endParaRPr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746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retângulo 2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>
            <a:normAutofit/>
          </a:bodyPr>
          <a:lstStyle>
            <a:lvl1pPr algn="r">
              <a:defRPr sz="4800" b="1" baseline="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5418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Retângulo 3"/>
          <p:cNvSpPr/>
          <p:nvPr userDrawn="1"/>
        </p:nvSpPr>
        <p:spPr>
          <a:xfrm>
            <a:off x="0" y="3"/>
            <a:ext cx="12192000" cy="323554"/>
          </a:xfrm>
          <a:prstGeom prst="rect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8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F636C50-91A8-4E6A-8B57-035C0D687E1D}" type="datetimeFigureOut">
              <a:rPr lang="en-US"/>
              <a:pPr>
                <a:defRPr/>
              </a:pPr>
              <a:t>9/17/2021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5715000" y="6492876"/>
            <a:ext cx="581025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Lucida Sans Unicode" panose="020B0602030504020204" pitchFamily="34" charset="0"/>
              </a:defRPr>
            </a:lvl1pPr>
          </a:lstStyle>
          <a:p>
            <a:fld id="{B13C7792-937B-4F32-AC37-340F3A2456E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8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0077E-6887-4D09-8D75-FC328D5460AC}" type="datetimeFigureOut">
              <a:rPr lang="en-US"/>
              <a:pPr>
                <a:defRPr/>
              </a:pPr>
              <a:t>9/17/2021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C078D3-5BDF-4C0F-8DEA-03D17902706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163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571500" y="714375"/>
            <a:ext cx="109728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609600" y="2214564"/>
            <a:ext cx="10972800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Retângulo 7"/>
          <p:cNvSpPr/>
          <p:nvPr userDrawn="1"/>
        </p:nvSpPr>
        <p:spPr>
          <a:xfrm>
            <a:off x="0" y="3"/>
            <a:ext cx="12192000" cy="323554"/>
          </a:xfrm>
          <a:prstGeom prst="rect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8" r:id="rId3"/>
    <p:sldLayoutId id="214748379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206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9pPr>
      <a:extLst/>
    </p:titleStyle>
    <p:bodyStyle>
      <a:lvl1pPr marL="342900" indent="-342900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•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23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C00000"/>
        </a:buClr>
        <a:buSzPct val="100000"/>
        <a:buFont typeface="Wingdings" panose="05000000000000000000" pitchFamily="2" charset="2"/>
        <a:buChar char="ü"/>
        <a:defRPr sz="21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19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"/>
            <a:ext cx="12192000" cy="323554"/>
          </a:xfrm>
          <a:prstGeom prst="rect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28A577E-DD9B-4535-8B95-528B0AF9BCDC}"/>
              </a:ext>
            </a:extLst>
          </p:cNvPr>
          <p:cNvSpPr/>
          <p:nvPr/>
        </p:nvSpPr>
        <p:spPr>
          <a:xfrm>
            <a:off x="1152174" y="414430"/>
            <a:ext cx="9134825" cy="186193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38B2187-D167-4937-BCC1-1CFC05EDF2ED}"/>
              </a:ext>
            </a:extLst>
          </p:cNvPr>
          <p:cNvSpPr/>
          <p:nvPr/>
        </p:nvSpPr>
        <p:spPr>
          <a:xfrm>
            <a:off x="2338754" y="3487321"/>
            <a:ext cx="6541478" cy="1389479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DBE53F4-95B3-462E-A10E-4ACEE0E59E40}"/>
              </a:ext>
            </a:extLst>
          </p:cNvPr>
          <p:cNvSpPr/>
          <p:nvPr/>
        </p:nvSpPr>
        <p:spPr>
          <a:xfrm>
            <a:off x="1765852" y="2349125"/>
            <a:ext cx="7898296" cy="1039393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2" descr="O que mais cai na UERJ - Vestibular UERJ - EducaBras">
            <a:extLst>
              <a:ext uri="{FF2B5EF4-FFF2-40B4-BE49-F238E27FC236}">
                <a16:creationId xmlns:a16="http://schemas.microsoft.com/office/drawing/2014/main" id="{B9BCDBFC-D529-4DB7-92BD-51F285FD9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35" y="460800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07EF85CE-653E-4BA3-9F94-7536A6F7A9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376" y="2424353"/>
            <a:ext cx="971550" cy="923925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FC19C6BE-D019-43D4-B184-C2CB5CE49257}"/>
              </a:ext>
            </a:extLst>
          </p:cNvPr>
          <p:cNvSpPr txBox="1"/>
          <p:nvPr/>
        </p:nvSpPr>
        <p:spPr>
          <a:xfrm>
            <a:off x="2869926" y="2571577"/>
            <a:ext cx="67942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F7E7300-0D04-4D43-9CFD-A6CFE022E9D4}"/>
              </a:ext>
            </a:extLst>
          </p:cNvPr>
          <p:cNvSpPr txBox="1"/>
          <p:nvPr/>
        </p:nvSpPr>
        <p:spPr>
          <a:xfrm>
            <a:off x="2965234" y="944513"/>
            <a:ext cx="73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7608B08-34AA-4123-BC2C-D12D9F8FDEE6}"/>
              </a:ext>
            </a:extLst>
          </p:cNvPr>
          <p:cNvSpPr txBox="1"/>
          <p:nvPr/>
        </p:nvSpPr>
        <p:spPr>
          <a:xfrm>
            <a:off x="2377490" y="3565590"/>
            <a:ext cx="644646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Disciplina: Análise Microeconômica</a:t>
            </a:r>
          </a:p>
          <a:p>
            <a:pPr algn="ctr"/>
            <a:endParaRPr lang="pt-BR" sz="900" b="1" dirty="0">
              <a:solidFill>
                <a:srgbClr val="002060"/>
              </a:solidFill>
            </a:endParaRPr>
          </a:p>
          <a:p>
            <a:pPr algn="ctr"/>
            <a:r>
              <a:rPr lang="pt-BR" sz="3000" b="1" dirty="0">
                <a:solidFill>
                  <a:srgbClr val="002060"/>
                </a:solidFill>
              </a:rPr>
              <a:t>Curso: Administração/Contabilidade</a:t>
            </a:r>
          </a:p>
          <a:p>
            <a:pPr algn="ctr"/>
            <a:endParaRPr lang="pt-BR" sz="600" b="1" dirty="0">
              <a:solidFill>
                <a:srgbClr val="002060"/>
              </a:solidFill>
            </a:endParaRP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C771690B-D11C-4C0B-BF12-BA4BC1439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62600"/>
            <a:ext cx="6055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002060"/>
                </a:solidFill>
              </a:rPr>
              <a:t>Doutor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em</a:t>
            </a:r>
            <a:r>
              <a:rPr lang="en-US" sz="24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Site: acjassumpcao.com</a:t>
            </a:r>
            <a:endParaRPr lang="pt-BR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50146B0-A1F2-4DB8-B937-DC325AB36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22263"/>
            <a:ext cx="11887200" cy="1354137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Você está tentando decidir se tira férias ou não. A maioria dos custos (passagem aérea, hotel, rendimentos que deixam de ser ganhos) se mede em dólares, mas os benefícios são psicológicos. Como se pode comparar os benefícios com os custos ?</a:t>
            </a:r>
          </a:p>
          <a:p>
            <a:pPr algn="just"/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8FDF50E-C88A-4FA3-95B5-357369A2B069}"/>
              </a:ext>
            </a:extLst>
          </p:cNvPr>
          <p:cNvSpPr txBox="1"/>
          <p:nvPr/>
        </p:nvSpPr>
        <p:spPr>
          <a:xfrm>
            <a:off x="152400" y="1676400"/>
            <a:ext cx="11887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Quando os benefícios de algo são psicológicos, como sair de férias, não é fácil comparar os benefícios com os custos para determinar o que fazer.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Mas existem duas maneiras de pensar sobre os benefícios: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uma delas é comparar as férias com o que você faria em seu lugar → se você não saísse de férias, compraria algo como uma nova TV? Então você pode decidir se prefere as férias ou a TV.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uma segunda maneira é pensar em quanto trabalho você teve que fazer para ganhar o dinheiro para pagar as férias; então você pode decidir se os benefícios psicológicos das férias valeram o custo psicológico de trabalhar.</a:t>
            </a:r>
          </a:p>
        </p:txBody>
      </p:sp>
    </p:spTree>
    <p:extLst>
      <p:ext uri="{BB962C8B-B14F-4D97-AF65-F5344CB8AC3E}">
        <p14:creationId xmlns:p14="http://schemas.microsoft.com/office/powerpoint/2010/main" val="34362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C1F6141-5C36-4996-BDEC-6E3B61E2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04800"/>
            <a:ext cx="11887200" cy="1524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A empresa que você administra investiu US$ 5 milhões no desenvolvimento de um novo produto, mas esse desenvolvimento ainda não foi concluído. Numa recente reunião, seu pessoal de vendas relatou que a introdução de produtos concorrentes reduziu o volume previsto de vendas de seu novo produto para US$ 3 milhões. Se o custo de completar o desenvolvimento e fazer o produto fosse US$ 1 milhão, valeria a pena gastar esse dinheiro ? Qual o valor máximo que você deveria pagar para concluir o desenvolvimento?</a:t>
            </a:r>
          </a:p>
          <a:p>
            <a:pPr algn="just"/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4F8579E-9E91-4084-B784-83D01EA1514B}"/>
              </a:ext>
            </a:extLst>
          </p:cNvPr>
          <p:cNvSpPr txBox="1"/>
          <p:nvPr/>
        </p:nvSpPr>
        <p:spPr>
          <a:xfrm>
            <a:off x="152400" y="2615148"/>
            <a:ext cx="118872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O fato de você já ter gasto os $ 5 milhões não é mais relevante para sua decisão (Custo Afundado – </a:t>
            </a:r>
            <a:r>
              <a:rPr lang="pt-BR" sz="2300" i="1" dirty="0" err="1">
                <a:latin typeface="Calibri" panose="020F0502020204030204" pitchFamily="34" charset="0"/>
                <a:cs typeface="Calibri" panose="020F0502020204030204" pitchFamily="34" charset="0"/>
              </a:rPr>
              <a:t>Sunk</a:t>
            </a:r>
            <a:r>
              <a:rPr lang="pt-BR" sz="23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), uma vez que esse dinheiro não pode mais ser recuperado. O que importa agora é a chance de obter lucros na margem. Se você gastar mais $ 1 milhão e puder gerar vendas de $ 3 milhões, ganhará $ 2 milhões de lucro marginal; então, deve fazê-lo.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Você está certo em pensar que o projeto perdeu um total de $ 3 milhões ($ 6 milhões em custos e apenas $ 3 milhões em receita) e você não deveria tê-lo iniciado. Isso é verdade, mas se você não gastar o adicional de $ 1 milhão, não terá vendas e suas perdas serão de                   $ 5 milhões.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Portanto, o que importa não é o lucro total, mas o lucro que você pode obter na margem. Na verdade, você pagaria até $ 3 milhões para concluir o desenvolvimento; mais do que isso, você não aumentará o lucro na margem.</a:t>
            </a:r>
          </a:p>
        </p:txBody>
      </p:sp>
    </p:spTree>
    <p:extLst>
      <p:ext uri="{BB962C8B-B14F-4D97-AF65-F5344CB8AC3E}">
        <p14:creationId xmlns:p14="http://schemas.microsoft.com/office/powerpoint/2010/main" val="8282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9498BCC-7A28-4AD5-8A4B-930CB8CFE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22263"/>
            <a:ext cx="11887200" cy="2344737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20) O primeiro princípio econômico que discutimos no (Capítulo 1 do livro do </a:t>
            </a:r>
            <a:r>
              <a:rPr lang="pt-B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Mankiw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é o de que as pessoas se deparam com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trade-</a:t>
            </a:r>
            <a:r>
              <a:rPr lang="pt-BR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offs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Use a fronteira de possibilidades de produção para ilustrar o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trade-off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sociedade entre um meio ambiente não poluído e a quantidade de produto industrial. O que, em sua opinião, determina o formato e a posição da fronteira ? Mostre o que acontece com a fronteira se engenheiros desenvolvem um motor para carro praticamente livre de emissões de poluentes.</a:t>
            </a:r>
          </a:p>
          <a:p>
            <a:pPr algn="just"/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6DB28DB-FBA5-41DB-81C9-69484F171E89}"/>
              </a:ext>
            </a:extLst>
          </p:cNvPr>
          <p:cNvSpPr txBox="1"/>
          <p:nvPr/>
        </p:nvSpPr>
        <p:spPr>
          <a:xfrm>
            <a:off x="5500463" y="2590800"/>
            <a:ext cx="6539137" cy="415498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FPP é negativamente inclinada pois a maior produção industrial deteriora o meio ambiente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forma e a posição da fronteira dependem de quão caro é manter um ambiente limpo:              a produtividade da indústria ambiental.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Ganhos de produtividade ambiental, como o desenvolvimento de um motor automotivo sem emissões, levam a mudanças na fronteira de possibilidades de produção, como a mudança de FPP</a:t>
            </a:r>
            <a:r>
              <a:rPr lang="pt-B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FPP</a:t>
            </a:r>
            <a:r>
              <a:rPr lang="pt-B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mesma produção industrial com o meio ambiente mais limpo.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5909720-EDBA-4D35-AC26-1A8471A9FA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1913" y="6428563"/>
            <a:ext cx="3595466" cy="815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0F830ACC-529C-4064-ADDD-A61AD0150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42" y="2667000"/>
            <a:ext cx="240105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1500" b="1" dirty="0">
                <a:latin typeface="Arial" panose="020B0604020202020204" pitchFamily="34" charset="0"/>
              </a:rPr>
              <a:t>Meio Ambiente Limpo</a:t>
            </a:r>
            <a:endParaRPr lang="en-US" altLang="pt-BR" sz="1500" b="1" dirty="0">
              <a:latin typeface="Arial" panose="020B0604020202020204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756DEB8-224A-422B-BF1B-54DEFDF74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450841"/>
            <a:ext cx="15042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1400" b="1" dirty="0">
                <a:latin typeface="Arial" panose="020B0604020202020204" pitchFamily="34" charset="0"/>
              </a:rPr>
              <a:t>Prod. Industrial</a:t>
            </a:r>
            <a:endParaRPr lang="en-US" altLang="pt-BR" sz="1400" b="1" dirty="0">
              <a:latin typeface="Arial" panose="020B0604020202020204" pitchFamily="34" charset="0"/>
            </a:endParaRPr>
          </a:p>
        </p:txBody>
      </p:sp>
      <p:sp>
        <p:nvSpPr>
          <p:cNvPr id="18" name="Arc 31">
            <a:extLst>
              <a:ext uri="{FF2B5EF4-FFF2-40B4-BE49-F238E27FC236}">
                <a16:creationId xmlns:a16="http://schemas.microsoft.com/office/drawing/2014/main" id="{FFDFE241-44EA-488D-8EB1-748FE50F46CA}"/>
              </a:ext>
            </a:extLst>
          </p:cNvPr>
          <p:cNvSpPr>
            <a:spLocks/>
          </p:cNvSpPr>
          <p:nvPr/>
        </p:nvSpPr>
        <p:spPr bwMode="auto">
          <a:xfrm>
            <a:off x="1331912" y="3851255"/>
            <a:ext cx="3267054" cy="257965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36">
            <a:extLst>
              <a:ext uri="{FF2B5EF4-FFF2-40B4-BE49-F238E27FC236}">
                <a16:creationId xmlns:a16="http://schemas.microsoft.com/office/drawing/2014/main" id="{8FD68BF4-F25B-42CE-8552-951AE9DEA5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0" y="2971800"/>
            <a:ext cx="25621" cy="3456763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" name="Arc 37">
            <a:extLst>
              <a:ext uri="{FF2B5EF4-FFF2-40B4-BE49-F238E27FC236}">
                <a16:creationId xmlns:a16="http://schemas.microsoft.com/office/drawing/2014/main" id="{D1CA6FD7-317B-46A0-9234-1071C6404275}"/>
              </a:ext>
            </a:extLst>
          </p:cNvPr>
          <p:cNvSpPr>
            <a:spLocks/>
          </p:cNvSpPr>
          <p:nvPr/>
        </p:nvSpPr>
        <p:spPr bwMode="auto">
          <a:xfrm>
            <a:off x="1357531" y="3347707"/>
            <a:ext cx="3241435" cy="30890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9A46CBBA-2B47-47ED-A761-30008BC6F47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52600" y="3407306"/>
            <a:ext cx="0" cy="365759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A3B7F13C-0A24-49B4-B14D-9EAFE191474E}"/>
              </a:ext>
            </a:extLst>
          </p:cNvPr>
          <p:cNvCxnSpPr>
            <a:cxnSpLocks/>
          </p:cNvCxnSpPr>
          <p:nvPr/>
        </p:nvCxnSpPr>
        <p:spPr bwMode="auto">
          <a:xfrm flipH="1">
            <a:off x="1981200" y="3635906"/>
            <a:ext cx="3519263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619AB79D-F911-4185-B48C-09429796CC7E}"/>
              </a:ext>
            </a:extLst>
          </p:cNvPr>
          <p:cNvSpPr txBox="1"/>
          <p:nvPr/>
        </p:nvSpPr>
        <p:spPr>
          <a:xfrm>
            <a:off x="1447800" y="3886200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FPP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pt-BR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9DEDE3F-B8FF-4CAE-8DFF-3B3239723CD9}"/>
              </a:ext>
            </a:extLst>
          </p:cNvPr>
          <p:cNvSpPr txBox="1"/>
          <p:nvPr/>
        </p:nvSpPr>
        <p:spPr>
          <a:xfrm>
            <a:off x="2059256" y="3043535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FPP</a:t>
            </a:r>
            <a:r>
              <a:rPr lang="pt-B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2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drao_Canal -SLIDE EM POWER POINT - FINAL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3781</TotalTime>
  <Words>665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padrao_Canal -SLIDE EM POWER POINT - FINAL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Luciane Costa Carpena</dc:creator>
  <cp:lastModifiedBy>Antonio Carlos Assumpção</cp:lastModifiedBy>
  <cp:revision>331</cp:revision>
  <dcterms:created xsi:type="dcterms:W3CDTF">2003-02-01T16:33:54Z</dcterms:created>
  <dcterms:modified xsi:type="dcterms:W3CDTF">2021-09-17T17:58:12Z</dcterms:modified>
</cp:coreProperties>
</file>