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51"/>
  </p:notesMasterIdLst>
  <p:handoutMasterIdLst>
    <p:handoutMasterId r:id="rId52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61" r:id="rId37"/>
    <p:sldId id="314" r:id="rId38"/>
    <p:sldId id="315" r:id="rId39"/>
    <p:sldId id="316" r:id="rId40"/>
    <p:sldId id="317" r:id="rId41"/>
    <p:sldId id="318" r:id="rId42"/>
    <p:sldId id="319" r:id="rId43"/>
    <p:sldId id="320" r:id="rId44"/>
    <p:sldId id="321" r:id="rId45"/>
    <p:sldId id="322" r:id="rId46"/>
    <p:sldId id="323" r:id="rId47"/>
    <p:sldId id="324" r:id="rId48"/>
    <p:sldId id="364" r:id="rId49"/>
    <p:sldId id="367" r:id="rId50"/>
  </p:sldIdLst>
  <p:sldSz cx="12192000" cy="6858000"/>
  <p:notesSz cx="6889750" cy="10023475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218" y="0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838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218" y="9520838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38078E-3DFF-4A06-995D-8E919CDE87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218" y="0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50888"/>
            <a:ext cx="6681788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9305" y="4761233"/>
            <a:ext cx="5511142" cy="451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838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218" y="9520838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19" tIns="47060" rIns="94119" bIns="4706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5811E6-7A5E-4C84-B4C7-EE9B978D490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A1829-A7D3-4831-A7BF-39E4D0485A5C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3903863" y="0"/>
            <a:ext cx="2985887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119" tIns="47060" rIns="94119" bIns="47060" anchor="ctr"/>
          <a:lstStyle/>
          <a:p>
            <a:endParaRPr lang="pt-BR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903863" y="9522464"/>
            <a:ext cx="2985887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131" tIns="45748" rIns="93131" bIns="45748" anchor="b"/>
          <a:lstStyle/>
          <a:p>
            <a:pPr algn="r" eaLnBrk="0" hangingPunct="0"/>
            <a:r>
              <a:rPr lang="en-US" altLang="pt-BR" sz="12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9522464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119" tIns="47060" rIns="94119" bIns="47060" anchor="ctr"/>
          <a:lstStyle/>
          <a:p>
            <a:endParaRPr lang="pt-BR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2985888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119" tIns="47060" rIns="94119" bIns="47060" anchor="ctr"/>
          <a:lstStyle/>
          <a:p>
            <a:endParaRPr lang="pt-BR"/>
          </a:p>
        </p:txBody>
      </p:sp>
      <p:sp>
        <p:nvSpPr>
          <p:cNvPr id="983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8" y="757238"/>
            <a:ext cx="6659562" cy="3746500"/>
          </a:xfrm>
          <a:ln w="12700" cap="flat"/>
        </p:spPr>
      </p:sp>
      <p:sp>
        <p:nvSpPr>
          <p:cNvPr id="983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7976" y="4761233"/>
            <a:ext cx="5053799" cy="4510726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3131" tIns="45748" rIns="93131" bIns="45748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3E663261-3058-468F-B50A-A1D065884946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FF7F3C2-510E-46E3-82AE-104C38410368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CFDF6B2-96D8-45C9-9690-1BD08C3B4FE8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0591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234C0FAD-2583-4A60-A94F-AD74CF82FE62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0FB431F-409E-49A5-B784-E0541EC87133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A01D53A-9676-4813-98B8-B650A5F64861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322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060224A6-EBA9-4F94-B8CC-D262BDA70227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E972FE6-8674-468E-9B54-B221C4DCEE37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39A0DC8-C3DD-41C3-8215-20EB629D3F9A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8218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1F253D61-2CE4-47AB-887E-F339F57F53C7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49B6D85-8DB5-45A6-ABEA-CDE1ED8268F6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4B72EDD-9198-4027-B315-9738EA21AF3F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4059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676694EA-3B8D-4C9D-917A-BBB2FC3BBB02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191B0D7-8E10-425E-8DCD-5E9AF88652CF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ECF5A78-B9E1-486B-BD31-587D359E0CB1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5728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687FF700-7E4A-4D99-8241-772ED2FAEED7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EBBC5C7-3A6E-4594-B215-D1505C236651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D17920A-6DC6-453C-99B0-3099BB687928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40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B56CF9A6-6938-45F7-B7B2-5AB7BDABF5ED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F0B83B4-AB17-48EE-ABAE-E8D10AA88ED0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FD64742-D8F6-4435-892A-61F28F2301F4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1641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1E293F50-7E8E-4BB2-823E-B694173C030B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5A2AC9E-3BD2-4E60-BB3F-7F28F1083C6D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4A2F42C-1ACA-456D-84C4-4709ABB9C746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00667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3AA1CA2D-76CB-47AD-9CDD-428B39AB397C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CE07CF3-1CEF-41E1-9961-38C25078C73D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78DCF8E-1AF4-4DAA-B32F-A85785BA3383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9275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D0C5562D-6CE8-4D4E-802D-92E3D6A78188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C28DF84-7C1F-45C9-885B-89ECE5E295DE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9CBF90C-5EBD-4016-859D-87B88020DBA3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9938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pt-BR"/>
              <a:t>Capítulo 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pt-BR"/>
              <a:t>Slide </a:t>
            </a:r>
            <a:fld id="{4A4B1C1E-EFC9-48DD-89FE-20D4800074E2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E5C4AAD-37CF-4D4F-996C-FB1679BF90CD}"/>
              </a:ext>
            </a:extLst>
          </p:cNvPr>
          <p:cNvSpPr/>
          <p:nvPr userDrawn="1"/>
        </p:nvSpPr>
        <p:spPr>
          <a:xfrm>
            <a:off x="0" y="-27383"/>
            <a:ext cx="12192000" cy="2880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06D05D4-01AB-4060-AEAA-50CE3EF9369B}"/>
              </a:ext>
            </a:extLst>
          </p:cNvPr>
          <p:cNvSpPr/>
          <p:nvPr userDrawn="1"/>
        </p:nvSpPr>
        <p:spPr>
          <a:xfrm>
            <a:off x="-24680" y="6705574"/>
            <a:ext cx="12216680" cy="1798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19138" indent="-2619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438275" indent="-523875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159000" indent="-787400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878138" indent="-1049338" algn="l" rtl="0" eaLnBrk="0" fontAlgn="base" hangingPunct="0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9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779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pt-BR"/>
              <a:t>Capítulo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pt-BR"/>
              <a:t>Slide </a:t>
            </a:r>
            <a:fld id="{871AD68B-DBEE-46D9-9A1C-625F7300DB9F}" type="slidenum">
              <a:rPr lang="en-US" altLang="pt-BR" smtClean="0"/>
              <a:pPr/>
              <a:t>‹nº›</a:t>
            </a:fld>
            <a:endParaRPr lang="en-US" altLang="pt-BR" b="0">
              <a:latin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BA3EFAC-5BFC-4AE7-94C6-4C2C34AF4809}"/>
              </a:ext>
            </a:extLst>
          </p:cNvPr>
          <p:cNvSpPr/>
          <p:nvPr userDrawn="1"/>
        </p:nvSpPr>
        <p:spPr bwMode="auto">
          <a:xfrm>
            <a:off x="4167051" y="1632857"/>
            <a:ext cx="3879669" cy="3762103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2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6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8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0256B9B6-58C5-476B-BB0A-928CEBD6770A}"/>
              </a:ext>
            </a:extLst>
          </p:cNvPr>
          <p:cNvSpPr/>
          <p:nvPr/>
        </p:nvSpPr>
        <p:spPr>
          <a:xfrm>
            <a:off x="60143" y="308203"/>
            <a:ext cx="11940210" cy="18619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17EF3DB-9A71-4BD1-906E-02ADB766FD68}"/>
              </a:ext>
            </a:extLst>
          </p:cNvPr>
          <p:cNvSpPr/>
          <p:nvPr/>
        </p:nvSpPr>
        <p:spPr>
          <a:xfrm>
            <a:off x="603480" y="3929736"/>
            <a:ext cx="10813771" cy="7265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A536DF5-FEBE-4BFC-AE1A-05879609A19F}"/>
              </a:ext>
            </a:extLst>
          </p:cNvPr>
          <p:cNvSpPr/>
          <p:nvPr/>
        </p:nvSpPr>
        <p:spPr>
          <a:xfrm>
            <a:off x="603480" y="2554446"/>
            <a:ext cx="10813771" cy="12322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3A017600-693C-4F71-AE8F-3044BC401AC8}"/>
              </a:ext>
            </a:extLst>
          </p:cNvPr>
          <p:cNvSpPr txBox="1">
            <a:spLocks/>
          </p:cNvSpPr>
          <p:nvPr/>
        </p:nvSpPr>
        <p:spPr bwMode="auto">
          <a:xfrm>
            <a:off x="7086914" y="1612664"/>
            <a:ext cx="4372390" cy="74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21" name="CaixaDeTexto 15">
            <a:extLst>
              <a:ext uri="{FF2B5EF4-FFF2-40B4-BE49-F238E27FC236}">
                <a16:creationId xmlns:a16="http://schemas.microsoft.com/office/drawing/2014/main" id="{7D00C597-F377-4964-ACFC-D06F8851C07E}"/>
              </a:ext>
            </a:extLst>
          </p:cNvPr>
          <p:cNvSpPr txBox="1"/>
          <p:nvPr/>
        </p:nvSpPr>
        <p:spPr>
          <a:xfrm>
            <a:off x="6305933" y="5988455"/>
            <a:ext cx="519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pt-BR" sz="28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Prof.: Antonio Carlos Assumpção</a:t>
            </a:r>
          </a:p>
        </p:txBody>
      </p:sp>
      <p:pic>
        <p:nvPicPr>
          <p:cNvPr id="22" name="Picture 2" descr="O que mais cai na UERJ - Vestibular UERJ - EducaBras">
            <a:extLst>
              <a:ext uri="{FF2B5EF4-FFF2-40B4-BE49-F238E27FC236}">
                <a16:creationId xmlns:a16="http://schemas.microsoft.com/office/drawing/2014/main" id="{1361B0E2-1FC1-4520-9706-41FB373CE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04" y="340505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m 22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8AC6A4BC-44BF-41C7-8711-5F8381AB8A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05" y="2712022"/>
            <a:ext cx="971550" cy="923925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E489F3D7-7617-4147-98B6-564E2BAAA574}"/>
              </a:ext>
            </a:extLst>
          </p:cNvPr>
          <p:cNvSpPr txBox="1"/>
          <p:nvPr/>
        </p:nvSpPr>
        <p:spPr>
          <a:xfrm>
            <a:off x="1180084" y="2859246"/>
            <a:ext cx="10480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sz="42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D042E083-702B-419B-9CA6-F6544A580890}"/>
              </a:ext>
            </a:extLst>
          </p:cNvPr>
          <p:cNvSpPr txBox="1"/>
          <p:nvPr/>
        </p:nvSpPr>
        <p:spPr>
          <a:xfrm>
            <a:off x="1873202" y="838286"/>
            <a:ext cx="10219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pt-BR" sz="40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4D8954F-DD4E-4AFB-B024-CF8CCE409A17}"/>
              </a:ext>
            </a:extLst>
          </p:cNvPr>
          <p:cNvSpPr txBox="1"/>
          <p:nvPr/>
        </p:nvSpPr>
        <p:spPr>
          <a:xfrm>
            <a:off x="603480" y="3965799"/>
            <a:ext cx="1081377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pt-BR" sz="3400" b="1" dirty="0">
                <a:solidFill>
                  <a:srgbClr val="002060"/>
                </a:solidFill>
              </a:rPr>
              <a:t>Disciplina: </a:t>
            </a:r>
            <a:r>
              <a:rPr lang="pt-BR" sz="3400" dirty="0">
                <a:solidFill>
                  <a:srgbClr val="002060"/>
                </a:solidFill>
              </a:rPr>
              <a:t>Economia do Setor Público I – Parte 05</a:t>
            </a:r>
            <a:endParaRPr lang="pt-BR" sz="3400" b="1" dirty="0">
              <a:solidFill>
                <a:srgbClr val="002060"/>
              </a:solidFill>
            </a:endParaRP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2056246B-C54D-485A-9D4A-D9443502A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626" y="5210969"/>
            <a:ext cx="605523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pt-B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700" b="1" i="1" dirty="0" err="1">
                <a:solidFill>
                  <a:srgbClr val="002060"/>
                </a:solidFill>
              </a:rPr>
              <a:t>Doutor</a:t>
            </a:r>
            <a:r>
              <a:rPr lang="en-US" sz="2700" b="1" i="1" dirty="0">
                <a:solidFill>
                  <a:srgbClr val="002060"/>
                </a:solidFill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</a:rPr>
              <a:t>em</a:t>
            </a:r>
            <a:r>
              <a:rPr lang="en-US" sz="27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700" b="1" i="1" dirty="0">
                <a:solidFill>
                  <a:srgbClr val="002060"/>
                </a:solidFill>
              </a:rPr>
              <a:t>Site: acjassumpcao.com</a:t>
            </a:r>
            <a:endParaRPr lang="pt-BR" sz="27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753045"/>
            <a:ext cx="11449272" cy="526824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Suponha agora que os custos marginais sejam diferentes para a produção de guarda-chuvas de boa e de má qualidade.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 exemplo, suponha que: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pequeno produtor não consegue afetar nem o preço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nem a qualidade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Assim, ele prefere produzir guarda-chuvas de má qualidade, de custo marginal menor.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todos os outros pequenos produtores raciocinarem da mesma forma, todos produzirão guarda-chuvas de má qualidade ao preço: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Porém, como os consumidores pagam, no máximo, $8 por guarda-chuva de má qualidade, nenhum item seria vendido (e, portanto, produzido).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Há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porque, na presença de informação assimétrica, o bem de má qualidade expulsa do mercado o bem de boa qualidade.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44624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805155"/>
              </p:ext>
            </p:extLst>
          </p:nvPr>
        </p:nvGraphicFramePr>
        <p:xfrm>
          <a:off x="695400" y="2030998"/>
          <a:ext cx="6264696" cy="66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5" name="Equation" r:id="rId3" imgW="2323800" imgH="266400" progId="Equation.DSMT4">
                  <p:embed/>
                </p:oleObj>
              </mc:Choice>
              <mc:Fallback>
                <p:oleObj name="Equation" r:id="rId3" imgW="2323800" imgH="266400" progId="Equation.DSMT4">
                  <p:embed/>
                  <p:pic>
                    <p:nvPicPr>
                      <p:cNvPr id="15" name="Objeto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400" y="2030998"/>
                        <a:ext cx="6264696" cy="6662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450234"/>
              </p:ext>
            </p:extLst>
          </p:nvPr>
        </p:nvGraphicFramePr>
        <p:xfrm>
          <a:off x="734715" y="4641477"/>
          <a:ext cx="3561085" cy="601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Equation" r:id="rId5" imgW="1396800" imgH="253800" progId="Equation.DSMT4">
                  <p:embed/>
                </p:oleObj>
              </mc:Choice>
              <mc:Fallback>
                <p:oleObj name="Equation" r:id="rId5" imgW="139680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4715" y="4641477"/>
                        <a:ext cx="3561085" cy="6012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56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77093"/>
            <a:ext cx="10515600" cy="9036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836712"/>
            <a:ext cx="11521280" cy="594928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fenômeno descrito anteriormente é um exemplo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onde os itens de baixa qualidade expulsaram os itens de alta qualidade do mercado, devido ao alto custo.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O Mercado de Seguros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Uma companhia de seguros pensa em oferecer seguro contra roubo de bicicletas.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Através de uma pesquisa de mercado, ela descobre que a incidência de roubo é alta em uma área e baixa em outra.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oferecer o seguro com base na taxa média de roubo, a firma fica em situação difícil, porque os compradores do seguro serão os consumidores da área de alta ocorrência de roubo, e estes vão acabar fazendo os pedidos de pagamento do seguro.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Baseando-se na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taxa média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furtos, a companhia não fará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seleção imparcial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clientes. Teremos um problema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adversa.</a:t>
            </a:r>
          </a:p>
        </p:txBody>
      </p:sp>
    </p:spTree>
    <p:extLst>
      <p:ext uri="{BB962C8B-B14F-4D97-AF65-F5344CB8AC3E}">
        <p14:creationId xmlns:p14="http://schemas.microsoft.com/office/powerpoint/2010/main" val="31444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51384" y="836712"/>
            <a:ext cx="11233248" cy="59492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a companhia oferecer o seguro com base na taxa de roubo da área de maior risco, a situação piora: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preço será muito alto para os consumidores de menor risco, que não comprarão a apólice e sairão do mercado.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há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externalidade de consumo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pois as compras dos consumidores de alto risco afetam as compras dos consumidores de menor risco, expulsando estes últimos do mercado.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que temos esse tipo de problema em vários mercados.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 exemplo, no mercado de seguro de saúde e no mercado de crédito.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695400" y="149101"/>
            <a:ext cx="10472225" cy="9036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426445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836712"/>
            <a:ext cx="11377264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Resolvendo o Problema no Mercado de Planos de Saúde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Segmentação de Mercados:</a:t>
            </a:r>
          </a:p>
          <a:p>
            <a:pPr marL="514350" indent="-514350" algn="just">
              <a:buFont typeface="+mj-lt"/>
              <a:buAutoNum type="arabicParenR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a firma pudesse cobrar preços diferentes de grupos de consumidores diferentes, o problema seria minimizado.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arenR" startAt="2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Paradoxalmente (pois, em geral, mais escolha é melhor), um plano de compra compulsório poderia minimizar esse problema.</a:t>
            </a:r>
          </a:p>
          <a:p>
            <a:pPr marL="514350" indent="-514350" algn="just">
              <a:buFont typeface="+mj-lt"/>
              <a:buAutoNum type="arabicParenR" startAt="2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Nesse caso, tanto os indivíduos com elevada probabilidade de adoecerem quanto os indivíduos com baixa probabilidade teriam que comprar o seguro, evitando assim a externalidade existente entre pessoas de alto e baixo risco.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“todos” devem participar, a seleção adversa é eliminada.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95400" y="116632"/>
            <a:ext cx="10472225" cy="90363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28158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0952"/>
            <a:ext cx="10570698" cy="94178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Risco Moral (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pt-B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908720"/>
            <a:ext cx="11233248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todos tiverem a mesma probabilidade de roubo no mercado de seguros de bicicleta, não surgirá o problema de seleção adversa.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Mas a própria probabilidade de roubo pode ser afetada pelas ações dos donos das bicicletas: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Fazendo o seguro, um consumidor toma menos cuidados do que se não fizesse o seguro.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Sem seguro, cada consumidor terá que enfrentar os custos de suas atitudes e vai querer investir em “tomar cuidado” até que o benefício marginal de mais cuidado se iguale ao custo marginal.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seguro completo, a companhia reembolsa completamente o valor da bicicleta e o consumidor, racionalmente, não terá nenhum incentivo para investir em “tomar cuidado”: ocorrerá 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risco moral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246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234" y="836712"/>
            <a:ext cx="11392406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suma, com pouco seguro, os consumidores enfrentam demasiados riscos, mas com muito seguro, tomam pouco cuidado.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essa razão, sem conhecer a quantidade de cuidado que cada consumidor toma, as companhias de seguro não costumam vender o seguro completo.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fato, a maior parte dos seguros inclui uma franquia, onde o segurado incorre em um custo ao solicitar o pagamento do seguro.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Entretanto, se o consumidor deseja comprar o seguro completo, há uma ineficiência, porque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propensão marginal a pagar não se iguala à propensão marginal a vender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ocorrendo assim um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racionamento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nesse mercado.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67408" y="110952"/>
            <a:ext cx="10570698" cy="94178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Risco Moral (</a:t>
            </a:r>
            <a:r>
              <a:rPr lang="pt-BR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pt-BR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294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1093886"/>
            <a:ext cx="11305256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Enquanto 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seleção adversa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um problema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informação oculta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tipo oculto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), em que um lado do mercado não pode observar a qualidade dos bens,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risco moral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um problema de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ação oculta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onde um lado do mercado não pode observar as ações do outro.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caso de risco moral, se o governo não puder monitorar o quanto os consumidores tomam cuidado, ele não poderá melhorar a situação, a não ser que uma determinada quantidade de cuidado seja tornada obrigatória por lei.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10952"/>
            <a:ext cx="10570698" cy="941784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Risco Moral e Seleção Adversa</a:t>
            </a:r>
          </a:p>
        </p:txBody>
      </p:sp>
    </p:spTree>
    <p:extLst>
      <p:ext uri="{BB962C8B-B14F-4D97-AF65-F5344CB8AC3E}">
        <p14:creationId xmlns:p14="http://schemas.microsoft.com/office/powerpoint/2010/main" val="355711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49101"/>
            <a:ext cx="10515600" cy="759619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908720"/>
            <a:ext cx="11233248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mercado de carros usados com informação assimétrica que vimos anteriormente, os vendedores de carros bons podem querer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sinalizar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que seus carros são os bons, e não os ruins, evitando problemas de seleção adversa.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sinal poderia ser a garantia de que eles se comprometem a pagar certa quantia se o carro der defeito.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Somente donos de carros bons podem se dar ao luxo de oferecer garantias, e os compradores sabem disso.</a:t>
            </a:r>
          </a:p>
        </p:txBody>
      </p:sp>
    </p:spTree>
    <p:extLst>
      <p:ext uri="{BB962C8B-B14F-4D97-AF65-F5344CB8AC3E}">
        <p14:creationId xmlns:p14="http://schemas.microsoft.com/office/powerpoint/2010/main" val="33022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794668"/>
            <a:ext cx="11305256" cy="5832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mercado de trabalho, o problema da seleção adversa também surge e os trabalhadores mais produtivos podem querer demonstrar que são, de fato, mais produtivos. 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a produtividade marginal dos trabalhadores produtivos é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a dos menos produtivos é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uma fração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dos trabalhadores é mais produtiva e a fração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1−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menos produtiva, onde o mercado de trabalho é competitivo.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função produção é linear, dada por: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onde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produção total 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quantidade de trabalhadores do tipo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074548"/>
              </p:ext>
            </p:extLst>
          </p:nvPr>
        </p:nvGraphicFramePr>
        <p:xfrm>
          <a:off x="1775520" y="2954908"/>
          <a:ext cx="33655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Equation" r:id="rId3" imgW="1320480" imgH="228600" progId="Equation.DSMT4">
                  <p:embed/>
                </p:oleObj>
              </mc:Choice>
              <mc:Fallback>
                <p:oleObj name="Equation" r:id="rId3" imgW="1320480" imgH="2286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5520" y="2954908"/>
                        <a:ext cx="3365500" cy="576064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809197"/>
              </p:ext>
            </p:extLst>
          </p:nvPr>
        </p:nvGraphicFramePr>
        <p:xfrm>
          <a:off x="6812235" y="4971132"/>
          <a:ext cx="2812157" cy="60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0" name="Equation" r:id="rId5" imgW="990360" imgH="228600" progId="Equation.DSMT4">
                  <p:embed/>
                </p:oleObj>
              </mc:Choice>
              <mc:Fallback>
                <p:oleObj name="Equation" r:id="rId5" imgW="990360" imgH="2286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12235" y="4971132"/>
                        <a:ext cx="2812157" cy="6018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279394"/>
              </p:ext>
            </p:extLst>
          </p:nvPr>
        </p:nvGraphicFramePr>
        <p:xfrm>
          <a:off x="1174750" y="6123260"/>
          <a:ext cx="95488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1" name="Equation" r:id="rId7" imgW="3708360" imgH="228600" progId="Equation.DSMT4">
                  <p:embed/>
                </p:oleObj>
              </mc:Choice>
              <mc:Fallback>
                <p:oleObj name="Equation" r:id="rId7" imgW="3708360" imgH="2286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74750" y="6123260"/>
                        <a:ext cx="9548813" cy="5461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79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764704"/>
            <a:ext cx="11664382" cy="640871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a qualidade dos trabalhadores pudesse ser observada, as empresas pagariam salários iguais às produtividades marginais: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Nesse caso não haveria seleção adversa.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Porém, se as empresas não puderem observar as produtividades marginais, o melhor que elas podem fazer é pagar o salário médio: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tanto os trabalhadores mais produtivos como os menos produtivos concordassem em receber esse salário médio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haveria problemas de seleção adversa. Mas como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os trabalhadores mais produtivos podem não concordar com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Neste caso, haveria seleção adversa, pois eles sairiam do mercado de trabalho.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550882"/>
              </p:ext>
            </p:extLst>
          </p:nvPr>
        </p:nvGraphicFramePr>
        <p:xfrm>
          <a:off x="695400" y="1484784"/>
          <a:ext cx="1348724" cy="1265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7" name="Equation" r:id="rId3" imgW="482400" imgH="457200" progId="Equation.DSMT4">
                  <p:embed/>
                </p:oleObj>
              </mc:Choice>
              <mc:Fallback>
                <p:oleObj name="Equation" r:id="rId3" imgW="482400" imgH="4572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400" y="1484784"/>
                        <a:ext cx="1348724" cy="126508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957262"/>
              </p:ext>
            </p:extLst>
          </p:nvPr>
        </p:nvGraphicFramePr>
        <p:xfrm>
          <a:off x="668114" y="4167485"/>
          <a:ext cx="3195638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8" name="Equation" r:id="rId5" imgW="1143000" imgH="253800" progId="Equation.DSMT4">
                  <p:embed/>
                </p:oleObj>
              </mc:Choice>
              <mc:Fallback>
                <p:oleObj name="Equation" r:id="rId5" imgW="114300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114" y="4167485"/>
                        <a:ext cx="3195638" cy="7016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40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4624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344" y="764704"/>
            <a:ext cx="11881320" cy="604867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 nossas análises anteriores sobre os mercados, não examinamos os problemas provocados por diferenças na informação: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Presumia-se que, tanto os compradores quanto os vendedores estavam perfeitamente informados sobre a qualidade dos bens vendidos no mercado.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os consumidores e os vendedores tiverem a mesma informação sobre a qualidade do bem, uma melhor qualidade seria corretamente informada por um preço mais alto.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Mas se um lado do mercado for mais informado do que o outro, os preços não informarão corretamente a qualidade.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Veremos que essa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assimetria informacional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impede o funcionamento eficiente do mercado.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Existem certamente vários mercados no mundo real nos quais pode ser muito caro, ou mesmo impossível, obter informações precisas sobre a qualidade dos bens transacionados.</a:t>
            </a:r>
          </a:p>
        </p:txBody>
      </p:sp>
    </p:spTree>
    <p:extLst>
      <p:ext uri="{BB962C8B-B14F-4D97-AF65-F5344CB8AC3E}">
        <p14:creationId xmlns:p14="http://schemas.microsoft.com/office/powerpoint/2010/main" val="280184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836712"/>
            <a:ext cx="11305256" cy="590465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Os trabalhadores mais produtivos podem querer sinalizar que são, de fato, mais produtivos (para receber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 através do sinal de anos de escolaridade.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Suponha que o nível de escolaridade atingido pelos trabalhadores menos produtivos é 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e o dos mais produtivos é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Suponha ainda que o custo de se educar é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os menos produtivos e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os mais produtivos.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Este custo inclui não apenas o custo de ir para a escola, mas também o custo do esforço e o custo de oportunidade diante de escolhas alternativas.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Adicionalmente, suponha também que o custo marginal (igual ao custo médio) seja maior para os trabalhadores menos produtivos: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Motivo: t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rabalhadores do grupo 1 são menos estudiosos ou menos capazes; demoram mais para receber o diploma.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</p:spTree>
    <p:extLst>
      <p:ext uri="{BB962C8B-B14F-4D97-AF65-F5344CB8AC3E}">
        <p14:creationId xmlns:p14="http://schemas.microsoft.com/office/powerpoint/2010/main" val="171738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908720"/>
            <a:ext cx="11305256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 simplicidade, nossa última suposição diz respeito ao nível de escolaridade não afetar a produtividade, servindo apenas para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sinalizá-la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Assim, o problema se resume a: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os trabalhadores precisam decidir que nível de escolaridade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desejam;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 empresas precisam resolver quanto pagar aos trabalhadores com diferentes níveis de escolaridade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</p:spTree>
    <p:extLst>
      <p:ext uri="{BB962C8B-B14F-4D97-AF65-F5344CB8AC3E}">
        <p14:creationId xmlns:p14="http://schemas.microsoft.com/office/powerpoint/2010/main" val="152519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61529"/>
            <a:ext cx="11377264" cy="570783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Assim, temos: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desigualdade acima diz respeito ao custo do investimento em educação associado ao diferencial de produtividade entre os dois grupos de indivíduos. Nesse caso, maior para os indivíduos menos produtivos.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Podemos reescrevê-la da seguinte forma: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781927"/>
              </p:ext>
            </p:extLst>
          </p:nvPr>
        </p:nvGraphicFramePr>
        <p:xfrm>
          <a:off x="725636" y="1412776"/>
          <a:ext cx="4074220" cy="711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3" imgW="1485720" imgH="253800" progId="Equation.DSMT4">
                  <p:embed/>
                </p:oleObj>
              </mc:Choice>
              <mc:Fallback>
                <p:oleObj name="Equation" r:id="rId3" imgW="1485720" imgH="25380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5636" y="1412776"/>
                        <a:ext cx="4074220" cy="71177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474878"/>
              </p:ext>
            </p:extLst>
          </p:nvPr>
        </p:nvGraphicFramePr>
        <p:xfrm>
          <a:off x="767408" y="4201195"/>
          <a:ext cx="9172575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1" name="Equation" r:id="rId5" imgW="3149280" imgH="469800" progId="Equation.DSMT4">
                  <p:embed/>
                </p:oleObj>
              </mc:Choice>
              <mc:Fallback>
                <p:oleObj name="Equation" r:id="rId5" imgW="3149280" imgH="4698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7408" y="4201195"/>
                        <a:ext cx="9172575" cy="13160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521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836712"/>
            <a:ext cx="11381358" cy="602128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nível de escolaridade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e*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que precisa satisfazer a desigualdade anterior deve estar no intervalo: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Note que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fornece o benefício do aumento de salário para os dois tipos de trabalhadores.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o grupo menos produtivo estiver pensando em escolher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, seu custo será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e*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e o benefício dessa escolha será maior do que o custo se: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Então, para o grupo menos produtivo, o custo de escolher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* supera o benefício.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147333"/>
              </p:ext>
            </p:extLst>
          </p:nvPr>
        </p:nvGraphicFramePr>
        <p:xfrm>
          <a:off x="695400" y="1556792"/>
          <a:ext cx="3593974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3" name="Equation" r:id="rId3" imgW="1295280" imgH="431640" progId="Equation.DSMT4">
                  <p:embed/>
                </p:oleObj>
              </mc:Choice>
              <mc:Fallback>
                <p:oleObj name="Equation" r:id="rId3" imgW="1295280" imgH="43164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400" y="1556792"/>
                        <a:ext cx="3593974" cy="115212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240273"/>
              </p:ext>
            </p:extLst>
          </p:nvPr>
        </p:nvGraphicFramePr>
        <p:xfrm>
          <a:off x="695400" y="4471595"/>
          <a:ext cx="11161240" cy="1189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Equation" r:id="rId5" imgW="4025880" imgH="431640" progId="Equation.DSMT4">
                  <p:embed/>
                </p:oleObj>
              </mc:Choice>
              <mc:Fallback>
                <p:oleObj name="Equation" r:id="rId5" imgW="4025880" imgH="43164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400" y="4471595"/>
                        <a:ext cx="11161240" cy="118965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6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864096"/>
            <a:ext cx="11377264" cy="60932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 outro lado, para o grupo mais produtivo, escolher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tem um custo dado por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e*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benefício supera o custo se: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Assim, apenas os trabalhadores mais produtivos são capazes de escolher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*. As empresas então pagam aos trabalhadores com nível de escolaridade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o salário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43598"/>
              </p:ext>
            </p:extLst>
          </p:nvPr>
        </p:nvGraphicFramePr>
        <p:xfrm>
          <a:off x="749846" y="2349227"/>
          <a:ext cx="7218362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3" imgW="2603160" imgH="888840" progId="Equation.DSMT4">
                  <p:embed/>
                </p:oleObj>
              </mc:Choice>
              <mc:Fallback>
                <p:oleObj name="Equation" r:id="rId3" imgW="2603160" imgH="88884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846" y="2349227"/>
                        <a:ext cx="7218362" cy="24479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7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877862"/>
            <a:ext cx="11593288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equilíbrio permite, através da escolha diferente, a separação dos trabalhadores dos dois tipos: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equilíbrio separador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separating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os trabalhadores mais produtivos pagam para sinalizar sua produtividade sem aumentá-la, o mesmo produto anterior é produzido.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aquisição de sinal é um desperdício e, assim, o equilíbrio de sinalização separador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é socialmente ineficiente.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origem dessa ineficiência é uma externalidade negativa.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os trabalhadores mais produtivos recebessem o salário médio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w,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menor do que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isto ocorreria devido à existência de trabalhadores menos produtivos.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investimento em sinalização oferece aos mais produtivos um benefício privado, mas nenhum benefício social: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 aumentar o salário dos indivíduos que sinalizam uma produtividade maior, mas não aumenta a produção.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</p:spTree>
    <p:extLst>
      <p:ext uri="{BB962C8B-B14F-4D97-AF65-F5344CB8AC3E}">
        <p14:creationId xmlns:p14="http://schemas.microsoft.com/office/powerpoint/2010/main" val="2144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1196752"/>
            <a:ext cx="11376656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fizéssemos a hipótese (menos realista) de que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o grupo mais produtivo não escolheria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Nesse caso, não ocorreria a sinalização e ele aceitaria o salário médio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dois grupos fariam a mesma escolha: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equilíbrio agregador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pooling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 err="1">
                <a:latin typeface="Arial" panose="020B0604020202020204" pitchFamily="34" charset="0"/>
                <a:cs typeface="Arial" panose="020B0604020202020204" pitchFamily="34" charset="0"/>
              </a:rPr>
              <a:t>equilibrium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Mas se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6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fosse verdade, o grupo 1 é que seria mais produtivo.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802416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Sinalização no Mercado de Trabalho </a:t>
            </a:r>
            <a:r>
              <a:rPr lang="pt-BR" sz="2900" b="1" dirty="0">
                <a:latin typeface="Arial" panose="020B0604020202020204" pitchFamily="34" charset="0"/>
                <a:cs typeface="Arial" panose="020B0604020202020204" pitchFamily="34" charset="0"/>
              </a:rPr>
              <a:t>(Michael Spence)</a:t>
            </a:r>
          </a:p>
        </p:txBody>
      </p:sp>
    </p:spTree>
    <p:extLst>
      <p:ext uri="{BB962C8B-B14F-4D97-AF65-F5344CB8AC3E}">
        <p14:creationId xmlns:p14="http://schemas.microsoft.com/office/powerpoint/2010/main" val="4325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80728"/>
            <a:ext cx="11449272" cy="58772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Suponha a existência de dois grupos de trabalhadores: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Grupo 1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(metade da população): trabalhadores de baixa produtividade, com produto marginal (e médio) = 1.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Grupo 2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(metade da população): trabalhadores de alta produtividade, com produto marginal (e médio) = 2.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Logo, a produtividade média de todos os trabalhadores = 1,5.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2000" lvl="1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Trabalhadores empregados por firmas competitivas, que vendem produtos por $10000 e esperam que cada trabalhador trabalhe em média 10 anos para elas. 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7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7368" y="1484784"/>
            <a:ext cx="113772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Rendimento que as firmas esperam do grupo 1 = $100000.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Rendimento que as firmas esperam do grupo 2 = $200000.</a:t>
            </a:r>
            <a:b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592654"/>
              </p:ext>
            </p:extLst>
          </p:nvPr>
        </p:nvGraphicFramePr>
        <p:xfrm>
          <a:off x="983432" y="1268760"/>
          <a:ext cx="5018216" cy="56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3" imgW="1790640" imgH="203040" progId="Equation.DSMT4">
                  <p:embed/>
                </p:oleObj>
              </mc:Choice>
              <mc:Fallback>
                <p:oleObj name="Equation" r:id="rId3" imgW="1790640" imgH="203040" progId="Equation.DSMT4">
                  <p:embed/>
                  <p:pic>
                    <p:nvPicPr>
                      <p:cNvPr id="142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32" y="1268760"/>
                        <a:ext cx="5018216" cy="569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933549"/>
              </p:ext>
            </p:extLst>
          </p:nvPr>
        </p:nvGraphicFramePr>
        <p:xfrm>
          <a:off x="983432" y="2571800"/>
          <a:ext cx="5018216" cy="56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5" imgW="1790640" imgH="203040" progId="Equation.DSMT4">
                  <p:embed/>
                </p:oleObj>
              </mc:Choice>
              <mc:Fallback>
                <p:oleObj name="Equation" r:id="rId5" imgW="1790640" imgH="20304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32" y="2571800"/>
                        <a:ext cx="5018216" cy="569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07368" y="3579400"/>
            <a:ext cx="1137726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altLang="pt-BR" sz="2800" dirty="0">
                <a:cs typeface="Arial" panose="020B0604020202020204" pitchFamily="34" charset="0"/>
              </a:rPr>
              <a:t>Se as firmas pudessem identificar um trabalhador pela sua produtividade </a:t>
            </a:r>
            <a:r>
              <a:rPr lang="pt-BR" altLang="pt-BR" sz="2800" dirty="0">
                <a:cs typeface="Arial" panose="020B0604020202020204" pitchFamily="34" charset="0"/>
                <a:sym typeface="Symbol" panose="05050102010706020507" pitchFamily="18" charset="2"/>
              </a:rPr>
              <a:t>elas pagariam a ele um salário igual ao produto do rendimento marginal: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altLang="pt-BR" sz="4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altLang="pt-BR" sz="4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altLang="pt-BR" sz="2800" dirty="0">
                <a:cs typeface="Arial" panose="020B0604020202020204" pitchFamily="34" charset="0"/>
                <a:sym typeface="Symbol" panose="05050102010706020507" pitchFamily="18" charset="2"/>
              </a:rPr>
              <a:t>Salário do grupo 1 = $10000 por ano.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endParaRPr lang="pt-BR" altLang="pt-BR" sz="400" dirty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altLang="pt-BR" sz="2800" dirty="0">
                <a:cs typeface="Arial" panose="020B0604020202020204" pitchFamily="34" charset="0"/>
                <a:sym typeface="Symbol" panose="05050102010706020507" pitchFamily="18" charset="2"/>
              </a:rPr>
              <a:t>Salário do grupo 2 = $20000 por ano.</a:t>
            </a:r>
            <a:endParaRPr lang="pt-B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908720"/>
            <a:ext cx="11233248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Se as firmas não puderem identificar a produtividade de um trabalhador antes de contratá-lo, elas pagarão a produtividade média = $15000 por ano.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Grupo 1 receberia mais ($15000 em vez de $10000).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Grupo 2 receberia menos ($15000 em vez de $20000).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1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Grupo 1 ganharia mais às custas do grupo 2.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8331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08720"/>
            <a:ext cx="11377264" cy="547260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“The Market for </a:t>
            </a:r>
            <a:r>
              <a:rPr lang="pt-B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Lemons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*”: O Mercado de Carros Usados.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 falta de informação completa no momento da compra de um automóvel usado aumenta o risco da aquisição e reduz o valor do automóvel.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os vendedores de carros usados conheçam melhor a qualidade do produto que os compradores, ou seja, existe informação assimétrica.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Com isso, teremos dois mercados e:</a:t>
            </a:r>
          </a:p>
          <a:p>
            <a:pPr lvl="1" algn="just"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mercado não será capaz de proporcionar trocas mutuamente vantajosas;</a:t>
            </a:r>
          </a:p>
          <a:p>
            <a:pPr lvl="1" algn="just"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produtos (automóveis) de baixa qualidade expulsarão os produtos de alta qualidade do mercado;</a:t>
            </a:r>
          </a:p>
          <a:p>
            <a:pPr lvl="2" algn="just">
              <a:spcBef>
                <a:spcPct val="35000"/>
              </a:spcBef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haverá um número excessivo de produtos de baixa qualidade e um número insuficiente de produtos de alta qualidade.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dirty="0"/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dirty="0"/>
          </a:p>
          <a:p>
            <a:pPr algn="just">
              <a:buFont typeface="Wingdings" panose="05000000000000000000" pitchFamily="2" charset="2"/>
              <a:buChar char="§"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7367" y="6237312"/>
            <a:ext cx="11437629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pt-BR" sz="2200" dirty="0"/>
              <a:t>*Na língua inglesa </a:t>
            </a:r>
            <a:r>
              <a:rPr lang="pt-BR" sz="2200" i="1" dirty="0" err="1"/>
              <a:t>lemon</a:t>
            </a:r>
            <a:r>
              <a:rPr lang="pt-BR" sz="2200" dirty="0"/>
              <a:t> é uma gíria que equivale a “</a:t>
            </a:r>
            <a:r>
              <a:rPr lang="pt-BR" sz="2200" i="1" dirty="0"/>
              <a:t>abacaxi</a:t>
            </a:r>
            <a:r>
              <a:rPr lang="pt-BR" sz="2200" dirty="0"/>
              <a:t>” em português do Brasil</a:t>
            </a:r>
          </a:p>
        </p:txBody>
      </p:sp>
    </p:spTree>
    <p:extLst>
      <p:ext uri="{BB962C8B-B14F-4D97-AF65-F5344CB8AC3E}">
        <p14:creationId xmlns:p14="http://schemas.microsoft.com/office/powerpoint/2010/main" val="81375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384" y="836712"/>
            <a:ext cx="11161240" cy="576064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Sinalização Via Educação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o índice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resume os anos de curso superior.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Quanto maior for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, maior também os custos de se educar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b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ou seja, 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,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.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 custo de se educar é maior para os trabalhadores de baixa produtividade (Grupo 1).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Motivo: t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rabalhadores do grupo 1 são menos estudiosos; demoram mais para receber o diploma.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99171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83840" y="1853952"/>
            <a:ext cx="11228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Suponha que os custos do grupo 1 sejam: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Um ano adicional de ensino universitário custa $40000</a:t>
            </a:r>
            <a:b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893603"/>
              </p:ext>
            </p:extLst>
          </p:nvPr>
        </p:nvGraphicFramePr>
        <p:xfrm>
          <a:off x="1127448" y="1747490"/>
          <a:ext cx="3182723" cy="673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Equation" r:id="rId3" imgW="1079280" imgH="228600" progId="Equation.DSMT4">
                  <p:embed/>
                </p:oleObj>
              </mc:Choice>
              <mc:Fallback>
                <p:oleObj name="Equation" r:id="rId3" imgW="1079280" imgH="228600" progId="Equation.DSMT4">
                  <p:embed/>
                  <p:pic>
                    <p:nvPicPr>
                      <p:cNvPr id="146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1747490"/>
                        <a:ext cx="3182723" cy="67339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293117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0528"/>
              </p:ext>
            </p:extLst>
          </p:nvPr>
        </p:nvGraphicFramePr>
        <p:xfrm>
          <a:off x="1148502" y="4509120"/>
          <a:ext cx="3219306" cy="67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Equation" r:id="rId5" imgW="1091880" imgH="228600" progId="Equation.DSMT4">
                  <p:embed/>
                </p:oleObj>
              </mc:Choice>
              <mc:Fallback>
                <p:oleObj name="Equation" r:id="rId5" imgW="1091880" imgH="2286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02" y="4509120"/>
                        <a:ext cx="3219306" cy="67339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555848" y="4590256"/>
            <a:ext cx="112287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 os do grupo 2 sejam: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  <a:t>Um ano adicional de ensino universitário custa $20000</a:t>
            </a:r>
            <a:br>
              <a:rPr lang="pt-BR" altLang="pt-B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2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1214" y="332656"/>
            <a:ext cx="11323418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Suponha que anos de curso superior tenham apenas a propriedade de sinalizar (e que não aumentem a produtividade).</a:t>
            </a: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Suponha que as empresas utilizem a seguinte regra de decisão para contratar:</a:t>
            </a: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 trabalhador  com y ≥ y* é  do  grupo  2 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pagar salário de $20000. (Onde y* representa um certo nº de anos de universidade)</a:t>
            </a:r>
            <a:endParaRPr lang="pt-BR" alt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61214" y="4158208"/>
            <a:ext cx="1110739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 trabalhador  com y &lt; y* é  do grupo  1 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pagar salário de $10000.</a:t>
            </a: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6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marL="457200" indent="-45720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Se as firmas errarem o nível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*, não teremos equilíbrio, e elas tentarão de novo até acertar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*.</a:t>
            </a: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836712"/>
            <a:ext cx="11377264" cy="576064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Se os trabalhadores estiverem cientes desta regra de contratação das empresas, eles vão decidir quanto tempo ficar no curso superior.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 benefício da educação </a:t>
            </a:r>
            <a:r>
              <a:rPr lang="pt-BR" altLang="pt-BR" b="1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t-BR" altLang="pt-BR" b="1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é o aumento do salário.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Sem curso superior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(y) = 0  e o salário em dez anos será de $100000.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anos de curso superior abaixo de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= 0, 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porque as empresas vão pagar o mesmo salário de $100000.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 nível educacional igual ou acima de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pt-BR" altLang="pt-BR" sz="2600" b="1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pt-BR" altLang="pt-BR" sz="2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pt-BR" altLang="pt-BR" sz="2600" b="1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sz="2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 = $100000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</a:t>
            </a:r>
            <a:b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porque as empresas vão pagar $200000.</a:t>
            </a: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339650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836712"/>
            <a:ext cx="11305256" cy="60212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Portanto, a escolha do trabalhador será entre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0 (não fazer curso superior) ou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 , porque 0 &lt;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&lt;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* é equivalente a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0, isto é, salário de $100000.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Também não há benefício em estudar acima de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* ,  pois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* é equivalente a 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*, isto é,  salário de $200000.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O trabalhador vai escolher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* se o benefício (aumento de salário) for pelo menos igual ao custo de se educar.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O benefício é igual para os dois grupos,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alt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alt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) = $100000, mas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altLang="pt-BR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 </a:t>
            </a:r>
            <a:r>
              <a:rPr lang="pt-BR" altLang="pt-BR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pt-BR" altLang="pt-BR" baseline="-25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ou seja, os custos são diferentes para cada grupo.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149101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31352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2430016"/>
            <a:ext cx="11098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Custo-Benefício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Grupo 1 não fará curso superior se: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Grupo 2 procurará o nível de educação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* se: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Portanto, haverá equilíbrio se  2,5 &lt;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* &lt; 5 .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328532"/>
              </p:ext>
            </p:extLst>
          </p:nvPr>
        </p:nvGraphicFramePr>
        <p:xfrm>
          <a:off x="1199456" y="2257533"/>
          <a:ext cx="8033801" cy="59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Equation" r:id="rId3" imgW="3085920" imgH="228600" progId="Equation.DSMT4">
                  <p:embed/>
                </p:oleObj>
              </mc:Choice>
              <mc:Fallback>
                <p:oleObj name="Equation" r:id="rId3" imgW="3085920" imgH="228600" progId="Equation.DSMT4">
                  <p:embed/>
                  <p:pic>
                    <p:nvPicPr>
                      <p:cNvPr id="1556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456" y="2257533"/>
                        <a:ext cx="8033801" cy="5954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89725"/>
              </p:ext>
            </p:extLst>
          </p:nvPr>
        </p:nvGraphicFramePr>
        <p:xfrm>
          <a:off x="1199456" y="3625685"/>
          <a:ext cx="7780050" cy="59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5" imgW="2984400" imgH="228600" progId="Equation.DSMT4">
                  <p:embed/>
                </p:oleObj>
              </mc:Choice>
              <mc:Fallback>
                <p:oleObj name="Equation" r:id="rId5" imgW="2984400" imgH="228600" progId="Equation.DSMT4">
                  <p:embed/>
                  <p:pic>
                    <p:nvPicPr>
                      <p:cNvPr id="1556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456" y="3625685"/>
                        <a:ext cx="7780050" cy="5954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</p:spTree>
    <p:extLst>
      <p:ext uri="{BB962C8B-B14F-4D97-AF65-F5344CB8AC3E}">
        <p14:creationId xmlns:p14="http://schemas.microsoft.com/office/powerpoint/2010/main" val="247451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ângulo 6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24355" y="6050955"/>
            <a:ext cx="2360970" cy="52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40836" y="6050955"/>
            <a:ext cx="3588675" cy="52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324355" y="1285408"/>
            <a:ext cx="0" cy="451985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612928" y="1285408"/>
            <a:ext cx="0" cy="4519856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344030" y="5788300"/>
            <a:ext cx="4875403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632603" y="5788300"/>
            <a:ext cx="4875403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75920" y="5805264"/>
            <a:ext cx="104663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pt-BR" sz="1600" b="1" dirty="0" err="1"/>
              <a:t>Anos</a:t>
            </a:r>
            <a:r>
              <a:rPr lang="en-US" altLang="pt-BR" sz="1600" b="1" dirty="0"/>
              <a:t> de </a:t>
            </a:r>
            <a:r>
              <a:rPr lang="en-US" altLang="pt-BR" sz="1600" b="1" dirty="0" err="1"/>
              <a:t>Estudo</a:t>
            </a:r>
            <a:r>
              <a:rPr lang="en-US" altLang="pt-BR" sz="1600" b="1" dirty="0"/>
              <a:t> 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7328" y="892701"/>
            <a:ext cx="1267976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400" b="1" dirty="0"/>
              <a:t>Valor da</a:t>
            </a:r>
          </a:p>
          <a:p>
            <a:r>
              <a:rPr lang="en-US" altLang="pt-BR" sz="1400" b="1" dirty="0" err="1"/>
              <a:t>Educação</a:t>
            </a:r>
            <a:r>
              <a:rPr lang="en-US" altLang="pt-BR" sz="1400" b="1" dirty="0"/>
              <a:t> </a:t>
            </a:r>
          </a:p>
          <a:p>
            <a:r>
              <a:rPr lang="en-US" altLang="pt-BR" sz="1400" b="1" dirty="0" err="1"/>
              <a:t>Universitária</a:t>
            </a:r>
            <a:endParaRPr lang="en-US" altLang="pt-BR" sz="14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028189" y="5733256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0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66378" y="4029115"/>
            <a:ext cx="9794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600" b="1" dirty="0">
                <a:solidFill>
                  <a:srgbClr val="C00000"/>
                </a:solidFill>
              </a:rPr>
              <a:t>$100000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644009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1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261796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2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879583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3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495403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4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113190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5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744749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6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395461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0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081160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1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7657224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2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8305296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/>
              <a:t>3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8862675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4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9529432" y="5768237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0098250" y="5768237"/>
            <a:ext cx="310984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b="1"/>
              <a:t>6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66378" y="2105658"/>
            <a:ext cx="9794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600" b="1" dirty="0"/>
              <a:t>$200000</a:t>
            </a: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620620" y="4029115"/>
            <a:ext cx="9794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600" b="1" dirty="0">
                <a:solidFill>
                  <a:srgbClr val="C00000"/>
                </a:solidFill>
              </a:rPr>
              <a:t>$100000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620620" y="2105658"/>
            <a:ext cx="979436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600" b="1" dirty="0"/>
              <a:t>$200000</a:t>
            </a: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639616" y="1196752"/>
            <a:ext cx="1266783" cy="366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altLang="pt-BR" sz="1800" b="1" dirty="0" err="1"/>
              <a:t>Grupo</a:t>
            </a:r>
            <a:r>
              <a:rPr lang="en-US" altLang="pt-BR" sz="1800" b="1" dirty="0"/>
              <a:t> 1</a:t>
            </a: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8643576" y="1196752"/>
            <a:ext cx="1067602" cy="366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800" b="1" dirty="0" err="1"/>
              <a:t>Grupo</a:t>
            </a:r>
            <a:r>
              <a:rPr lang="en-US" altLang="pt-BR" sz="1800" b="1" dirty="0"/>
              <a:t> </a:t>
            </a:r>
            <a:r>
              <a:rPr lang="en-US" altLang="pt-BR" b="1" dirty="0"/>
              <a:t>2</a:t>
            </a:r>
            <a:endParaRPr lang="en-US" altLang="pt-BR" sz="1800" b="1" dirty="0"/>
          </a:p>
        </p:txBody>
      </p: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1271234" y="2280761"/>
            <a:ext cx="3201082" cy="4428656"/>
            <a:chOff x="453" y="1869"/>
            <a:chExt cx="1627" cy="2428"/>
          </a:xfrm>
        </p:grpSpPr>
        <p:sp>
          <p:nvSpPr>
            <p:cNvPr id="37" name="Line 41"/>
            <p:cNvSpPr>
              <a:spLocks noChangeShapeType="1"/>
            </p:cNvSpPr>
            <p:nvPr/>
          </p:nvSpPr>
          <p:spPr bwMode="auto">
            <a:xfrm flipV="1">
              <a:off x="493" y="1869"/>
              <a:ext cx="1587" cy="1938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38" name="Rectangle 43"/>
            <p:cNvSpPr>
              <a:spLocks noChangeArrowheads="1"/>
            </p:cNvSpPr>
            <p:nvPr/>
          </p:nvSpPr>
          <p:spPr bwMode="auto">
            <a:xfrm>
              <a:off x="746" y="1942"/>
              <a:ext cx="987" cy="201"/>
            </a:xfrm>
            <a:prstGeom prst="rect">
              <a:avLst/>
            </a:prstGeom>
            <a:noFill/>
            <a:ln w="127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b="1" dirty="0">
                  <a:solidFill>
                    <a:srgbClr val="C00000"/>
                  </a:solidFill>
                </a:rPr>
                <a:t>C</a:t>
              </a:r>
              <a:r>
                <a:rPr lang="en-US" altLang="pt-BR" b="1" baseline="-25000" dirty="0">
                  <a:solidFill>
                    <a:srgbClr val="C00000"/>
                  </a:solidFill>
                </a:rPr>
                <a:t>1</a:t>
              </a:r>
              <a:r>
                <a:rPr lang="en-US" altLang="pt-BR" b="1" dirty="0">
                  <a:solidFill>
                    <a:srgbClr val="C00000"/>
                  </a:solidFill>
                </a:rPr>
                <a:t>(</a:t>
              </a:r>
              <a:r>
                <a:rPr lang="en-US" altLang="pt-BR" b="1" i="1" dirty="0">
                  <a:solidFill>
                    <a:srgbClr val="C00000"/>
                  </a:solidFill>
                </a:rPr>
                <a:t>y</a:t>
              </a:r>
              <a:r>
                <a:rPr lang="en-US" altLang="pt-BR" b="1" dirty="0">
                  <a:solidFill>
                    <a:srgbClr val="C00000"/>
                  </a:solidFill>
                </a:rPr>
                <a:t>) = $40.000</a:t>
              </a:r>
              <a:r>
                <a:rPr lang="en-US" altLang="pt-BR" b="1" i="1" dirty="0">
                  <a:solidFill>
                    <a:srgbClr val="C00000"/>
                  </a:solidFill>
                </a:rPr>
                <a:t>y</a:t>
              </a:r>
            </a:p>
          </p:txBody>
        </p:sp>
        <p:sp>
          <p:nvSpPr>
            <p:cNvPr id="39" name="Line 44"/>
            <p:cNvSpPr>
              <a:spLocks noChangeShapeType="1"/>
            </p:cNvSpPr>
            <p:nvPr/>
          </p:nvSpPr>
          <p:spPr bwMode="auto">
            <a:xfrm>
              <a:off x="1185" y="2163"/>
              <a:ext cx="222" cy="414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511" y="3972"/>
              <a:ext cx="967" cy="3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altLang="pt-BR" sz="1600" b="1" dirty="0" err="1"/>
                <a:t>Escolha</a:t>
              </a:r>
              <a:r>
                <a:rPr lang="en-US" altLang="pt-BR" sz="1600" b="1" dirty="0"/>
                <a:t> </a:t>
              </a:r>
              <a:r>
                <a:rPr lang="en-US" altLang="pt-BR" sz="1600" b="1" dirty="0" err="1"/>
                <a:t>ótima</a:t>
              </a:r>
              <a:r>
                <a:rPr lang="en-US" altLang="pt-BR" sz="1600" b="1" dirty="0"/>
                <a:t> de</a:t>
              </a:r>
            </a:p>
            <a:p>
              <a:pPr algn="ctr"/>
              <a:r>
                <a:rPr lang="en-US" altLang="pt-BR" sz="1600" b="1" i="1" dirty="0"/>
                <a:t>y</a:t>
              </a:r>
              <a:r>
                <a:rPr lang="en-US" altLang="pt-BR" sz="1600" b="1" dirty="0"/>
                <a:t> para o </a:t>
              </a:r>
              <a:r>
                <a:rPr lang="en-US" altLang="pt-BR" sz="1600" b="1" dirty="0" err="1"/>
                <a:t>Grupo</a:t>
              </a:r>
              <a:r>
                <a:rPr lang="en-US" altLang="pt-BR" sz="1600" b="1" dirty="0"/>
                <a:t> 1</a:t>
              </a:r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 flipH="1" flipV="1">
              <a:off x="453" y="3920"/>
              <a:ext cx="53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3" name="Rectangle 53"/>
          <p:cNvSpPr>
            <a:spLocks noChangeArrowheads="1"/>
          </p:cNvSpPr>
          <p:nvPr/>
        </p:nvSpPr>
        <p:spPr bwMode="auto">
          <a:xfrm>
            <a:off x="5984912" y="120938"/>
            <a:ext cx="5727712" cy="6437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/>
            <a:r>
              <a:rPr lang="en-US" altLang="pt-BR" b="1" dirty="0"/>
              <a:t>A </a:t>
            </a:r>
            <a:r>
              <a:rPr lang="en-US" altLang="pt-BR" b="1" dirty="0" err="1"/>
              <a:t>decisão</a:t>
            </a:r>
            <a:r>
              <a:rPr lang="en-US" altLang="pt-BR" b="1" dirty="0"/>
              <a:t> </a:t>
            </a:r>
            <a:r>
              <a:rPr lang="en-US" altLang="pt-BR" b="1" dirty="0" err="1"/>
              <a:t>relativa</a:t>
            </a:r>
            <a:r>
              <a:rPr lang="en-US" altLang="pt-BR" b="1" dirty="0"/>
              <a:t> ao </a:t>
            </a:r>
            <a:r>
              <a:rPr lang="en-US" altLang="pt-BR" b="1" dirty="0" err="1"/>
              <a:t>nível</a:t>
            </a:r>
            <a:r>
              <a:rPr lang="en-US" altLang="pt-BR" b="1" dirty="0"/>
              <a:t>  de </a:t>
            </a:r>
            <a:r>
              <a:rPr lang="en-US" altLang="pt-BR" b="1" dirty="0" err="1"/>
              <a:t>educação</a:t>
            </a:r>
            <a:r>
              <a:rPr lang="en-US" altLang="pt-BR" b="1" dirty="0"/>
              <a:t> </a:t>
            </a:r>
            <a:r>
              <a:rPr lang="en-US" altLang="pt-BR" b="1" dirty="0" err="1"/>
              <a:t>baseia</a:t>
            </a:r>
            <a:r>
              <a:rPr lang="en-US" altLang="pt-BR" b="1" dirty="0"/>
              <a:t>-se </a:t>
            </a:r>
            <a:r>
              <a:rPr lang="en-US" altLang="pt-BR" b="1" dirty="0" err="1"/>
              <a:t>na</a:t>
            </a:r>
            <a:r>
              <a:rPr lang="en-US" altLang="pt-BR" b="1" dirty="0"/>
              <a:t>  </a:t>
            </a:r>
            <a:r>
              <a:rPr lang="en-US" altLang="pt-BR" b="1" dirty="0" err="1"/>
              <a:t>comparação</a:t>
            </a:r>
            <a:r>
              <a:rPr lang="en-US" altLang="pt-BR" b="1" dirty="0"/>
              <a:t> de  </a:t>
            </a:r>
            <a:r>
              <a:rPr lang="en-US" altLang="pt-BR" b="1" dirty="0" err="1"/>
              <a:t>custos</a:t>
            </a:r>
            <a:r>
              <a:rPr lang="en-US" altLang="pt-BR" b="1" dirty="0"/>
              <a:t> e </a:t>
            </a:r>
            <a:r>
              <a:rPr lang="en-US" altLang="pt-BR" b="1" dirty="0" err="1"/>
              <a:t>benefícios</a:t>
            </a:r>
            <a:r>
              <a:rPr lang="en-US" altLang="pt-BR" b="1" dirty="0"/>
              <a:t>.</a:t>
            </a:r>
          </a:p>
        </p:txBody>
      </p:sp>
      <p:grpSp>
        <p:nvGrpSpPr>
          <p:cNvPr id="46" name="Group 62"/>
          <p:cNvGrpSpPr>
            <a:grpSpLocks/>
          </p:cNvGrpSpPr>
          <p:nvPr/>
        </p:nvGrpSpPr>
        <p:grpSpPr bwMode="auto">
          <a:xfrm>
            <a:off x="983983" y="120650"/>
            <a:ext cx="9992806" cy="6298249"/>
            <a:chOff x="307" y="731"/>
            <a:chExt cx="5079" cy="3453"/>
          </a:xfrm>
        </p:grpSpPr>
        <p:sp>
          <p:nvSpPr>
            <p:cNvPr id="47" name="Freeform 33"/>
            <p:cNvSpPr>
              <a:spLocks/>
            </p:cNvSpPr>
            <p:nvPr/>
          </p:nvSpPr>
          <p:spPr bwMode="auto">
            <a:xfrm>
              <a:off x="480" y="2983"/>
              <a:ext cx="1921" cy="865"/>
            </a:xfrm>
            <a:custGeom>
              <a:avLst/>
              <a:gdLst>
                <a:gd name="T0" fmla="*/ 0 w 1921"/>
                <a:gd name="T1" fmla="*/ 864 h 865"/>
                <a:gd name="T2" fmla="*/ 1200 w 1921"/>
                <a:gd name="T3" fmla="*/ 864 h 865"/>
                <a:gd name="T4" fmla="*/ 1200 w 1921"/>
                <a:gd name="T5" fmla="*/ 0 h 865"/>
                <a:gd name="T6" fmla="*/ 1920 w 1921"/>
                <a:gd name="T7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1" h="865">
                  <a:moveTo>
                    <a:pt x="0" y="864"/>
                  </a:moveTo>
                  <a:lnTo>
                    <a:pt x="1200" y="864"/>
                  </a:lnTo>
                  <a:lnTo>
                    <a:pt x="1200" y="0"/>
                  </a:lnTo>
                  <a:lnTo>
                    <a:pt x="1920" y="0"/>
                  </a:lnTo>
                </a:path>
              </a:pathLst>
            </a:custGeom>
            <a:noFill/>
            <a:ln w="50800" cap="rnd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34"/>
            <p:cNvSpPr>
              <a:spLocks/>
            </p:cNvSpPr>
            <p:nvPr/>
          </p:nvSpPr>
          <p:spPr bwMode="auto">
            <a:xfrm>
              <a:off x="3168" y="2983"/>
              <a:ext cx="1921" cy="865"/>
            </a:xfrm>
            <a:custGeom>
              <a:avLst/>
              <a:gdLst>
                <a:gd name="T0" fmla="*/ 0 w 1921"/>
                <a:gd name="T1" fmla="*/ 864 h 865"/>
                <a:gd name="T2" fmla="*/ 1200 w 1921"/>
                <a:gd name="T3" fmla="*/ 864 h 865"/>
                <a:gd name="T4" fmla="*/ 1200 w 1921"/>
                <a:gd name="T5" fmla="*/ 0 h 865"/>
                <a:gd name="T6" fmla="*/ 1920 w 1921"/>
                <a:gd name="T7" fmla="*/ 0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1" h="865">
                  <a:moveTo>
                    <a:pt x="0" y="864"/>
                  </a:moveTo>
                  <a:lnTo>
                    <a:pt x="1200" y="864"/>
                  </a:lnTo>
                  <a:lnTo>
                    <a:pt x="1200" y="0"/>
                  </a:lnTo>
                  <a:lnTo>
                    <a:pt x="1920" y="0"/>
                  </a:lnTo>
                </a:path>
              </a:pathLst>
            </a:custGeom>
            <a:noFill/>
            <a:ln w="50800" cap="rnd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Rectangle 35"/>
            <p:cNvSpPr>
              <a:spLocks noChangeArrowheads="1"/>
            </p:cNvSpPr>
            <p:nvPr/>
          </p:nvSpPr>
          <p:spPr bwMode="auto">
            <a:xfrm>
              <a:off x="2210" y="3212"/>
              <a:ext cx="321" cy="201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sz="1800" b="1" dirty="0">
                  <a:solidFill>
                    <a:srgbClr val="0070C0"/>
                  </a:solidFill>
                </a:rPr>
                <a:t>B(</a:t>
              </a:r>
              <a:r>
                <a:rPr lang="en-US" altLang="pt-BR" sz="1800" b="1" i="1" dirty="0">
                  <a:solidFill>
                    <a:srgbClr val="0070C0"/>
                  </a:solidFill>
                </a:rPr>
                <a:t>y</a:t>
              </a:r>
              <a:r>
                <a:rPr lang="en-US" altLang="pt-BR" sz="1800" b="1" dirty="0">
                  <a:solidFill>
                    <a:srgbClr val="0070C0"/>
                  </a:solidFill>
                </a:rPr>
                <a:t>)</a:t>
              </a:r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 flipH="1" flipV="1">
              <a:off x="2153" y="3028"/>
              <a:ext cx="62" cy="20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Rectangle 37"/>
            <p:cNvSpPr>
              <a:spLocks noChangeArrowheads="1"/>
            </p:cNvSpPr>
            <p:nvPr/>
          </p:nvSpPr>
          <p:spPr bwMode="auto">
            <a:xfrm>
              <a:off x="5065" y="3226"/>
              <a:ext cx="321" cy="201"/>
            </a:xfrm>
            <a:prstGeom prst="rect">
              <a:avLst/>
            </a:prstGeom>
            <a:noFill/>
            <a:ln w="1270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sz="1800" b="1" dirty="0">
                  <a:solidFill>
                    <a:srgbClr val="0070C0"/>
                  </a:solidFill>
                </a:rPr>
                <a:t>B(</a:t>
              </a:r>
              <a:r>
                <a:rPr lang="en-US" altLang="pt-BR" sz="1800" b="1" i="1" dirty="0">
                  <a:solidFill>
                    <a:srgbClr val="0070C0"/>
                  </a:solidFill>
                </a:rPr>
                <a:t>y</a:t>
              </a:r>
              <a:r>
                <a:rPr lang="en-US" altLang="pt-BR" sz="1800" b="1" dirty="0">
                  <a:solidFill>
                    <a:srgbClr val="0070C0"/>
                  </a:solidFill>
                </a:rPr>
                <a:t>)</a:t>
              </a:r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 flipH="1" flipV="1">
              <a:off x="5003" y="3019"/>
              <a:ext cx="62" cy="20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Rectangle 39"/>
            <p:cNvSpPr>
              <a:spLocks noChangeArrowheads="1"/>
            </p:cNvSpPr>
            <p:nvPr/>
          </p:nvSpPr>
          <p:spPr bwMode="auto">
            <a:xfrm>
              <a:off x="1581" y="3966"/>
              <a:ext cx="21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sz="2000" b="1" i="1" dirty="0"/>
                <a:t>y*</a:t>
              </a:r>
            </a:p>
          </p:txBody>
        </p:sp>
        <p:sp>
          <p:nvSpPr>
            <p:cNvPr id="54" name="Rectangle 40"/>
            <p:cNvSpPr>
              <a:spLocks noChangeArrowheads="1"/>
            </p:cNvSpPr>
            <p:nvPr/>
          </p:nvSpPr>
          <p:spPr bwMode="auto">
            <a:xfrm>
              <a:off x="4300" y="3966"/>
              <a:ext cx="21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sz="2000" b="1" i="1" dirty="0"/>
                <a:t>y*</a:t>
              </a: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307" y="731"/>
              <a:ext cx="2221" cy="3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pPr algn="ctr"/>
              <a:r>
                <a:rPr lang="en-US" altLang="pt-BR" b="1" dirty="0"/>
                <a:t>B(</a:t>
              </a:r>
              <a:r>
                <a:rPr lang="en-US" altLang="pt-BR" b="1" i="1" dirty="0"/>
                <a:t>y</a:t>
              </a:r>
              <a:r>
                <a:rPr lang="en-US" altLang="pt-BR" b="1" dirty="0"/>
                <a:t>) = </a:t>
              </a:r>
              <a:r>
                <a:rPr lang="en-US" altLang="pt-BR" b="1" dirty="0" err="1"/>
                <a:t>aumento</a:t>
              </a:r>
              <a:r>
                <a:rPr lang="en-US" altLang="pt-BR" b="1" dirty="0"/>
                <a:t> no </a:t>
              </a:r>
              <a:r>
                <a:rPr lang="en-US" altLang="pt-BR" b="1" dirty="0" err="1"/>
                <a:t>salário</a:t>
              </a:r>
              <a:r>
                <a:rPr lang="en-US" altLang="pt-BR" b="1" dirty="0"/>
                <a:t>  </a:t>
              </a:r>
              <a:r>
                <a:rPr lang="en-US" altLang="pt-BR" b="1" dirty="0" err="1"/>
                <a:t>associado</a:t>
              </a:r>
              <a:r>
                <a:rPr lang="en-US" altLang="pt-BR" b="1" dirty="0"/>
                <a:t>        a </a:t>
              </a:r>
              <a:r>
                <a:rPr lang="en-US" altLang="pt-BR" b="1" dirty="0" err="1"/>
                <a:t>cada</a:t>
              </a:r>
              <a:r>
                <a:rPr lang="en-US" altLang="pt-BR" b="1" dirty="0"/>
                <a:t>  </a:t>
              </a:r>
              <a:r>
                <a:rPr lang="en-US" altLang="pt-BR" b="1" dirty="0" err="1"/>
                <a:t>nível</a:t>
              </a:r>
              <a:r>
                <a:rPr lang="en-US" altLang="pt-BR" b="1" dirty="0"/>
                <a:t> de </a:t>
              </a:r>
              <a:r>
                <a:rPr lang="en-US" altLang="pt-BR" b="1" dirty="0" err="1"/>
                <a:t>educação</a:t>
              </a:r>
              <a:endParaRPr lang="en-US" altLang="pt-BR" b="1" dirty="0"/>
            </a:p>
          </p:txBody>
        </p:sp>
      </p:grpSp>
      <p:grpSp>
        <p:nvGrpSpPr>
          <p:cNvPr id="56" name="Group 61"/>
          <p:cNvGrpSpPr>
            <a:grpSpLocks/>
          </p:cNvGrpSpPr>
          <p:nvPr/>
        </p:nvGrpSpPr>
        <p:grpSpPr bwMode="auto">
          <a:xfrm>
            <a:off x="6599157" y="2280761"/>
            <a:ext cx="4377632" cy="4417712"/>
            <a:chOff x="3161" y="1869"/>
            <a:chExt cx="2225" cy="2422"/>
          </a:xfrm>
        </p:grpSpPr>
        <p:sp>
          <p:nvSpPr>
            <p:cNvPr id="57" name="Line 42"/>
            <p:cNvSpPr>
              <a:spLocks noChangeShapeType="1"/>
            </p:cNvSpPr>
            <p:nvPr/>
          </p:nvSpPr>
          <p:spPr bwMode="auto">
            <a:xfrm flipV="1">
              <a:off x="3185" y="2577"/>
              <a:ext cx="2201" cy="1230"/>
            </a:xfrm>
            <a:prstGeom prst="line">
              <a:avLst/>
            </a:prstGeom>
            <a:noFill/>
            <a:ln w="508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3985" y="1869"/>
              <a:ext cx="987" cy="201"/>
            </a:xfrm>
            <a:prstGeom prst="rect">
              <a:avLst/>
            </a:prstGeom>
            <a:noFill/>
            <a:ln w="12700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altLang="pt-BR" b="1" dirty="0">
                  <a:solidFill>
                    <a:srgbClr val="C00000"/>
                  </a:solidFill>
                </a:rPr>
                <a:t>C</a:t>
              </a:r>
              <a:r>
                <a:rPr lang="en-US" altLang="pt-BR" b="1" baseline="-25000" dirty="0">
                  <a:solidFill>
                    <a:srgbClr val="C00000"/>
                  </a:solidFill>
                </a:rPr>
                <a:t>2</a:t>
              </a:r>
              <a:r>
                <a:rPr lang="en-US" altLang="pt-BR" b="1" dirty="0">
                  <a:solidFill>
                    <a:srgbClr val="C00000"/>
                  </a:solidFill>
                </a:rPr>
                <a:t>(</a:t>
              </a:r>
              <a:r>
                <a:rPr lang="en-US" altLang="pt-BR" b="1" i="1" dirty="0">
                  <a:solidFill>
                    <a:srgbClr val="C00000"/>
                  </a:solidFill>
                </a:rPr>
                <a:t>y</a:t>
              </a:r>
              <a:r>
                <a:rPr lang="en-US" altLang="pt-BR" b="1" dirty="0">
                  <a:solidFill>
                    <a:srgbClr val="C00000"/>
                  </a:solidFill>
                </a:rPr>
                <a:t>) = $20.000</a:t>
              </a:r>
              <a:r>
                <a:rPr lang="en-US" altLang="pt-BR" b="1" i="1" dirty="0">
                  <a:solidFill>
                    <a:srgbClr val="C00000"/>
                  </a:solidFill>
                </a:rPr>
                <a:t>y</a:t>
              </a:r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>
              <a:off x="4573" y="2073"/>
              <a:ext cx="382" cy="702"/>
            </a:xfrm>
            <a:prstGeom prst="line">
              <a:avLst/>
            </a:prstGeom>
            <a:noFill/>
            <a:ln w="127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0" name="Rectangle 49"/>
            <p:cNvSpPr>
              <a:spLocks noChangeArrowheads="1"/>
            </p:cNvSpPr>
            <p:nvPr/>
          </p:nvSpPr>
          <p:spPr bwMode="auto">
            <a:xfrm>
              <a:off x="3161" y="3972"/>
              <a:ext cx="951" cy="3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altLang="pt-BR" sz="1600" b="1" dirty="0" err="1"/>
                <a:t>Escolha</a:t>
              </a:r>
              <a:r>
                <a:rPr lang="en-US" altLang="pt-BR" sz="1600" b="1" dirty="0"/>
                <a:t> </a:t>
              </a:r>
              <a:r>
                <a:rPr lang="en-US" altLang="pt-BR" sz="1600" b="1" dirty="0" err="1"/>
                <a:t>ótima</a:t>
              </a:r>
              <a:r>
                <a:rPr lang="en-US" altLang="pt-BR" sz="1600" b="1" dirty="0"/>
                <a:t> de</a:t>
              </a:r>
            </a:p>
            <a:p>
              <a:pPr algn="ctr"/>
              <a:r>
                <a:rPr lang="en-US" altLang="pt-BR" sz="1600" b="1" i="1" dirty="0"/>
                <a:t>y</a:t>
              </a:r>
              <a:r>
                <a:rPr lang="en-US" altLang="pt-BR" sz="1600" b="1" dirty="0"/>
                <a:t> para o </a:t>
              </a:r>
              <a:r>
                <a:rPr lang="en-US" altLang="pt-BR" sz="1600" b="1" dirty="0" err="1"/>
                <a:t>Grupo</a:t>
              </a:r>
              <a:r>
                <a:rPr lang="en-US" altLang="pt-BR" sz="1600" b="1" dirty="0"/>
                <a:t> II</a:t>
              </a:r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4119" y="3906"/>
              <a:ext cx="197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pt-BR"/>
            </a:p>
          </p:txBody>
        </p:sp>
      </p:grp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5375920" y="908720"/>
            <a:ext cx="1267976" cy="73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pt-BR" sz="1400" b="1" dirty="0"/>
              <a:t>Valor da</a:t>
            </a:r>
          </a:p>
          <a:p>
            <a:r>
              <a:rPr lang="en-US" altLang="pt-BR" sz="1400" b="1" dirty="0" err="1"/>
              <a:t>Educação</a:t>
            </a:r>
            <a:r>
              <a:rPr lang="en-US" altLang="pt-BR" sz="1400" b="1" dirty="0"/>
              <a:t> </a:t>
            </a:r>
          </a:p>
          <a:p>
            <a:r>
              <a:rPr lang="en-US" altLang="pt-BR" sz="1400" b="1" dirty="0" err="1"/>
              <a:t>Universitária</a:t>
            </a:r>
            <a:endParaRPr lang="en-US" altLang="pt-BR" sz="1400" b="1" dirty="0"/>
          </a:p>
        </p:txBody>
      </p:sp>
      <p:sp>
        <p:nvSpPr>
          <p:cNvPr id="66" name="Rectangle 9"/>
          <p:cNvSpPr>
            <a:spLocks noChangeArrowheads="1"/>
          </p:cNvSpPr>
          <p:nvPr/>
        </p:nvSpPr>
        <p:spPr bwMode="auto">
          <a:xfrm>
            <a:off x="10776520" y="5805264"/>
            <a:ext cx="1046631" cy="58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pt-BR" sz="1600" b="1" dirty="0" err="1"/>
              <a:t>Anos</a:t>
            </a:r>
            <a:r>
              <a:rPr lang="en-US" altLang="pt-BR" sz="1600" b="1" dirty="0"/>
              <a:t> de </a:t>
            </a:r>
            <a:r>
              <a:rPr lang="en-US" altLang="pt-BR" sz="1600" b="1" dirty="0" err="1"/>
              <a:t>Estudo</a:t>
            </a:r>
            <a:r>
              <a:rPr lang="en-US" altLang="pt-BR" sz="1600" b="1" dirty="0"/>
              <a:t> 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2711624" y="4296295"/>
            <a:ext cx="0" cy="147793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315304" y="4221088"/>
            <a:ext cx="139632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639616" y="4149080"/>
            <a:ext cx="164839" cy="16088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ctangle 16"/>
          <p:cNvSpPr>
            <a:spLocks noChangeArrowheads="1"/>
          </p:cNvSpPr>
          <p:nvPr/>
        </p:nvSpPr>
        <p:spPr bwMode="auto">
          <a:xfrm>
            <a:off x="2423592" y="5798537"/>
            <a:ext cx="5377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pt-BR" b="1" dirty="0">
                <a:solidFill>
                  <a:srgbClr val="C00000"/>
                </a:solidFill>
              </a:rPr>
              <a:t>2,5</a:t>
            </a:r>
          </a:p>
        </p:txBody>
      </p:sp>
      <p:cxnSp>
        <p:nvCxnSpPr>
          <p:cNvPr id="63" name="Conector reto 62"/>
          <p:cNvCxnSpPr/>
          <p:nvPr/>
        </p:nvCxnSpPr>
        <p:spPr>
          <a:xfrm>
            <a:off x="9696400" y="4255319"/>
            <a:ext cx="0" cy="147793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ipse 66"/>
          <p:cNvSpPr/>
          <p:nvPr/>
        </p:nvSpPr>
        <p:spPr>
          <a:xfrm>
            <a:off x="9603569" y="4149080"/>
            <a:ext cx="164839" cy="16088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4" name="Conector reto 43"/>
          <p:cNvCxnSpPr/>
          <p:nvPr/>
        </p:nvCxnSpPr>
        <p:spPr>
          <a:xfrm>
            <a:off x="6632603" y="4221088"/>
            <a:ext cx="3063797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14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9" grpId="0"/>
      <p:bldP spid="32" grpId="0"/>
      <p:bldP spid="17" grpId="0" animBg="1"/>
      <p:bldP spid="62" grpId="0"/>
      <p:bldP spid="6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221109"/>
            <a:ext cx="10515600" cy="687611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51384" y="980728"/>
            <a:ext cx="11170840" cy="5472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Portanto: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o grupo 2 , 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= 4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o grupo 1 ,  </a:t>
            </a:r>
            <a:r>
              <a:rPr lang="pt-BR" alt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* = 0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Quando as firmas entrevistam candidatos sem curso superior, elas corretamente inferem que estes são trabalhadores de baixa produtividade (Grupo 1) e pagam salário = $10000.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Quando um trabalhador tem quatro anos de curso superior, elas corretamente inferem que ele é do Grupo 2 e pagam             salário = $20000.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Trabalhadores de alta produtividade fazem curso superior para sinalizar sua alta produtividade e as firmas corretamente interpretam este sinal pagando salários mais altos para eles.</a:t>
            </a:r>
          </a:p>
          <a:p>
            <a:pPr marL="514350" indent="-514350" algn="just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9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376" y="-128811"/>
            <a:ext cx="11449272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Utilizando a Estrutura Desenvolvida Anteriormente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56675"/>
              </p:ext>
            </p:extLst>
          </p:nvPr>
        </p:nvGraphicFramePr>
        <p:xfrm>
          <a:off x="606460" y="810368"/>
          <a:ext cx="5273516" cy="2539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Equation" r:id="rId3" imgW="2057400" imgH="990360" progId="Equation.DSMT4">
                  <p:embed/>
                </p:oleObj>
              </mc:Choice>
              <mc:Fallback>
                <p:oleObj name="Equation" r:id="rId3" imgW="2057400" imgH="99036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60" y="810368"/>
                        <a:ext cx="5273516" cy="253985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143559"/>
              </p:ext>
            </p:extLst>
          </p:nvPr>
        </p:nvGraphicFramePr>
        <p:xfrm>
          <a:off x="6367099" y="818304"/>
          <a:ext cx="5273517" cy="2538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2" name="Equation" r:id="rId5" imgW="2057400" imgH="990360" progId="Equation.DSMT4">
                  <p:embed/>
                </p:oleObj>
              </mc:Choice>
              <mc:Fallback>
                <p:oleObj name="Equation" r:id="rId5" imgW="2057400" imgH="990360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099" y="818304"/>
                        <a:ext cx="5273517" cy="253829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427384"/>
              </p:ext>
            </p:extLst>
          </p:nvPr>
        </p:nvGraphicFramePr>
        <p:xfrm>
          <a:off x="623392" y="3454102"/>
          <a:ext cx="6916737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Equation" r:id="rId7" imgW="2374560" imgH="711000" progId="Equation.DSMT4">
                  <p:embed/>
                </p:oleObj>
              </mc:Choice>
              <mc:Fallback>
                <p:oleObj name="Equation" r:id="rId7" imgW="2374560" imgH="71100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3392" y="3454102"/>
                        <a:ext cx="6916737" cy="19907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244778"/>
              </p:ext>
            </p:extLst>
          </p:nvPr>
        </p:nvGraphicFramePr>
        <p:xfrm>
          <a:off x="623392" y="5516835"/>
          <a:ext cx="47926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4" name="Equation" r:id="rId9" imgW="1726920" imgH="431640" progId="Equation.DSMT4">
                  <p:embed/>
                </p:oleObj>
              </mc:Choice>
              <mc:Fallback>
                <p:oleObj name="Equation" r:id="rId9" imgW="1726920" imgH="43164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3392" y="5516835"/>
                        <a:ext cx="4792663" cy="11525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615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51384" y="-128811"/>
            <a:ext cx="11449272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Utilizando a Estrutura Desenvolvida Anteriormente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811612"/>
              </p:ext>
            </p:extLst>
          </p:nvPr>
        </p:nvGraphicFramePr>
        <p:xfrm>
          <a:off x="550863" y="878533"/>
          <a:ext cx="1123315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4" name="Equation" r:id="rId3" imgW="4317840" imgH="685800" progId="Equation.DSMT4">
                  <p:embed/>
                </p:oleObj>
              </mc:Choice>
              <mc:Fallback>
                <p:oleObj name="Equation" r:id="rId3" imgW="4317840" imgH="685800" progId="Equation.DSMT4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3" y="878533"/>
                        <a:ext cx="11233150" cy="18303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376" y="3889515"/>
            <a:ext cx="11098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Grupo 1 não fará curso superior se: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Grupo 2 procurará o nível de educação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* se:</a:t>
            </a: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Portanto, haverá equilíbrio se  2,5 &lt; </a:t>
            </a:r>
            <a:r>
              <a:rPr lang="pt-BR" alt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* &lt; 5 .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780699"/>
              </p:ext>
            </p:extLst>
          </p:nvPr>
        </p:nvGraphicFramePr>
        <p:xfrm>
          <a:off x="993032" y="3553677"/>
          <a:ext cx="8033801" cy="59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quation" r:id="rId5" imgW="3085920" imgH="228600" progId="Equation.DSMT4">
                  <p:embed/>
                </p:oleObj>
              </mc:Choice>
              <mc:Fallback>
                <p:oleObj name="Equation" r:id="rId5" imgW="3085920" imgH="2286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032" y="3553677"/>
                        <a:ext cx="8033801" cy="5954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159369"/>
              </p:ext>
            </p:extLst>
          </p:nvPr>
        </p:nvGraphicFramePr>
        <p:xfrm>
          <a:off x="993032" y="4921829"/>
          <a:ext cx="7780050" cy="595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7" imgW="2984400" imgH="228600" progId="Equation.DSMT4">
                  <p:embed/>
                </p:oleObj>
              </mc:Choice>
              <mc:Fallback>
                <p:oleObj name="Equation" r:id="rId7" imgW="2984400" imgH="2286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032" y="4921829"/>
                        <a:ext cx="7780050" cy="59540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47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08720"/>
            <a:ext cx="11377264" cy="576064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Suponha que existam 100 vendedores de 100 carros usados e 100 potenciais compradores. 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Todos sabem que 50 carros são de boa qualidade (bons) e 50 são de má qualidade (ruins). 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Apenas os vendedores sabem quais são exatamente os bons e quais são os ruins. 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Quem possui carro ruim quer vender por $1000 e quem possui carro bom quer vender por $2000. 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preços de reserva dos compradores são maiores: querem pagar até $1200 por um carro ruim e $2400 por um carro bom.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Logo, se não houvesse informação assimétrica, os carros ruins seriam vendidos por preços entre $1000 e $1200 e os carros bons seriam vendidos por preços entre $2000 e $2400.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</p:spTree>
    <p:extLst>
      <p:ext uri="{BB962C8B-B14F-4D97-AF65-F5344CB8AC3E}">
        <p14:creationId xmlns:p14="http://schemas.microsoft.com/office/powerpoint/2010/main" val="15783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360" y="159221"/>
            <a:ext cx="11593288" cy="821507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1124744"/>
            <a:ext cx="11377264" cy="483619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as informações estivessem amplamente disponíveis e se o monitoramento da produtividade dos trabalhadores não envolvesse custos, os proprietários de uma empresa poderiam estar seguros de que seus administradores e funcionários estariam trabalhando efetivamente.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Entretanto, na maioria das empresas, os proprietários não têm condições de acompanhar tudo o que seus funcionários fazem; estes estão mais bem informados do que os proprietários.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Essa assimetria de informações cria o problema conhecido como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Relação Agente-Principal.</a:t>
            </a:r>
          </a:p>
        </p:txBody>
      </p:sp>
    </p:spTree>
    <p:extLst>
      <p:ext uri="{BB962C8B-B14F-4D97-AF65-F5344CB8AC3E}">
        <p14:creationId xmlns:p14="http://schemas.microsoft.com/office/powerpoint/2010/main" val="303010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35360" y="231229"/>
            <a:ext cx="11593288" cy="821507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1196752"/>
            <a:ext cx="11377264" cy="483619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Dizemos que existe uma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relação de agência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sempre que há um arranjo entre pessoas no qual o bem estar de um dos participantes depende daquilo que é feito por outra pessoa, também participante.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representa a pessoa atuante e 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Principa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 a parte que é afetada pela ação do agente.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problema da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Relação Agente-Principal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surge quando os agentes perseguem seus próprios objetivos e não os do principal.</a:t>
            </a:r>
          </a:p>
        </p:txBody>
      </p:sp>
    </p:spTree>
    <p:extLst>
      <p:ext uri="{BB962C8B-B14F-4D97-AF65-F5344CB8AC3E}">
        <p14:creationId xmlns:p14="http://schemas.microsoft.com/office/powerpoint/2010/main" val="10493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80728"/>
            <a:ext cx="11305256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Suponha que: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quantidade produzida da empresa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depende do esforço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feito pelo trabalhador: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preço do bem é igual a 1: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= 1. Logo, o valor do produto (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) = y.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o trabalhador (agente) produzir um valor do produto de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dólares, o dono da empresa (principal) paga a ele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) 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principal maximiza lucro fazendo:</a:t>
            </a:r>
          </a:p>
          <a:p>
            <a:pPr marL="0" indent="0" algn="just"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205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103993"/>
              </p:ext>
            </p:extLst>
          </p:nvPr>
        </p:nvGraphicFramePr>
        <p:xfrm>
          <a:off x="794172" y="5229200"/>
          <a:ext cx="23495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3" imgW="901440" imgH="304560" progId="Equation.DSMT4">
                  <p:embed/>
                </p:oleObj>
              </mc:Choice>
              <mc:Fallback>
                <p:oleObj name="Equation" r:id="rId3" imgW="901440" imgH="30456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172" y="5229200"/>
                        <a:ext cx="2349500" cy="793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42778"/>
              </p:ext>
            </p:extLst>
          </p:nvPr>
        </p:nvGraphicFramePr>
        <p:xfrm>
          <a:off x="767408" y="2276872"/>
          <a:ext cx="1589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408" y="2276872"/>
                        <a:ext cx="1589088" cy="660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89470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1052736"/>
            <a:ext cx="11305256" cy="580526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                          e                     →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Sendo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o custo de se esforçar do trabalhador, onde tanto o custo total como o custo marginal aumentam quando o esforço aumenta, a utilidade do trabalhador será dada por: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trabalhador também aufere utilidade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ν)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de outras tarefas ou de lazer. Por hipótese,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que o trabalhador aceite trabalhar em determinada empresa em vez de realizar outras tarefas ou ter lazer, devemos ter: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87213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420161"/>
              </p:ext>
            </p:extLst>
          </p:nvPr>
        </p:nvGraphicFramePr>
        <p:xfrm>
          <a:off x="1703512" y="908720"/>
          <a:ext cx="23495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4" name="Equation" r:id="rId3" imgW="901440" imgH="304560" progId="Equation.DSMT4">
                  <p:embed/>
                </p:oleObj>
              </mc:Choice>
              <mc:Fallback>
                <p:oleObj name="Equation" r:id="rId3" imgW="901440" imgH="30456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512" y="908720"/>
                        <a:ext cx="23495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973543"/>
              </p:ext>
            </p:extLst>
          </p:nvPr>
        </p:nvGraphicFramePr>
        <p:xfrm>
          <a:off x="4367808" y="908720"/>
          <a:ext cx="1589088" cy="64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5" name="Equation" r:id="rId5" imgW="609480" imgH="253800" progId="Equation.DSMT4">
                  <p:embed/>
                </p:oleObj>
              </mc:Choice>
              <mc:Fallback>
                <p:oleObj name="Equation" r:id="rId5" imgW="609480" imgH="2538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808" y="908720"/>
                        <a:ext cx="1589088" cy="64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105585"/>
              </p:ext>
            </p:extLst>
          </p:nvPr>
        </p:nvGraphicFramePr>
        <p:xfrm>
          <a:off x="6672064" y="869876"/>
          <a:ext cx="36734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6" name="Equation" r:id="rId7" imgW="1409400" imgH="304560" progId="Equation.DSMT4">
                  <p:embed/>
                </p:oleObj>
              </mc:Choice>
              <mc:Fallback>
                <p:oleObj name="Equation" r:id="rId7" imgW="1409400" imgH="30456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064" y="869876"/>
                        <a:ext cx="3673475" cy="793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343414"/>
              </p:ext>
            </p:extLst>
          </p:nvPr>
        </p:nvGraphicFramePr>
        <p:xfrm>
          <a:off x="743868" y="2996952"/>
          <a:ext cx="6618288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7" name="Equation" r:id="rId9" imgW="2539800" imgH="253800" progId="Equation.DSMT4">
                  <p:embed/>
                </p:oleObj>
              </mc:Choice>
              <mc:Fallback>
                <p:oleObj name="Equation" r:id="rId9" imgW="2539800" imgH="253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68" y="2996952"/>
                        <a:ext cx="6618288" cy="66198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267245"/>
              </p:ext>
            </p:extLst>
          </p:nvPr>
        </p:nvGraphicFramePr>
        <p:xfrm>
          <a:off x="2711624" y="4114104"/>
          <a:ext cx="1078810" cy="467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8" name="Equation" r:id="rId11" imgW="380880" imgH="164880" progId="Equation.DSMT4">
                  <p:embed/>
                </p:oleObj>
              </mc:Choice>
              <mc:Fallback>
                <p:oleObj name="Equation" r:id="rId11" imgW="380880" imgH="16488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624" y="4114104"/>
                        <a:ext cx="1078810" cy="4670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061726"/>
              </p:ext>
            </p:extLst>
          </p:nvPr>
        </p:nvGraphicFramePr>
        <p:xfrm>
          <a:off x="771921" y="5664348"/>
          <a:ext cx="878046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49" name="Equation" r:id="rId13" imgW="3098520" imgH="279360" progId="Equation.DSMT4">
                  <p:embed/>
                </p:oleObj>
              </mc:Choice>
              <mc:Fallback>
                <p:oleObj name="Equation" r:id="rId13" imgW="3098520" imgH="27936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921" y="5664348"/>
                        <a:ext cx="8780463" cy="78898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1021878"/>
            <a:ext cx="11305256" cy="58361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ele apenas satisfizer a “restrição de participação”, então: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o problema para o principal é dado por: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o problema de maximização se resume a: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520124"/>
              </p:ext>
            </p:extLst>
          </p:nvPr>
        </p:nvGraphicFramePr>
        <p:xfrm>
          <a:off x="769268" y="1484784"/>
          <a:ext cx="32385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6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268" y="1484784"/>
                        <a:ext cx="3238500" cy="5746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200129"/>
              </p:ext>
            </p:extLst>
          </p:nvPr>
        </p:nvGraphicFramePr>
        <p:xfrm>
          <a:off x="771674" y="2708920"/>
          <a:ext cx="374015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Equation" r:id="rId5" imgW="1434960" imgH="558720" progId="Equation.DSMT4">
                  <p:embed/>
                </p:oleObj>
              </mc:Choice>
              <mc:Fallback>
                <p:oleObj name="Equation" r:id="rId5" imgW="1434960" imgH="55872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74" y="2708920"/>
                        <a:ext cx="3740150" cy="145573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405430"/>
              </p:ext>
            </p:extLst>
          </p:nvPr>
        </p:nvGraphicFramePr>
        <p:xfrm>
          <a:off x="1710035" y="4281488"/>
          <a:ext cx="58261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Equation" r:id="rId7" imgW="2234880" imgH="253800" progId="Equation.DSMT4">
                  <p:embed/>
                </p:oleObj>
              </mc:Choice>
              <mc:Fallback>
                <p:oleObj name="Equation" r:id="rId7" imgW="2234880" imgH="2538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035" y="4281488"/>
                        <a:ext cx="5826125" cy="660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54252"/>
              </p:ext>
            </p:extLst>
          </p:nvPr>
        </p:nvGraphicFramePr>
        <p:xfrm>
          <a:off x="739775" y="5661248"/>
          <a:ext cx="35401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Equation" r:id="rId9" imgW="1358640" imgH="304560" progId="Equation.DSMT4">
                  <p:embed/>
                </p:oleObj>
              </mc:Choice>
              <mc:Fallback>
                <p:oleObj name="Equation" r:id="rId9" imgW="1358640" imgH="30456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5661248"/>
                        <a:ext cx="3540125" cy="7937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23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1021878"/>
            <a:ext cx="11305256" cy="583612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queremos                                        , devemos fazer: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a escolha do nível de esforço ótimo depende da comparação do benefício marginal contra o custo marginal.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Agora que conhecemos o nível de esforço que o proprietário pretende alcançar, temos que perguntar quanto ele terá que pagar ao trabalhador para que seja possível atingi-lo.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Qual a função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s(y)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que induzirá o trabalhador a alcançar o nível de esforço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2667"/>
              </p:ext>
            </p:extLst>
          </p:nvPr>
        </p:nvGraphicFramePr>
        <p:xfrm>
          <a:off x="3275955" y="852765"/>
          <a:ext cx="35401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3" imgW="1358640" imgH="304560" progId="Equation.DSMT4">
                  <p:embed/>
                </p:oleObj>
              </mc:Choice>
              <mc:Fallback>
                <p:oleObj name="Equation" r:id="rId3" imgW="1358640" imgH="30456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955" y="852765"/>
                        <a:ext cx="354012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029888"/>
              </p:ext>
            </p:extLst>
          </p:nvPr>
        </p:nvGraphicFramePr>
        <p:xfrm>
          <a:off x="696441" y="1662568"/>
          <a:ext cx="7343775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9" name="Equation" r:id="rId5" imgW="2819160" imgH="393480" progId="Equation.DSMT4">
                  <p:embed/>
                </p:oleObj>
              </mc:Choice>
              <mc:Fallback>
                <p:oleObj name="Equation" r:id="rId5" imgW="2819160" imgH="39348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41" y="1662568"/>
                        <a:ext cx="7343775" cy="102393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104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80728"/>
            <a:ext cx="11305256" cy="435133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Para induzir o trabalhador a fornecer uma quantidade de esforço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é necessário que a utilidade resultante de trabalhar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x*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seja maior que a utilidade resultante de trabalhar qualquer outra quantidade </a:t>
            </a:r>
            <a:r>
              <a:rPr lang="pt-B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Logo, teremos a seguinte restrição: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095797"/>
              </p:ext>
            </p:extLst>
          </p:nvPr>
        </p:nvGraphicFramePr>
        <p:xfrm>
          <a:off x="775766" y="2905696"/>
          <a:ext cx="62563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name="Equation" r:id="rId3" imgW="2400120" imgH="228600" progId="Equation.DSMT4">
                  <p:embed/>
                </p:oleObj>
              </mc:Choice>
              <mc:Fallback>
                <p:oleObj name="Equation" r:id="rId3" imgW="2400120" imgH="2286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766" y="2905696"/>
                        <a:ext cx="6256338" cy="5953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18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9376" y="980728"/>
            <a:ext cx="11233248" cy="568863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Possíveis Soluções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o produto vier da terra, o proprietário (principal) poderia alugar a terra ao trabalhador (agente) pelo aluguel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 Um esquema de incentivo útil seria deixar ao trabalhador todo o produto acima do aluguel.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Outro esquema possível seria o proprietário da terra pagar ao trabalhador um salário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w,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dependendo do seu esforço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, juntamente com uma quantia fixa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Um terceiro esquema de incentivo, conhecido como “pegar ou largar”, consiste em um esquema de pagamento ao trabalhador onde ele receberia B* se trabalhasse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x*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e zero caso ele não atinja essa cota.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</p:spTree>
    <p:extLst>
      <p:ext uri="{BB962C8B-B14F-4D97-AF65-F5344CB8AC3E}">
        <p14:creationId xmlns:p14="http://schemas.microsoft.com/office/powerpoint/2010/main" val="6286493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08720"/>
            <a:ext cx="11377264" cy="5400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Vimos Três Esquemas de Incentivo: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Aluguel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Trabalho Assalariado (com um componente variável)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“Pegar ou Largar”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</p:spTree>
    <p:extLst>
      <p:ext uri="{BB962C8B-B14F-4D97-AF65-F5344CB8AC3E}">
        <p14:creationId xmlns:p14="http://schemas.microsoft.com/office/powerpoint/2010/main" val="335109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1052736"/>
            <a:ext cx="11449272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Problemas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 a produção tiver um componente aleatório, o proprietário irá repassar todo o risco para o trabalhador.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Entretanto, caso o trabalhador seja mais avesso ao risco do que o proprietário, possivelmente ele irá abrir mão de ganhos residuais a fim de obter um fluxo de renda menos arriscado.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360" y="159221"/>
            <a:ext cx="11593288" cy="821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Incentivos: O Problema da Relação Agente-Principal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8C4EC01-4A12-4505-BB40-D254510333A7}"/>
              </a:ext>
            </a:extLst>
          </p:cNvPr>
          <p:cNvSpPr txBox="1"/>
          <p:nvPr/>
        </p:nvSpPr>
        <p:spPr>
          <a:xfrm>
            <a:off x="695400" y="4437112"/>
            <a:ext cx="11089232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pt-BR" sz="4400" dirty="0">
                <a:solidFill>
                  <a:srgbClr val="FF0000"/>
                </a:solidFill>
              </a:rPr>
              <a:t>Salário de Eficiência?</a:t>
            </a:r>
          </a:p>
          <a:p>
            <a:pPr marL="1028700" lvl="1" indent="-571500" algn="l">
              <a:buFont typeface="Wingdings" panose="05000000000000000000" pitchFamily="2" charset="2"/>
              <a:buChar char="§"/>
            </a:pPr>
            <a:r>
              <a:rPr lang="pt-BR" sz="3800" dirty="0">
                <a:solidFill>
                  <a:srgbClr val="FF0000"/>
                </a:solidFill>
              </a:rPr>
              <a:t>Funcionaria no Serviço Público Brasileiro?</a:t>
            </a:r>
          </a:p>
        </p:txBody>
      </p:sp>
    </p:spTree>
    <p:extLst>
      <p:ext uri="{BB962C8B-B14F-4D97-AF65-F5344CB8AC3E}">
        <p14:creationId xmlns:p14="http://schemas.microsoft.com/office/powerpoint/2010/main" val="420086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5360" y="836712"/>
            <a:ext cx="11593288" cy="6408712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Mas se os consumidores precisarem “adivinhar” quais os carros são bons ou ruins ? Suponha, por simplicidade, que eles interpretem que as chances sejam iguais.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Eles então pagariam por um carro de qualidade desconhecida o seu valor esperado de $1800: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Mas por $1800 nenhum vendedor de carro bom quer vender: o preço mínimo para eles é $2000.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Neste caso, há uma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externalidade negativa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: as vendas dos carros ruins reduzem o valor médio que os consumidores querem pagar e reduzem as vendas dos carros bons.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Externalidade Negativa: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venda dos carros ruins afeta a percepção dos compradores sobre a qualidade dos carros bons no mercado, reduzindo assim o seu preço, prejudicando os agentes que desejam vender carros bons. 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22505"/>
              </p:ext>
            </p:extLst>
          </p:nvPr>
        </p:nvGraphicFramePr>
        <p:xfrm>
          <a:off x="695400" y="2786466"/>
          <a:ext cx="5184576" cy="930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2031840" imgH="393480" progId="Equation.DSMT4">
                  <p:embed/>
                </p:oleObj>
              </mc:Choice>
              <mc:Fallback>
                <p:oleObj name="Equation" r:id="rId3" imgW="2031840" imgH="39348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400" y="2786466"/>
                        <a:ext cx="5184576" cy="93056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33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9489" y="764704"/>
            <a:ext cx="11619159" cy="54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exemplo anterior havia um número fixo de unidades do bem (automóvel), de alta e de baixa qualidade.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Agora, vamos examinar um exemplo onde a qualidade pode ser determinada pelos vendedores.</a:t>
            </a: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Os consumidores querem comprar guarda-chuvas, mas não conhecem sua qualidade.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 seu preço de reserva é $14 para os de boa qualidade e $8 para os de má qualidade.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Os vendedores, que atuam em concorrência perfeita, têm um custo marginal de $11,50 para os dois tipos de guarda-chuva.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os consumidores não sabem que fração </a:t>
            </a:r>
            <a:r>
              <a:rPr lang="pt-BR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de guarda-chuvas será de boa qualidade, o preço médio que eles gostariam de pagar será dado por: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226079"/>
              </p:ext>
            </p:extLst>
          </p:nvPr>
        </p:nvGraphicFramePr>
        <p:xfrm>
          <a:off x="695057" y="5937274"/>
          <a:ext cx="3600743" cy="66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5057" y="5937274"/>
                        <a:ext cx="3600743" cy="66007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475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04312" y="4437112"/>
            <a:ext cx="3024336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08720"/>
            <a:ext cx="11367290" cy="519623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Os vendedores produzem se esse preço for maior ou igual ao custo marginal de $11,50: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menor valor de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que faz com que os consumidores queiram pagar exatamente $11,50 é: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726950"/>
              </p:ext>
            </p:extLst>
          </p:nvPr>
        </p:nvGraphicFramePr>
        <p:xfrm>
          <a:off x="767408" y="1844824"/>
          <a:ext cx="63452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Equation" r:id="rId3" imgW="2260440" imgH="253800" progId="Equation.DSMT4">
                  <p:embed/>
                </p:oleObj>
              </mc:Choice>
              <mc:Fallback>
                <p:oleObj name="Equation" r:id="rId3" imgW="226044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7408" y="1844824"/>
                        <a:ext cx="6345238" cy="6604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018921"/>
              </p:ext>
            </p:extLst>
          </p:nvPr>
        </p:nvGraphicFramePr>
        <p:xfrm>
          <a:off x="701848" y="3716338"/>
          <a:ext cx="1122680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Equation" r:id="rId5" imgW="4000320" imgH="660240" progId="Equation.DSMT4">
                  <p:embed/>
                </p:oleObj>
              </mc:Choice>
              <mc:Fallback>
                <p:oleObj name="Equation" r:id="rId5" imgW="4000320" imgH="66024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848" y="3716338"/>
                        <a:ext cx="11226800" cy="171767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4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7368" y="924991"/>
            <a:ext cx="11346873" cy="435133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Portanto, se a fração de guarda-chuvas de boa qualidade for (7/12) , os consumidores estariam dispostos a pagar exatamente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= $11,50.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 $11,50 está abaixo do preço de reserva de $14, os consumidores aceitariam pagar qualquer valor entre $11,50 e $14 para adquirir     guarda-chuvas de qualidade igual ou superior a (7/12) 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Assim, o equilíbrio ocorrerá no intervalo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Como, em concorrência perfeita, os vendedores podem apenas vender por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=$11,50, se, por exemplo, somente guarda-chuvas de boa qualidade forem produzidos (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= 1 e </a:t>
            </a:r>
            <a:r>
              <a:rPr lang="pt-BR" sz="26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 = $11,50), o excedente do consumidor será máximo, e igual a $2,50 ($14 - $11,50).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371117"/>
              </p:ext>
            </p:extLst>
          </p:nvPr>
        </p:nvGraphicFramePr>
        <p:xfrm>
          <a:off x="6618288" y="3098726"/>
          <a:ext cx="2066925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3" imgW="736560" imgH="431640" progId="Equation.DSMT4">
                  <p:embed/>
                </p:oleObj>
              </mc:Choice>
              <mc:Fallback>
                <p:oleObj name="Equation" r:id="rId3" imgW="736560" imgH="431640" progId="Equation.DSMT4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18288" y="3098726"/>
                        <a:ext cx="2066925" cy="11223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59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tângulo 40"/>
          <p:cNvSpPr/>
          <p:nvPr/>
        </p:nvSpPr>
        <p:spPr>
          <a:xfrm>
            <a:off x="838199" y="980728"/>
            <a:ext cx="10655105" cy="5688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38200" y="77093"/>
            <a:ext cx="10598834" cy="97564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Informação Assimétrica</a:t>
            </a: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2207568" y="1499716"/>
            <a:ext cx="0" cy="40324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207568" y="5532164"/>
            <a:ext cx="561662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775520" y="12836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/>
              <a:t>P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692037" y="5460156"/>
            <a:ext cx="27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i="1" dirty="0"/>
              <a:t>q</a:t>
            </a:r>
          </a:p>
        </p:txBody>
      </p:sp>
      <p:cxnSp>
        <p:nvCxnSpPr>
          <p:cNvPr id="14" name="Conector reto 13"/>
          <p:cNvCxnSpPr/>
          <p:nvPr/>
        </p:nvCxnSpPr>
        <p:spPr>
          <a:xfrm flipV="1">
            <a:off x="2207568" y="1931764"/>
            <a:ext cx="4320480" cy="36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763925"/>
              </p:ext>
            </p:extLst>
          </p:nvPr>
        </p:nvGraphicFramePr>
        <p:xfrm>
          <a:off x="6528048" y="1487388"/>
          <a:ext cx="31369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7" name="Equation" r:id="rId3" imgW="1117440" imgH="253800" progId="Equation.DSMT4">
                  <p:embed/>
                </p:oleObj>
              </mc:Choice>
              <mc:Fallback>
                <p:oleObj name="Equation" r:id="rId3" imgW="1117440" imgH="25380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8048" y="1487388"/>
                        <a:ext cx="3136900" cy="6604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ector reto 16"/>
          <p:cNvCxnSpPr/>
          <p:nvPr/>
        </p:nvCxnSpPr>
        <p:spPr>
          <a:xfrm>
            <a:off x="2207568" y="3011884"/>
            <a:ext cx="299394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5231904" y="3011884"/>
            <a:ext cx="0" cy="25202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to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378131"/>
              </p:ext>
            </p:extLst>
          </p:nvPr>
        </p:nvGraphicFramePr>
        <p:xfrm>
          <a:off x="1390130" y="2843287"/>
          <a:ext cx="745430" cy="45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8" name="Equation" r:id="rId5" imgW="368280" imgH="203040" progId="Equation.DSMT4">
                  <p:embed/>
                </p:oleObj>
              </mc:Choice>
              <mc:Fallback>
                <p:oleObj name="Equation" r:id="rId5" imgW="368280" imgH="203040" progId="Equation.DSMT4">
                  <p:embed/>
                  <p:pic>
                    <p:nvPicPr>
                      <p:cNvPr id="15" name="Objeto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0130" y="2843287"/>
                        <a:ext cx="745430" cy="45662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053562"/>
              </p:ext>
            </p:extLst>
          </p:nvPr>
        </p:nvGraphicFramePr>
        <p:xfrm>
          <a:off x="4995138" y="5567511"/>
          <a:ext cx="4127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21" name="Objeto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95138" y="5567511"/>
                        <a:ext cx="412750" cy="88582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reto 23"/>
          <p:cNvCxnSpPr/>
          <p:nvPr/>
        </p:nvCxnSpPr>
        <p:spPr>
          <a:xfrm>
            <a:off x="2207568" y="2219796"/>
            <a:ext cx="403244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6208564" y="2147788"/>
            <a:ext cx="0" cy="33843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32230"/>
              </p:ext>
            </p:extLst>
          </p:nvPr>
        </p:nvGraphicFramePr>
        <p:xfrm>
          <a:off x="6168008" y="5592737"/>
          <a:ext cx="1793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22" name="Objeto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68008" y="5592737"/>
                        <a:ext cx="179387" cy="37147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745418"/>
              </p:ext>
            </p:extLst>
          </p:nvPr>
        </p:nvGraphicFramePr>
        <p:xfrm>
          <a:off x="1343472" y="2003772"/>
          <a:ext cx="796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Equation" r:id="rId11" imgW="393480" imgH="203040" progId="Equation.DSMT4">
                  <p:embed/>
                </p:oleObj>
              </mc:Choice>
              <mc:Fallback>
                <p:oleObj name="Equation" r:id="rId11" imgW="393480" imgH="203040" progId="Equation.DSMT4">
                  <p:embed/>
                  <p:pic>
                    <p:nvPicPr>
                      <p:cNvPr id="21" name="Objeto 2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43472" y="2003772"/>
                        <a:ext cx="796925" cy="45720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reto 29"/>
          <p:cNvCxnSpPr/>
          <p:nvPr/>
        </p:nvCxnSpPr>
        <p:spPr>
          <a:xfrm>
            <a:off x="5231904" y="3011884"/>
            <a:ext cx="10081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5704508" y="3011884"/>
            <a:ext cx="0" cy="43204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5704508" y="3443932"/>
            <a:ext cx="1224136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545349"/>
              </p:ext>
            </p:extLst>
          </p:nvPr>
        </p:nvGraphicFramePr>
        <p:xfrm>
          <a:off x="6928644" y="3329681"/>
          <a:ext cx="399097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Equation" r:id="rId13" imgW="1422360" imgH="431640" progId="Equation.DSMT4">
                  <p:embed/>
                </p:oleObj>
              </mc:Choice>
              <mc:Fallback>
                <p:oleObj name="Equation" r:id="rId13" imgW="1422360" imgH="43164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28644" y="3329681"/>
                        <a:ext cx="3990975" cy="112236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ector reto 36"/>
          <p:cNvCxnSpPr/>
          <p:nvPr/>
        </p:nvCxnSpPr>
        <p:spPr>
          <a:xfrm>
            <a:off x="6208564" y="2147788"/>
            <a:ext cx="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6208564" y="2579836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6712620" y="2289066"/>
            <a:ext cx="4724414" cy="707886"/>
          </a:xfrm>
          <a:prstGeom prst="rect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rgbClr val="FF0000"/>
                </a:solidFill>
              </a:rPr>
              <a:t>Excedente do Consumidor, se </a:t>
            </a:r>
            <a:r>
              <a:rPr lang="pt-BR" sz="2200" i="1" dirty="0">
                <a:solidFill>
                  <a:srgbClr val="FF0000"/>
                </a:solidFill>
              </a:rPr>
              <a:t>q</a:t>
            </a:r>
            <a:r>
              <a:rPr lang="pt-BR" sz="2200" dirty="0">
                <a:solidFill>
                  <a:srgbClr val="FF0000"/>
                </a:solidFill>
              </a:rPr>
              <a:t> =1 </a:t>
            </a:r>
            <a:r>
              <a:rPr lang="pt-BR" dirty="0">
                <a:solidFill>
                  <a:srgbClr val="FF0000"/>
                </a:solidFill>
              </a:rPr>
              <a:t>(somente guarda-chuvas de boa qualidade)</a:t>
            </a:r>
          </a:p>
        </p:txBody>
      </p:sp>
      <p:sp>
        <p:nvSpPr>
          <p:cNvPr id="42" name="Elipse 41"/>
          <p:cNvSpPr/>
          <p:nvPr/>
        </p:nvSpPr>
        <p:spPr>
          <a:xfrm>
            <a:off x="5159896" y="292494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Elipse 42"/>
          <p:cNvSpPr/>
          <p:nvPr/>
        </p:nvSpPr>
        <p:spPr>
          <a:xfrm>
            <a:off x="6168008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58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theme/theme1.xml><?xml version="1.0" encoding="utf-8"?>
<a:theme xmlns:a="http://schemas.openxmlformats.org/drawingml/2006/main" name="Multiple Bars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3861</TotalTime>
  <Words>4390</Words>
  <Application>Microsoft Office PowerPoint</Application>
  <PresentationFormat>Widescreen</PresentationFormat>
  <Paragraphs>469</Paragraphs>
  <Slides>49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7" baseType="lpstr">
      <vt:lpstr>Arial</vt:lpstr>
      <vt:lpstr>Arial Narrow</vt:lpstr>
      <vt:lpstr>Calibri</vt:lpstr>
      <vt:lpstr>Calibri Light</vt:lpstr>
      <vt:lpstr>Times New Roman</vt:lpstr>
      <vt:lpstr>Wingdings</vt:lpstr>
      <vt:lpstr>Multiple Bars</vt:lpstr>
      <vt:lpstr>Equation</vt:lpstr>
      <vt:lpstr>Apresentação do PowerPoint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Informação Assimétrica</vt:lpstr>
      <vt:lpstr>Seleção Adversa</vt:lpstr>
      <vt:lpstr>Seleção Adversa</vt:lpstr>
      <vt:lpstr>Seleção Adversa</vt:lpstr>
      <vt:lpstr>Risco Moral (Moral Hazard)</vt:lpstr>
      <vt:lpstr>Risco Moral (Moral Hazard)</vt:lpstr>
      <vt:lpstr>Risco Moral e Seleção Adversa</vt:lpstr>
      <vt:lpstr>Sinalização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Sinalização no Mercado de Trabalho (Michael Spence)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Exemplo</vt:lpstr>
      <vt:lpstr>Apresentação do PowerPoint</vt:lpstr>
      <vt:lpstr>Exemplo</vt:lpstr>
      <vt:lpstr>Utilizando a Estrutura Desenvolvida Anteriormente</vt:lpstr>
      <vt:lpstr>Utilizando a Estrutura Desenvolvida Anteriormente</vt:lpstr>
      <vt:lpstr>Incentivos: O Problema da Relação Agente-Principal</vt:lpstr>
      <vt:lpstr>Incentivos: O Problema da Relação Agente-Principal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acja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acja</dc:creator>
  <cp:lastModifiedBy>Antonio Carlos Assumpção</cp:lastModifiedBy>
  <cp:revision>338</cp:revision>
  <cp:lastPrinted>2016-06-23T13:22:42Z</cp:lastPrinted>
  <dcterms:created xsi:type="dcterms:W3CDTF">2004-09-15T17:07:55Z</dcterms:created>
  <dcterms:modified xsi:type="dcterms:W3CDTF">2022-04-28T19:49:35Z</dcterms:modified>
</cp:coreProperties>
</file>