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84" r:id="rId3"/>
    <p:sldId id="283" r:id="rId4"/>
    <p:sldId id="287" r:id="rId5"/>
    <p:sldId id="351" r:id="rId6"/>
    <p:sldId id="288" r:id="rId7"/>
    <p:sldId id="289" r:id="rId8"/>
    <p:sldId id="290" r:id="rId9"/>
    <p:sldId id="291" r:id="rId10"/>
    <p:sldId id="292" r:id="rId11"/>
    <p:sldId id="293" r:id="rId12"/>
    <p:sldId id="352" r:id="rId13"/>
    <p:sldId id="294" r:id="rId14"/>
    <p:sldId id="353" r:id="rId15"/>
    <p:sldId id="296" r:id="rId16"/>
    <p:sldId id="365" r:id="rId17"/>
    <p:sldId id="297" r:id="rId18"/>
    <p:sldId id="354" r:id="rId19"/>
    <p:sldId id="363" r:id="rId20"/>
    <p:sldId id="298" r:id="rId21"/>
    <p:sldId id="299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66" r:id="rId30"/>
    <p:sldId id="369" r:id="rId31"/>
    <p:sldId id="356" r:id="rId32"/>
    <p:sldId id="300" r:id="rId33"/>
    <p:sldId id="301" r:id="rId34"/>
    <p:sldId id="302" r:id="rId35"/>
    <p:sldId id="304" r:id="rId36"/>
    <p:sldId id="303" r:id="rId37"/>
    <p:sldId id="305" r:id="rId38"/>
    <p:sldId id="357" r:id="rId39"/>
    <p:sldId id="367" r:id="rId40"/>
    <p:sldId id="358" r:id="rId41"/>
    <p:sldId id="359" r:id="rId42"/>
    <p:sldId id="360" r:id="rId43"/>
    <p:sldId id="361" r:id="rId44"/>
    <p:sldId id="362" r:id="rId45"/>
    <p:sldId id="368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CCECFF"/>
    <a:srgbClr val="000099"/>
    <a:srgbClr val="DDDDDD"/>
    <a:srgbClr val="FFC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2652" autoAdjust="0"/>
  </p:normalViewPr>
  <p:slideViewPr>
    <p:cSldViewPr>
      <p:cViewPr varScale="1">
        <p:scale>
          <a:sx n="67" d="100"/>
          <a:sy n="67" d="100"/>
        </p:scale>
        <p:origin x="17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1D4743E-60D7-4CDB-84BC-ED692FFC1FF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7BFA30D6-6244-4A52-B077-421E7638D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ABC44CB1-6B9A-4E00-8EF9-155502E4458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765E4C82-495F-40DA-8A50-A6979DAFDD02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E4DE13B9-7163-4AE6-A85A-F1125FFAADDA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5E3684B7-81AE-445C-8FD0-AEABD73E78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0B8566C4-A360-45D5-97A9-FB191F7122F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C903543B-8A11-41B7-9DA0-19398C43D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D7844442-17C8-4B58-ACBC-35AC39F524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7476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Clique para editar o estilo do título mestre</a:t>
            </a:r>
          </a:p>
        </p:txBody>
      </p:sp>
      <p:sp>
        <p:nvSpPr>
          <p:cNvPr id="7476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Clique para editar o estilo do subtítulo mestre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B5C97AC3-81D1-4BD5-BF52-19B299406D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A9D50E1B-99A0-481C-9460-33121C5BB3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C30F2F3D-C6DD-4866-9322-F8FC417707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8D2D8-E454-4FCB-834E-56694ED49D2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53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8EC2B91-7A80-4143-8C74-9071E4E1A1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A8BF1D8-CF3D-42F1-8272-9147A34C83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199CD66-0D7F-42F9-8088-29FA3BFBD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76B27-41FE-47DE-A11B-F28C11FE1F9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C71234F-563C-4D73-948F-CC33CBB95F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FADC8B7-764A-4BD6-B3C2-730A27ADFC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B121E3F-C9B2-40BA-94F5-689AB3DE5E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DA8B4-F942-4042-8C82-D3F02FC191F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216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8CAEF8C-6FD6-4A38-A9DF-089BB27F2F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7118FF-CCDC-4EED-B18E-A41A104219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048B832B-7D74-4F80-8B01-C7C259EFB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791F-FD5C-4825-9ED9-23855BD6C71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625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D572C70-F645-4890-8014-526300A69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A8D8423-1554-4B79-9522-D6809F46BA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0A0DA831-7564-4332-AA9D-00410C0B77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BE4C9-51F4-4BF9-BBE5-790CD5FE354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767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B63A832-EAF2-428A-84A3-55D33873C4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25DCA05-9080-4D74-A5AA-ED8474EC3D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6982AED-FB00-486B-9BA5-0F1F0397DC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6CE5D-191A-4723-8F82-78B45D351B8A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997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CA42360-D681-40DF-B08F-2B2042B90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46432074-AD92-4479-BD7D-EEA9F920CA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980321B1-AF02-4BDC-B325-3DE9A3B755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4AC10-F00D-4F09-A8E8-CA8ED6E16E2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28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44192EB-9D92-4C34-8D71-EF867B7805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D044E7A-EB33-438E-9E67-A80764FE4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7F72435-D5E2-400B-BAD3-9D23FE319F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C328-897B-42C9-9719-BB6E45D4AF24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53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21D5F5B-0EEA-4DAB-84ED-6DB1BEFFA3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B3D6DF9-8B88-4AD9-AFF9-AB7B277F34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EB7DBEA-C2A5-4C78-9F1D-6090B1CF6C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9334E-C453-4894-8C09-D4FBF9F7F9A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168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E4F0254-B3C0-4C28-AC8C-ED062905C2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D6889A0-7A09-46FF-B58F-05A84B0E50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D95EDA2-521D-4840-970F-63E7A8BAAB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CC2C1-A3AA-4F51-AEE0-4DFF9B0537C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39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81BDFC8-DFEA-4A0D-98C3-14C61538F3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B48ED5A2-FC10-4519-94A3-7365409AB0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8F530BE-4EDD-423D-894A-E100EEB8AC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2C3BB-80D4-4DF5-9FDA-20FD2D2704E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58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CBBA1A7-B17B-42F4-83C6-83D39E5EB2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4ACC2F44-9A34-47EA-9879-EF02BF3F61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8D643AB-87CC-46E7-8857-71FFA2DB4A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2E2FF-100F-44EE-ACD2-8FEC5FD0E38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79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33A5BC32-97B7-4A2F-BDC0-3E1760FDA3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5B068B0F-292C-4065-A720-34F1426521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AD55191-C3FD-492A-B52F-2E83F566DB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2A92-E595-4663-BD2D-6C51505A834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66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54A9EA7-B834-4086-9F49-F97380350D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E82AE84-F974-4E6C-B3E2-ABA71D8F5A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C1CC8A2-BFDB-426E-A608-E698484A41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3069A-8F57-40B0-924C-258186970C0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39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C84A1DA-FC9B-46DB-8234-CAD1723471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DD6E54A-0469-4617-ABCB-D4F8C6E3C7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8F0D7AC-4BD7-4025-B3AA-CE6E7BB738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BB74-DC24-4872-87E2-7EC67E72F587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3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B9A0FDC-F81C-4A14-8202-C0AF4BC0B59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F9D6AB0E-1B41-4C17-8E0D-687D3DE16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5F214F26-6E78-45A1-BF59-0484FC3066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A499E6AE-CBCC-48B2-8A3D-A762F1907C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A20C59C3-0314-4692-9622-F8FFBB77F0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DA2736C3-DA1F-417B-8524-B106D9C33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 para editar o estilo do título mestre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5A32E020-1CC6-47F3-A5FF-D7A15711A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 para editar os estilos do texto mestre</a:t>
            </a:r>
          </a:p>
          <a:p>
            <a:pPr lvl="1"/>
            <a:r>
              <a:rPr lang="en-US" altLang="en-US"/>
              <a:t>Segundo nível</a:t>
            </a:r>
          </a:p>
          <a:p>
            <a:pPr lvl="2"/>
            <a:r>
              <a:rPr lang="en-US" altLang="en-US"/>
              <a:t>Terceiro nível</a:t>
            </a:r>
          </a:p>
          <a:p>
            <a:pPr lvl="3"/>
            <a:r>
              <a:rPr lang="en-US" altLang="en-US"/>
              <a:t>Quarto nível</a:t>
            </a:r>
          </a:p>
          <a:p>
            <a:pPr lvl="4"/>
            <a:r>
              <a:rPr lang="en-US" altLang="en-US"/>
              <a:t>Quinto nível</a:t>
            </a:r>
          </a:p>
        </p:txBody>
      </p:sp>
      <p:sp>
        <p:nvSpPr>
          <p:cNvPr id="73737" name="Rectangle 9">
            <a:extLst>
              <a:ext uri="{FF2B5EF4-FFF2-40B4-BE49-F238E27FC236}">
                <a16:creationId xmlns:a16="http://schemas.microsoft.com/office/drawing/2014/main" id="{6D8557A9-0419-4373-A22E-E20545D609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3738" name="Rectangle 10">
            <a:extLst>
              <a:ext uri="{FF2B5EF4-FFF2-40B4-BE49-F238E27FC236}">
                <a16:creationId xmlns:a16="http://schemas.microsoft.com/office/drawing/2014/main" id="{B3DFBF67-ECF7-4FFA-9503-AE5A0302CD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3739" name="Rectangle 11">
            <a:extLst>
              <a:ext uri="{FF2B5EF4-FFF2-40B4-BE49-F238E27FC236}">
                <a16:creationId xmlns:a16="http://schemas.microsoft.com/office/drawing/2014/main" id="{978ACE30-BDAF-48BF-A3EC-5F8C208440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3BB86615-FE73-4818-B37D-C5AA8FC369B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14BC8C8B-3223-4ADE-9B45-7BE973835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30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image" Target="../media/image24.wmf"/><Relationship Id="rId7" Type="http://schemas.openxmlformats.org/officeDocument/2006/relationships/image" Target="../media/image34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4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4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image" Target="../media/image41.wmf"/><Relationship Id="rId7" Type="http://schemas.openxmlformats.org/officeDocument/2006/relationships/image" Target="../media/image42.wmf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40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3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image" Target="../media/image43.wmf"/><Relationship Id="rId7" Type="http://schemas.openxmlformats.org/officeDocument/2006/relationships/image" Target="../media/image45.wmf"/><Relationship Id="rId2" Type="http://schemas.openxmlformats.org/officeDocument/2006/relationships/oleObject" Target="../embeddings/oleObject55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10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image" Target="../media/image46.wmf"/><Relationship Id="rId7" Type="http://schemas.openxmlformats.org/officeDocument/2006/relationships/image" Target="../media/image48.wmf"/><Relationship Id="rId2" Type="http://schemas.openxmlformats.org/officeDocument/2006/relationships/oleObject" Target="../embeddings/oleObject60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4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2.wmf"/><Relationship Id="rId2" Type="http://schemas.openxmlformats.org/officeDocument/2006/relationships/oleObject" Target="../embeddings/oleObject64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6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oleObject" Target="../embeddings/oleObject67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6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6.wmf"/><Relationship Id="rId2" Type="http://schemas.openxmlformats.org/officeDocument/2006/relationships/oleObject" Target="../embeddings/oleObject69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71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7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image" Target="../media/image57.wmf"/><Relationship Id="rId7" Type="http://schemas.openxmlformats.org/officeDocument/2006/relationships/image" Target="../media/image59.wmf"/><Relationship Id="rId2" Type="http://schemas.openxmlformats.org/officeDocument/2006/relationships/oleObject" Target="../embeddings/oleObject72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61.wmf"/><Relationship Id="rId5" Type="http://schemas.openxmlformats.org/officeDocument/2006/relationships/image" Target="../media/image58.w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6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oleObject" Target="../embeddings/oleObject77.bin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3.wmf"/><Relationship Id="rId4" Type="http://schemas.openxmlformats.org/officeDocument/2006/relationships/oleObject" Target="../embeddings/oleObject7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oleObject" Target="../embeddings/oleObject79.bin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5.wmf"/><Relationship Id="rId4" Type="http://schemas.openxmlformats.org/officeDocument/2006/relationships/oleObject" Target="../embeddings/oleObject8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oleObject" Target="../embeddings/oleObject81.bin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7.wmf"/><Relationship Id="rId4" Type="http://schemas.openxmlformats.org/officeDocument/2006/relationships/oleObject" Target="../embeddings/oleObject8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oleObject" Target="../embeddings/oleObject83.bin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oleObject" Target="../embeddings/oleObject84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oleObject" Target="../embeddings/oleObject85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oleObject" Target="../embeddings/oleObject86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oleObject" Target="../embeddings/oleObject8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3.wmf"/><Relationship Id="rId4" Type="http://schemas.openxmlformats.org/officeDocument/2006/relationships/oleObject" Target="../embeddings/oleObject8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7" Type="http://schemas.openxmlformats.org/officeDocument/2006/relationships/image" Target="../media/image76.wmf"/><Relationship Id="rId2" Type="http://schemas.openxmlformats.org/officeDocument/2006/relationships/oleObject" Target="../embeddings/oleObject8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75.wmf"/><Relationship Id="rId4" Type="http://schemas.openxmlformats.org/officeDocument/2006/relationships/oleObject" Target="../embeddings/oleObject9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oleObject" Target="../embeddings/oleObject9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8.wmf"/><Relationship Id="rId4" Type="http://schemas.openxmlformats.org/officeDocument/2006/relationships/oleObject" Target="../embeddings/oleObject9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oleObject" Target="../embeddings/oleObject94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oleObject" Target="../embeddings/oleObject95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oleObject" Target="../embeddings/oleObject96.bin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oleObject" Target="../embeddings/oleObject97.bin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oleObject" Target="../embeddings/oleObject98.bin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7" Type="http://schemas.openxmlformats.org/officeDocument/2006/relationships/image" Target="../media/image86.wmf"/><Relationship Id="rId2" Type="http://schemas.openxmlformats.org/officeDocument/2006/relationships/oleObject" Target="../embeddings/oleObject9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1.bin"/><Relationship Id="rId5" Type="http://schemas.openxmlformats.org/officeDocument/2006/relationships/image" Target="../media/image85.wmf"/><Relationship Id="rId4" Type="http://schemas.openxmlformats.org/officeDocument/2006/relationships/oleObject" Target="../embeddings/oleObject10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oleObject" Target="../embeddings/oleObject10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8.wmf"/><Relationship Id="rId4" Type="http://schemas.openxmlformats.org/officeDocument/2006/relationships/oleObject" Target="../embeddings/oleObject10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7" Type="http://schemas.openxmlformats.org/officeDocument/2006/relationships/image" Target="../media/image91.wmf"/><Relationship Id="rId2" Type="http://schemas.openxmlformats.org/officeDocument/2006/relationships/oleObject" Target="../embeddings/oleObject10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6.bin"/><Relationship Id="rId5" Type="http://schemas.openxmlformats.org/officeDocument/2006/relationships/image" Target="../media/image90.wmf"/><Relationship Id="rId4" Type="http://schemas.openxmlformats.org/officeDocument/2006/relationships/oleObject" Target="../embeddings/oleObject10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oleObject" Target="../embeddings/oleObject107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0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9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oleObject" Target="../embeddings/oleObject11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4.wmf"/><Relationship Id="rId4" Type="http://schemas.openxmlformats.org/officeDocument/2006/relationships/oleObject" Target="../embeddings/oleObject111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7" Type="http://schemas.openxmlformats.org/officeDocument/2006/relationships/image" Target="../media/image97.wmf"/><Relationship Id="rId2" Type="http://schemas.openxmlformats.org/officeDocument/2006/relationships/oleObject" Target="../embeddings/oleObject1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4.bin"/><Relationship Id="rId5" Type="http://schemas.openxmlformats.org/officeDocument/2006/relationships/image" Target="../media/image96.wmf"/><Relationship Id="rId4" Type="http://schemas.openxmlformats.org/officeDocument/2006/relationships/oleObject" Target="../embeddings/oleObject11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oleObject" Target="../embeddings/oleObject115.bin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oleObject" Target="../embeddings/oleObject11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wmf"/><Relationship Id="rId4" Type="http://schemas.openxmlformats.org/officeDocument/2006/relationships/oleObject" Target="../embeddings/oleObject117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9.wmf"/><Relationship Id="rId3" Type="http://schemas.openxmlformats.org/officeDocument/2006/relationships/image" Target="../media/image7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6.bin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1.wmf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5.bin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10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10.wmf"/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31.bin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9.wmf"/><Relationship Id="rId5" Type="http://schemas.openxmlformats.org/officeDocument/2006/relationships/image" Target="../media/image23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22693F2-B5A9-4D31-9CC5-9E7524BA50F8}"/>
              </a:ext>
            </a:extLst>
          </p:cNvPr>
          <p:cNvSpPr/>
          <p:nvPr/>
        </p:nvSpPr>
        <p:spPr>
          <a:xfrm>
            <a:off x="2286000" y="1447800"/>
            <a:ext cx="6400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DBFDEF29-C740-42DE-8E87-DF25B58594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33600" y="1143000"/>
            <a:ext cx="6629400" cy="22098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altLang="en-US" b="1" dirty="0">
                <a:solidFill>
                  <a:schemeClr val="tx1"/>
                </a:solidFill>
                <a:latin typeface="+mn-lt"/>
              </a:rPr>
              <a:t>Cálculo: O Básico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11DB1488-7FC3-439F-9E73-3959BE28C99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en-US" sz="4000" b="1" dirty="0"/>
              <a:t>Academia do Concurso</a:t>
            </a:r>
          </a:p>
          <a:p>
            <a:pPr eaLnBrk="1" hangingPunct="1"/>
            <a:r>
              <a:rPr lang="pt-BR" altLang="en-US" dirty="0"/>
              <a:t>Prof.: Antonio Carlos Assumpção</a:t>
            </a:r>
            <a:endParaRPr lang="en-US" altLang="en-US" dirty="0"/>
          </a:p>
        </p:txBody>
      </p:sp>
      <p:pic>
        <p:nvPicPr>
          <p:cNvPr id="6" name="Imagem 5" descr="Logotipo, nome da empresa&#10;&#10;Descrição gerada automaticamente">
            <a:extLst>
              <a:ext uri="{FF2B5EF4-FFF2-40B4-BE49-F238E27FC236}">
                <a16:creationId xmlns:a16="http://schemas.microsoft.com/office/drawing/2014/main" id="{EC3FB09E-09D9-4067-A642-5A4D18CBD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38" y="715287"/>
            <a:ext cx="1785938" cy="17231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30C9803C-99BC-47CC-BA5A-B721E4600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49413"/>
            <a:ext cx="6629400" cy="403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2291" name="Object 5">
            <a:extLst>
              <a:ext uri="{FF2B5EF4-FFF2-40B4-BE49-F238E27FC236}">
                <a16:creationId xmlns:a16="http://schemas.microsoft.com/office/drawing/2014/main" id="{A8AF3BE0-4856-4C5A-83CA-22EF2A1A65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3775" y="1524000"/>
          <a:ext cx="5788025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06600" imgH="571500" progId="Equation.3">
                  <p:embed/>
                </p:oleObj>
              </mc:Choice>
              <mc:Fallback>
                <p:oleObj name="Equation" r:id="rId2" imgW="2006600" imgH="571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1524000"/>
                        <a:ext cx="5788025" cy="149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6">
            <a:extLst>
              <a:ext uri="{FF2B5EF4-FFF2-40B4-BE49-F238E27FC236}">
                <a16:creationId xmlns:a16="http://schemas.microsoft.com/office/drawing/2014/main" id="{C49F57BA-3AE5-4B56-BFF3-8E375B9E4F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6475" y="2852738"/>
          <a:ext cx="4022725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5000" imgH="673100" progId="Equation.3">
                  <p:embed/>
                </p:oleObj>
              </mc:Choice>
              <mc:Fallback>
                <p:oleObj name="Equation" r:id="rId4" imgW="1905000" imgH="673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852738"/>
                        <a:ext cx="4022725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7">
            <a:extLst>
              <a:ext uri="{FF2B5EF4-FFF2-40B4-BE49-F238E27FC236}">
                <a16:creationId xmlns:a16="http://schemas.microsoft.com/office/drawing/2014/main" id="{AAD8BC30-F46F-4880-BE6B-385A23C4E1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6063" y="3532188"/>
          <a:ext cx="21907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3532188"/>
                        <a:ext cx="219075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8">
            <a:extLst>
              <a:ext uri="{FF2B5EF4-FFF2-40B4-BE49-F238E27FC236}">
                <a16:creationId xmlns:a16="http://schemas.microsoft.com/office/drawing/2014/main" id="{969EA04B-3F8D-41AC-842E-C920AABB00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0538" y="4140200"/>
          <a:ext cx="2963862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7000" imgH="622300" progId="Equation.3">
                  <p:embed/>
                </p:oleObj>
              </mc:Choice>
              <mc:Fallback>
                <p:oleObj name="Equation" r:id="rId8" imgW="1397000" imgH="622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538" y="4140200"/>
                        <a:ext cx="2963862" cy="131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9">
            <a:extLst>
              <a:ext uri="{FF2B5EF4-FFF2-40B4-BE49-F238E27FC236}">
                <a16:creationId xmlns:a16="http://schemas.microsoft.com/office/drawing/2014/main" id="{EF072F0F-0473-44C1-9F0D-32E62E22E8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n-US"/>
              <a:t>Técnicas de Derivação</a:t>
            </a: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19CEAAE8-4A37-4A60-ACD2-18ECF7A5F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n-US"/>
              <a:t>Técnicas de Derivação</a:t>
            </a:r>
            <a:endParaRPr lang="en-US" altLang="en-US"/>
          </a:p>
        </p:txBody>
      </p:sp>
      <p:graphicFrame>
        <p:nvGraphicFramePr>
          <p:cNvPr id="13315" name="Object 8">
            <a:extLst>
              <a:ext uri="{FF2B5EF4-FFF2-40B4-BE49-F238E27FC236}">
                <a16:creationId xmlns:a16="http://schemas.microsoft.com/office/drawing/2014/main" id="{457D4266-1503-4BA9-9B82-79EA581593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6063" y="3482975"/>
          <a:ext cx="2190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51" imgH="215619" progId="Equation.3">
                  <p:embed/>
                </p:oleObj>
              </mc:Choice>
              <mc:Fallback>
                <p:oleObj name="Equation" r:id="rId2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3482975"/>
                        <a:ext cx="2190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Rectangle 10">
            <a:extLst>
              <a:ext uri="{FF2B5EF4-FFF2-40B4-BE49-F238E27FC236}">
                <a16:creationId xmlns:a16="http://schemas.microsoft.com/office/drawing/2014/main" id="{2106FA0F-82D3-4525-8D6F-4BF81CDDE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00200"/>
            <a:ext cx="4267200" cy="229711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3317" name="Object 11">
            <a:extLst>
              <a:ext uri="{FF2B5EF4-FFF2-40B4-BE49-F238E27FC236}">
                <a16:creationId xmlns:a16="http://schemas.microsoft.com/office/drawing/2014/main" id="{292022E4-0F0E-4EAC-957B-05D6B475AC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8388" y="1712913"/>
          <a:ext cx="2894012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04900" imgH="393700" progId="Equation.3">
                  <p:embed/>
                </p:oleObj>
              </mc:Choice>
              <mc:Fallback>
                <p:oleObj name="Equation" r:id="rId4" imgW="11049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1712913"/>
                        <a:ext cx="2894012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12">
            <a:extLst>
              <a:ext uri="{FF2B5EF4-FFF2-40B4-BE49-F238E27FC236}">
                <a16:creationId xmlns:a16="http://schemas.microsoft.com/office/drawing/2014/main" id="{F66DB105-8A8C-440E-9F13-AD286FE78A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28700" y="2528888"/>
          <a:ext cx="343217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25600" imgH="571500" progId="Equation.DSMT4">
                  <p:embed/>
                </p:oleObj>
              </mc:Choice>
              <mc:Fallback>
                <p:oleObj name="Equation" r:id="rId6" imgW="1625600" imgH="5715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2528888"/>
                        <a:ext cx="3432175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13">
            <a:extLst>
              <a:ext uri="{FF2B5EF4-FFF2-40B4-BE49-F238E27FC236}">
                <a16:creationId xmlns:a16="http://schemas.microsoft.com/office/drawing/2014/main" id="{A6E3B656-C10F-47A3-9415-8C57876C7F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6063" y="3482975"/>
          <a:ext cx="2190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151" imgH="215619" progId="Equation.3">
                  <p:embed/>
                </p:oleObj>
              </mc:Choice>
              <mc:Fallback>
                <p:oleObj name="Equation" r:id="rId8" imgW="114151" imgH="21561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3482975"/>
                        <a:ext cx="2190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>
            <a:extLst>
              <a:ext uri="{FF2B5EF4-FFF2-40B4-BE49-F238E27FC236}">
                <a16:creationId xmlns:a16="http://schemas.microsoft.com/office/drawing/2014/main" id="{A28FB2F4-0014-4503-A851-FCF723E54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038600"/>
            <a:ext cx="19812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39" name="Rectangle 9">
            <a:extLst>
              <a:ext uri="{FF2B5EF4-FFF2-40B4-BE49-F238E27FC236}">
                <a16:creationId xmlns:a16="http://schemas.microsoft.com/office/drawing/2014/main" id="{7EBC402E-579D-4472-8E21-6057427C5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96200" cy="2971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518CD2C-C66B-4B84-9E15-86F7B87F91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n-US"/>
              <a:t>Diferencial de Uma Função</a:t>
            </a:r>
            <a:endParaRPr lang="en-US" altLang="en-US"/>
          </a:p>
        </p:txBody>
      </p:sp>
      <p:graphicFrame>
        <p:nvGraphicFramePr>
          <p:cNvPr id="14341" name="Object 5">
            <a:extLst>
              <a:ext uri="{FF2B5EF4-FFF2-40B4-BE49-F238E27FC236}">
                <a16:creationId xmlns:a16="http://schemas.microsoft.com/office/drawing/2014/main" id="{F732863B-2D09-437F-B983-1B4FD243D723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914400" y="1822450"/>
          <a:ext cx="7239000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16300" imgH="812800" progId="Equation.3">
                  <p:embed/>
                </p:oleObj>
              </mc:Choice>
              <mc:Fallback>
                <p:oleObj name="Equation" r:id="rId2" imgW="3416300" imgH="8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2450"/>
                        <a:ext cx="7239000" cy="175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7">
            <a:extLst>
              <a:ext uri="{FF2B5EF4-FFF2-40B4-BE49-F238E27FC236}">
                <a16:creationId xmlns:a16="http://schemas.microsoft.com/office/drawing/2014/main" id="{ECDFB4BE-59F4-426A-8116-B9F07EF438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886200"/>
          <a:ext cx="1828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252" imgH="203112" progId="Equation.3">
                  <p:embed/>
                </p:oleObj>
              </mc:Choice>
              <mc:Fallback>
                <p:oleObj name="Equation" r:id="rId4" imgW="571252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86200"/>
                        <a:ext cx="1828800" cy="5334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>
            <a:extLst>
              <a:ext uri="{FF2B5EF4-FFF2-40B4-BE49-F238E27FC236}">
                <a16:creationId xmlns:a16="http://schemas.microsoft.com/office/drawing/2014/main" id="{478ED94F-1CC9-4654-8930-6EF1DA68E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4953000" cy="1371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96EDB91-EDD4-4803-916C-AA7F2099F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609600"/>
          </a:xfrm>
        </p:spPr>
        <p:txBody>
          <a:bodyPr/>
          <a:lstStyle/>
          <a:p>
            <a:pPr eaLnBrk="1" hangingPunct="1">
              <a:buClrTx/>
              <a:buFont typeface="Wingdings" panose="05000000000000000000" pitchFamily="2" charset="2"/>
              <a:buChar char="§"/>
            </a:pPr>
            <a:r>
              <a:rPr lang="pt-BR" altLang="en-US"/>
              <a:t>Regra do Produto</a:t>
            </a:r>
            <a:endParaRPr lang="en-US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6CE41F28-B478-401D-8A7C-26C7187A9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n-US"/>
              <a:t>Técnicas de Derivação</a:t>
            </a:r>
            <a:endParaRPr lang="en-US" altLang="en-US"/>
          </a:p>
        </p:txBody>
      </p:sp>
      <p:graphicFrame>
        <p:nvGraphicFramePr>
          <p:cNvPr id="15365" name="Object 6">
            <a:extLst>
              <a:ext uri="{FF2B5EF4-FFF2-40B4-BE49-F238E27FC236}">
                <a16:creationId xmlns:a16="http://schemas.microsoft.com/office/drawing/2014/main" id="{DBE4BE94-BE66-4B34-B7D7-DA3A23E4AD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2287588"/>
          <a:ext cx="4389438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76400" imgH="203200" progId="Equation.3">
                  <p:embed/>
                </p:oleObj>
              </mc:Choice>
              <mc:Fallback>
                <p:oleObj name="Equation" r:id="rId2" imgW="16764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7588"/>
                        <a:ext cx="4389438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to 1">
            <a:extLst>
              <a:ext uri="{FF2B5EF4-FFF2-40B4-BE49-F238E27FC236}">
                <a16:creationId xmlns:a16="http://schemas.microsoft.com/office/drawing/2014/main" id="{2D62B61B-E217-4912-B3A1-544695A270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125" y="3227388"/>
          <a:ext cx="6983413" cy="187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22600" imgH="812800" progId="Equation.DSMT4">
                  <p:embed/>
                </p:oleObj>
              </mc:Choice>
              <mc:Fallback>
                <p:oleObj name="Equation" r:id="rId4" imgW="3022600" imgH="812800" progId="Equation.DSMT4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3227388"/>
                        <a:ext cx="6983413" cy="18780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to 3">
            <a:extLst>
              <a:ext uri="{FF2B5EF4-FFF2-40B4-BE49-F238E27FC236}">
                <a16:creationId xmlns:a16="http://schemas.microsoft.com/office/drawing/2014/main" id="{FFB85F47-DA7F-4DC7-B022-C381D26E96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3948113"/>
          <a:ext cx="35877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835" imgH="139518" progId="Equation.DSMT4">
                  <p:embed/>
                </p:oleObj>
              </mc:Choice>
              <mc:Fallback>
                <p:oleObj name="Equation" r:id="rId6" imgW="126835" imgH="139518" progId="Equation.DSMT4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948113"/>
                        <a:ext cx="358775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to 12">
            <a:extLst>
              <a:ext uri="{FF2B5EF4-FFF2-40B4-BE49-F238E27FC236}">
                <a16:creationId xmlns:a16="http://schemas.microsoft.com/office/drawing/2014/main" id="{CC46771C-B79F-4F29-9440-DFFF1E0866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44738" y="3948113"/>
          <a:ext cx="32226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201" imgH="139579" progId="Equation.DSMT4">
                  <p:embed/>
                </p:oleObj>
              </mc:Choice>
              <mc:Fallback>
                <p:oleObj name="Equation" r:id="rId8" imgW="114201" imgH="139579" progId="Equation.DSMT4">
                  <p:embed/>
                  <p:pic>
                    <p:nvPicPr>
                      <p:cNvPr id="0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8" y="3948113"/>
                        <a:ext cx="322262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have direita 4">
            <a:extLst>
              <a:ext uri="{FF2B5EF4-FFF2-40B4-BE49-F238E27FC236}">
                <a16:creationId xmlns:a16="http://schemas.microsoft.com/office/drawing/2014/main" id="{52EFE88A-EA3B-4F23-BCCF-02049C43DF0D}"/>
              </a:ext>
            </a:extLst>
          </p:cNvPr>
          <p:cNvSpPr/>
          <p:nvPr/>
        </p:nvSpPr>
        <p:spPr>
          <a:xfrm rot="5400000">
            <a:off x="1447800" y="3657601"/>
            <a:ext cx="153987" cy="455612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have direita 14">
            <a:extLst>
              <a:ext uri="{FF2B5EF4-FFF2-40B4-BE49-F238E27FC236}">
                <a16:creationId xmlns:a16="http://schemas.microsoft.com/office/drawing/2014/main" id="{D9A31CE1-51A9-4D59-98E4-EC8A335567AF}"/>
              </a:ext>
            </a:extLst>
          </p:cNvPr>
          <p:cNvSpPr/>
          <p:nvPr/>
        </p:nvSpPr>
        <p:spPr>
          <a:xfrm rot="5400000">
            <a:off x="2424906" y="3366294"/>
            <a:ext cx="103188" cy="9906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>
            <a:extLst>
              <a:ext uri="{FF2B5EF4-FFF2-40B4-BE49-F238E27FC236}">
                <a16:creationId xmlns:a16="http://schemas.microsoft.com/office/drawing/2014/main" id="{8077E6F8-E368-4327-A894-880293621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00200"/>
            <a:ext cx="5257800" cy="1828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6387" name="Object 14">
            <a:extLst>
              <a:ext uri="{FF2B5EF4-FFF2-40B4-BE49-F238E27FC236}">
                <a16:creationId xmlns:a16="http://schemas.microsoft.com/office/drawing/2014/main" id="{B081520F-C615-4DCF-AAD6-C3990AF011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9975" y="2265363"/>
          <a:ext cx="4024313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033" imgH="393529" progId="Equation.3">
                  <p:embed/>
                </p:oleObj>
              </mc:Choice>
              <mc:Fallback>
                <p:oleObj name="Equation" r:id="rId2" imgW="1536033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2265363"/>
                        <a:ext cx="4024313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8">
            <a:extLst>
              <a:ext uri="{FF2B5EF4-FFF2-40B4-BE49-F238E27FC236}">
                <a16:creationId xmlns:a16="http://schemas.microsoft.com/office/drawing/2014/main" id="{8E8E4BA0-95FB-4D3E-88D0-ABA124400A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90863" y="2035175"/>
          <a:ext cx="2190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3" y="2035175"/>
                        <a:ext cx="2190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12">
            <a:extLst>
              <a:ext uri="{FF2B5EF4-FFF2-40B4-BE49-F238E27FC236}">
                <a16:creationId xmlns:a16="http://schemas.microsoft.com/office/drawing/2014/main" id="{3AB1AC41-A954-43A8-889C-192802E8E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002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 typeface="Wingdings" panose="05000000000000000000" pitchFamily="2" charset="2"/>
              <a:buChar char="§"/>
            </a:pPr>
            <a:r>
              <a:rPr lang="pt-BR" altLang="en-US"/>
              <a:t>Regra do Quociente</a:t>
            </a:r>
            <a:endParaRPr lang="en-US" altLang="en-US"/>
          </a:p>
        </p:txBody>
      </p:sp>
      <p:sp>
        <p:nvSpPr>
          <p:cNvPr id="16390" name="Rectangle 4">
            <a:extLst>
              <a:ext uri="{FF2B5EF4-FFF2-40B4-BE49-F238E27FC236}">
                <a16:creationId xmlns:a16="http://schemas.microsoft.com/office/drawing/2014/main" id="{B3B44361-0134-4DBA-BB25-D6E3DA6BD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n-US"/>
              <a:t>Técnicas de Derivação</a:t>
            </a:r>
            <a:endParaRPr lang="en-US" altLang="en-US"/>
          </a:p>
        </p:txBody>
      </p:sp>
      <p:graphicFrame>
        <p:nvGraphicFramePr>
          <p:cNvPr id="16391" name="Objeto 8">
            <a:extLst>
              <a:ext uri="{FF2B5EF4-FFF2-40B4-BE49-F238E27FC236}">
                <a16:creationId xmlns:a16="http://schemas.microsoft.com/office/drawing/2014/main" id="{E2D33449-00F4-475E-87DD-E1D7E5987D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3608388"/>
          <a:ext cx="7239000" cy="256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75000" imgH="1181100" progId="Equation.DSMT4">
                  <p:embed/>
                </p:oleObj>
              </mc:Choice>
              <mc:Fallback>
                <p:oleObj name="Equation" r:id="rId6" imgW="3175000" imgH="1181100" progId="Equation.DSMT4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08388"/>
                        <a:ext cx="7239000" cy="25638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to 9">
            <a:extLst>
              <a:ext uri="{FF2B5EF4-FFF2-40B4-BE49-F238E27FC236}">
                <a16:creationId xmlns:a16="http://schemas.microsoft.com/office/drawing/2014/main" id="{2F30AE0E-DB68-4DA4-9C33-8F6FB840F4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6825" y="3719513"/>
          <a:ext cx="35877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835" imgH="139518" progId="Equation.DSMT4">
                  <p:embed/>
                </p:oleObj>
              </mc:Choice>
              <mc:Fallback>
                <p:oleObj name="Equation" r:id="rId8" imgW="126835" imgH="139518" progId="Equation.DSMT4">
                  <p:embed/>
                  <p:pic>
                    <p:nvPicPr>
                      <p:cNvPr id="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825" y="3719513"/>
                        <a:ext cx="358775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to 10">
            <a:extLst>
              <a:ext uri="{FF2B5EF4-FFF2-40B4-BE49-F238E27FC236}">
                <a16:creationId xmlns:a16="http://schemas.microsoft.com/office/drawing/2014/main" id="{A4C4926E-C986-4EA8-8C13-607ECC4DBC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97138" y="4100513"/>
          <a:ext cx="32226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4201" imgH="139579" progId="Equation.DSMT4">
                  <p:embed/>
                </p:oleObj>
              </mc:Choice>
              <mc:Fallback>
                <p:oleObj name="Equation" r:id="rId10" imgW="114201" imgH="139579" progId="Equation.DSMT4">
                  <p:embed/>
                  <p:pic>
                    <p:nvPicPr>
                      <p:cNvPr id="0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4100513"/>
                        <a:ext cx="322262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76183D06-6E7C-4FED-887E-AC1ABB30BB62}"/>
              </a:ext>
            </a:extLst>
          </p:cNvPr>
          <p:cNvCxnSpPr/>
          <p:nvPr/>
        </p:nvCxnSpPr>
        <p:spPr>
          <a:xfrm>
            <a:off x="2057400" y="3886200"/>
            <a:ext cx="381000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934AE736-2740-4F86-A75B-DA9F0F82F39A}"/>
              </a:ext>
            </a:extLst>
          </p:cNvPr>
          <p:cNvCxnSpPr/>
          <p:nvPr/>
        </p:nvCxnSpPr>
        <p:spPr>
          <a:xfrm>
            <a:off x="2057400" y="4267200"/>
            <a:ext cx="381000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D9C5E6C-3776-41F6-A57B-70DCB9DF3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Máximos e Mínimos de Funções</a:t>
            </a:r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43B748D-A223-400D-A71A-E605F4ECD51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5257800"/>
            <a:ext cx="7772400" cy="1295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altLang="en-US" sz="2000"/>
              <a:t>No ponto onde a derivada da função é igual a zero a função não possui inclinação, portanto, a taxa de variação é igual a zero. Neste caso, chamamos tal ponto de ponto crítico, que pode ser um ponto de máximo, mínimo ou inflexão.</a:t>
            </a:r>
            <a:endParaRPr lang="en-US" altLang="en-US" sz="2000"/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8DE2423C-85D2-4670-A8C2-8E708FE2CB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1752600"/>
            <a:ext cx="0" cy="312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5778114C-B9FE-4890-B6CC-5F2EF1434C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876800"/>
            <a:ext cx="502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14" name="Arc 6">
            <a:extLst>
              <a:ext uri="{FF2B5EF4-FFF2-40B4-BE49-F238E27FC236}">
                <a16:creationId xmlns:a16="http://schemas.microsoft.com/office/drawing/2014/main" id="{FB323958-17BD-455A-A5A6-B805281D7F50}"/>
              </a:ext>
            </a:extLst>
          </p:cNvPr>
          <p:cNvSpPr>
            <a:spLocks/>
          </p:cNvSpPr>
          <p:nvPr/>
        </p:nvSpPr>
        <p:spPr bwMode="auto">
          <a:xfrm>
            <a:off x="2135188" y="2514600"/>
            <a:ext cx="3733800" cy="2438400"/>
          </a:xfrm>
          <a:custGeom>
            <a:avLst/>
            <a:gdLst>
              <a:gd name="T0" fmla="*/ 0 w 43172"/>
              <a:gd name="T1" fmla="*/ 2147483646 h 21600"/>
              <a:gd name="T2" fmla="*/ 2147483646 w 43172"/>
              <a:gd name="T3" fmla="*/ 2147483646 h 21600"/>
              <a:gd name="T4" fmla="*/ 2147483646 w 4317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72" h="21600" fill="none" extrusionOk="0">
                <a:moveTo>
                  <a:pt x="-1" y="20882"/>
                </a:moveTo>
                <a:cubicBezTo>
                  <a:pt x="386" y="9239"/>
                  <a:pt x="9937" y="-1"/>
                  <a:pt x="21588" y="0"/>
                </a:cubicBezTo>
                <a:cubicBezTo>
                  <a:pt x="33189" y="0"/>
                  <a:pt x="42718" y="9164"/>
                  <a:pt x="43171" y="20757"/>
                </a:cubicBezTo>
              </a:path>
              <a:path w="43172" h="21600" stroke="0" extrusionOk="0">
                <a:moveTo>
                  <a:pt x="-1" y="20882"/>
                </a:moveTo>
                <a:cubicBezTo>
                  <a:pt x="386" y="9239"/>
                  <a:pt x="9937" y="-1"/>
                  <a:pt x="21588" y="0"/>
                </a:cubicBezTo>
                <a:cubicBezTo>
                  <a:pt x="33189" y="0"/>
                  <a:pt x="42718" y="9164"/>
                  <a:pt x="43171" y="20757"/>
                </a:cubicBezTo>
                <a:lnTo>
                  <a:pt x="21588" y="21600"/>
                </a:lnTo>
                <a:lnTo>
                  <a:pt x="-1" y="2088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87A80CE2-1A14-4A00-8DC8-797369EB9C79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2895600"/>
            <a:ext cx="1295400" cy="1676400"/>
            <a:chOff x="1447800" y="2895600"/>
            <a:chExt cx="1295400" cy="1676400"/>
          </a:xfrm>
        </p:grpSpPr>
        <p:sp>
          <p:nvSpPr>
            <p:cNvPr id="17428" name="Rectangle 21">
              <a:extLst>
                <a:ext uri="{FF2B5EF4-FFF2-40B4-BE49-F238E27FC236}">
                  <a16:creationId xmlns:a16="http://schemas.microsoft.com/office/drawing/2014/main" id="{9C31B04A-9D4B-48C0-A349-A45C6A985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0" y="3200400"/>
              <a:ext cx="762000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aphicFrame>
          <p:nvGraphicFramePr>
            <p:cNvPr id="17429" name="Object 14">
              <a:extLst>
                <a:ext uri="{FF2B5EF4-FFF2-40B4-BE49-F238E27FC236}">
                  <a16:creationId xmlns:a16="http://schemas.microsoft.com/office/drawing/2014/main" id="{4CDB5973-6BF5-4C50-880D-5FE6941198E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7800" y="3200400"/>
            <a:ext cx="75565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444307" imgH="393529" progId="Equation.3">
                    <p:embed/>
                  </p:oleObj>
                </mc:Choice>
                <mc:Fallback>
                  <p:oleObj name="Equation" r:id="rId2" imgW="444307" imgH="393529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3200400"/>
                          <a:ext cx="755650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30" name="Line 8">
              <a:extLst>
                <a:ext uri="{FF2B5EF4-FFF2-40B4-BE49-F238E27FC236}">
                  <a16:creationId xmlns:a16="http://schemas.microsoft.com/office/drawing/2014/main" id="{A994768F-16D2-48AE-BE6F-8A3476F776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81200" y="2895600"/>
              <a:ext cx="762000" cy="167640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31" name="Oval 11">
              <a:extLst>
                <a:ext uri="{FF2B5EF4-FFF2-40B4-BE49-F238E27FC236}">
                  <a16:creationId xmlns:a16="http://schemas.microsoft.com/office/drawing/2014/main" id="{71DDBF66-BE82-45A8-B483-110B44106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3581400"/>
              <a:ext cx="76200" cy="76200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30200CDE-7830-41BD-955B-4FEC8BE452A5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2895600"/>
            <a:ext cx="1295400" cy="1676400"/>
            <a:chOff x="5257800" y="2895600"/>
            <a:chExt cx="1295400" cy="1676400"/>
          </a:xfrm>
        </p:grpSpPr>
        <p:sp>
          <p:nvSpPr>
            <p:cNvPr id="17424" name="Rectangle 22">
              <a:extLst>
                <a:ext uri="{FF2B5EF4-FFF2-40B4-BE49-F238E27FC236}">
                  <a16:creationId xmlns:a16="http://schemas.microsoft.com/office/drawing/2014/main" id="{71774810-5D02-4C9A-8599-2881DD0A4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200" y="3200400"/>
              <a:ext cx="762000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25" name="Line 7">
              <a:extLst>
                <a:ext uri="{FF2B5EF4-FFF2-40B4-BE49-F238E27FC236}">
                  <a16:creationId xmlns:a16="http://schemas.microsoft.com/office/drawing/2014/main" id="{DD2C0DCC-40EA-4F98-B64F-14B20F7E22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800" y="2895600"/>
              <a:ext cx="762000" cy="167640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6" name="Oval 12">
              <a:extLst>
                <a:ext uri="{FF2B5EF4-FFF2-40B4-BE49-F238E27FC236}">
                  <a16:creationId xmlns:a16="http://schemas.microsoft.com/office/drawing/2014/main" id="{CB48DE34-9593-4A24-B3CA-6038ACDCD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00" y="3581400"/>
              <a:ext cx="76200" cy="76200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aphicFrame>
          <p:nvGraphicFramePr>
            <p:cNvPr id="17427" name="Object 16">
              <a:extLst>
                <a:ext uri="{FF2B5EF4-FFF2-40B4-BE49-F238E27FC236}">
                  <a16:creationId xmlns:a16="http://schemas.microsoft.com/office/drawing/2014/main" id="{00331B25-6D4B-432B-9276-9C4225F1EF9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791200" y="3200400"/>
            <a:ext cx="75565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44307" imgH="393529" progId="Equation.3">
                    <p:embed/>
                  </p:oleObj>
                </mc:Choice>
                <mc:Fallback>
                  <p:oleObj name="Equation" r:id="rId4" imgW="444307" imgH="393529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1200" y="3200400"/>
                          <a:ext cx="755650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6C46D9F9-A1CB-4799-9CBB-F54589CFF98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1676400"/>
            <a:ext cx="1828800" cy="838200"/>
            <a:chOff x="3124200" y="1676400"/>
            <a:chExt cx="1828800" cy="838200"/>
          </a:xfrm>
        </p:grpSpPr>
        <p:sp>
          <p:nvSpPr>
            <p:cNvPr id="17420" name="Rectangle 19">
              <a:extLst>
                <a:ext uri="{FF2B5EF4-FFF2-40B4-BE49-F238E27FC236}">
                  <a16:creationId xmlns:a16="http://schemas.microsoft.com/office/drawing/2014/main" id="{9281CD32-4301-44B3-95DA-11E093770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1676400"/>
              <a:ext cx="838200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21" name="Line 10">
              <a:extLst>
                <a:ext uri="{FF2B5EF4-FFF2-40B4-BE49-F238E27FC236}">
                  <a16:creationId xmlns:a16="http://schemas.microsoft.com/office/drawing/2014/main" id="{DAA267C1-01B1-4599-8843-7AFD7ED2BF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2514600"/>
              <a:ext cx="1828800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2" name="Oval 13">
              <a:extLst>
                <a:ext uri="{FF2B5EF4-FFF2-40B4-BE49-F238E27FC236}">
                  <a16:creationId xmlns:a16="http://schemas.microsoft.com/office/drawing/2014/main" id="{161862FF-F65B-4704-A361-CAD71F7F2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400" y="2438400"/>
              <a:ext cx="76200" cy="76200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aphicFrame>
          <p:nvGraphicFramePr>
            <p:cNvPr id="17423" name="Object 18">
              <a:extLst>
                <a:ext uri="{FF2B5EF4-FFF2-40B4-BE49-F238E27FC236}">
                  <a16:creationId xmlns:a16="http://schemas.microsoft.com/office/drawing/2014/main" id="{36044997-16D4-4BD6-807E-9E5BFF4F86E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81400" y="1676400"/>
            <a:ext cx="8382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44307" imgH="393529" progId="Equation.3">
                    <p:embed/>
                  </p:oleObj>
                </mc:Choice>
                <mc:Fallback>
                  <p:oleObj name="Equation" r:id="rId6" imgW="444307" imgH="393529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1400" y="1676400"/>
                          <a:ext cx="838200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418" name="Object 58">
            <a:extLst>
              <a:ext uri="{FF2B5EF4-FFF2-40B4-BE49-F238E27FC236}">
                <a16:creationId xmlns:a16="http://schemas.microsoft.com/office/drawing/2014/main" id="{7BB57D6E-0398-46D2-AC9D-A30583DDB2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2663" y="1600200"/>
          <a:ext cx="3127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579" imgH="164957" progId="Equation.DSMT4">
                  <p:embed/>
                </p:oleObj>
              </mc:Choice>
              <mc:Fallback>
                <p:oleObj name="Equation" r:id="rId8" imgW="139579" imgH="164957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1600200"/>
                        <a:ext cx="3127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58">
            <a:extLst>
              <a:ext uri="{FF2B5EF4-FFF2-40B4-BE49-F238E27FC236}">
                <a16:creationId xmlns:a16="http://schemas.microsoft.com/office/drawing/2014/main" id="{6DD32BD7-DA20-4F6F-8630-3A869F26D5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4800600"/>
          <a:ext cx="2825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835" imgH="139518" progId="Equation.DSMT4">
                  <p:embed/>
                </p:oleObj>
              </mc:Choice>
              <mc:Fallback>
                <p:oleObj name="Equation" r:id="rId10" imgW="126835" imgH="139518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800600"/>
                        <a:ext cx="28257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ângulo 34">
            <a:extLst>
              <a:ext uri="{FF2B5EF4-FFF2-40B4-BE49-F238E27FC236}">
                <a16:creationId xmlns:a16="http://schemas.microsoft.com/office/drawing/2014/main" id="{2B8D2C7C-331E-48C3-BC33-165771214F1B}"/>
              </a:ext>
            </a:extLst>
          </p:cNvPr>
          <p:cNvSpPr/>
          <p:nvPr/>
        </p:nvSpPr>
        <p:spPr>
          <a:xfrm>
            <a:off x="838200" y="1600200"/>
            <a:ext cx="7848600" cy="5181600"/>
          </a:xfrm>
          <a:prstGeom prst="rect">
            <a:avLst/>
          </a:prstGeom>
          <a:solidFill>
            <a:srgbClr val="F8F8F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5B0656A-8D44-4D42-9D14-340E7B51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924800" cy="1143000"/>
          </a:xfrm>
        </p:spPr>
        <p:txBody>
          <a:bodyPr/>
          <a:lstStyle/>
          <a:p>
            <a:pPr>
              <a:defRPr/>
            </a:pPr>
            <a:r>
              <a:rPr lang="pt-BR" altLang="en-US" dirty="0"/>
              <a:t>  As Derivadas de Segunda Ordem</a:t>
            </a:r>
            <a:br>
              <a:rPr lang="pt-BR" altLang="en-US" dirty="0"/>
            </a:br>
            <a:r>
              <a:rPr lang="pt-BR" altLang="en-US" sz="1800" b="1" dirty="0">
                <a:latin typeface="+mn-lt"/>
              </a:rPr>
              <a:t>A segunda derivada nos mostra se a função cresce à taxas crescentes (&gt;0) ou decrescentes (&lt;0). </a:t>
            </a:r>
            <a:br>
              <a:rPr lang="en-US" altLang="en-US" sz="1800" b="1" dirty="0">
                <a:latin typeface="+mn-lt"/>
              </a:rPr>
            </a:br>
            <a:endParaRPr lang="en-US" altLang="en-US" sz="1800" b="1" dirty="0">
              <a:latin typeface="+mn-lt"/>
            </a:endParaRPr>
          </a:p>
        </p:txBody>
      </p:sp>
      <p:sp>
        <p:nvSpPr>
          <p:cNvPr id="7" name="Arco 6">
            <a:extLst>
              <a:ext uri="{FF2B5EF4-FFF2-40B4-BE49-F238E27FC236}">
                <a16:creationId xmlns:a16="http://schemas.microsoft.com/office/drawing/2014/main" id="{F324D1A7-86D2-4FED-83A7-69FCFDBB8F42}"/>
              </a:ext>
            </a:extLst>
          </p:cNvPr>
          <p:cNvSpPr/>
          <p:nvPr/>
        </p:nvSpPr>
        <p:spPr>
          <a:xfrm flipV="1">
            <a:off x="-533400" y="533400"/>
            <a:ext cx="3505200" cy="3276600"/>
          </a:xfrm>
          <a:prstGeom prst="arc">
            <a:avLst>
              <a:gd name="adj1" fmla="val 16934337"/>
              <a:gd name="adj2" fmla="val 213205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9B7475D5-A8AE-4DC9-9086-6EE6B1A51B57}"/>
              </a:ext>
            </a:extLst>
          </p:cNvPr>
          <p:cNvCxnSpPr/>
          <p:nvPr/>
        </p:nvCxnSpPr>
        <p:spPr>
          <a:xfrm flipV="1">
            <a:off x="1219200" y="1905000"/>
            <a:ext cx="0" cy="2057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8BF189EE-3332-452B-9F6A-97166AA6A4F7}"/>
              </a:ext>
            </a:extLst>
          </p:cNvPr>
          <p:cNvCxnSpPr/>
          <p:nvPr/>
        </p:nvCxnSpPr>
        <p:spPr>
          <a:xfrm>
            <a:off x="1219200" y="3962400"/>
            <a:ext cx="24384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CaixaDeTexto 11">
            <a:extLst>
              <a:ext uri="{FF2B5EF4-FFF2-40B4-BE49-F238E27FC236}">
                <a16:creationId xmlns:a16="http://schemas.microsoft.com/office/drawing/2014/main" id="{10E62145-4844-468C-A7BA-4011EF3A4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52600"/>
            <a:ext cx="15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y</a:t>
            </a:r>
            <a:endParaRPr lang="en-US" altLang="en-US" sz="1800"/>
          </a:p>
        </p:txBody>
      </p:sp>
      <p:sp>
        <p:nvSpPr>
          <p:cNvPr id="18440" name="CaixaDeTexto 12">
            <a:extLst>
              <a:ext uri="{FF2B5EF4-FFF2-40B4-BE49-F238E27FC236}">
                <a16:creationId xmlns:a16="http://schemas.microsoft.com/office/drawing/2014/main" id="{1E9D24C8-F7CB-4A1B-ACD1-AA22DD124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886200"/>
            <a:ext cx="15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x</a:t>
            </a:r>
            <a:endParaRPr lang="en-US" altLang="en-US" sz="1800"/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A7E0F8BC-AD8C-4710-BA40-B257E0A17107}"/>
              </a:ext>
            </a:extLst>
          </p:cNvPr>
          <p:cNvSpPr/>
          <p:nvPr/>
        </p:nvSpPr>
        <p:spPr>
          <a:xfrm rot="16200000" flipV="1">
            <a:off x="3848100" y="4991100"/>
            <a:ext cx="3505200" cy="3276600"/>
          </a:xfrm>
          <a:prstGeom prst="arc">
            <a:avLst>
              <a:gd name="adj1" fmla="val 16934337"/>
              <a:gd name="adj2" fmla="val 213205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2B6959D1-EEC3-4EE6-9A8A-D89EFD93A7BE}"/>
              </a:ext>
            </a:extLst>
          </p:cNvPr>
          <p:cNvCxnSpPr/>
          <p:nvPr/>
        </p:nvCxnSpPr>
        <p:spPr>
          <a:xfrm flipV="1">
            <a:off x="5257800" y="1905000"/>
            <a:ext cx="0" cy="2057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FF8593B5-092D-400F-AA58-A3484F23E6D3}"/>
              </a:ext>
            </a:extLst>
          </p:cNvPr>
          <p:cNvCxnSpPr/>
          <p:nvPr/>
        </p:nvCxnSpPr>
        <p:spPr>
          <a:xfrm>
            <a:off x="5257800" y="3962400"/>
            <a:ext cx="24384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4" name="CaixaDeTexto 16">
            <a:extLst>
              <a:ext uri="{FF2B5EF4-FFF2-40B4-BE49-F238E27FC236}">
                <a16:creationId xmlns:a16="http://schemas.microsoft.com/office/drawing/2014/main" id="{65D8DB11-CA47-4714-A1D7-0179AA1E8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752600"/>
            <a:ext cx="15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y</a:t>
            </a:r>
            <a:endParaRPr lang="en-US" altLang="en-US" sz="1800"/>
          </a:p>
        </p:txBody>
      </p:sp>
      <p:sp>
        <p:nvSpPr>
          <p:cNvPr id="18445" name="CaixaDeTexto 17">
            <a:extLst>
              <a:ext uri="{FF2B5EF4-FFF2-40B4-BE49-F238E27FC236}">
                <a16:creationId xmlns:a16="http://schemas.microsoft.com/office/drawing/2014/main" id="{AE710939-A48E-47A9-B4D1-742EE68E9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886200"/>
            <a:ext cx="15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x</a:t>
            </a:r>
            <a:endParaRPr lang="en-US" altLang="en-US" sz="1800"/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BDCD2DC2-9455-4040-B413-B0A0C9E62068}"/>
              </a:ext>
            </a:extLst>
          </p:cNvPr>
          <p:cNvSpPr/>
          <p:nvPr/>
        </p:nvSpPr>
        <p:spPr>
          <a:xfrm flipH="1" flipV="1">
            <a:off x="1600200" y="3059113"/>
            <a:ext cx="3505200" cy="3276600"/>
          </a:xfrm>
          <a:prstGeom prst="arc">
            <a:avLst>
              <a:gd name="adj1" fmla="val 16934337"/>
              <a:gd name="adj2" fmla="val 213205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89E5B6F5-3EFF-4EB5-BAD8-0C485D72F196}"/>
              </a:ext>
            </a:extLst>
          </p:cNvPr>
          <p:cNvCxnSpPr/>
          <p:nvPr/>
        </p:nvCxnSpPr>
        <p:spPr>
          <a:xfrm flipV="1">
            <a:off x="1219200" y="4430713"/>
            <a:ext cx="0" cy="2057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3080F8E2-CA5C-4C2E-A609-5C4D3552F009}"/>
              </a:ext>
            </a:extLst>
          </p:cNvPr>
          <p:cNvCxnSpPr/>
          <p:nvPr/>
        </p:nvCxnSpPr>
        <p:spPr>
          <a:xfrm>
            <a:off x="1219200" y="6488113"/>
            <a:ext cx="24384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9" name="CaixaDeTexto 21">
            <a:extLst>
              <a:ext uri="{FF2B5EF4-FFF2-40B4-BE49-F238E27FC236}">
                <a16:creationId xmlns:a16="http://schemas.microsoft.com/office/drawing/2014/main" id="{940AFCE1-DC41-40B3-AA0E-9D4560DF7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278313"/>
            <a:ext cx="15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y</a:t>
            </a:r>
            <a:endParaRPr lang="en-US" altLang="en-US" sz="1800"/>
          </a:p>
        </p:txBody>
      </p:sp>
      <p:sp>
        <p:nvSpPr>
          <p:cNvPr id="18450" name="CaixaDeTexto 22">
            <a:extLst>
              <a:ext uri="{FF2B5EF4-FFF2-40B4-BE49-F238E27FC236}">
                <a16:creationId xmlns:a16="http://schemas.microsoft.com/office/drawing/2014/main" id="{4ADC42E9-82C6-43B5-86ED-6F1DB50A5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6411913"/>
            <a:ext cx="15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x</a:t>
            </a:r>
            <a:endParaRPr lang="en-US" altLang="en-US" sz="1800"/>
          </a:p>
        </p:txBody>
      </p:sp>
      <p:sp>
        <p:nvSpPr>
          <p:cNvPr id="22" name="Arco 21">
            <a:extLst>
              <a:ext uri="{FF2B5EF4-FFF2-40B4-BE49-F238E27FC236}">
                <a16:creationId xmlns:a16="http://schemas.microsoft.com/office/drawing/2014/main" id="{F89D1756-9965-48C1-9FCA-ECBC2942FC5E}"/>
              </a:ext>
            </a:extLst>
          </p:cNvPr>
          <p:cNvSpPr/>
          <p:nvPr/>
        </p:nvSpPr>
        <p:spPr>
          <a:xfrm rot="5400000" flipH="1" flipV="1">
            <a:off x="5448300" y="2476500"/>
            <a:ext cx="3505200" cy="3276600"/>
          </a:xfrm>
          <a:prstGeom prst="arc">
            <a:avLst>
              <a:gd name="adj1" fmla="val 16934337"/>
              <a:gd name="adj2" fmla="val 213205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44FA69B3-B766-4856-8053-F80850AF201B}"/>
              </a:ext>
            </a:extLst>
          </p:cNvPr>
          <p:cNvCxnSpPr/>
          <p:nvPr/>
        </p:nvCxnSpPr>
        <p:spPr>
          <a:xfrm flipV="1">
            <a:off x="5257800" y="4430713"/>
            <a:ext cx="0" cy="2057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265053D5-CDC5-46D2-BFFF-80DD65C15150}"/>
              </a:ext>
            </a:extLst>
          </p:cNvPr>
          <p:cNvCxnSpPr/>
          <p:nvPr/>
        </p:nvCxnSpPr>
        <p:spPr>
          <a:xfrm>
            <a:off x="5257800" y="6488113"/>
            <a:ext cx="24384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4" name="CaixaDeTexto 26">
            <a:extLst>
              <a:ext uri="{FF2B5EF4-FFF2-40B4-BE49-F238E27FC236}">
                <a16:creationId xmlns:a16="http://schemas.microsoft.com/office/drawing/2014/main" id="{8D2A4DD2-28B5-4D25-92E6-536C99BE7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278313"/>
            <a:ext cx="15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y</a:t>
            </a:r>
            <a:endParaRPr lang="en-US" altLang="en-US" sz="1800"/>
          </a:p>
        </p:txBody>
      </p:sp>
      <p:sp>
        <p:nvSpPr>
          <p:cNvPr id="18455" name="CaixaDeTexto 27">
            <a:extLst>
              <a:ext uri="{FF2B5EF4-FFF2-40B4-BE49-F238E27FC236}">
                <a16:creationId xmlns:a16="http://schemas.microsoft.com/office/drawing/2014/main" id="{577B1ADF-D8DF-452E-AFA5-7E42F6624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6411913"/>
            <a:ext cx="15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x</a:t>
            </a:r>
            <a:endParaRPr lang="en-US" altLang="en-US" sz="1800"/>
          </a:p>
        </p:txBody>
      </p:sp>
      <p:sp>
        <p:nvSpPr>
          <p:cNvPr id="18456" name="CaixaDeTexto 28">
            <a:extLst>
              <a:ext uri="{FF2B5EF4-FFF2-40B4-BE49-F238E27FC236}">
                <a16:creationId xmlns:a16="http://schemas.microsoft.com/office/drawing/2014/main" id="{2F19EE8D-8F5F-4FC1-8590-46A8BF807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19263"/>
            <a:ext cx="28956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b="1"/>
              <a:t>Cresce à Taxas Crescentes</a:t>
            </a:r>
            <a:endParaRPr lang="en-US" altLang="en-US" sz="1600" b="1"/>
          </a:p>
        </p:txBody>
      </p:sp>
      <p:sp>
        <p:nvSpPr>
          <p:cNvPr id="18457" name="CaixaDeTexto 29">
            <a:extLst>
              <a:ext uri="{FF2B5EF4-FFF2-40B4-BE49-F238E27FC236}">
                <a16:creationId xmlns:a16="http://schemas.microsoft.com/office/drawing/2014/main" id="{08DAF1C9-1D12-48E8-A026-38EF5139E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719263"/>
            <a:ext cx="3048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b="1"/>
              <a:t>Cresce à Taxas Decrescentes</a:t>
            </a:r>
            <a:endParaRPr lang="en-US" altLang="en-US" sz="1600" b="1"/>
          </a:p>
        </p:txBody>
      </p:sp>
      <p:sp>
        <p:nvSpPr>
          <p:cNvPr id="18458" name="CaixaDeTexto 30">
            <a:extLst>
              <a:ext uri="{FF2B5EF4-FFF2-40B4-BE49-F238E27FC236}">
                <a16:creationId xmlns:a16="http://schemas.microsoft.com/office/drawing/2014/main" id="{CC3D297C-53FF-4DE3-AF5F-741D103BB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310063"/>
            <a:ext cx="3048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b="1"/>
              <a:t>Decresce à Taxas Crescentes</a:t>
            </a:r>
            <a:endParaRPr lang="en-US" altLang="en-US" sz="1600" b="1"/>
          </a:p>
        </p:txBody>
      </p:sp>
      <p:sp>
        <p:nvSpPr>
          <p:cNvPr id="18459" name="CaixaDeTexto 31">
            <a:extLst>
              <a:ext uri="{FF2B5EF4-FFF2-40B4-BE49-F238E27FC236}">
                <a16:creationId xmlns:a16="http://schemas.microsoft.com/office/drawing/2014/main" id="{C96851DF-856D-42EC-A136-DA2E97D79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310063"/>
            <a:ext cx="32766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b="1"/>
              <a:t>Decresce à Taxas Decrescentes</a:t>
            </a:r>
            <a:endParaRPr lang="en-US" altLang="en-US" sz="1600" b="1"/>
          </a:p>
        </p:txBody>
      </p:sp>
      <p:graphicFrame>
        <p:nvGraphicFramePr>
          <p:cNvPr id="18460" name="Objeto 32">
            <a:extLst>
              <a:ext uri="{FF2B5EF4-FFF2-40B4-BE49-F238E27FC236}">
                <a16:creationId xmlns:a16="http://schemas.microsoft.com/office/drawing/2014/main" id="{7EF6519C-D0DC-43F0-9F0C-7B20F7BC5E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35100" y="2328863"/>
          <a:ext cx="7747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8918" imgH="431613" progId="Equation.DSMT4">
                  <p:embed/>
                </p:oleObj>
              </mc:Choice>
              <mc:Fallback>
                <p:oleObj name="Equation" r:id="rId2" imgW="418918" imgH="431613" progId="Equation.DSMT4">
                  <p:embed/>
                  <p:pic>
                    <p:nvPicPr>
                      <p:cNvPr id="0" name="Objeto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2328863"/>
                        <a:ext cx="774700" cy="7191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1" name="Objeto 33">
            <a:extLst>
              <a:ext uri="{FF2B5EF4-FFF2-40B4-BE49-F238E27FC236}">
                <a16:creationId xmlns:a16="http://schemas.microsoft.com/office/drawing/2014/main" id="{6E8D7083-AFD3-4D78-BDCF-712F9CE13B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88100" y="2819400"/>
          <a:ext cx="7747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8918" imgH="431613" progId="Equation.DSMT4">
                  <p:embed/>
                </p:oleObj>
              </mc:Choice>
              <mc:Fallback>
                <p:oleObj name="Equation" r:id="rId4" imgW="418918" imgH="431613" progId="Equation.DSMT4">
                  <p:embed/>
                  <p:pic>
                    <p:nvPicPr>
                      <p:cNvPr id="0" name="Objeto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100" y="2819400"/>
                        <a:ext cx="774700" cy="7191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2" name="Objeto 34">
            <a:extLst>
              <a:ext uri="{FF2B5EF4-FFF2-40B4-BE49-F238E27FC236}">
                <a16:creationId xmlns:a16="http://schemas.microsoft.com/office/drawing/2014/main" id="{A2C57A22-6F53-42AC-BB48-14159E372F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995863"/>
          <a:ext cx="7747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8918" imgH="431613" progId="Equation.DSMT4">
                  <p:embed/>
                </p:oleObj>
              </mc:Choice>
              <mc:Fallback>
                <p:oleObj name="Equation" r:id="rId6" imgW="418918" imgH="431613" progId="Equation.DSMT4">
                  <p:embed/>
                  <p:pic>
                    <p:nvPicPr>
                      <p:cNvPr id="0" name="Objeto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995863"/>
                        <a:ext cx="774700" cy="7191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3" name="Objeto 35">
            <a:extLst>
              <a:ext uri="{FF2B5EF4-FFF2-40B4-BE49-F238E27FC236}">
                <a16:creationId xmlns:a16="http://schemas.microsoft.com/office/drawing/2014/main" id="{0692B7DA-F949-4C7C-AF14-1A64CD0E41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49900" y="5300663"/>
          <a:ext cx="7747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18918" imgH="431613" progId="Equation.DSMT4">
                  <p:embed/>
                </p:oleObj>
              </mc:Choice>
              <mc:Fallback>
                <p:oleObj name="Equation" r:id="rId8" imgW="418918" imgH="431613" progId="Equation.DSMT4">
                  <p:embed/>
                  <p:pic>
                    <p:nvPicPr>
                      <p:cNvPr id="0" name="Objeto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5300663"/>
                        <a:ext cx="774700" cy="7191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6">
            <a:extLst>
              <a:ext uri="{FF2B5EF4-FFF2-40B4-BE49-F238E27FC236}">
                <a16:creationId xmlns:a16="http://schemas.microsoft.com/office/drawing/2014/main" id="{BEAF03C3-E19F-4004-AB68-CD8349083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09800"/>
            <a:ext cx="7772400" cy="2895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59" name="Rectangle 15">
            <a:extLst>
              <a:ext uri="{FF2B5EF4-FFF2-40B4-BE49-F238E27FC236}">
                <a16:creationId xmlns:a16="http://schemas.microsoft.com/office/drawing/2014/main" id="{3CBA5294-9AD1-4067-9037-6BF84FB41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00400"/>
            <a:ext cx="1143000" cy="990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0" name="Rectangle 12">
            <a:extLst>
              <a:ext uri="{FF2B5EF4-FFF2-40B4-BE49-F238E27FC236}">
                <a16:creationId xmlns:a16="http://schemas.microsoft.com/office/drawing/2014/main" id="{63BD4664-D5EA-4E28-A2B3-04EDA57E2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810000"/>
            <a:ext cx="32004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1" name="Rectangle 11">
            <a:extLst>
              <a:ext uri="{FF2B5EF4-FFF2-40B4-BE49-F238E27FC236}">
                <a16:creationId xmlns:a16="http://schemas.microsoft.com/office/drawing/2014/main" id="{14C74616-8669-45C4-9908-340C2835F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362200"/>
            <a:ext cx="32004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2" name="Rectangle 10">
            <a:extLst>
              <a:ext uri="{FF2B5EF4-FFF2-40B4-BE49-F238E27FC236}">
                <a16:creationId xmlns:a16="http://schemas.microsoft.com/office/drawing/2014/main" id="{ACC536E8-15EE-4C4C-BC4B-7CDC29FF8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200400"/>
            <a:ext cx="1600200" cy="990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3" name="Rectangle 2">
            <a:extLst>
              <a:ext uri="{FF2B5EF4-FFF2-40B4-BE49-F238E27FC236}">
                <a16:creationId xmlns:a16="http://schemas.microsoft.com/office/drawing/2014/main" id="{60BB4C37-B255-421F-929C-0B5D9685D0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Máximo ou Mínimo ?</a:t>
            </a:r>
            <a:endParaRPr lang="en-US" altLang="en-US"/>
          </a:p>
        </p:txBody>
      </p:sp>
      <p:sp>
        <p:nvSpPr>
          <p:cNvPr id="19464" name="Rectangle 3">
            <a:extLst>
              <a:ext uri="{FF2B5EF4-FFF2-40B4-BE49-F238E27FC236}">
                <a16:creationId xmlns:a16="http://schemas.microsoft.com/office/drawing/2014/main" id="{8F5EF14B-3C04-45F0-92D4-5631DB6AA1B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810000" cy="533400"/>
          </a:xfrm>
        </p:spPr>
        <p:txBody>
          <a:bodyPr/>
          <a:lstStyle/>
          <a:p>
            <a:pPr eaLnBrk="1" hangingPunct="1"/>
            <a:r>
              <a:rPr lang="pt-BR" altLang="en-US" sz="2400"/>
              <a:t>Procedimentos</a:t>
            </a:r>
            <a:endParaRPr lang="en-US" altLang="en-US" sz="2400"/>
          </a:p>
        </p:txBody>
      </p:sp>
      <p:graphicFrame>
        <p:nvGraphicFramePr>
          <p:cNvPr id="19465" name="Object 4">
            <a:extLst>
              <a:ext uri="{FF2B5EF4-FFF2-40B4-BE49-F238E27FC236}">
                <a16:creationId xmlns:a16="http://schemas.microsoft.com/office/drawing/2014/main" id="{4DBD38B7-F28E-46D8-BDF5-ADB0642D87FD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47800" y="3170238"/>
          <a:ext cx="152400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725" imgH="393529" progId="Equation.3">
                  <p:embed/>
                </p:oleObj>
              </mc:Choice>
              <mc:Fallback>
                <p:oleObj name="Equation" r:id="rId2" imgW="634725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170238"/>
                        <a:ext cx="1524000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6">
            <a:extLst>
              <a:ext uri="{FF2B5EF4-FFF2-40B4-BE49-F238E27FC236}">
                <a16:creationId xmlns:a16="http://schemas.microsoft.com/office/drawing/2014/main" id="{23BFAE52-ADE2-4D5A-A24E-0DB9B0832DE5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0" y="2362200"/>
          <a:ext cx="30480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7300" imgH="419100" progId="Equation.3">
                  <p:embed/>
                </p:oleObj>
              </mc:Choice>
              <mc:Fallback>
                <p:oleObj name="Equation" r:id="rId4" imgW="12573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362200"/>
                        <a:ext cx="30480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8">
            <a:extLst>
              <a:ext uri="{FF2B5EF4-FFF2-40B4-BE49-F238E27FC236}">
                <a16:creationId xmlns:a16="http://schemas.microsoft.com/office/drawing/2014/main" id="{C8C95C17-F4DF-42E3-8C89-160EC60D6A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3886200"/>
          <a:ext cx="28956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31366" imgH="418918" progId="Equation.3">
                  <p:embed/>
                </p:oleObj>
              </mc:Choice>
              <mc:Fallback>
                <p:oleObj name="Equation" r:id="rId6" imgW="1231366" imgH="41891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886200"/>
                        <a:ext cx="289560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Text Box 9">
            <a:extLst>
              <a:ext uri="{FF2B5EF4-FFF2-40B4-BE49-F238E27FC236}">
                <a16:creationId xmlns:a16="http://schemas.microsoft.com/office/drawing/2014/main" id="{7EE014B4-191F-45BB-9FDC-043E5A06B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2766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2400"/>
              <a:t>Pontos Críticos</a:t>
            </a:r>
            <a:endParaRPr lang="en-US" altLang="en-US" sz="2400"/>
          </a:p>
        </p:txBody>
      </p:sp>
      <p:sp>
        <p:nvSpPr>
          <p:cNvPr id="19469" name="Line 13">
            <a:extLst>
              <a:ext uri="{FF2B5EF4-FFF2-40B4-BE49-F238E27FC236}">
                <a16:creationId xmlns:a16="http://schemas.microsoft.com/office/drawing/2014/main" id="{1BB7447D-D315-4F91-890C-47909B98B1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28956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470" name="Line 14">
            <a:extLst>
              <a:ext uri="{FF2B5EF4-FFF2-40B4-BE49-F238E27FC236}">
                <a16:creationId xmlns:a16="http://schemas.microsoft.com/office/drawing/2014/main" id="{A7A4C083-49CD-4514-B1C3-F62FBA61D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6576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>
            <a:extLst>
              <a:ext uri="{FF2B5EF4-FFF2-40B4-BE49-F238E27FC236}">
                <a16:creationId xmlns:a16="http://schemas.microsoft.com/office/drawing/2014/main" id="{7E146E9D-B9E6-4975-83F4-83D1E0D56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Ponto de Infexão</a:t>
            </a:r>
            <a:endParaRPr lang="en-US" altLang="en-US"/>
          </a:p>
        </p:txBody>
      </p:sp>
      <p:sp>
        <p:nvSpPr>
          <p:cNvPr id="20483" name="Rectangle 16">
            <a:extLst>
              <a:ext uri="{FF2B5EF4-FFF2-40B4-BE49-F238E27FC236}">
                <a16:creationId xmlns:a16="http://schemas.microsoft.com/office/drawing/2014/main" id="{AFFEE5F2-BDC5-4FF5-8229-B2D5CD3C7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76400"/>
            <a:ext cx="8305800" cy="1447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484" name="Rectangle 15">
            <a:extLst>
              <a:ext uri="{FF2B5EF4-FFF2-40B4-BE49-F238E27FC236}">
                <a16:creationId xmlns:a16="http://schemas.microsoft.com/office/drawing/2014/main" id="{B240C1FD-F8E2-4639-8200-38647AF4C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81200"/>
            <a:ext cx="1143000" cy="990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485" name="Rectangle 11">
            <a:extLst>
              <a:ext uri="{FF2B5EF4-FFF2-40B4-BE49-F238E27FC236}">
                <a16:creationId xmlns:a16="http://schemas.microsoft.com/office/drawing/2014/main" id="{E1788391-D662-495B-B7E5-BE810FC91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828800"/>
            <a:ext cx="32004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486" name="Rectangle 10">
            <a:extLst>
              <a:ext uri="{FF2B5EF4-FFF2-40B4-BE49-F238E27FC236}">
                <a16:creationId xmlns:a16="http://schemas.microsoft.com/office/drawing/2014/main" id="{7DDC7BC9-ABCA-43DE-B17A-0A676F219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981200"/>
            <a:ext cx="1600200" cy="990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20487" name="Object 4">
            <a:extLst>
              <a:ext uri="{FF2B5EF4-FFF2-40B4-BE49-F238E27FC236}">
                <a16:creationId xmlns:a16="http://schemas.microsoft.com/office/drawing/2014/main" id="{3A5BCFAB-2AF7-4E9D-A15C-D16B7F384050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95400" y="1951038"/>
          <a:ext cx="152400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725" imgH="393529" progId="Equation.3">
                  <p:embed/>
                </p:oleObj>
              </mc:Choice>
              <mc:Fallback>
                <p:oleObj name="Equation" r:id="rId2" imgW="634725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51038"/>
                        <a:ext cx="1524000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6">
            <a:extLst>
              <a:ext uri="{FF2B5EF4-FFF2-40B4-BE49-F238E27FC236}">
                <a16:creationId xmlns:a16="http://schemas.microsoft.com/office/drawing/2014/main" id="{177AA8A2-8B2F-46C9-8EF6-0098027E3B44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57800" y="1828800"/>
          <a:ext cx="30480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7300" imgH="419100" progId="Equation.DSMT4">
                  <p:embed/>
                </p:oleObj>
              </mc:Choice>
              <mc:Fallback>
                <p:oleObj name="Equation" r:id="rId4" imgW="12573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828800"/>
                        <a:ext cx="30480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Text Box 9">
            <a:extLst>
              <a:ext uri="{FF2B5EF4-FFF2-40B4-BE49-F238E27FC236}">
                <a16:creationId xmlns:a16="http://schemas.microsoft.com/office/drawing/2014/main" id="{2CD59E45-0B5D-48E5-A2A4-53B632035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057400"/>
            <a:ext cx="1295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2400"/>
              <a:t>Pontos Críticos</a:t>
            </a:r>
            <a:endParaRPr lang="en-US" altLang="en-US" sz="2400"/>
          </a:p>
        </p:txBody>
      </p:sp>
      <p:sp>
        <p:nvSpPr>
          <p:cNvPr id="20490" name="Line 13">
            <a:extLst>
              <a:ext uri="{FF2B5EF4-FFF2-40B4-BE49-F238E27FC236}">
                <a16:creationId xmlns:a16="http://schemas.microsoft.com/office/drawing/2014/main" id="{FF56CEA6-990B-45B1-BEC8-4834BC9F37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243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91" name="CaixaDeTexto 16">
            <a:extLst>
              <a:ext uri="{FF2B5EF4-FFF2-40B4-BE49-F238E27FC236}">
                <a16:creationId xmlns:a16="http://schemas.microsoft.com/office/drawing/2014/main" id="{563682C7-ABAD-4056-9383-19DDE059F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581400"/>
            <a:ext cx="4800600" cy="203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857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 sz="1800"/>
              <a:t>Note que a função possui um ponto de inflexão para x = 15. </a:t>
            </a:r>
          </a:p>
          <a:p>
            <a:pPr lvl="1"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 sz="1800"/>
              <a:t>Com x &lt; 15 , y cresce à taxas crescentes e com x &gt; 15 ,  cresce à taxas decrescentes.</a:t>
            </a:r>
          </a:p>
          <a:p>
            <a:pPr lvl="1"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 sz="1800"/>
              <a:t>Logo, a segunda derivada da função é igual a zero para x = 15.</a:t>
            </a:r>
          </a:p>
        </p:txBody>
      </p:sp>
      <p:sp>
        <p:nvSpPr>
          <p:cNvPr id="20492" name="Line 5">
            <a:extLst>
              <a:ext uri="{FF2B5EF4-FFF2-40B4-BE49-F238E27FC236}">
                <a16:creationId xmlns:a16="http://schemas.microsoft.com/office/drawing/2014/main" id="{87098703-85C5-466D-9331-BD439A8C54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74750" y="3443288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93" name="Line 7">
            <a:extLst>
              <a:ext uri="{FF2B5EF4-FFF2-40B4-BE49-F238E27FC236}">
                <a16:creationId xmlns:a16="http://schemas.microsoft.com/office/drawing/2014/main" id="{14D2F501-A8C3-4012-8E90-2E8D5F60A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4750" y="5576888"/>
            <a:ext cx="278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94" name="Arc 9">
            <a:extLst>
              <a:ext uri="{FF2B5EF4-FFF2-40B4-BE49-F238E27FC236}">
                <a16:creationId xmlns:a16="http://schemas.microsoft.com/office/drawing/2014/main" id="{7180EBED-B035-4D54-AA22-E2336F66D4DD}"/>
              </a:ext>
            </a:extLst>
          </p:cNvPr>
          <p:cNvSpPr>
            <a:spLocks/>
          </p:cNvSpPr>
          <p:nvPr/>
        </p:nvSpPr>
        <p:spPr bwMode="auto">
          <a:xfrm rot="6294346">
            <a:off x="796131" y="4225132"/>
            <a:ext cx="1055687" cy="1670050"/>
          </a:xfrm>
          <a:custGeom>
            <a:avLst/>
            <a:gdLst>
              <a:gd name="T0" fmla="*/ 2147483646 w 18862"/>
              <a:gd name="T1" fmla="*/ 0 h 21523"/>
              <a:gd name="T2" fmla="*/ 2147483646 w 18862"/>
              <a:gd name="T3" fmla="*/ 2147483646 h 21523"/>
              <a:gd name="T4" fmla="*/ 0 w 18862"/>
              <a:gd name="T5" fmla="*/ 2147483646 h 21523"/>
              <a:gd name="T6" fmla="*/ 0 60000 65536"/>
              <a:gd name="T7" fmla="*/ 0 60000 65536"/>
              <a:gd name="T8" fmla="*/ 0 60000 65536"/>
              <a:gd name="T9" fmla="*/ 0 w 18862"/>
              <a:gd name="T10" fmla="*/ 0 h 21523"/>
              <a:gd name="T11" fmla="*/ 18862 w 18862"/>
              <a:gd name="T12" fmla="*/ 21523 h 215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62" h="21523" fill="none" extrusionOk="0">
                <a:moveTo>
                  <a:pt x="1822" y="0"/>
                </a:moveTo>
                <a:cubicBezTo>
                  <a:pt x="8977" y="606"/>
                  <a:pt x="15362" y="4727"/>
                  <a:pt x="18861" y="10997"/>
                </a:cubicBezTo>
              </a:path>
              <a:path w="18862" h="21523" stroke="0" extrusionOk="0">
                <a:moveTo>
                  <a:pt x="1822" y="0"/>
                </a:moveTo>
                <a:cubicBezTo>
                  <a:pt x="8977" y="606"/>
                  <a:pt x="15362" y="4727"/>
                  <a:pt x="18861" y="10997"/>
                </a:cubicBezTo>
                <a:lnTo>
                  <a:pt x="0" y="21523"/>
                </a:lnTo>
                <a:lnTo>
                  <a:pt x="182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95" name="Arc 10">
            <a:extLst>
              <a:ext uri="{FF2B5EF4-FFF2-40B4-BE49-F238E27FC236}">
                <a16:creationId xmlns:a16="http://schemas.microsoft.com/office/drawing/2014/main" id="{1B0D81F1-00CF-40D7-9101-2EBF5F4FEE65}"/>
              </a:ext>
            </a:extLst>
          </p:cNvPr>
          <p:cNvSpPr>
            <a:spLocks/>
          </p:cNvSpPr>
          <p:nvPr/>
        </p:nvSpPr>
        <p:spPr bwMode="auto">
          <a:xfrm rot="-3806097">
            <a:off x="2486025" y="4144963"/>
            <a:ext cx="958850" cy="1143000"/>
          </a:xfrm>
          <a:custGeom>
            <a:avLst/>
            <a:gdLst>
              <a:gd name="T0" fmla="*/ 0 w 22652"/>
              <a:gd name="T1" fmla="*/ 2147483646 h 26712"/>
              <a:gd name="T2" fmla="*/ 2147483646 w 22652"/>
              <a:gd name="T3" fmla="*/ 2147483646 h 26712"/>
              <a:gd name="T4" fmla="*/ 2147483646 w 22652"/>
              <a:gd name="T5" fmla="*/ 2147483646 h 26712"/>
              <a:gd name="T6" fmla="*/ 0 60000 65536"/>
              <a:gd name="T7" fmla="*/ 0 60000 65536"/>
              <a:gd name="T8" fmla="*/ 0 60000 65536"/>
              <a:gd name="T9" fmla="*/ 0 w 22652"/>
              <a:gd name="T10" fmla="*/ 0 h 26712"/>
              <a:gd name="T11" fmla="*/ 22652 w 22652"/>
              <a:gd name="T12" fmla="*/ 26712 h 267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52" h="26712" fill="none" extrusionOk="0">
                <a:moveTo>
                  <a:pt x="-1" y="25"/>
                </a:moveTo>
                <a:cubicBezTo>
                  <a:pt x="350" y="8"/>
                  <a:pt x="701" y="-1"/>
                  <a:pt x="1052" y="0"/>
                </a:cubicBezTo>
                <a:cubicBezTo>
                  <a:pt x="12981" y="0"/>
                  <a:pt x="22652" y="9670"/>
                  <a:pt x="22652" y="21600"/>
                </a:cubicBezTo>
                <a:cubicBezTo>
                  <a:pt x="22652" y="23322"/>
                  <a:pt x="22445" y="25038"/>
                  <a:pt x="22038" y="26712"/>
                </a:cubicBezTo>
              </a:path>
              <a:path w="22652" h="26712" stroke="0" extrusionOk="0">
                <a:moveTo>
                  <a:pt x="-1" y="25"/>
                </a:moveTo>
                <a:cubicBezTo>
                  <a:pt x="350" y="8"/>
                  <a:pt x="701" y="-1"/>
                  <a:pt x="1052" y="0"/>
                </a:cubicBezTo>
                <a:cubicBezTo>
                  <a:pt x="12981" y="0"/>
                  <a:pt x="22652" y="9670"/>
                  <a:pt x="22652" y="21600"/>
                </a:cubicBezTo>
                <a:cubicBezTo>
                  <a:pt x="22652" y="23322"/>
                  <a:pt x="22445" y="25038"/>
                  <a:pt x="22038" y="26712"/>
                </a:cubicBezTo>
                <a:lnTo>
                  <a:pt x="1052" y="21600"/>
                </a:lnTo>
                <a:lnTo>
                  <a:pt x="-1" y="2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96" name="Oval 13">
            <a:extLst>
              <a:ext uri="{FF2B5EF4-FFF2-40B4-BE49-F238E27FC236}">
                <a16:creationId xmlns:a16="http://schemas.microsoft.com/office/drawing/2014/main" id="{31A08B40-6B55-4727-A9F8-994FB45C1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0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20497" name="Text Box 29">
            <a:extLst>
              <a:ext uri="{FF2B5EF4-FFF2-40B4-BE49-F238E27FC236}">
                <a16:creationId xmlns:a16="http://schemas.microsoft.com/office/drawing/2014/main" id="{2F77A8C3-045D-462F-B7F2-1E832BBBA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908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800" b="1"/>
              <a:t>y</a:t>
            </a:r>
          </a:p>
        </p:txBody>
      </p:sp>
      <p:sp>
        <p:nvSpPr>
          <p:cNvPr id="20498" name="Text Box 30">
            <a:extLst>
              <a:ext uri="{FF2B5EF4-FFF2-40B4-BE49-F238E27FC236}">
                <a16:creationId xmlns:a16="http://schemas.microsoft.com/office/drawing/2014/main" id="{596B4CDE-A4C4-4C8F-9CB2-D763B86BE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562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800" b="1"/>
              <a:t>x</a:t>
            </a:r>
          </a:p>
        </p:txBody>
      </p:sp>
      <p:sp>
        <p:nvSpPr>
          <p:cNvPr id="20499" name="Text Box 33">
            <a:extLst>
              <a:ext uri="{FF2B5EF4-FFF2-40B4-BE49-F238E27FC236}">
                <a16:creationId xmlns:a16="http://schemas.microsoft.com/office/drawing/2014/main" id="{76D206C0-D911-4C10-BDA1-76A8D4E2B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150" y="5576888"/>
            <a:ext cx="42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200" b="1"/>
              <a:t>15  </a:t>
            </a:r>
          </a:p>
        </p:txBody>
      </p: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377C3298-4739-4A8C-8C32-4EFED9D4D584}"/>
              </a:ext>
            </a:extLst>
          </p:cNvPr>
          <p:cNvCxnSpPr/>
          <p:nvPr/>
        </p:nvCxnSpPr>
        <p:spPr>
          <a:xfrm>
            <a:off x="2266950" y="4876800"/>
            <a:ext cx="0" cy="685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ângulo 37">
            <a:extLst>
              <a:ext uri="{FF2B5EF4-FFF2-40B4-BE49-F238E27FC236}">
                <a16:creationId xmlns:a16="http://schemas.microsoft.com/office/drawing/2014/main" id="{9A420055-6720-48A7-ACDC-4C805F8262DA}"/>
              </a:ext>
            </a:extLst>
          </p:cNvPr>
          <p:cNvSpPr/>
          <p:nvPr/>
        </p:nvSpPr>
        <p:spPr>
          <a:xfrm>
            <a:off x="762000" y="3290888"/>
            <a:ext cx="8305800" cy="27289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tângulo 49">
            <a:extLst>
              <a:ext uri="{FF2B5EF4-FFF2-40B4-BE49-F238E27FC236}">
                <a16:creationId xmlns:a16="http://schemas.microsoft.com/office/drawing/2014/main" id="{036B3C0B-D061-4413-A92B-BE9945C19F9C}"/>
              </a:ext>
            </a:extLst>
          </p:cNvPr>
          <p:cNvSpPr/>
          <p:nvPr/>
        </p:nvSpPr>
        <p:spPr>
          <a:xfrm>
            <a:off x="762000" y="1752600"/>
            <a:ext cx="8001000" cy="3581400"/>
          </a:xfrm>
          <a:prstGeom prst="rect">
            <a:avLst/>
          </a:prstGeom>
          <a:solidFill>
            <a:srgbClr val="F8F8F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07" name="Título 1">
            <a:extLst>
              <a:ext uri="{FF2B5EF4-FFF2-40B4-BE49-F238E27FC236}">
                <a16:creationId xmlns:a16="http://schemas.microsoft.com/office/drawing/2014/main" id="{4F78683A-0D96-4C66-A295-DDC7BD9F8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77813"/>
            <a:ext cx="7924800" cy="1143000"/>
          </a:xfrm>
        </p:spPr>
        <p:txBody>
          <a:bodyPr/>
          <a:lstStyle/>
          <a:p>
            <a:r>
              <a:rPr lang="pt-BR" altLang="en-US" sz="3800"/>
              <a:t>Pontos de  Máximo, Mínimo e Inflexão</a:t>
            </a:r>
            <a:endParaRPr lang="en-US" altLang="en-US" sz="3800"/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E15B61C6-97C6-4415-ABB8-53F429E82406}"/>
              </a:ext>
            </a:extLst>
          </p:cNvPr>
          <p:cNvCxnSpPr/>
          <p:nvPr/>
        </p:nvCxnSpPr>
        <p:spPr>
          <a:xfrm flipV="1">
            <a:off x="1143000" y="2362200"/>
            <a:ext cx="0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E0D4D822-57ED-4BFE-8A9B-28521AF63538}"/>
              </a:ext>
            </a:extLst>
          </p:cNvPr>
          <p:cNvCxnSpPr/>
          <p:nvPr/>
        </p:nvCxnSpPr>
        <p:spPr>
          <a:xfrm>
            <a:off x="1143000" y="4191000"/>
            <a:ext cx="2209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0" name="CaixaDeTexto 12">
            <a:extLst>
              <a:ext uri="{FF2B5EF4-FFF2-40B4-BE49-F238E27FC236}">
                <a16:creationId xmlns:a16="http://schemas.microsoft.com/office/drawing/2014/main" id="{B53574C4-9E17-492E-A21A-650335EDD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20913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y</a:t>
            </a:r>
            <a:endParaRPr lang="en-US" altLang="en-US" sz="1800"/>
          </a:p>
        </p:txBody>
      </p:sp>
      <p:sp>
        <p:nvSpPr>
          <p:cNvPr id="21511" name="CaixaDeTexto 13">
            <a:extLst>
              <a:ext uri="{FF2B5EF4-FFF2-40B4-BE49-F238E27FC236}">
                <a16:creationId xmlns:a16="http://schemas.microsoft.com/office/drawing/2014/main" id="{ABF22B0E-54F6-42F7-B914-35D921A1B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125913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x</a:t>
            </a:r>
            <a:endParaRPr lang="en-US" altLang="en-US" sz="1800"/>
          </a:p>
        </p:txBody>
      </p:sp>
      <p:sp>
        <p:nvSpPr>
          <p:cNvPr id="15" name="Arco 14">
            <a:extLst>
              <a:ext uri="{FF2B5EF4-FFF2-40B4-BE49-F238E27FC236}">
                <a16:creationId xmlns:a16="http://schemas.microsoft.com/office/drawing/2014/main" id="{1CAFF0F0-C0AD-45B9-81E8-137D29D5E7EC}"/>
              </a:ext>
            </a:extLst>
          </p:cNvPr>
          <p:cNvSpPr/>
          <p:nvPr/>
        </p:nvSpPr>
        <p:spPr>
          <a:xfrm flipV="1">
            <a:off x="3810000" y="1600200"/>
            <a:ext cx="1600200" cy="2327275"/>
          </a:xfrm>
          <a:prstGeom prst="arc">
            <a:avLst>
              <a:gd name="adj1" fmla="val 10609213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7CB65165-4909-4EBA-949B-84A01E506275}"/>
              </a:ext>
            </a:extLst>
          </p:cNvPr>
          <p:cNvCxnSpPr/>
          <p:nvPr/>
        </p:nvCxnSpPr>
        <p:spPr>
          <a:xfrm flipV="1">
            <a:off x="3657600" y="2351088"/>
            <a:ext cx="0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7CA867C8-6C48-4183-85DB-33B746E1C34D}"/>
              </a:ext>
            </a:extLst>
          </p:cNvPr>
          <p:cNvCxnSpPr/>
          <p:nvPr/>
        </p:nvCxnSpPr>
        <p:spPr>
          <a:xfrm>
            <a:off x="3657600" y="4179888"/>
            <a:ext cx="2209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CaixaDeTexto 17">
            <a:extLst>
              <a:ext uri="{FF2B5EF4-FFF2-40B4-BE49-F238E27FC236}">
                <a16:creationId xmlns:a16="http://schemas.microsoft.com/office/drawing/2014/main" id="{DD3C1F49-94DC-47E5-AED6-40909A526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098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y</a:t>
            </a:r>
            <a:endParaRPr lang="en-US" altLang="en-US" sz="1800"/>
          </a:p>
        </p:txBody>
      </p:sp>
      <p:sp>
        <p:nvSpPr>
          <p:cNvPr id="21516" name="CaixaDeTexto 18">
            <a:extLst>
              <a:ext uri="{FF2B5EF4-FFF2-40B4-BE49-F238E27FC236}">
                <a16:creationId xmlns:a16="http://schemas.microsoft.com/office/drawing/2014/main" id="{DE8D6843-92B1-4D1C-B4E6-22F5E312B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1148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x</a:t>
            </a:r>
            <a:endParaRPr lang="en-US" altLang="en-US" sz="1800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E7763745-974C-47A8-996A-DC861BCFBE86}"/>
              </a:ext>
            </a:extLst>
          </p:cNvPr>
          <p:cNvSpPr/>
          <p:nvPr/>
        </p:nvSpPr>
        <p:spPr>
          <a:xfrm>
            <a:off x="4572000" y="3875088"/>
            <a:ext cx="76200" cy="873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1518" name="Grupo 25">
            <a:extLst>
              <a:ext uri="{FF2B5EF4-FFF2-40B4-BE49-F238E27FC236}">
                <a16:creationId xmlns:a16="http://schemas.microsoft.com/office/drawing/2014/main" id="{317F12C2-ED94-4785-BF5F-7693BCF8A9A0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743200"/>
            <a:ext cx="1600200" cy="2362200"/>
            <a:chOff x="1143000" y="2286000"/>
            <a:chExt cx="1600200" cy="2362200"/>
          </a:xfrm>
        </p:grpSpPr>
        <p:sp>
          <p:nvSpPr>
            <p:cNvPr id="6" name="Arco 5">
              <a:extLst>
                <a:ext uri="{FF2B5EF4-FFF2-40B4-BE49-F238E27FC236}">
                  <a16:creationId xmlns:a16="http://schemas.microsoft.com/office/drawing/2014/main" id="{CF5CC833-D3BD-4F21-8453-F1EA3079104D}"/>
                </a:ext>
              </a:extLst>
            </p:cNvPr>
            <p:cNvSpPr/>
            <p:nvPr/>
          </p:nvSpPr>
          <p:spPr>
            <a:xfrm>
              <a:off x="1143000" y="2327275"/>
              <a:ext cx="1600200" cy="2320925"/>
            </a:xfrm>
            <a:prstGeom prst="arc">
              <a:avLst>
                <a:gd name="adj1" fmla="val 10609213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9C939B2F-7AD1-4C95-BF9C-E5B9F6860861}"/>
                </a:ext>
              </a:extLst>
            </p:cNvPr>
            <p:cNvSpPr/>
            <p:nvPr/>
          </p:nvSpPr>
          <p:spPr>
            <a:xfrm>
              <a:off x="1905000" y="2286000"/>
              <a:ext cx="76200" cy="8731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B77E8B94-366C-4C34-BF94-141FC759FB3E}"/>
              </a:ext>
            </a:extLst>
          </p:cNvPr>
          <p:cNvCxnSpPr/>
          <p:nvPr/>
        </p:nvCxnSpPr>
        <p:spPr>
          <a:xfrm flipV="1">
            <a:off x="6324600" y="2351088"/>
            <a:ext cx="0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2DB62795-A97A-4938-AFB1-50462FC89660}"/>
              </a:ext>
            </a:extLst>
          </p:cNvPr>
          <p:cNvCxnSpPr/>
          <p:nvPr/>
        </p:nvCxnSpPr>
        <p:spPr>
          <a:xfrm>
            <a:off x="6324600" y="4179888"/>
            <a:ext cx="2209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1" name="CaixaDeTexto 29">
            <a:extLst>
              <a:ext uri="{FF2B5EF4-FFF2-40B4-BE49-F238E27FC236}">
                <a16:creationId xmlns:a16="http://schemas.microsoft.com/office/drawing/2014/main" id="{AC58805E-5151-41A7-AE5E-E0ABAB428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2098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y</a:t>
            </a:r>
            <a:endParaRPr lang="en-US" altLang="en-US" sz="1800"/>
          </a:p>
        </p:txBody>
      </p:sp>
      <p:sp>
        <p:nvSpPr>
          <p:cNvPr id="21522" name="CaixaDeTexto 30">
            <a:extLst>
              <a:ext uri="{FF2B5EF4-FFF2-40B4-BE49-F238E27FC236}">
                <a16:creationId xmlns:a16="http://schemas.microsoft.com/office/drawing/2014/main" id="{FB6C25AC-6F0B-4D54-8430-8572F528C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1148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x</a:t>
            </a:r>
            <a:endParaRPr lang="en-US" altLang="en-US" sz="180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312BC656-092F-4EC5-87AC-CB64DBC84D3C}"/>
              </a:ext>
            </a:extLst>
          </p:cNvPr>
          <p:cNvSpPr/>
          <p:nvPr/>
        </p:nvSpPr>
        <p:spPr>
          <a:xfrm>
            <a:off x="7086600" y="3265488"/>
            <a:ext cx="76200" cy="873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1524" name="Grupo 34">
            <a:extLst>
              <a:ext uri="{FF2B5EF4-FFF2-40B4-BE49-F238E27FC236}">
                <a16:creationId xmlns:a16="http://schemas.microsoft.com/office/drawing/2014/main" id="{A5D8D5C1-099B-4CA3-BD40-BB0DF606252A}"/>
              </a:ext>
            </a:extLst>
          </p:cNvPr>
          <p:cNvGrpSpPr>
            <a:grpSpLocks/>
          </p:cNvGrpSpPr>
          <p:nvPr/>
        </p:nvGrpSpPr>
        <p:grpSpPr bwMode="auto">
          <a:xfrm>
            <a:off x="6308725" y="2514600"/>
            <a:ext cx="2073275" cy="2228850"/>
            <a:chOff x="6079960" y="2038249"/>
            <a:chExt cx="2073439" cy="2228951"/>
          </a:xfrm>
        </p:grpSpPr>
        <p:sp>
          <p:nvSpPr>
            <p:cNvPr id="33" name="Arco 32">
              <a:extLst>
                <a:ext uri="{FF2B5EF4-FFF2-40B4-BE49-F238E27FC236}">
                  <a16:creationId xmlns:a16="http://schemas.microsoft.com/office/drawing/2014/main" id="{8131C8FB-15F7-48C8-A8AC-ADFE729B38AD}"/>
                </a:ext>
              </a:extLst>
            </p:cNvPr>
            <p:cNvSpPr/>
            <p:nvPr/>
          </p:nvSpPr>
          <p:spPr>
            <a:xfrm rot="16200000">
              <a:off x="6514995" y="2628796"/>
              <a:ext cx="1524069" cy="1752739"/>
            </a:xfrm>
            <a:prstGeom prst="arc">
              <a:avLst>
                <a:gd name="adj1" fmla="val 16200000"/>
                <a:gd name="adj2" fmla="val 1998913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Arco 33">
              <a:extLst>
                <a:ext uri="{FF2B5EF4-FFF2-40B4-BE49-F238E27FC236}">
                  <a16:creationId xmlns:a16="http://schemas.microsoft.com/office/drawing/2014/main" id="{270BE8D1-6ADB-4DF0-AAA3-234E4FABB52E}"/>
                </a:ext>
              </a:extLst>
            </p:cNvPr>
            <p:cNvSpPr/>
            <p:nvPr/>
          </p:nvSpPr>
          <p:spPr>
            <a:xfrm rot="4791250">
              <a:off x="6400674" y="1717535"/>
              <a:ext cx="811250" cy="1452678"/>
            </a:xfrm>
            <a:prstGeom prst="arc">
              <a:avLst>
                <a:gd name="adj1" fmla="val 16200000"/>
                <a:gd name="adj2" fmla="val 207054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525" name="CaixaDeTexto 35">
            <a:extLst>
              <a:ext uri="{FF2B5EF4-FFF2-40B4-BE49-F238E27FC236}">
                <a16:creationId xmlns:a16="http://schemas.microsoft.com/office/drawing/2014/main" id="{8C858F8F-F4F7-45BC-97F6-941DCA501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176463"/>
            <a:ext cx="18288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b="1"/>
              <a:t>Mínimo Relativo</a:t>
            </a:r>
            <a:endParaRPr lang="en-US" altLang="en-US" sz="1600" b="1"/>
          </a:p>
        </p:txBody>
      </p:sp>
      <p:sp>
        <p:nvSpPr>
          <p:cNvPr id="21526" name="CaixaDeTexto 36">
            <a:extLst>
              <a:ext uri="{FF2B5EF4-FFF2-40B4-BE49-F238E27FC236}">
                <a16:creationId xmlns:a16="http://schemas.microsoft.com/office/drawing/2014/main" id="{42EDA32F-3F08-4078-A2EF-AD530CF15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176463"/>
            <a:ext cx="18288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b="1"/>
              <a:t>Máximo Relativo</a:t>
            </a:r>
            <a:endParaRPr lang="en-US" altLang="en-US" sz="1600" b="1"/>
          </a:p>
        </p:txBody>
      </p:sp>
      <p:sp>
        <p:nvSpPr>
          <p:cNvPr id="21527" name="CaixaDeTexto 37">
            <a:extLst>
              <a:ext uri="{FF2B5EF4-FFF2-40B4-BE49-F238E27FC236}">
                <a16:creationId xmlns:a16="http://schemas.microsoft.com/office/drawing/2014/main" id="{8FF684EE-743E-4C2A-86A9-580E64480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76463"/>
            <a:ext cx="19812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b="1"/>
              <a:t>Ponto de Inflexão</a:t>
            </a:r>
            <a:endParaRPr lang="en-US" altLang="en-US" sz="1600" b="1"/>
          </a:p>
        </p:txBody>
      </p:sp>
      <p:sp>
        <p:nvSpPr>
          <p:cNvPr id="21528" name="CaixaDeTexto 42">
            <a:extLst>
              <a:ext uri="{FF2B5EF4-FFF2-40B4-BE49-F238E27FC236}">
                <a16:creationId xmlns:a16="http://schemas.microsoft.com/office/drawing/2014/main" id="{B55FCAF7-EBF6-4650-8C5A-175273F0E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743450"/>
            <a:ext cx="5334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00"/>
              <a:t>a</a:t>
            </a:r>
            <a:endParaRPr lang="en-US" altLang="en-US" sz="100"/>
          </a:p>
        </p:txBody>
      </p:sp>
      <p:sp>
        <p:nvSpPr>
          <p:cNvPr id="21529" name="CaixaDeTexto 43">
            <a:extLst>
              <a:ext uri="{FF2B5EF4-FFF2-40B4-BE49-F238E27FC236}">
                <a16:creationId xmlns:a16="http://schemas.microsoft.com/office/drawing/2014/main" id="{F600ABF2-E588-45E8-A3C8-35B8D7F0F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819400"/>
            <a:ext cx="152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b="1"/>
              <a:t>a</a:t>
            </a:r>
            <a:endParaRPr lang="en-US" altLang="en-US" sz="1600" b="1"/>
          </a:p>
        </p:txBody>
      </p:sp>
      <p:sp>
        <p:nvSpPr>
          <p:cNvPr id="21530" name="CaixaDeTexto 44">
            <a:extLst>
              <a:ext uri="{FF2B5EF4-FFF2-40B4-BE49-F238E27FC236}">
                <a16:creationId xmlns:a16="http://schemas.microsoft.com/office/drawing/2014/main" id="{23AA5235-625C-4574-828B-25AD38C17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548063"/>
            <a:ext cx="152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b="1"/>
              <a:t>a</a:t>
            </a:r>
            <a:endParaRPr lang="en-US" altLang="en-US" sz="1600" b="1"/>
          </a:p>
        </p:txBody>
      </p:sp>
      <p:sp>
        <p:nvSpPr>
          <p:cNvPr id="21531" name="CaixaDeTexto 45">
            <a:extLst>
              <a:ext uri="{FF2B5EF4-FFF2-40B4-BE49-F238E27FC236}">
                <a16:creationId xmlns:a16="http://schemas.microsoft.com/office/drawing/2014/main" id="{B39E5A33-0428-45DD-96D7-99AFBB1AD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352800"/>
            <a:ext cx="152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b="1"/>
              <a:t>a</a:t>
            </a:r>
            <a:endParaRPr lang="en-US" altLang="en-US" sz="1600" b="1"/>
          </a:p>
        </p:txBody>
      </p:sp>
      <p:graphicFrame>
        <p:nvGraphicFramePr>
          <p:cNvPr id="21532" name="Objeto 46">
            <a:extLst>
              <a:ext uri="{FF2B5EF4-FFF2-40B4-BE49-F238E27FC236}">
                <a16:creationId xmlns:a16="http://schemas.microsoft.com/office/drawing/2014/main" id="{E3B4BC77-28BF-4718-A031-6D3AB9B93F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492625"/>
          <a:ext cx="217328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56755" imgH="266584" progId="Equation.DSMT4">
                  <p:embed/>
                </p:oleObj>
              </mc:Choice>
              <mc:Fallback>
                <p:oleObj name="Equation" r:id="rId2" imgW="1256755" imgH="266584" progId="Equation.DSMT4">
                  <p:embed/>
                  <p:pic>
                    <p:nvPicPr>
                      <p:cNvPr id="0" name="Objeto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92625"/>
                        <a:ext cx="2173288" cy="411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3" name="Objeto 47">
            <a:extLst>
              <a:ext uri="{FF2B5EF4-FFF2-40B4-BE49-F238E27FC236}">
                <a16:creationId xmlns:a16="http://schemas.microsoft.com/office/drawing/2014/main" id="{635C3CAA-B94D-415A-B0D6-DBB765CC9C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4495800"/>
          <a:ext cx="217328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6755" imgH="266584" progId="Equation.DSMT4">
                  <p:embed/>
                </p:oleObj>
              </mc:Choice>
              <mc:Fallback>
                <p:oleObj name="Equation" r:id="rId4" imgW="1256755" imgH="266584" progId="Equation.DSMT4">
                  <p:embed/>
                  <p:pic>
                    <p:nvPicPr>
                      <p:cNvPr id="0" name="Objeto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495800"/>
                        <a:ext cx="2173288" cy="411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4" name="Objeto 48">
            <a:extLst>
              <a:ext uri="{FF2B5EF4-FFF2-40B4-BE49-F238E27FC236}">
                <a16:creationId xmlns:a16="http://schemas.microsoft.com/office/drawing/2014/main" id="{7B3E2E18-227B-43D4-8F4F-2BA7F2E806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4495800"/>
          <a:ext cx="217328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56755" imgH="266584" progId="Equation.DSMT4">
                  <p:embed/>
                </p:oleObj>
              </mc:Choice>
              <mc:Fallback>
                <p:oleObj name="Equation" r:id="rId6" imgW="1256755" imgH="266584" progId="Equation.DSMT4">
                  <p:embed/>
                  <p:pic>
                    <p:nvPicPr>
                      <p:cNvPr id="0" name="Objeto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495800"/>
                        <a:ext cx="2173288" cy="411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D29283EC-7EAC-4A21-8EDF-9B356EE1E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114800"/>
            <a:ext cx="2743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5D74E88E-04F1-4885-AE57-2C67D925C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n-US"/>
              <a:t>Derivadas</a:t>
            </a:r>
            <a:endParaRPr lang="en-US" altLang="en-US"/>
          </a:p>
        </p:txBody>
      </p:sp>
      <p:sp>
        <p:nvSpPr>
          <p:cNvPr id="4100" name="Rectangle 6">
            <a:extLst>
              <a:ext uri="{FF2B5EF4-FFF2-40B4-BE49-F238E27FC236}">
                <a16:creationId xmlns:a16="http://schemas.microsoft.com/office/drawing/2014/main" id="{DA8B84AB-F61C-4DFA-8124-7C99C7DAF77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717675"/>
            <a:ext cx="7848600" cy="4530725"/>
          </a:xfrm>
          <a:noFill/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altLang="en-US" sz="2400"/>
              <a:t>A diferenciação é uma técnica matemática do ramo do cálculo que serve, sobretudo, para analisar taxas de variação e otimizar funções.</a:t>
            </a:r>
          </a:p>
          <a:p>
            <a:pPr algn="just" eaLnBrk="1" hangingPunct="1">
              <a:lnSpc>
                <a:spcPct val="90000"/>
              </a:lnSpc>
            </a:pPr>
            <a:endParaRPr lang="pt-BR" altLang="en-US" sz="2400"/>
          </a:p>
          <a:p>
            <a:pPr algn="just" eaLnBrk="1" hangingPunct="1">
              <a:lnSpc>
                <a:spcPct val="90000"/>
              </a:lnSpc>
            </a:pPr>
            <a:r>
              <a:rPr lang="pt-BR" altLang="en-US" sz="2400"/>
              <a:t>Suponha que a função de custo de um produtor de aço possa ser representada por:</a:t>
            </a:r>
          </a:p>
          <a:p>
            <a:pPr algn="just" eaLnBrk="1" hangingPunct="1">
              <a:lnSpc>
                <a:spcPct val="90000"/>
              </a:lnSpc>
            </a:pPr>
            <a:endParaRPr lang="pt-BR" altLang="en-US" sz="2400"/>
          </a:p>
          <a:p>
            <a:pPr algn="just" eaLnBrk="1" hangingPunct="1">
              <a:lnSpc>
                <a:spcPct val="90000"/>
              </a:lnSpc>
            </a:pPr>
            <a:endParaRPr lang="pt-BR" altLang="en-US" sz="2400"/>
          </a:p>
          <a:p>
            <a:pPr algn="just" eaLnBrk="1" hangingPunct="1">
              <a:lnSpc>
                <a:spcPct val="90000"/>
              </a:lnSpc>
            </a:pPr>
            <a:endParaRPr lang="pt-BR" altLang="en-US" sz="2400"/>
          </a:p>
          <a:p>
            <a:pPr lvl="1" algn="just" eaLnBrk="1" hangingPunct="1">
              <a:lnSpc>
                <a:spcPct val="90000"/>
              </a:lnSpc>
            </a:pPr>
            <a:r>
              <a:rPr lang="pt-BR" altLang="en-US" sz="2200"/>
              <a:t>Onde Q representa a quantidade produzida.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400"/>
              <a:t>    </a:t>
            </a:r>
            <a:endParaRPr lang="en-US" altLang="en-US" sz="2400"/>
          </a:p>
        </p:txBody>
      </p:sp>
      <p:graphicFrame>
        <p:nvGraphicFramePr>
          <p:cNvPr id="4101" name="Object 7">
            <a:extLst>
              <a:ext uri="{FF2B5EF4-FFF2-40B4-BE49-F238E27FC236}">
                <a16:creationId xmlns:a16="http://schemas.microsoft.com/office/drawing/2014/main" id="{8229166D-09BE-4212-81A1-5AF74E6417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5138" y="4157663"/>
          <a:ext cx="2522537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9392" imgH="203112" progId="Equation.3">
                  <p:embed/>
                </p:oleObj>
              </mc:Choice>
              <mc:Fallback>
                <p:oleObj name="Equation" r:id="rId2" imgW="939392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4157663"/>
                        <a:ext cx="2522537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2FF60D1A-6100-4447-9152-CBFA2DA53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057400"/>
            <a:ext cx="2057400" cy="457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9BDF5E8-9925-42D8-8E3E-B40FB310B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Maximização da RT</a:t>
            </a:r>
            <a:endParaRPr lang="en-US" altLang="en-US"/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0EFC7DA5-FFCB-4CB7-97FD-C38BC4E64BD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96200" cy="3581400"/>
          </a:xfrm>
        </p:spPr>
        <p:txBody>
          <a:bodyPr/>
          <a:lstStyle/>
          <a:p>
            <a:pPr eaLnBrk="1" hangingPunct="1"/>
            <a:r>
              <a:rPr lang="pt-BR" altLang="en-US" sz="2000"/>
              <a:t>Suponha que a demanda de certa firma seja dada por: </a:t>
            </a:r>
            <a:endParaRPr lang="en-US" altLang="en-US" sz="2000"/>
          </a:p>
        </p:txBody>
      </p:sp>
      <p:graphicFrame>
        <p:nvGraphicFramePr>
          <p:cNvPr id="22533" name="Object 4">
            <a:extLst>
              <a:ext uri="{FF2B5EF4-FFF2-40B4-BE49-F238E27FC236}">
                <a16:creationId xmlns:a16="http://schemas.microsoft.com/office/drawing/2014/main" id="{A71C7FCB-5742-474A-A4FA-665B294B73D3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95400" y="2119313"/>
          <a:ext cx="19812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8614" imgH="203112" progId="Equation.3">
                  <p:embed/>
                </p:oleObj>
              </mc:Choice>
              <mc:Fallback>
                <p:oleObj name="Equation" r:id="rId2" imgW="888614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19313"/>
                        <a:ext cx="198120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7">
            <a:extLst>
              <a:ext uri="{FF2B5EF4-FFF2-40B4-BE49-F238E27FC236}">
                <a16:creationId xmlns:a16="http://schemas.microsoft.com/office/drawing/2014/main" id="{FA52AD3F-9467-4C9A-ACD3-4B9E51AAA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7432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en-US" sz="2000" i="1"/>
              <a:t>Logo, como RT = P.Q , temos:</a:t>
            </a:r>
            <a:endParaRPr lang="en-US" altLang="en-US" sz="2000" i="1"/>
          </a:p>
        </p:txBody>
      </p:sp>
      <p:graphicFrame>
        <p:nvGraphicFramePr>
          <p:cNvPr id="22535" name="Object 8">
            <a:extLst>
              <a:ext uri="{FF2B5EF4-FFF2-40B4-BE49-F238E27FC236}">
                <a16:creationId xmlns:a16="http://schemas.microsoft.com/office/drawing/2014/main" id="{0D96C370-BEFC-4301-9F42-2DAFD5F041C7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4953000" y="2728913"/>
          <a:ext cx="23622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55700" imgH="228600" progId="Equation.3">
                  <p:embed/>
                </p:oleObj>
              </mc:Choice>
              <mc:Fallback>
                <p:oleObj name="Equation" r:id="rId4" imgW="11557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728913"/>
                        <a:ext cx="23622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Text Box 10">
            <a:extLst>
              <a:ext uri="{FF2B5EF4-FFF2-40B4-BE49-F238E27FC236}">
                <a16:creationId xmlns:a16="http://schemas.microsoft.com/office/drawing/2014/main" id="{F35C2866-A2EC-4423-A459-F85494673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413125"/>
            <a:ext cx="7467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en-US" sz="2000"/>
              <a:t>A receita total será máxima quando a receita marginal for igual a zero.</a:t>
            </a:r>
            <a:endParaRPr lang="en-US" altLang="en-US" sz="2000"/>
          </a:p>
        </p:txBody>
      </p:sp>
      <p:graphicFrame>
        <p:nvGraphicFramePr>
          <p:cNvPr id="22537" name="Object 11">
            <a:extLst>
              <a:ext uri="{FF2B5EF4-FFF2-40B4-BE49-F238E27FC236}">
                <a16:creationId xmlns:a16="http://schemas.microsoft.com/office/drawing/2014/main" id="{4D9ABE06-4C9D-4D79-9300-F84B492E25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191000"/>
          <a:ext cx="5715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33700" imgH="419100" progId="Equation.3">
                  <p:embed/>
                </p:oleObj>
              </mc:Choice>
              <mc:Fallback>
                <p:oleObj name="Equation" r:id="rId6" imgW="29337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91000"/>
                        <a:ext cx="5715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Line 12">
            <a:extLst>
              <a:ext uri="{FF2B5EF4-FFF2-40B4-BE49-F238E27FC236}">
                <a16:creationId xmlns:a16="http://schemas.microsoft.com/office/drawing/2014/main" id="{0107032D-FC25-46E4-9622-25E2B9383E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343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2539" name="Line 13">
            <a:extLst>
              <a:ext uri="{FF2B5EF4-FFF2-40B4-BE49-F238E27FC236}">
                <a16:creationId xmlns:a16="http://schemas.microsoft.com/office/drawing/2014/main" id="{5F69B54D-8EC9-42C9-BBFB-1852397000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4572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22540" name="Object 14">
            <a:extLst>
              <a:ext uri="{FF2B5EF4-FFF2-40B4-BE49-F238E27FC236}">
                <a16:creationId xmlns:a16="http://schemas.microsoft.com/office/drawing/2014/main" id="{1E1B48FF-BC6B-4A91-B674-AA99852B34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7600" y="4211638"/>
          <a:ext cx="91440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44114" imgH="406048" progId="Equation.3">
                  <p:embed/>
                </p:oleObj>
              </mc:Choice>
              <mc:Fallback>
                <p:oleObj name="Equation" r:id="rId8" imgW="444114" imgH="406048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211638"/>
                        <a:ext cx="914400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Rectangle 15">
            <a:extLst>
              <a:ext uri="{FF2B5EF4-FFF2-40B4-BE49-F238E27FC236}">
                <a16:creationId xmlns:a16="http://schemas.microsoft.com/office/drawing/2014/main" id="{81233386-3907-4BFD-BE4D-69AF93709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743200"/>
            <a:ext cx="2514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2" name="Rectangle 16">
            <a:extLst>
              <a:ext uri="{FF2B5EF4-FFF2-40B4-BE49-F238E27FC236}">
                <a16:creationId xmlns:a16="http://schemas.microsoft.com/office/drawing/2014/main" id="{EE124ACE-83FA-4A7C-A5D5-F48892B48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191000"/>
            <a:ext cx="5867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3" name="Rectangle 17">
            <a:extLst>
              <a:ext uri="{FF2B5EF4-FFF2-40B4-BE49-F238E27FC236}">
                <a16:creationId xmlns:a16="http://schemas.microsoft.com/office/drawing/2014/main" id="{7FCFDCC2-228B-43AA-B60A-7CFDEC888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1910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4" name="Text Box 18">
            <a:extLst>
              <a:ext uri="{FF2B5EF4-FFF2-40B4-BE49-F238E27FC236}">
                <a16:creationId xmlns:a16="http://schemas.microsoft.com/office/drawing/2014/main" id="{9E8DB0D8-0943-4D6E-B5E5-ADA3C1F0F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241925"/>
            <a:ext cx="601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en-US" sz="2000" i="1"/>
              <a:t>Checando se é um ponto de máximo.</a:t>
            </a:r>
            <a:endParaRPr lang="en-US" altLang="en-US" sz="2000" i="1"/>
          </a:p>
        </p:txBody>
      </p:sp>
      <p:graphicFrame>
        <p:nvGraphicFramePr>
          <p:cNvPr id="22545" name="Object 19">
            <a:extLst>
              <a:ext uri="{FF2B5EF4-FFF2-40B4-BE49-F238E27FC236}">
                <a16:creationId xmlns:a16="http://schemas.microsoft.com/office/drawing/2014/main" id="{1DF7189E-172C-492D-9103-BE4F7D3B98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5749925"/>
          <a:ext cx="37338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52600" imgH="444500" progId="Equation.3">
                  <p:embed/>
                </p:oleObj>
              </mc:Choice>
              <mc:Fallback>
                <p:oleObj name="Equation" r:id="rId10" imgW="1752600" imgH="4445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749925"/>
                        <a:ext cx="37338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6" name="Rectangle 20">
            <a:extLst>
              <a:ext uri="{FF2B5EF4-FFF2-40B4-BE49-F238E27FC236}">
                <a16:creationId xmlns:a16="http://schemas.microsoft.com/office/drawing/2014/main" id="{D82B4618-90CA-4B41-89C1-FF53BC1AB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715000"/>
            <a:ext cx="3657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F7843C76-45CA-4B28-A1A8-54864803C57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BR" altLang="en-US" sz="2400"/>
              <a:t>Graficamente</a:t>
            </a:r>
            <a:endParaRPr lang="en-US" altLang="en-US" sz="2400"/>
          </a:p>
        </p:txBody>
      </p:sp>
      <p:sp>
        <p:nvSpPr>
          <p:cNvPr id="23555" name="Line 5">
            <a:extLst>
              <a:ext uri="{FF2B5EF4-FFF2-40B4-BE49-F238E27FC236}">
                <a16:creationId xmlns:a16="http://schemas.microsoft.com/office/drawing/2014/main" id="{4623D78C-BB7A-4811-B684-4E146EE235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2133600"/>
            <a:ext cx="0" cy="405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556" name="Line 6">
            <a:extLst>
              <a:ext uri="{FF2B5EF4-FFF2-40B4-BE49-F238E27FC236}">
                <a16:creationId xmlns:a16="http://schemas.microsoft.com/office/drawing/2014/main" id="{0D630412-693D-4085-A91B-C736DEAA1D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186488"/>
            <a:ext cx="487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557" name="Text Box 7">
            <a:extLst>
              <a:ext uri="{FF2B5EF4-FFF2-40B4-BE49-F238E27FC236}">
                <a16:creationId xmlns:a16="http://schemas.microsoft.com/office/drawing/2014/main" id="{881C7B20-EAF3-4AFB-B97F-C7D31BC41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1102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800" b="1"/>
              <a:t>Q</a:t>
            </a:r>
            <a:endParaRPr lang="en-US" altLang="en-US" sz="1800" b="1"/>
          </a:p>
        </p:txBody>
      </p:sp>
      <p:sp>
        <p:nvSpPr>
          <p:cNvPr id="23558" name="Line 8">
            <a:extLst>
              <a:ext uri="{FF2B5EF4-FFF2-40B4-BE49-F238E27FC236}">
                <a16:creationId xmlns:a16="http://schemas.microsoft.com/office/drawing/2014/main" id="{E8D203FD-CA4E-488F-BE9F-BF82D7F47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86200"/>
            <a:ext cx="441960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559" name="Line 9">
            <a:extLst>
              <a:ext uri="{FF2B5EF4-FFF2-40B4-BE49-F238E27FC236}">
                <a16:creationId xmlns:a16="http://schemas.microsoft.com/office/drawing/2014/main" id="{7CAB4F64-094B-4C0D-A53E-9C18F3DFDD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86200"/>
            <a:ext cx="266700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560" name="Text Box 10">
            <a:extLst>
              <a:ext uri="{FF2B5EF4-FFF2-40B4-BE49-F238E27FC236}">
                <a16:creationId xmlns:a16="http://schemas.microsoft.com/office/drawing/2014/main" id="{50EDAB9F-0C13-44E7-A1A6-E6C69BAAC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63246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600" b="1"/>
              <a:t>RMg</a:t>
            </a:r>
            <a:endParaRPr lang="en-US" altLang="en-US" sz="1600" b="1"/>
          </a:p>
        </p:txBody>
      </p:sp>
      <p:sp>
        <p:nvSpPr>
          <p:cNvPr id="23561" name="Text Box 11">
            <a:extLst>
              <a:ext uri="{FF2B5EF4-FFF2-40B4-BE49-F238E27FC236}">
                <a16:creationId xmlns:a16="http://schemas.microsoft.com/office/drawing/2014/main" id="{8E3FA748-C1E0-4B07-A2E3-B9D885B5F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1816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600" b="1"/>
              <a:t>Demanda</a:t>
            </a:r>
            <a:endParaRPr lang="en-US" altLang="en-US" sz="1600" b="1"/>
          </a:p>
        </p:txBody>
      </p:sp>
      <p:sp>
        <p:nvSpPr>
          <p:cNvPr id="23562" name="Arc 12">
            <a:extLst>
              <a:ext uri="{FF2B5EF4-FFF2-40B4-BE49-F238E27FC236}">
                <a16:creationId xmlns:a16="http://schemas.microsoft.com/office/drawing/2014/main" id="{94888F1B-0955-49AA-BE58-98A0B7603288}"/>
              </a:ext>
            </a:extLst>
          </p:cNvPr>
          <p:cNvSpPr>
            <a:spLocks/>
          </p:cNvSpPr>
          <p:nvPr/>
        </p:nvSpPr>
        <p:spPr bwMode="auto">
          <a:xfrm>
            <a:off x="1143000" y="2514600"/>
            <a:ext cx="4419600" cy="3810000"/>
          </a:xfrm>
          <a:custGeom>
            <a:avLst/>
            <a:gdLst>
              <a:gd name="T0" fmla="*/ 0 w 43169"/>
              <a:gd name="T1" fmla="*/ 2147483646 h 21600"/>
              <a:gd name="T2" fmla="*/ 2147483646 w 43169"/>
              <a:gd name="T3" fmla="*/ 2147483646 h 21600"/>
              <a:gd name="T4" fmla="*/ 2147483646 w 43169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69" h="21600" fill="none" extrusionOk="0">
                <a:moveTo>
                  <a:pt x="-1" y="20824"/>
                </a:moveTo>
                <a:cubicBezTo>
                  <a:pt x="417" y="9204"/>
                  <a:pt x="9958" y="-1"/>
                  <a:pt x="21586" y="0"/>
                </a:cubicBezTo>
                <a:cubicBezTo>
                  <a:pt x="33183" y="0"/>
                  <a:pt x="42711" y="9159"/>
                  <a:pt x="43169" y="20747"/>
                </a:cubicBezTo>
              </a:path>
              <a:path w="43169" h="21600" stroke="0" extrusionOk="0">
                <a:moveTo>
                  <a:pt x="-1" y="20824"/>
                </a:moveTo>
                <a:cubicBezTo>
                  <a:pt x="417" y="9204"/>
                  <a:pt x="9958" y="-1"/>
                  <a:pt x="21586" y="0"/>
                </a:cubicBezTo>
                <a:cubicBezTo>
                  <a:pt x="33183" y="0"/>
                  <a:pt x="42711" y="9159"/>
                  <a:pt x="43169" y="20747"/>
                </a:cubicBezTo>
                <a:lnTo>
                  <a:pt x="21586" y="21600"/>
                </a:lnTo>
                <a:lnTo>
                  <a:pt x="-1" y="20824"/>
                </a:lnTo>
                <a:close/>
              </a:path>
            </a:pathLst>
          </a:cu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3563" name="Line 13">
            <a:extLst>
              <a:ext uri="{FF2B5EF4-FFF2-40B4-BE49-F238E27FC236}">
                <a16:creationId xmlns:a16="http://schemas.microsoft.com/office/drawing/2014/main" id="{C02BF764-E1DE-47E7-8F3C-18D64D0710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25146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564" name="Line 14">
            <a:extLst>
              <a:ext uri="{FF2B5EF4-FFF2-40B4-BE49-F238E27FC236}">
                <a16:creationId xmlns:a16="http://schemas.microsoft.com/office/drawing/2014/main" id="{4C97999D-2EEC-44A0-BA9F-FDB65AA0FE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5029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565" name="Line 18">
            <a:extLst>
              <a:ext uri="{FF2B5EF4-FFF2-40B4-BE49-F238E27FC236}">
                <a16:creationId xmlns:a16="http://schemas.microsoft.com/office/drawing/2014/main" id="{F7A0F31B-D3EC-4631-8177-CEB50271B6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2514600"/>
            <a:ext cx="2286000" cy="0"/>
          </a:xfrm>
          <a:prstGeom prst="line">
            <a:avLst/>
          </a:prstGeom>
          <a:noFill/>
          <a:ln w="9525">
            <a:solidFill>
              <a:srgbClr val="00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566" name="Line 19">
            <a:extLst>
              <a:ext uri="{FF2B5EF4-FFF2-40B4-BE49-F238E27FC236}">
                <a16:creationId xmlns:a16="http://schemas.microsoft.com/office/drawing/2014/main" id="{36FFD599-5264-4AD1-AA2A-773B3F4FE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514600"/>
            <a:ext cx="9906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567" name="Text Box 20">
            <a:extLst>
              <a:ext uri="{FF2B5EF4-FFF2-40B4-BE49-F238E27FC236}">
                <a16:creationId xmlns:a16="http://schemas.microsoft.com/office/drawing/2014/main" id="{14C7FC4A-F399-4E02-A735-87C9A9B3A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622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600" b="1">
                <a:solidFill>
                  <a:srgbClr val="000099"/>
                </a:solidFill>
              </a:rPr>
              <a:t>250</a:t>
            </a:r>
            <a:endParaRPr lang="en-US" altLang="en-US" sz="1600" b="1">
              <a:solidFill>
                <a:srgbClr val="000099"/>
              </a:solidFill>
            </a:endParaRPr>
          </a:p>
        </p:txBody>
      </p:sp>
      <p:sp>
        <p:nvSpPr>
          <p:cNvPr id="23568" name="Line 21">
            <a:extLst>
              <a:ext uri="{FF2B5EF4-FFF2-40B4-BE49-F238E27FC236}">
                <a16:creationId xmlns:a16="http://schemas.microsoft.com/office/drawing/2014/main" id="{F9617C7A-AEB3-48CF-87B4-36A8A86E6FA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057400"/>
            <a:ext cx="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569" name="Line 22">
            <a:extLst>
              <a:ext uri="{FF2B5EF4-FFF2-40B4-BE49-F238E27FC236}">
                <a16:creationId xmlns:a16="http://schemas.microsoft.com/office/drawing/2014/main" id="{6F29606E-ED14-40A0-9F03-1E1A6CDD5A1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057400"/>
            <a:ext cx="46482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23570" name="Object 23">
            <a:extLst>
              <a:ext uri="{FF2B5EF4-FFF2-40B4-BE49-F238E27FC236}">
                <a16:creationId xmlns:a16="http://schemas.microsoft.com/office/drawing/2014/main" id="{F62433F1-A109-4E4F-8E52-73EB76FCABBC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715000" y="1828800"/>
          <a:ext cx="28956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63700" imgH="228600" progId="Equation.3">
                  <p:embed/>
                </p:oleObj>
              </mc:Choice>
              <mc:Fallback>
                <p:oleObj name="Equation" r:id="rId2" imgW="166370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828800"/>
                        <a:ext cx="28956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1" name="Rectangle 25">
            <a:extLst>
              <a:ext uri="{FF2B5EF4-FFF2-40B4-BE49-F238E27FC236}">
                <a16:creationId xmlns:a16="http://schemas.microsoft.com/office/drawing/2014/main" id="{A524DC18-B1E7-4155-8F5B-FA0A5A35A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752600"/>
            <a:ext cx="3124200" cy="533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72" name="Text Box 26">
            <a:extLst>
              <a:ext uri="{FF2B5EF4-FFF2-40B4-BE49-F238E27FC236}">
                <a16:creationId xmlns:a16="http://schemas.microsoft.com/office/drawing/2014/main" id="{936A035A-D65B-4069-8872-E1EA2D1CF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8450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600" b="1"/>
              <a:t>50</a:t>
            </a:r>
            <a:endParaRPr lang="en-US" altLang="en-US" sz="1600" b="1"/>
          </a:p>
        </p:txBody>
      </p:sp>
      <p:sp>
        <p:nvSpPr>
          <p:cNvPr id="23573" name="Text Box 27">
            <a:extLst>
              <a:ext uri="{FF2B5EF4-FFF2-40B4-BE49-F238E27FC236}">
                <a16:creationId xmlns:a16="http://schemas.microsoft.com/office/drawing/2014/main" id="{4A8503B7-059A-4397-AF86-7F4384A31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600" b="1"/>
              <a:t>5</a:t>
            </a:r>
            <a:endParaRPr lang="en-US" altLang="en-US" sz="1600" b="1"/>
          </a:p>
        </p:txBody>
      </p:sp>
      <p:sp>
        <p:nvSpPr>
          <p:cNvPr id="23574" name="Text Box 28">
            <a:extLst>
              <a:ext uri="{FF2B5EF4-FFF2-40B4-BE49-F238E27FC236}">
                <a16:creationId xmlns:a16="http://schemas.microsoft.com/office/drawing/2014/main" id="{9EFFA52D-F787-43CD-8A8E-818414C44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600" b="1"/>
              <a:t>RT</a:t>
            </a:r>
            <a:endParaRPr lang="en-US" altLang="en-US" sz="1600" b="1"/>
          </a:p>
        </p:txBody>
      </p:sp>
      <p:sp>
        <p:nvSpPr>
          <p:cNvPr id="23575" name="AutoShape 29">
            <a:extLst>
              <a:ext uri="{FF2B5EF4-FFF2-40B4-BE49-F238E27FC236}">
                <a16:creationId xmlns:a16="http://schemas.microsoft.com/office/drawing/2014/main" id="{18A7397D-BDF3-4C12-B50B-DCCB457DD7F8}"/>
              </a:ext>
            </a:extLst>
          </p:cNvPr>
          <p:cNvSpPr>
            <a:spLocks/>
          </p:cNvSpPr>
          <p:nvPr/>
        </p:nvSpPr>
        <p:spPr bwMode="auto">
          <a:xfrm rot="5400000">
            <a:off x="2171700" y="5219700"/>
            <a:ext cx="152400" cy="2209800"/>
          </a:xfrm>
          <a:prstGeom prst="rightBracket">
            <a:avLst>
              <a:gd name="adj" fmla="val 279461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76" name="Line 30">
            <a:extLst>
              <a:ext uri="{FF2B5EF4-FFF2-40B4-BE49-F238E27FC236}">
                <a16:creationId xmlns:a16="http://schemas.microsoft.com/office/drawing/2014/main" id="{2C1DE60C-F731-43FC-B3CA-B46E06EC3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400800"/>
            <a:ext cx="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577" name="Line 31">
            <a:extLst>
              <a:ext uri="{FF2B5EF4-FFF2-40B4-BE49-F238E27FC236}">
                <a16:creationId xmlns:a16="http://schemas.microsoft.com/office/drawing/2014/main" id="{AB64516C-32D2-4702-BCF4-E68464A35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705600"/>
            <a:ext cx="426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578" name="Line 32">
            <a:extLst>
              <a:ext uri="{FF2B5EF4-FFF2-40B4-BE49-F238E27FC236}">
                <a16:creationId xmlns:a16="http://schemas.microsoft.com/office/drawing/2014/main" id="{F32CFFC1-4CEB-4FE2-8CCC-2427AD0236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4114800"/>
            <a:ext cx="0" cy="2590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579" name="Text Box 33">
            <a:extLst>
              <a:ext uri="{FF2B5EF4-FFF2-40B4-BE49-F238E27FC236}">
                <a16:creationId xmlns:a16="http://schemas.microsoft.com/office/drawing/2014/main" id="{BEC99BF0-D0A4-4BF0-B754-44B23FFDB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00350"/>
            <a:ext cx="37338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600" b="1">
                <a:solidFill>
                  <a:srgbClr val="FF0000"/>
                </a:solidFill>
              </a:rPr>
              <a:t>Intervalo onde  a RT cresce, pois a RMg é positiva: a RT é maximizada quando os  acréscimos  de  receita esgotam-se, ou seja, quando a Rmg é igual a zero.</a:t>
            </a:r>
            <a:endParaRPr lang="en-US" altLang="en-US" sz="1600" b="1">
              <a:solidFill>
                <a:srgbClr val="FF0000"/>
              </a:solidFill>
            </a:endParaRPr>
          </a:p>
        </p:txBody>
      </p:sp>
      <p:sp>
        <p:nvSpPr>
          <p:cNvPr id="23580" name="Rectangle 34">
            <a:extLst>
              <a:ext uri="{FF2B5EF4-FFF2-40B4-BE49-F238E27FC236}">
                <a16:creationId xmlns:a16="http://schemas.microsoft.com/office/drawing/2014/main" id="{10FF8CD5-5C37-44C6-B24E-21FC501B5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819400"/>
            <a:ext cx="3733800" cy="1295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23581" name="Rectangle 2">
            <a:extLst>
              <a:ext uri="{FF2B5EF4-FFF2-40B4-BE49-F238E27FC236}">
                <a16:creationId xmlns:a16="http://schemas.microsoft.com/office/drawing/2014/main" id="{3B7B516D-88C4-47A5-8263-2E61E74A46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Maximização da RT</a:t>
            </a:r>
            <a:endParaRPr lang="en-US" altLang="en-US"/>
          </a:p>
        </p:txBody>
      </p:sp>
      <p:graphicFrame>
        <p:nvGraphicFramePr>
          <p:cNvPr id="23582" name="Object 4">
            <a:extLst>
              <a:ext uri="{FF2B5EF4-FFF2-40B4-BE49-F238E27FC236}">
                <a16:creationId xmlns:a16="http://schemas.microsoft.com/office/drawing/2014/main" id="{8A0BB849-80BF-4174-9B58-9A2C7E4133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4827588"/>
          <a:ext cx="2311400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17440" imgH="660240" progId="Equation.DSMT4">
                  <p:embed/>
                </p:oleObj>
              </mc:Choice>
              <mc:Fallback>
                <p:oleObj name="Equation" r:id="rId4" imgW="1117440" imgH="660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27588"/>
                        <a:ext cx="2311400" cy="1192212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008AFE8E-0FC4-4277-AA47-8F355993B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90600" cy="1066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28D0651-28FC-4607-926E-345FF2C0CA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Derivadas Parciais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BADEA67-6973-4833-A199-DBC1904A5D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8077200" cy="45307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altLang="en-US" sz="2000"/>
              <a:t>O valor de uma variável pode depender de mais de uma variável. Por exemplo, a produção de trigo (Q) pode depender da quantidade de terra (T) da quantidade de trabalho (L) e da quantidade de fertilizantes (F). 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en-US" sz="2000"/>
              <a:t>Se estivermos interessados em saber qual o impacto sobre a produção de trigo, induzido por um pequeno acréscimo na quantidade de trabalho, mantidos os outros insumos constantes, estamos utilizando o conceito de derivada parcial; a derivada da quantidade de trigo em relação a quantidade de trabalho, que escrevemos como se segue: </a:t>
            </a:r>
            <a:endParaRPr lang="en-US" altLang="en-US" sz="2000"/>
          </a:p>
        </p:txBody>
      </p:sp>
      <p:graphicFrame>
        <p:nvGraphicFramePr>
          <p:cNvPr id="24581" name="Object 4">
            <a:extLst>
              <a:ext uri="{FF2B5EF4-FFF2-40B4-BE49-F238E27FC236}">
                <a16:creationId xmlns:a16="http://schemas.microsoft.com/office/drawing/2014/main" id="{73903368-9E39-4D7A-B038-A3197995C252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447800" y="5562600"/>
          <a:ext cx="685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890" imgH="393529" progId="Equation.3">
                  <p:embed/>
                </p:oleObj>
              </mc:Choice>
              <mc:Fallback>
                <p:oleObj name="Equation" r:id="rId2" imgW="253890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562600"/>
                        <a:ext cx="685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4">
            <a:extLst>
              <a:ext uri="{FF2B5EF4-FFF2-40B4-BE49-F238E27FC236}">
                <a16:creationId xmlns:a16="http://schemas.microsoft.com/office/drawing/2014/main" id="{63D5B129-6C36-4C09-B6B8-49AB904C9E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81113" y="4648200"/>
          <a:ext cx="2605087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200" imgH="254000" progId="Equation.DSMT4">
                  <p:embed/>
                </p:oleObj>
              </mc:Choice>
              <mc:Fallback>
                <p:oleObj name="Equation" r:id="rId4" imgW="965200" imgH="2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4648200"/>
                        <a:ext cx="2605087" cy="639763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4A5EFF9D-BE29-484A-8CC1-F654B5582906}"/>
              </a:ext>
            </a:extLst>
          </p:cNvPr>
          <p:cNvCxnSpPr/>
          <p:nvPr/>
        </p:nvCxnSpPr>
        <p:spPr>
          <a:xfrm>
            <a:off x="2286000" y="60960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4" name="CaixaDeTexto 3">
            <a:extLst>
              <a:ext uri="{FF2B5EF4-FFF2-40B4-BE49-F238E27FC236}">
                <a16:creationId xmlns:a16="http://schemas.microsoft.com/office/drawing/2014/main" id="{F8EFB1BA-7FB1-4EA7-8B60-4BBEFFF95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629275"/>
            <a:ext cx="609600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 sz="1800" b="1"/>
              <a:t>Produtividade Marginal do Trabalho: PMgL.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 sz="1800"/>
              <a:t>Variação no produto induzida por uma variação no fator trabalho, mantidos constantes todos os outros fatores.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EC65BA1B-F4E8-4E33-9F4A-1E52961245F0}"/>
              </a:ext>
            </a:extLst>
          </p:cNvPr>
          <p:cNvSpPr/>
          <p:nvPr/>
        </p:nvSpPr>
        <p:spPr>
          <a:xfrm>
            <a:off x="685800" y="4419600"/>
            <a:ext cx="5943600" cy="1971675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959AF02-6E2E-4F45-9B5B-7C89C61B4D65}"/>
              </a:ext>
            </a:extLst>
          </p:cNvPr>
          <p:cNvSpPr/>
          <p:nvPr/>
        </p:nvSpPr>
        <p:spPr>
          <a:xfrm>
            <a:off x="685800" y="1600200"/>
            <a:ext cx="5943600" cy="2667000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F3E266CA-6086-4683-ABD8-D2D917E04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Exemplos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789A1504-B147-4B6F-8AF3-434D6817863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93875"/>
            <a:ext cx="3810000" cy="4530725"/>
          </a:xfrm>
        </p:spPr>
        <p:txBody>
          <a:bodyPr/>
          <a:lstStyle/>
          <a:p>
            <a:pPr eaLnBrk="1" hangingPunct="1"/>
            <a:r>
              <a:rPr lang="pt-BR" altLang="en-US" sz="2400"/>
              <a:t>A)</a:t>
            </a:r>
          </a:p>
          <a:p>
            <a:pPr eaLnBrk="1" hangingPunct="1"/>
            <a:endParaRPr lang="pt-BR" altLang="en-US" sz="2400"/>
          </a:p>
          <a:p>
            <a:pPr eaLnBrk="1" hangingPunct="1"/>
            <a:endParaRPr lang="pt-BR" altLang="en-US" sz="2400"/>
          </a:p>
          <a:p>
            <a:pPr eaLnBrk="1" hangingPunct="1"/>
            <a:endParaRPr lang="pt-BR" altLang="en-US" sz="2400"/>
          </a:p>
          <a:p>
            <a:pPr eaLnBrk="1" hangingPunct="1"/>
            <a:endParaRPr lang="pt-BR" altLang="en-US" sz="1200"/>
          </a:p>
          <a:p>
            <a:pPr eaLnBrk="1" hangingPunct="1"/>
            <a:endParaRPr lang="pt-BR" altLang="en-US" sz="2400"/>
          </a:p>
          <a:p>
            <a:pPr eaLnBrk="1" hangingPunct="1"/>
            <a:endParaRPr lang="pt-BR" altLang="en-US" sz="2400"/>
          </a:p>
          <a:p>
            <a:pPr eaLnBrk="1" hangingPunct="1"/>
            <a:r>
              <a:rPr lang="pt-BR" altLang="en-US" sz="2400"/>
              <a:t>B) </a:t>
            </a:r>
            <a:endParaRPr lang="en-US" altLang="en-US" sz="2400"/>
          </a:p>
        </p:txBody>
      </p:sp>
      <p:graphicFrame>
        <p:nvGraphicFramePr>
          <p:cNvPr id="25606" name="Object 4">
            <a:extLst>
              <a:ext uri="{FF2B5EF4-FFF2-40B4-BE49-F238E27FC236}">
                <a16:creationId xmlns:a16="http://schemas.microsoft.com/office/drawing/2014/main" id="{BA138D31-FF2F-4708-A965-D5309E882C4A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727200" y="1727200"/>
          <a:ext cx="25400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91726" imgH="1091726" progId="Equation.3">
                  <p:embed/>
                </p:oleObj>
              </mc:Choice>
              <mc:Fallback>
                <p:oleObj name="Equation" r:id="rId2" imgW="1091726" imgH="109172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1727200"/>
                        <a:ext cx="2540000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8">
            <a:extLst>
              <a:ext uri="{FF2B5EF4-FFF2-40B4-BE49-F238E27FC236}">
                <a16:creationId xmlns:a16="http://schemas.microsoft.com/office/drawing/2014/main" id="{F5803BC8-081B-41CE-A2B1-4DF203F605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572000"/>
          <a:ext cx="4559300" cy="166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2600" imgH="685800" progId="Equation.DSMT4">
                  <p:embed/>
                </p:oleObj>
              </mc:Choice>
              <mc:Fallback>
                <p:oleObj name="Equation" r:id="rId4" imgW="1752600" imgH="685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572000"/>
                        <a:ext cx="4559300" cy="166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5C646AB-265D-490E-8173-C685B90658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Derivada Total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CD04CF6-5778-4AF1-9128-58179B2A7DA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05000"/>
            <a:ext cx="3810000" cy="4530725"/>
          </a:xfrm>
        </p:spPr>
        <p:txBody>
          <a:bodyPr/>
          <a:lstStyle/>
          <a:p>
            <a:pPr eaLnBrk="1" hangingPunct="1"/>
            <a:r>
              <a:rPr lang="pt-BR" altLang="en-US" sz="2400"/>
              <a:t>Se </a:t>
            </a:r>
            <a:endParaRPr lang="en-US" altLang="en-US" sz="2400"/>
          </a:p>
        </p:txBody>
      </p:sp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234DE0BE-05D4-402D-883D-A3B167DE2125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828800" y="1685925"/>
          <a:ext cx="564356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51100" imgH="419100" progId="Equation.DSMT4">
                  <p:embed/>
                </p:oleObj>
              </mc:Choice>
              <mc:Fallback>
                <p:oleObj name="Equation" r:id="rId2" imgW="24511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85925"/>
                        <a:ext cx="5643563" cy="965200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CaixaDeTexto 1">
            <a:extLst>
              <a:ext uri="{FF2B5EF4-FFF2-40B4-BE49-F238E27FC236}">
                <a16:creationId xmlns:a16="http://schemas.microsoft.com/office/drawing/2014/main" id="{701F9AFA-9382-4EB5-B770-ACB18ABF5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048000"/>
            <a:ext cx="45720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Calcula a variação na utilidade proveniente de uma variação conjunta em x e y.</a:t>
            </a:r>
            <a:endParaRPr lang="en-US" altLang="en-US" sz="1800"/>
          </a:p>
        </p:txBody>
      </p:sp>
      <p:sp>
        <p:nvSpPr>
          <p:cNvPr id="3" name="Chave esquerda 2">
            <a:extLst>
              <a:ext uri="{FF2B5EF4-FFF2-40B4-BE49-F238E27FC236}">
                <a16:creationId xmlns:a16="http://schemas.microsoft.com/office/drawing/2014/main" id="{D7376FB4-9DD1-48CF-AEE7-6EA65F78C046}"/>
              </a:ext>
            </a:extLst>
          </p:cNvPr>
          <p:cNvSpPr/>
          <p:nvPr/>
        </p:nvSpPr>
        <p:spPr>
          <a:xfrm rot="16200000">
            <a:off x="6249194" y="1753394"/>
            <a:ext cx="225425" cy="221138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A5E047E2-AC9E-4C28-AFF1-11078574388F}"/>
              </a:ext>
            </a:extLst>
          </p:cNvPr>
          <p:cNvCxnSpPr/>
          <p:nvPr/>
        </p:nvCxnSpPr>
        <p:spPr>
          <a:xfrm>
            <a:off x="1981200" y="2362200"/>
            <a:ext cx="0" cy="1676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2" name="CaixaDeTexto 4">
            <a:extLst>
              <a:ext uri="{FF2B5EF4-FFF2-40B4-BE49-F238E27FC236}">
                <a16:creationId xmlns:a16="http://schemas.microsoft.com/office/drawing/2014/main" id="{ACCD6487-8243-46EF-80C3-CD0686D99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8600"/>
            <a:ext cx="48768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/>
              <a:t>Utilidade total resultante do consumo de x e y.</a:t>
            </a:r>
            <a:endParaRPr lang="en-US" altLang="pt-B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7E583E1-15CD-42F6-B87F-6F4D96CAE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Curva de Indiferença</a:t>
            </a:r>
          </a:p>
        </p:txBody>
      </p:sp>
      <p:sp>
        <p:nvSpPr>
          <p:cNvPr id="27651" name="Rectangle 7">
            <a:extLst>
              <a:ext uri="{FF2B5EF4-FFF2-40B4-BE49-F238E27FC236}">
                <a16:creationId xmlns:a16="http://schemas.microsoft.com/office/drawing/2014/main" id="{B46474E0-1255-4BBE-91D1-DD4B7C2FD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743200"/>
            <a:ext cx="3492500" cy="1262063"/>
          </a:xfrm>
          <a:prstGeom prst="rect">
            <a:avLst/>
          </a:prstGeom>
          <a:solidFill>
            <a:srgbClr val="DDDDDD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BB914B8-0053-4CB1-9D4F-25CEDD801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8" y="1655763"/>
            <a:ext cx="8383587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pt-BR" altLang="en-US" sz="2000"/>
              <a:t>Dada uma função utilidade,  tal  que  uma  curva  de  indiferença seja representada por  U(x,y) = C, onde  C é uma constante que mede o nível de utilidade, se tomarmos a diferencial total, devemos ter:  </a:t>
            </a:r>
          </a:p>
          <a:p>
            <a:pPr algn="just"/>
            <a:endParaRPr lang="pt-BR" altLang="en-US" sz="2000"/>
          </a:p>
          <a:p>
            <a:pPr algn="just">
              <a:buFont typeface="Wingdings" panose="05000000000000000000" pitchFamily="2" charset="2"/>
              <a:buNone/>
            </a:pPr>
            <a:endParaRPr lang="pt-BR" altLang="en-US" sz="2000"/>
          </a:p>
          <a:p>
            <a:pPr algn="just">
              <a:buFont typeface="Wingdings" panose="05000000000000000000" pitchFamily="2" charset="2"/>
              <a:buNone/>
            </a:pPr>
            <a:endParaRPr lang="pt-BR" altLang="en-US" sz="2000"/>
          </a:p>
        </p:txBody>
      </p:sp>
      <p:graphicFrame>
        <p:nvGraphicFramePr>
          <p:cNvPr id="27653" name="Object 4">
            <a:extLst>
              <a:ext uri="{FF2B5EF4-FFF2-40B4-BE49-F238E27FC236}">
                <a16:creationId xmlns:a16="http://schemas.microsoft.com/office/drawing/2014/main" id="{EC09287A-EC87-4337-8FF3-3DEC607C324B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295400" y="2868613"/>
          <a:ext cx="323691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800" imgH="419100" progId="Equation.DSMT4">
                  <p:embed/>
                </p:oleObj>
              </mc:Choice>
              <mc:Fallback>
                <p:oleObj name="Equation" r:id="rId2" imgW="1193800" imgH="419100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68613"/>
                        <a:ext cx="3236913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8">
            <a:extLst>
              <a:ext uri="{FF2B5EF4-FFF2-40B4-BE49-F238E27FC236}">
                <a16:creationId xmlns:a16="http://schemas.microsoft.com/office/drawing/2014/main" id="{DACEA620-073F-442D-8077-C713F170B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575" y="2835275"/>
            <a:ext cx="1206500" cy="1023938"/>
          </a:xfrm>
          <a:prstGeom prst="rect">
            <a:avLst/>
          </a:prstGeom>
          <a:noFill/>
          <a:ln w="12700">
            <a:solidFill>
              <a:srgbClr val="37654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27655" name="Rectangle 9">
            <a:extLst>
              <a:ext uri="{FF2B5EF4-FFF2-40B4-BE49-F238E27FC236}">
                <a16:creationId xmlns:a16="http://schemas.microsoft.com/office/drawing/2014/main" id="{E5236B51-3A24-47CC-8F52-71D12BEA5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8600" y="2835275"/>
            <a:ext cx="1131888" cy="1023938"/>
          </a:xfrm>
          <a:prstGeom prst="rect">
            <a:avLst/>
          </a:prstGeom>
          <a:noFill/>
          <a:ln w="12700">
            <a:solidFill>
              <a:srgbClr val="37654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27656" name="Line 10">
            <a:extLst>
              <a:ext uri="{FF2B5EF4-FFF2-40B4-BE49-F238E27FC236}">
                <a16:creationId xmlns:a16="http://schemas.microsoft.com/office/drawing/2014/main" id="{9B6B045A-E354-4015-B27D-8C21F2C8A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8575" y="3883025"/>
            <a:ext cx="0" cy="129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27657" name="Line 11">
            <a:extLst>
              <a:ext uri="{FF2B5EF4-FFF2-40B4-BE49-F238E27FC236}">
                <a16:creationId xmlns:a16="http://schemas.microsoft.com/office/drawing/2014/main" id="{40BFFAFB-87A2-4373-B941-64558AAC46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8575" y="5189538"/>
            <a:ext cx="2365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7658" name="Text Box 12">
            <a:extLst>
              <a:ext uri="{FF2B5EF4-FFF2-40B4-BE49-F238E27FC236}">
                <a16:creationId xmlns:a16="http://schemas.microsoft.com/office/drawing/2014/main" id="{41CAD5A0-F612-48D0-A83C-E84D4991C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3" y="5029200"/>
            <a:ext cx="4389437" cy="646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800"/>
              <a:t>Variação na utilidade total proveniente de  uma variação na quantidade do bem X.</a:t>
            </a:r>
          </a:p>
        </p:txBody>
      </p:sp>
      <p:sp>
        <p:nvSpPr>
          <p:cNvPr id="27659" name="Text Box 13">
            <a:extLst>
              <a:ext uri="{FF2B5EF4-FFF2-40B4-BE49-F238E27FC236}">
                <a16:creationId xmlns:a16="http://schemas.microsoft.com/office/drawing/2014/main" id="{9C8E6D1D-739D-420E-B3B6-A558EA267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4148138"/>
            <a:ext cx="4560887" cy="646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800"/>
              <a:t>Variação  na   utilidade   total   proveniente   de uma variação na quantidade do bem Y.</a:t>
            </a:r>
          </a:p>
        </p:txBody>
      </p:sp>
      <p:sp>
        <p:nvSpPr>
          <p:cNvPr id="27660" name="Line 14">
            <a:extLst>
              <a:ext uri="{FF2B5EF4-FFF2-40B4-BE49-F238E27FC236}">
                <a16:creationId xmlns:a16="http://schemas.microsoft.com/office/drawing/2014/main" id="{FFF8033E-1FCE-4058-8811-9D86E9910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9713" y="3852863"/>
            <a:ext cx="0" cy="438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27661" name="Line 15">
            <a:extLst>
              <a:ext uri="{FF2B5EF4-FFF2-40B4-BE49-F238E27FC236}">
                <a16:creationId xmlns:a16="http://schemas.microsoft.com/office/drawing/2014/main" id="{D6F932C3-8604-4A30-8129-CA12C0E693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9713" y="4276725"/>
            <a:ext cx="2381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2900447-5B80-474C-8FC3-BB924FC2D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Taxa Marginal de Substituição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648CE12-1DC2-4E28-BE39-B8C2C1827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" y="1600200"/>
            <a:ext cx="8255000" cy="488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pt-BR" altLang="en-US" sz="2400"/>
              <a:t>Resolvendo para para  dy / dx, a inclinação da curva de indiferença, temos:</a:t>
            </a:r>
          </a:p>
          <a:p>
            <a:pPr algn="just"/>
            <a:endParaRPr lang="pt-BR" altLang="en-US" sz="2000"/>
          </a:p>
          <a:p>
            <a:pPr algn="just"/>
            <a:endParaRPr lang="pt-BR" altLang="en-US" sz="3000" b="1"/>
          </a:p>
          <a:p>
            <a:pPr algn="just"/>
            <a:endParaRPr lang="pt-BR" altLang="en-US" sz="2400" b="1"/>
          </a:p>
          <a:p>
            <a:pPr algn="just"/>
            <a:endParaRPr lang="pt-BR" altLang="en-US" sz="2400" b="1"/>
          </a:p>
          <a:p>
            <a:pPr algn="just">
              <a:buFont typeface="Wingdings" panose="05000000000000000000" pitchFamily="2" charset="2"/>
              <a:buNone/>
            </a:pPr>
            <a:endParaRPr lang="pt-BR" altLang="en-US" sz="2400" b="1"/>
          </a:p>
          <a:p>
            <a:pPr algn="just"/>
            <a:r>
              <a:rPr lang="pt-BR" altLang="en-US" sz="2400"/>
              <a:t>Logo, a TMgS</a:t>
            </a:r>
            <a:r>
              <a:rPr lang="pt-BR" altLang="en-US" sz="1400"/>
              <a:t>(y,x)  </a:t>
            </a:r>
            <a:r>
              <a:rPr lang="pt-BR" altLang="en-US" sz="2400"/>
              <a:t>é a razão entre as utilidades marginais de  x  e  y  e  é   dada pela  inclinação  da  curva  de indiferença em um ponto.</a:t>
            </a:r>
          </a:p>
        </p:txBody>
      </p:sp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53BA801C-EA7B-46CB-9954-923B97DBF289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066800" y="2533650"/>
          <a:ext cx="7620000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19500" imgH="787400" progId="Equation.DSMT4">
                  <p:embed/>
                </p:oleObj>
              </mc:Choice>
              <mc:Fallback>
                <p:oleObj name="Equation" r:id="rId2" imgW="3619500" imgH="787400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33650"/>
                        <a:ext cx="7620000" cy="1809750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tângulo 41">
            <a:extLst>
              <a:ext uri="{FF2B5EF4-FFF2-40B4-BE49-F238E27FC236}">
                <a16:creationId xmlns:a16="http://schemas.microsoft.com/office/drawing/2014/main" id="{8174C276-0B9B-4729-BC60-0683EF4E75DB}"/>
              </a:ext>
            </a:extLst>
          </p:cNvPr>
          <p:cNvSpPr/>
          <p:nvPr/>
        </p:nvSpPr>
        <p:spPr>
          <a:xfrm>
            <a:off x="914400" y="1676400"/>
            <a:ext cx="7772400" cy="4953000"/>
          </a:xfrm>
          <a:prstGeom prst="rect">
            <a:avLst/>
          </a:prstGeom>
          <a:solidFill>
            <a:srgbClr val="F8F8F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AEB0C04A-3688-4298-9313-032FC45F6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Graficamente</a:t>
            </a:r>
          </a:p>
        </p:txBody>
      </p:sp>
      <p:sp>
        <p:nvSpPr>
          <p:cNvPr id="29700" name="Line 10">
            <a:extLst>
              <a:ext uri="{FF2B5EF4-FFF2-40B4-BE49-F238E27FC236}">
                <a16:creationId xmlns:a16="http://schemas.microsoft.com/office/drawing/2014/main" id="{486214B2-E452-456A-B387-BC028B2856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7013" y="1993900"/>
            <a:ext cx="0" cy="4184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9701" name="Line 11">
            <a:extLst>
              <a:ext uri="{FF2B5EF4-FFF2-40B4-BE49-F238E27FC236}">
                <a16:creationId xmlns:a16="http://schemas.microsoft.com/office/drawing/2014/main" id="{BF39FB00-D154-4515-A5B3-965CD139E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6165850"/>
            <a:ext cx="4195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9702" name="Rectangle 12">
            <a:extLst>
              <a:ext uri="{FF2B5EF4-FFF2-40B4-BE49-F238E27FC236}">
                <a16:creationId xmlns:a16="http://schemas.microsoft.com/office/drawing/2014/main" id="{E393678F-778E-4EE4-B6C2-927097283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6094413"/>
            <a:ext cx="354012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x</a:t>
            </a:r>
          </a:p>
        </p:txBody>
      </p:sp>
      <p:sp>
        <p:nvSpPr>
          <p:cNvPr id="29703" name="Rectangle 13">
            <a:extLst>
              <a:ext uri="{FF2B5EF4-FFF2-40B4-BE49-F238E27FC236}">
                <a16:creationId xmlns:a16="http://schemas.microsoft.com/office/drawing/2014/main" id="{F50F538D-011C-4294-BA08-1E3218801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138" y="1676400"/>
            <a:ext cx="35401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y</a:t>
            </a:r>
          </a:p>
        </p:txBody>
      </p:sp>
      <p:sp>
        <p:nvSpPr>
          <p:cNvPr id="29704" name="Rectangle 16">
            <a:extLst>
              <a:ext uri="{FF2B5EF4-FFF2-40B4-BE49-F238E27FC236}">
                <a16:creationId xmlns:a16="http://schemas.microsoft.com/office/drawing/2014/main" id="{1011BE98-F37A-4F49-A680-10C9F78F1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700" y="6138863"/>
            <a:ext cx="434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20</a:t>
            </a:r>
          </a:p>
        </p:txBody>
      </p:sp>
      <p:sp>
        <p:nvSpPr>
          <p:cNvPr id="29705" name="Rectangle 17">
            <a:extLst>
              <a:ext uri="{FF2B5EF4-FFF2-40B4-BE49-F238E27FC236}">
                <a16:creationId xmlns:a16="http://schemas.microsoft.com/office/drawing/2014/main" id="{89024655-93EA-4C6B-9EDE-9F15E54C3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4403725"/>
            <a:ext cx="46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20</a:t>
            </a:r>
          </a:p>
        </p:txBody>
      </p:sp>
      <p:sp>
        <p:nvSpPr>
          <p:cNvPr id="29706" name="Rectangle 18">
            <a:extLst>
              <a:ext uri="{FF2B5EF4-FFF2-40B4-BE49-F238E27FC236}">
                <a16:creationId xmlns:a16="http://schemas.microsoft.com/office/drawing/2014/main" id="{589F37E2-E668-4A3E-A422-845FF4427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3497263"/>
            <a:ext cx="46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30</a:t>
            </a:r>
          </a:p>
        </p:txBody>
      </p:sp>
      <p:sp>
        <p:nvSpPr>
          <p:cNvPr id="29707" name="Rectangle 19">
            <a:extLst>
              <a:ext uri="{FF2B5EF4-FFF2-40B4-BE49-F238E27FC236}">
                <a16:creationId xmlns:a16="http://schemas.microsoft.com/office/drawing/2014/main" id="{9B24067E-BD0A-4C0E-AC95-1C13EBF36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025" y="2592388"/>
            <a:ext cx="46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40</a:t>
            </a:r>
          </a:p>
        </p:txBody>
      </p:sp>
      <p:grpSp>
        <p:nvGrpSpPr>
          <p:cNvPr id="16" name="Group 40">
            <a:extLst>
              <a:ext uri="{FF2B5EF4-FFF2-40B4-BE49-F238E27FC236}">
                <a16:creationId xmlns:a16="http://schemas.microsoft.com/office/drawing/2014/main" id="{AD381C4E-53B6-4A67-BD39-E05CBE0E02DF}"/>
              </a:ext>
            </a:extLst>
          </p:cNvPr>
          <p:cNvGrpSpPr>
            <a:grpSpLocks/>
          </p:cNvGrpSpPr>
          <p:nvPr/>
        </p:nvGrpSpPr>
        <p:grpSpPr bwMode="auto">
          <a:xfrm>
            <a:off x="3105150" y="2527300"/>
            <a:ext cx="3981450" cy="3340100"/>
            <a:chOff x="1653" y="1444"/>
            <a:chExt cx="2508" cy="2104"/>
          </a:xfrm>
        </p:grpSpPr>
        <p:sp>
          <p:nvSpPr>
            <p:cNvPr id="29726" name="Freeform 4">
              <a:extLst>
                <a:ext uri="{FF2B5EF4-FFF2-40B4-BE49-F238E27FC236}">
                  <a16:creationId xmlns:a16="http://schemas.microsoft.com/office/drawing/2014/main" id="{E1DB4F9E-E3DE-4780-8980-DFF5A30CA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3" y="1444"/>
              <a:ext cx="2189" cy="1997"/>
            </a:xfrm>
            <a:custGeom>
              <a:avLst/>
              <a:gdLst>
                <a:gd name="T0" fmla="*/ 0 w 2189"/>
                <a:gd name="T1" fmla="*/ 0 h 1997"/>
                <a:gd name="T2" fmla="*/ 6 w 2189"/>
                <a:gd name="T3" fmla="*/ 27 h 1997"/>
                <a:gd name="T4" fmla="*/ 19 w 2189"/>
                <a:gd name="T5" fmla="*/ 72 h 1997"/>
                <a:gd name="T6" fmla="*/ 25 w 2189"/>
                <a:gd name="T7" fmla="*/ 116 h 1997"/>
                <a:gd name="T8" fmla="*/ 37 w 2189"/>
                <a:gd name="T9" fmla="*/ 171 h 1997"/>
                <a:gd name="T10" fmla="*/ 62 w 2189"/>
                <a:gd name="T11" fmla="*/ 287 h 1997"/>
                <a:gd name="T12" fmla="*/ 98 w 2189"/>
                <a:gd name="T13" fmla="*/ 403 h 1997"/>
                <a:gd name="T14" fmla="*/ 123 w 2189"/>
                <a:gd name="T15" fmla="*/ 464 h 1997"/>
                <a:gd name="T16" fmla="*/ 148 w 2189"/>
                <a:gd name="T17" fmla="*/ 531 h 1997"/>
                <a:gd name="T18" fmla="*/ 209 w 2189"/>
                <a:gd name="T19" fmla="*/ 674 h 1997"/>
                <a:gd name="T20" fmla="*/ 277 w 2189"/>
                <a:gd name="T21" fmla="*/ 813 h 1997"/>
                <a:gd name="T22" fmla="*/ 314 w 2189"/>
                <a:gd name="T23" fmla="*/ 885 h 1997"/>
                <a:gd name="T24" fmla="*/ 350 w 2189"/>
                <a:gd name="T25" fmla="*/ 945 h 1997"/>
                <a:gd name="T26" fmla="*/ 424 w 2189"/>
                <a:gd name="T27" fmla="*/ 1062 h 1997"/>
                <a:gd name="T28" fmla="*/ 504 w 2189"/>
                <a:gd name="T29" fmla="*/ 1172 h 1997"/>
                <a:gd name="T30" fmla="*/ 590 w 2189"/>
                <a:gd name="T31" fmla="*/ 1277 h 1997"/>
                <a:gd name="T32" fmla="*/ 695 w 2189"/>
                <a:gd name="T33" fmla="*/ 1377 h 1997"/>
                <a:gd name="T34" fmla="*/ 756 w 2189"/>
                <a:gd name="T35" fmla="*/ 1427 h 1997"/>
                <a:gd name="T36" fmla="*/ 818 w 2189"/>
                <a:gd name="T37" fmla="*/ 1476 h 1997"/>
                <a:gd name="T38" fmla="*/ 959 w 2189"/>
                <a:gd name="T39" fmla="*/ 1571 h 1997"/>
                <a:gd name="T40" fmla="*/ 1106 w 2189"/>
                <a:gd name="T41" fmla="*/ 1659 h 1997"/>
                <a:gd name="T42" fmla="*/ 1254 w 2189"/>
                <a:gd name="T43" fmla="*/ 1736 h 1997"/>
                <a:gd name="T44" fmla="*/ 1408 w 2189"/>
                <a:gd name="T45" fmla="*/ 1803 h 1997"/>
                <a:gd name="T46" fmla="*/ 1573 w 2189"/>
                <a:gd name="T47" fmla="*/ 1858 h 1997"/>
                <a:gd name="T48" fmla="*/ 1733 w 2189"/>
                <a:gd name="T49" fmla="*/ 1902 h 1997"/>
                <a:gd name="T50" fmla="*/ 1801 w 2189"/>
                <a:gd name="T51" fmla="*/ 1925 h 1997"/>
                <a:gd name="T52" fmla="*/ 1862 w 2189"/>
                <a:gd name="T53" fmla="*/ 1941 h 1997"/>
                <a:gd name="T54" fmla="*/ 1973 w 2189"/>
                <a:gd name="T55" fmla="*/ 1969 h 1997"/>
                <a:gd name="T56" fmla="*/ 2071 w 2189"/>
                <a:gd name="T57" fmla="*/ 1991 h 1997"/>
                <a:gd name="T58" fmla="*/ 2108 w 2189"/>
                <a:gd name="T59" fmla="*/ 1996 h 1997"/>
                <a:gd name="T60" fmla="*/ 2145 w 2189"/>
                <a:gd name="T61" fmla="*/ 1996 h 1997"/>
                <a:gd name="T62" fmla="*/ 2170 w 2189"/>
                <a:gd name="T63" fmla="*/ 1996 h 1997"/>
                <a:gd name="T64" fmla="*/ 2188 w 2189"/>
                <a:gd name="T65" fmla="*/ 1991 h 19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89"/>
                <a:gd name="T100" fmla="*/ 0 h 1997"/>
                <a:gd name="T101" fmla="*/ 2189 w 2189"/>
                <a:gd name="T102" fmla="*/ 1997 h 19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89" h="1997">
                  <a:moveTo>
                    <a:pt x="0" y="0"/>
                  </a:moveTo>
                  <a:lnTo>
                    <a:pt x="6" y="27"/>
                  </a:lnTo>
                  <a:lnTo>
                    <a:pt x="19" y="72"/>
                  </a:lnTo>
                  <a:lnTo>
                    <a:pt x="25" y="116"/>
                  </a:lnTo>
                  <a:lnTo>
                    <a:pt x="37" y="171"/>
                  </a:lnTo>
                  <a:lnTo>
                    <a:pt x="62" y="287"/>
                  </a:lnTo>
                  <a:lnTo>
                    <a:pt x="98" y="403"/>
                  </a:lnTo>
                  <a:lnTo>
                    <a:pt x="123" y="464"/>
                  </a:lnTo>
                  <a:lnTo>
                    <a:pt x="148" y="531"/>
                  </a:lnTo>
                  <a:lnTo>
                    <a:pt x="209" y="674"/>
                  </a:lnTo>
                  <a:lnTo>
                    <a:pt x="277" y="813"/>
                  </a:lnTo>
                  <a:lnTo>
                    <a:pt x="314" y="885"/>
                  </a:lnTo>
                  <a:lnTo>
                    <a:pt x="350" y="945"/>
                  </a:lnTo>
                  <a:lnTo>
                    <a:pt x="424" y="1062"/>
                  </a:lnTo>
                  <a:lnTo>
                    <a:pt x="504" y="1172"/>
                  </a:lnTo>
                  <a:lnTo>
                    <a:pt x="590" y="1277"/>
                  </a:lnTo>
                  <a:lnTo>
                    <a:pt x="695" y="1377"/>
                  </a:lnTo>
                  <a:lnTo>
                    <a:pt x="756" y="1427"/>
                  </a:lnTo>
                  <a:lnTo>
                    <a:pt x="818" y="1476"/>
                  </a:lnTo>
                  <a:lnTo>
                    <a:pt x="959" y="1571"/>
                  </a:lnTo>
                  <a:lnTo>
                    <a:pt x="1106" y="1659"/>
                  </a:lnTo>
                  <a:lnTo>
                    <a:pt x="1254" y="1736"/>
                  </a:lnTo>
                  <a:lnTo>
                    <a:pt x="1408" y="1803"/>
                  </a:lnTo>
                  <a:lnTo>
                    <a:pt x="1573" y="1858"/>
                  </a:lnTo>
                  <a:lnTo>
                    <a:pt x="1733" y="1902"/>
                  </a:lnTo>
                  <a:lnTo>
                    <a:pt x="1801" y="1925"/>
                  </a:lnTo>
                  <a:lnTo>
                    <a:pt x="1862" y="1941"/>
                  </a:lnTo>
                  <a:lnTo>
                    <a:pt x="1973" y="1969"/>
                  </a:lnTo>
                  <a:lnTo>
                    <a:pt x="2071" y="1991"/>
                  </a:lnTo>
                  <a:lnTo>
                    <a:pt x="2108" y="1996"/>
                  </a:lnTo>
                  <a:lnTo>
                    <a:pt x="2145" y="1996"/>
                  </a:lnTo>
                  <a:lnTo>
                    <a:pt x="2170" y="1996"/>
                  </a:lnTo>
                  <a:lnTo>
                    <a:pt x="2188" y="1991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27" name="Rectangle 24">
              <a:extLst>
                <a:ext uri="{FF2B5EF4-FFF2-40B4-BE49-F238E27FC236}">
                  <a16:creationId xmlns:a16="http://schemas.microsoft.com/office/drawing/2014/main" id="{EEBD2C52-0040-46E2-879C-8964CA775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3" y="3300"/>
              <a:ext cx="288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/>
                <a:t>U</a:t>
              </a:r>
              <a:r>
                <a:rPr lang="en-US" altLang="en-US" sz="2000" b="1" i="1" baseline="-25000"/>
                <a:t>1</a:t>
              </a:r>
            </a:p>
          </p:txBody>
        </p:sp>
      </p:grpSp>
      <p:grpSp>
        <p:nvGrpSpPr>
          <p:cNvPr id="19" name="Group 43">
            <a:extLst>
              <a:ext uri="{FF2B5EF4-FFF2-40B4-BE49-F238E27FC236}">
                <a16:creationId xmlns:a16="http://schemas.microsoft.com/office/drawing/2014/main" id="{DAD9BE61-688B-47AA-9EFB-277243040144}"/>
              </a:ext>
            </a:extLst>
          </p:cNvPr>
          <p:cNvGrpSpPr>
            <a:grpSpLocks/>
          </p:cNvGrpSpPr>
          <p:nvPr/>
        </p:nvGrpSpPr>
        <p:grpSpPr bwMode="auto">
          <a:xfrm>
            <a:off x="2747963" y="3292475"/>
            <a:ext cx="1109662" cy="2819400"/>
            <a:chOff x="1428" y="1926"/>
            <a:chExt cx="699" cy="1776"/>
          </a:xfrm>
        </p:grpSpPr>
        <p:sp>
          <p:nvSpPr>
            <p:cNvPr id="29722" name="Line 25">
              <a:extLst>
                <a:ext uri="{FF2B5EF4-FFF2-40B4-BE49-F238E27FC236}">
                  <a16:creationId xmlns:a16="http://schemas.microsoft.com/office/drawing/2014/main" id="{B706BD6E-1306-4006-AD65-D5796E87F9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8" y="2208"/>
              <a:ext cx="4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3" name="Oval 26">
              <a:extLst>
                <a:ext uri="{FF2B5EF4-FFF2-40B4-BE49-F238E27FC236}">
                  <a16:creationId xmlns:a16="http://schemas.microsoft.com/office/drawing/2014/main" id="{0D4AACB3-11CA-459D-B3CF-C6DC5CDE9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60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29724" name="Line 27">
              <a:extLst>
                <a:ext uri="{FF2B5EF4-FFF2-40B4-BE49-F238E27FC236}">
                  <a16:creationId xmlns:a16="http://schemas.microsoft.com/office/drawing/2014/main" id="{0A112A7A-6D06-48F4-B330-FE25BE6D00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2178"/>
              <a:ext cx="0" cy="15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5" name="Rectangle 28">
              <a:extLst>
                <a:ext uri="{FF2B5EF4-FFF2-40B4-BE49-F238E27FC236}">
                  <a16:creationId xmlns:a16="http://schemas.microsoft.com/office/drawing/2014/main" id="{C5949315-916C-41C7-A84F-273DFBD2B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" y="192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 b="1" i="1"/>
                <a:t>A</a:t>
              </a:r>
              <a:endParaRPr lang="en-US" altLang="en-US" sz="1800" b="1" i="1"/>
            </a:p>
          </p:txBody>
        </p:sp>
      </p:grpSp>
      <p:grpSp>
        <p:nvGrpSpPr>
          <p:cNvPr id="29" name="Group 54">
            <a:extLst>
              <a:ext uri="{FF2B5EF4-FFF2-40B4-BE49-F238E27FC236}">
                <a16:creationId xmlns:a16="http://schemas.microsoft.com/office/drawing/2014/main" id="{20F2EE1F-A18F-4B20-AF25-21A7B5538DA8}"/>
              </a:ext>
            </a:extLst>
          </p:cNvPr>
          <p:cNvGrpSpPr>
            <a:grpSpLocks/>
          </p:cNvGrpSpPr>
          <p:nvPr/>
        </p:nvGrpSpPr>
        <p:grpSpPr bwMode="auto">
          <a:xfrm>
            <a:off x="1541463" y="2865438"/>
            <a:ext cx="2797175" cy="3067050"/>
            <a:chOff x="668" y="1657"/>
            <a:chExt cx="1762" cy="1932"/>
          </a:xfrm>
        </p:grpSpPr>
        <p:grpSp>
          <p:nvGrpSpPr>
            <p:cNvPr id="29714" name="Group 52">
              <a:extLst>
                <a:ext uri="{FF2B5EF4-FFF2-40B4-BE49-F238E27FC236}">
                  <a16:creationId xmlns:a16="http://schemas.microsoft.com/office/drawing/2014/main" id="{773969C2-FB3B-49CB-A4BF-20B7E1D962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8" y="1657"/>
              <a:ext cx="1762" cy="1932"/>
              <a:chOff x="668" y="1657"/>
              <a:chExt cx="1762" cy="1932"/>
            </a:xfrm>
          </p:grpSpPr>
          <p:sp>
            <p:nvSpPr>
              <p:cNvPr id="29716" name="Freeform 33">
                <a:extLst>
                  <a:ext uri="{FF2B5EF4-FFF2-40B4-BE49-F238E27FC236}">
                    <a16:creationId xmlns:a16="http://schemas.microsoft.com/office/drawing/2014/main" id="{6E855473-A9DC-4E91-AE99-EB073DC159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9" y="2207"/>
                <a:ext cx="145" cy="531"/>
              </a:xfrm>
              <a:custGeom>
                <a:avLst/>
                <a:gdLst>
                  <a:gd name="T0" fmla="*/ 144 w 145"/>
                  <a:gd name="T1" fmla="*/ 0 h 531"/>
                  <a:gd name="T2" fmla="*/ 114 w 145"/>
                  <a:gd name="T3" fmla="*/ 4 h 531"/>
                  <a:gd name="T4" fmla="*/ 93 w 145"/>
                  <a:gd name="T5" fmla="*/ 13 h 531"/>
                  <a:gd name="T6" fmla="*/ 78 w 145"/>
                  <a:gd name="T7" fmla="*/ 26 h 531"/>
                  <a:gd name="T8" fmla="*/ 72 w 145"/>
                  <a:gd name="T9" fmla="*/ 44 h 531"/>
                  <a:gd name="T10" fmla="*/ 72 w 145"/>
                  <a:gd name="T11" fmla="*/ 219 h 531"/>
                  <a:gd name="T12" fmla="*/ 72 w 145"/>
                  <a:gd name="T13" fmla="*/ 228 h 531"/>
                  <a:gd name="T14" fmla="*/ 66 w 145"/>
                  <a:gd name="T15" fmla="*/ 237 h 531"/>
                  <a:gd name="T16" fmla="*/ 51 w 145"/>
                  <a:gd name="T17" fmla="*/ 250 h 531"/>
                  <a:gd name="T18" fmla="*/ 27 w 145"/>
                  <a:gd name="T19" fmla="*/ 258 h 531"/>
                  <a:gd name="T20" fmla="*/ 0 w 145"/>
                  <a:gd name="T21" fmla="*/ 263 h 531"/>
                  <a:gd name="T22" fmla="*/ 27 w 145"/>
                  <a:gd name="T23" fmla="*/ 267 h 531"/>
                  <a:gd name="T24" fmla="*/ 51 w 145"/>
                  <a:gd name="T25" fmla="*/ 276 h 531"/>
                  <a:gd name="T26" fmla="*/ 66 w 145"/>
                  <a:gd name="T27" fmla="*/ 294 h 531"/>
                  <a:gd name="T28" fmla="*/ 72 w 145"/>
                  <a:gd name="T29" fmla="*/ 302 h 531"/>
                  <a:gd name="T30" fmla="*/ 72 w 145"/>
                  <a:gd name="T31" fmla="*/ 311 h 531"/>
                  <a:gd name="T32" fmla="*/ 72 w 145"/>
                  <a:gd name="T33" fmla="*/ 486 h 531"/>
                  <a:gd name="T34" fmla="*/ 78 w 145"/>
                  <a:gd name="T35" fmla="*/ 504 h 531"/>
                  <a:gd name="T36" fmla="*/ 93 w 145"/>
                  <a:gd name="T37" fmla="*/ 517 h 531"/>
                  <a:gd name="T38" fmla="*/ 114 w 145"/>
                  <a:gd name="T39" fmla="*/ 526 h 531"/>
                  <a:gd name="T40" fmla="*/ 144 w 145"/>
                  <a:gd name="T41" fmla="*/ 530 h 53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5"/>
                  <a:gd name="T64" fmla="*/ 0 h 531"/>
                  <a:gd name="T65" fmla="*/ 145 w 145"/>
                  <a:gd name="T66" fmla="*/ 531 h 53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5" h="531">
                    <a:moveTo>
                      <a:pt x="144" y="0"/>
                    </a:moveTo>
                    <a:lnTo>
                      <a:pt x="114" y="4"/>
                    </a:lnTo>
                    <a:lnTo>
                      <a:pt x="93" y="13"/>
                    </a:lnTo>
                    <a:lnTo>
                      <a:pt x="78" y="26"/>
                    </a:lnTo>
                    <a:lnTo>
                      <a:pt x="72" y="44"/>
                    </a:lnTo>
                    <a:lnTo>
                      <a:pt x="72" y="219"/>
                    </a:lnTo>
                    <a:lnTo>
                      <a:pt x="72" y="228"/>
                    </a:lnTo>
                    <a:lnTo>
                      <a:pt x="66" y="237"/>
                    </a:lnTo>
                    <a:lnTo>
                      <a:pt x="51" y="250"/>
                    </a:lnTo>
                    <a:lnTo>
                      <a:pt x="27" y="258"/>
                    </a:lnTo>
                    <a:lnTo>
                      <a:pt x="0" y="263"/>
                    </a:lnTo>
                    <a:lnTo>
                      <a:pt x="27" y="267"/>
                    </a:lnTo>
                    <a:lnTo>
                      <a:pt x="51" y="276"/>
                    </a:lnTo>
                    <a:lnTo>
                      <a:pt x="66" y="294"/>
                    </a:lnTo>
                    <a:lnTo>
                      <a:pt x="72" y="302"/>
                    </a:lnTo>
                    <a:lnTo>
                      <a:pt x="72" y="311"/>
                    </a:lnTo>
                    <a:lnTo>
                      <a:pt x="72" y="486"/>
                    </a:lnTo>
                    <a:lnTo>
                      <a:pt x="78" y="504"/>
                    </a:lnTo>
                    <a:lnTo>
                      <a:pt x="93" y="517"/>
                    </a:lnTo>
                    <a:lnTo>
                      <a:pt x="114" y="526"/>
                    </a:lnTo>
                    <a:lnTo>
                      <a:pt x="144" y="53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17" name="Rectangle 34">
                <a:extLst>
                  <a:ext uri="{FF2B5EF4-FFF2-40B4-BE49-F238E27FC236}">
                    <a16:creationId xmlns:a16="http://schemas.microsoft.com/office/drawing/2014/main" id="{73E76EA7-B630-42F3-8016-E2B7EA2F4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8" y="2372"/>
                <a:ext cx="37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b="1">
                    <a:solidFill>
                      <a:schemeClr val="accent2"/>
                    </a:solidFill>
                  </a:rPr>
                  <a:t>-10</a:t>
                </a:r>
                <a:r>
                  <a:rPr lang="en-US" altLang="en-US" sz="1600" b="1" i="1">
                    <a:solidFill>
                      <a:schemeClr val="accent2"/>
                    </a:solidFill>
                  </a:rPr>
                  <a:t>y</a:t>
                </a:r>
              </a:p>
            </p:txBody>
          </p:sp>
          <p:sp>
            <p:nvSpPr>
              <p:cNvPr id="29718" name="Freeform 35">
                <a:extLst>
                  <a:ext uri="{FF2B5EF4-FFF2-40B4-BE49-F238E27FC236}">
                    <a16:creationId xmlns:a16="http://schemas.microsoft.com/office/drawing/2014/main" id="{B4583FF5-8B46-4F5F-9FBC-08AF0265A1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2687"/>
                <a:ext cx="194" cy="195"/>
              </a:xfrm>
              <a:custGeom>
                <a:avLst/>
                <a:gdLst>
                  <a:gd name="T0" fmla="*/ 0 w 194"/>
                  <a:gd name="T1" fmla="*/ 0 h 195"/>
                  <a:gd name="T2" fmla="*/ 0 w 194"/>
                  <a:gd name="T3" fmla="*/ 37 h 195"/>
                  <a:gd name="T4" fmla="*/ 4 w 194"/>
                  <a:gd name="T5" fmla="*/ 70 h 195"/>
                  <a:gd name="T6" fmla="*/ 10 w 194"/>
                  <a:gd name="T7" fmla="*/ 88 h 195"/>
                  <a:gd name="T8" fmla="*/ 17 w 194"/>
                  <a:gd name="T9" fmla="*/ 97 h 195"/>
                  <a:gd name="T10" fmla="*/ 81 w 194"/>
                  <a:gd name="T11" fmla="*/ 97 h 195"/>
                  <a:gd name="T12" fmla="*/ 88 w 194"/>
                  <a:gd name="T13" fmla="*/ 106 h 195"/>
                  <a:gd name="T14" fmla="*/ 92 w 194"/>
                  <a:gd name="T15" fmla="*/ 125 h 195"/>
                  <a:gd name="T16" fmla="*/ 95 w 194"/>
                  <a:gd name="T17" fmla="*/ 157 h 195"/>
                  <a:gd name="T18" fmla="*/ 95 w 194"/>
                  <a:gd name="T19" fmla="*/ 194 h 195"/>
                  <a:gd name="T20" fmla="*/ 95 w 194"/>
                  <a:gd name="T21" fmla="*/ 157 h 195"/>
                  <a:gd name="T22" fmla="*/ 98 w 194"/>
                  <a:gd name="T23" fmla="*/ 125 h 195"/>
                  <a:gd name="T24" fmla="*/ 105 w 194"/>
                  <a:gd name="T25" fmla="*/ 106 h 195"/>
                  <a:gd name="T26" fmla="*/ 112 w 194"/>
                  <a:gd name="T27" fmla="*/ 97 h 195"/>
                  <a:gd name="T28" fmla="*/ 176 w 194"/>
                  <a:gd name="T29" fmla="*/ 97 h 195"/>
                  <a:gd name="T30" fmla="*/ 183 w 194"/>
                  <a:gd name="T31" fmla="*/ 88 h 195"/>
                  <a:gd name="T32" fmla="*/ 190 w 194"/>
                  <a:gd name="T33" fmla="*/ 70 h 195"/>
                  <a:gd name="T34" fmla="*/ 193 w 194"/>
                  <a:gd name="T35" fmla="*/ 37 h 195"/>
                  <a:gd name="T36" fmla="*/ 193 w 194"/>
                  <a:gd name="T37" fmla="*/ 0 h 19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94"/>
                  <a:gd name="T58" fmla="*/ 0 h 195"/>
                  <a:gd name="T59" fmla="*/ 194 w 194"/>
                  <a:gd name="T60" fmla="*/ 195 h 19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94" h="195">
                    <a:moveTo>
                      <a:pt x="0" y="0"/>
                    </a:moveTo>
                    <a:lnTo>
                      <a:pt x="0" y="37"/>
                    </a:lnTo>
                    <a:lnTo>
                      <a:pt x="4" y="70"/>
                    </a:lnTo>
                    <a:lnTo>
                      <a:pt x="10" y="88"/>
                    </a:lnTo>
                    <a:lnTo>
                      <a:pt x="17" y="97"/>
                    </a:lnTo>
                    <a:lnTo>
                      <a:pt x="81" y="97"/>
                    </a:lnTo>
                    <a:lnTo>
                      <a:pt x="88" y="106"/>
                    </a:lnTo>
                    <a:lnTo>
                      <a:pt x="92" y="125"/>
                    </a:lnTo>
                    <a:lnTo>
                      <a:pt x="95" y="157"/>
                    </a:lnTo>
                    <a:lnTo>
                      <a:pt x="95" y="194"/>
                    </a:lnTo>
                    <a:lnTo>
                      <a:pt x="95" y="157"/>
                    </a:lnTo>
                    <a:lnTo>
                      <a:pt x="98" y="125"/>
                    </a:lnTo>
                    <a:lnTo>
                      <a:pt x="105" y="106"/>
                    </a:lnTo>
                    <a:lnTo>
                      <a:pt x="112" y="97"/>
                    </a:lnTo>
                    <a:lnTo>
                      <a:pt x="176" y="97"/>
                    </a:lnTo>
                    <a:lnTo>
                      <a:pt x="183" y="88"/>
                    </a:lnTo>
                    <a:lnTo>
                      <a:pt x="190" y="70"/>
                    </a:lnTo>
                    <a:lnTo>
                      <a:pt x="193" y="37"/>
                    </a:lnTo>
                    <a:lnTo>
                      <a:pt x="193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19" name="Rectangle 36">
                <a:extLst>
                  <a:ext uri="{FF2B5EF4-FFF2-40B4-BE49-F238E27FC236}">
                    <a16:creationId xmlns:a16="http://schemas.microsoft.com/office/drawing/2014/main" id="{59467B99-9660-40BF-9B7F-04CF06F50C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4" y="3377"/>
                <a:ext cx="40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b="1">
                    <a:solidFill>
                      <a:schemeClr val="accent2"/>
                    </a:solidFill>
                  </a:rPr>
                  <a:t>+10</a:t>
                </a:r>
                <a:r>
                  <a:rPr lang="en-US" altLang="en-US" sz="1600" b="1" i="1">
                    <a:solidFill>
                      <a:schemeClr val="accent2"/>
                    </a:solidFill>
                  </a:rPr>
                  <a:t>x</a:t>
                </a:r>
              </a:p>
            </p:txBody>
          </p:sp>
          <p:sp>
            <p:nvSpPr>
              <p:cNvPr id="29720" name="Line 37">
                <a:extLst>
                  <a:ext uri="{FF2B5EF4-FFF2-40B4-BE49-F238E27FC236}">
                    <a16:creationId xmlns:a16="http://schemas.microsoft.com/office/drawing/2014/main" id="{EC52541E-9770-4122-AC42-0C8C61E7FB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046" y="2910"/>
                <a:ext cx="156" cy="4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21" name="Line 39">
                <a:extLst>
                  <a:ext uri="{FF2B5EF4-FFF2-40B4-BE49-F238E27FC236}">
                    <a16:creationId xmlns:a16="http://schemas.microsoft.com/office/drawing/2014/main" id="{64B335DE-DF76-4CA3-9A6A-DCD303C6F2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22" y="1657"/>
                <a:ext cx="698" cy="147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29715" name="Line 51">
              <a:extLst>
                <a:ext uri="{FF2B5EF4-FFF2-40B4-BE49-F238E27FC236}">
                  <a16:creationId xmlns:a16="http://schemas.microsoft.com/office/drawing/2014/main" id="{FAC474F5-1D39-486F-94DB-4E4337AD4F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2" y="2479"/>
              <a:ext cx="555" cy="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29711" name="Rectangle 16">
            <a:extLst>
              <a:ext uri="{FF2B5EF4-FFF2-40B4-BE49-F238E27FC236}">
                <a16:creationId xmlns:a16="http://schemas.microsoft.com/office/drawing/2014/main" id="{5AF83913-C90A-4F46-86E7-9B053ABF3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2363" y="6146800"/>
            <a:ext cx="43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30</a:t>
            </a:r>
          </a:p>
        </p:txBody>
      </p:sp>
      <p:graphicFrame>
        <p:nvGraphicFramePr>
          <p:cNvPr id="29712" name="Object 4">
            <a:extLst>
              <a:ext uri="{FF2B5EF4-FFF2-40B4-BE49-F238E27FC236}">
                <a16:creationId xmlns:a16="http://schemas.microsoft.com/office/drawing/2014/main" id="{82D66C58-ABD3-4D28-9D31-F2976ADCF43B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170363" y="2457450"/>
          <a:ext cx="238283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003" imgH="266584" progId="Equation.DSMT4">
                  <p:embed/>
                </p:oleObj>
              </mc:Choice>
              <mc:Fallback>
                <p:oleObj name="Equation" r:id="rId2" imgW="914003" imgH="266584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0363" y="2457450"/>
                        <a:ext cx="2382837" cy="695325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616B6A1D-FD7E-4A82-80F6-CF5D1D17C821}"/>
              </a:ext>
            </a:extLst>
          </p:cNvPr>
          <p:cNvCxnSpPr/>
          <p:nvPr/>
        </p:nvCxnSpPr>
        <p:spPr>
          <a:xfrm flipH="1">
            <a:off x="3836988" y="2865438"/>
            <a:ext cx="327025" cy="4270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90A0497-8261-4C4E-B4AF-0921E82B6B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TMgS Para Uma Cobb-Douglas</a:t>
            </a:r>
            <a:endParaRPr lang="en-US" altLang="en-US"/>
          </a:p>
        </p:txBody>
      </p:sp>
      <p:graphicFrame>
        <p:nvGraphicFramePr>
          <p:cNvPr id="30723" name="Objeto 3">
            <a:extLst>
              <a:ext uri="{FF2B5EF4-FFF2-40B4-BE49-F238E27FC236}">
                <a16:creationId xmlns:a16="http://schemas.microsoft.com/office/drawing/2014/main" id="{259FE92F-A6A6-443B-B9D8-48D999B430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1388" y="1676400"/>
          <a:ext cx="760095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81300" imgH="1498600" progId="Equation.DSMT4">
                  <p:embed/>
                </p:oleObj>
              </mc:Choice>
              <mc:Fallback>
                <p:oleObj name="Equation" r:id="rId2" imgW="2781300" imgH="1498600" progId="Equation.DSMT4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1676400"/>
                        <a:ext cx="7600950" cy="38862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to 3">
            <a:extLst>
              <a:ext uri="{FF2B5EF4-FFF2-40B4-BE49-F238E27FC236}">
                <a16:creationId xmlns:a16="http://schemas.microsoft.com/office/drawing/2014/main" id="{FA267DAA-B635-4097-8C1F-593CCA57E2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8050" y="5818188"/>
          <a:ext cx="763428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86100" imgH="393700" progId="Equation.DSMT4">
                  <p:embed/>
                </p:oleObj>
              </mc:Choice>
              <mc:Fallback>
                <p:oleObj name="Equation" r:id="rId4" imgW="3086100" imgH="393700" progId="Equation.DSMT4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5818188"/>
                        <a:ext cx="7634288" cy="92392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A5073D44-1DEE-4EE5-B864-B9DD2C7EC66A}"/>
              </a:ext>
            </a:extLst>
          </p:cNvPr>
          <p:cNvSpPr/>
          <p:nvPr/>
        </p:nvSpPr>
        <p:spPr>
          <a:xfrm>
            <a:off x="762000" y="5162550"/>
            <a:ext cx="8229600" cy="1619250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CFFFB9F-88C8-4FF5-A4BF-F711E2269D8F}"/>
              </a:ext>
            </a:extLst>
          </p:cNvPr>
          <p:cNvSpPr/>
          <p:nvPr/>
        </p:nvSpPr>
        <p:spPr>
          <a:xfrm>
            <a:off x="762000" y="3363913"/>
            <a:ext cx="8229600" cy="1684337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6467550-942A-4CC7-AAE0-F7B43803C8A8}"/>
              </a:ext>
            </a:extLst>
          </p:cNvPr>
          <p:cNvSpPr/>
          <p:nvPr/>
        </p:nvSpPr>
        <p:spPr>
          <a:xfrm>
            <a:off x="762000" y="1695450"/>
            <a:ext cx="8229600" cy="1524000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49" name="Título 1">
            <a:extLst>
              <a:ext uri="{FF2B5EF4-FFF2-40B4-BE49-F238E27FC236}">
                <a16:creationId xmlns:a16="http://schemas.microsoft.com/office/drawing/2014/main" id="{456FA7A0-3F61-486B-9D1F-5D8D8290D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As TMgs</a:t>
            </a:r>
            <a:r>
              <a:rPr lang="pt-BR" altLang="en-US" sz="2200"/>
              <a:t>(y,x) </a:t>
            </a:r>
            <a:r>
              <a:rPr lang="pt-BR" altLang="en-US"/>
              <a:t>de Algumas Funções</a:t>
            </a:r>
            <a:endParaRPr lang="en-US" alt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A3F770-AC45-4A50-B010-C2832B99A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5450"/>
            <a:ext cx="7772400" cy="45307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Cobb</a:t>
            </a:r>
            <a:r>
              <a:rPr lang="pt-BR" dirty="0"/>
              <a:t>-Douglas</a:t>
            </a:r>
          </a:p>
          <a:p>
            <a:pPr>
              <a:defRPr/>
            </a:pPr>
            <a:endParaRPr lang="pt-BR" sz="12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BR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BR" dirty="0"/>
          </a:p>
          <a:p>
            <a:pPr>
              <a:defRPr/>
            </a:pPr>
            <a:r>
              <a:rPr lang="pt-BR" dirty="0"/>
              <a:t>Substitutos Perfeitos</a:t>
            </a:r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sz="1200" dirty="0"/>
          </a:p>
          <a:p>
            <a:pPr>
              <a:defRPr/>
            </a:pPr>
            <a:endParaRPr lang="pt-BR" sz="3200" dirty="0"/>
          </a:p>
          <a:p>
            <a:pPr>
              <a:defRPr/>
            </a:pPr>
            <a:r>
              <a:rPr lang="pt-BR" dirty="0"/>
              <a:t>Complementos Perfeitos</a:t>
            </a:r>
            <a:endParaRPr lang="en-US" dirty="0"/>
          </a:p>
        </p:txBody>
      </p:sp>
      <p:graphicFrame>
        <p:nvGraphicFramePr>
          <p:cNvPr id="31751" name="Objeto 3">
            <a:extLst>
              <a:ext uri="{FF2B5EF4-FFF2-40B4-BE49-F238E27FC236}">
                <a16:creationId xmlns:a16="http://schemas.microsoft.com/office/drawing/2014/main" id="{4073CB8B-A25E-4895-BD88-9961224C0A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04925" y="2152650"/>
          <a:ext cx="59340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09800" imgH="419100" progId="Equation.DSMT4">
                  <p:embed/>
                </p:oleObj>
              </mc:Choice>
              <mc:Fallback>
                <p:oleObj name="Equation" r:id="rId2" imgW="2209800" imgH="419100" progId="Equation.DSMT4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2152650"/>
                        <a:ext cx="59340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to 4">
            <a:extLst>
              <a:ext uri="{FF2B5EF4-FFF2-40B4-BE49-F238E27FC236}">
                <a16:creationId xmlns:a16="http://schemas.microsoft.com/office/drawing/2014/main" id="{595AE89E-B2FE-469B-8BBF-047B4A6A94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12863" y="3905250"/>
          <a:ext cx="76787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36900" imgH="457200" progId="Equation.DSMT4">
                  <p:embed/>
                </p:oleObj>
              </mc:Choice>
              <mc:Fallback>
                <p:oleObj name="Equation" r:id="rId4" imgW="3136900" imgH="457200" progId="Equation.DSMT4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3905250"/>
                        <a:ext cx="76787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to 5">
            <a:extLst>
              <a:ext uri="{FF2B5EF4-FFF2-40B4-BE49-F238E27FC236}">
                <a16:creationId xmlns:a16="http://schemas.microsoft.com/office/drawing/2014/main" id="{C21BDAB3-795C-478D-B5B2-6145356B5B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5962650"/>
          <a:ext cx="60309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62731" imgH="266584" progId="Equation.DSMT4">
                  <p:embed/>
                </p:oleObj>
              </mc:Choice>
              <mc:Fallback>
                <p:oleObj name="Equation" r:id="rId6" imgW="2462731" imgH="266584" progId="Equation.DSMT4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962650"/>
                        <a:ext cx="603091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6">
            <a:extLst>
              <a:ext uri="{FF2B5EF4-FFF2-40B4-BE49-F238E27FC236}">
                <a16:creationId xmlns:a16="http://schemas.microsoft.com/office/drawing/2014/main" id="{F14DD3FB-C280-4E04-9243-00EFACD64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4267200" cy="1752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A4FB0A8B-02A5-43A1-A60B-6683AA114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n-US"/>
              <a:t>Derivadas</a:t>
            </a:r>
            <a:endParaRPr lang="en-US" altLang="en-US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CB6FBB9-9F4F-4282-A056-3997083C024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495800" y="2514600"/>
            <a:ext cx="4495800" cy="8382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1600" b="1"/>
              <a:t>      Podemos calcular a variação do custo total resultante da variação da produção em uma unidade.</a:t>
            </a:r>
            <a:endParaRPr lang="en-US" altLang="en-US" sz="1600" b="1"/>
          </a:p>
        </p:txBody>
      </p:sp>
      <p:graphicFrame>
        <p:nvGraphicFramePr>
          <p:cNvPr id="5125" name="Object 17">
            <a:extLst>
              <a:ext uri="{FF2B5EF4-FFF2-40B4-BE49-F238E27FC236}">
                <a16:creationId xmlns:a16="http://schemas.microsoft.com/office/drawing/2014/main" id="{EF562712-05A5-4AA5-97BD-FAD5B5500AEE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4038600" y="2090738"/>
          <a:ext cx="16764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9392" imgH="203112" progId="Equation.3">
                  <p:embed/>
                </p:oleObj>
              </mc:Choice>
              <mc:Fallback>
                <p:oleObj name="Equation" r:id="rId2" imgW="939392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090738"/>
                        <a:ext cx="16764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Line 5">
            <a:extLst>
              <a:ext uri="{FF2B5EF4-FFF2-40B4-BE49-F238E27FC236}">
                <a16:creationId xmlns:a16="http://schemas.microsoft.com/office/drawing/2014/main" id="{04ECD81F-B35B-4166-BF25-BE32C7CCFA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1919288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27" name="Line 6">
            <a:extLst>
              <a:ext uri="{FF2B5EF4-FFF2-40B4-BE49-F238E27FC236}">
                <a16:creationId xmlns:a16="http://schemas.microsoft.com/office/drawing/2014/main" id="{FEA0B776-F61A-4EEA-A0DC-5B19725E5F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281488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28" name="Text Box 7">
            <a:extLst>
              <a:ext uri="{FF2B5EF4-FFF2-40B4-BE49-F238E27FC236}">
                <a16:creationId xmlns:a16="http://schemas.microsoft.com/office/drawing/2014/main" id="{41B93411-2011-40F3-87F2-48001BE71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66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800" b="1"/>
              <a:t>CT</a:t>
            </a:r>
            <a:endParaRPr lang="en-US" altLang="en-US" sz="1800" b="1"/>
          </a:p>
        </p:txBody>
      </p:sp>
      <p:sp>
        <p:nvSpPr>
          <p:cNvPr id="5129" name="Text Box 8">
            <a:extLst>
              <a:ext uri="{FF2B5EF4-FFF2-40B4-BE49-F238E27FC236}">
                <a16:creationId xmlns:a16="http://schemas.microsoft.com/office/drawing/2014/main" id="{9F5129AF-A778-49D3-9966-7B15FD083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281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800" b="1"/>
              <a:t>Q</a:t>
            </a:r>
            <a:endParaRPr lang="en-US" altLang="en-US" sz="1800" b="1"/>
          </a:p>
        </p:txBody>
      </p:sp>
      <p:sp>
        <p:nvSpPr>
          <p:cNvPr id="5130" name="Line 9">
            <a:extLst>
              <a:ext uri="{FF2B5EF4-FFF2-40B4-BE49-F238E27FC236}">
                <a16:creationId xmlns:a16="http://schemas.microsoft.com/office/drawing/2014/main" id="{C1F2463F-8873-4AFD-9495-432C54A18E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2376488"/>
            <a:ext cx="28956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1" name="Line 10">
            <a:extLst>
              <a:ext uri="{FF2B5EF4-FFF2-40B4-BE49-F238E27FC236}">
                <a16:creationId xmlns:a16="http://schemas.microsoft.com/office/drawing/2014/main" id="{00478EF8-5C3D-4848-8345-4407E03D1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3670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2" name="Line 11">
            <a:extLst>
              <a:ext uri="{FF2B5EF4-FFF2-40B4-BE49-F238E27FC236}">
                <a16:creationId xmlns:a16="http://schemas.microsoft.com/office/drawing/2014/main" id="{810C12E8-5C7E-4F0E-BD13-54575DFC8F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2909888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3" name="Line 12">
            <a:extLst>
              <a:ext uri="{FF2B5EF4-FFF2-40B4-BE49-F238E27FC236}">
                <a16:creationId xmlns:a16="http://schemas.microsoft.com/office/drawing/2014/main" id="{C8CF6F36-0708-4425-B5C0-3D095C040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9098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4" name="Line 13">
            <a:extLst>
              <a:ext uri="{FF2B5EF4-FFF2-40B4-BE49-F238E27FC236}">
                <a16:creationId xmlns:a16="http://schemas.microsoft.com/office/drawing/2014/main" id="{39B87B09-5B0D-45D5-9443-87067F1F38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3670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5" name="Oval 14">
            <a:extLst>
              <a:ext uri="{FF2B5EF4-FFF2-40B4-BE49-F238E27FC236}">
                <a16:creationId xmlns:a16="http://schemas.microsoft.com/office/drawing/2014/main" id="{2BD6A88F-1AD0-43F3-8358-2C164BBAD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9098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36" name="Oval 15">
            <a:extLst>
              <a:ext uri="{FF2B5EF4-FFF2-40B4-BE49-F238E27FC236}">
                <a16:creationId xmlns:a16="http://schemas.microsoft.com/office/drawing/2014/main" id="{345C7103-9D4F-4E1F-8E2B-2DD72005E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3670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37" name="Text Box 16">
            <a:extLst>
              <a:ext uri="{FF2B5EF4-FFF2-40B4-BE49-F238E27FC236}">
                <a16:creationId xmlns:a16="http://schemas.microsoft.com/office/drawing/2014/main" id="{FC23B52C-777A-4602-B257-1BBE6F543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7188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300</a:t>
            </a:r>
            <a:endParaRPr lang="en-US" altLang="en-US" sz="1400" b="1"/>
          </a:p>
        </p:txBody>
      </p:sp>
      <p:sp>
        <p:nvSpPr>
          <p:cNvPr id="5138" name="Text Box 20">
            <a:extLst>
              <a:ext uri="{FF2B5EF4-FFF2-40B4-BE49-F238E27FC236}">
                <a16:creationId xmlns:a16="http://schemas.microsoft.com/office/drawing/2014/main" id="{2A6FC216-EFC3-4E58-872E-34FDFFB8F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281488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100</a:t>
            </a:r>
            <a:endParaRPr lang="en-US" altLang="en-US" sz="1400" b="1"/>
          </a:p>
        </p:txBody>
      </p:sp>
      <p:sp>
        <p:nvSpPr>
          <p:cNvPr id="5139" name="Text Box 21">
            <a:extLst>
              <a:ext uri="{FF2B5EF4-FFF2-40B4-BE49-F238E27FC236}">
                <a16:creationId xmlns:a16="http://schemas.microsoft.com/office/drawing/2014/main" id="{9BE33904-328C-4E86-B484-0B9E4FD16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281488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200</a:t>
            </a:r>
            <a:endParaRPr lang="en-US" altLang="en-US" sz="1400" b="1"/>
          </a:p>
        </p:txBody>
      </p:sp>
      <p:sp>
        <p:nvSpPr>
          <p:cNvPr id="5140" name="Text Box 22">
            <a:extLst>
              <a:ext uri="{FF2B5EF4-FFF2-40B4-BE49-F238E27FC236}">
                <a16:creationId xmlns:a16="http://schemas.microsoft.com/office/drawing/2014/main" id="{48839B78-AE2B-4EF2-BAD0-DB3AAE456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14688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600</a:t>
            </a:r>
            <a:endParaRPr lang="en-US" altLang="en-US" sz="1400" b="1"/>
          </a:p>
        </p:txBody>
      </p:sp>
      <p:sp>
        <p:nvSpPr>
          <p:cNvPr id="5141" name="Text Box 23">
            <a:extLst>
              <a:ext uri="{FF2B5EF4-FFF2-40B4-BE49-F238E27FC236}">
                <a16:creationId xmlns:a16="http://schemas.microsoft.com/office/drawing/2014/main" id="{2E8F8340-85B6-4071-AEF3-F882AB718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757488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900</a:t>
            </a:r>
            <a:endParaRPr lang="en-US" altLang="en-US" sz="1400" b="1"/>
          </a:p>
        </p:txBody>
      </p:sp>
      <p:graphicFrame>
        <p:nvGraphicFramePr>
          <p:cNvPr id="5142" name="Object 24">
            <a:extLst>
              <a:ext uri="{FF2B5EF4-FFF2-40B4-BE49-F238E27FC236}">
                <a16:creationId xmlns:a16="http://schemas.microsoft.com/office/drawing/2014/main" id="{808597A3-A61D-47C8-BE08-F5D1E0B32614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4949825" y="3429000"/>
          <a:ext cx="183515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600" imgH="419100" progId="Equation.3">
                  <p:embed/>
                </p:oleObj>
              </mc:Choice>
              <mc:Fallback>
                <p:oleObj name="Equation" r:id="rId4" imgW="990600" imgH="4191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825" y="3429000"/>
                        <a:ext cx="183515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3" name="Rectangle 29">
            <a:extLst>
              <a:ext uri="{FF2B5EF4-FFF2-40B4-BE49-F238E27FC236}">
                <a16:creationId xmlns:a16="http://schemas.microsoft.com/office/drawing/2014/main" id="{5DD52BEE-F8FF-423C-B2A3-FD6090914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181600"/>
            <a:ext cx="807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en-US" sz="2000"/>
              <a:t>Como veremos, 3 é a derivada da função CT = 300 +3Q , que mede a inclinação dessa função, ou sua taxa de variação. </a:t>
            </a:r>
            <a:endParaRPr lang="en-US" altLang="en-US" sz="200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15CA979C-B6ED-4969-BEEB-5AD4E55AA48E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974975"/>
            <a:ext cx="1676400" cy="987425"/>
            <a:chOff x="2057401" y="2974853"/>
            <a:chExt cx="1676399" cy="987547"/>
          </a:xfrm>
        </p:grpSpPr>
        <p:graphicFrame>
          <p:nvGraphicFramePr>
            <p:cNvPr id="5145" name="Object 24">
              <a:extLst>
                <a:ext uri="{FF2B5EF4-FFF2-40B4-BE49-F238E27FC236}">
                  <a16:creationId xmlns:a16="http://schemas.microsoft.com/office/drawing/2014/main" id="{2466F919-12E2-433A-8E7A-B530357CABD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86000" y="3584575"/>
            <a:ext cx="471487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53780" imgH="203024" progId="Equation.DSMT4">
                    <p:embed/>
                  </p:oleObj>
                </mc:Choice>
                <mc:Fallback>
                  <p:oleObj name="Equation" r:id="rId6" imgW="253780" imgH="203024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3584575"/>
                          <a:ext cx="471487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6" name="Object 24">
              <a:extLst>
                <a:ext uri="{FF2B5EF4-FFF2-40B4-BE49-F238E27FC236}">
                  <a16:creationId xmlns:a16="http://schemas.microsoft.com/office/drawing/2014/main" id="{CA8DF57D-17DF-43D5-8CF9-F64AEC2A2AB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97213" y="3098800"/>
            <a:ext cx="636587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42603" imgH="177646" progId="Equation.DSMT4">
                    <p:embed/>
                  </p:oleObj>
                </mc:Choice>
                <mc:Fallback>
                  <p:oleObj name="Equation" r:id="rId8" imgW="342603" imgH="177646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97213" y="3098800"/>
                          <a:ext cx="636587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Chave esquerda 6">
              <a:extLst>
                <a:ext uri="{FF2B5EF4-FFF2-40B4-BE49-F238E27FC236}">
                  <a16:creationId xmlns:a16="http://schemas.microsoft.com/office/drawing/2014/main" id="{F28278A0-11C7-4C4F-AE33-D2B72595C897}"/>
                </a:ext>
              </a:extLst>
            </p:cNvPr>
            <p:cNvSpPr/>
            <p:nvPr/>
          </p:nvSpPr>
          <p:spPr>
            <a:xfrm rot="16200000">
              <a:off x="2469351" y="3016984"/>
              <a:ext cx="90499" cy="914399"/>
            </a:xfrm>
            <a:prstGeom prst="lef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Chave direita 7">
              <a:extLst>
                <a:ext uri="{FF2B5EF4-FFF2-40B4-BE49-F238E27FC236}">
                  <a16:creationId xmlns:a16="http://schemas.microsoft.com/office/drawing/2014/main" id="{1B281DDA-24E3-4553-B053-31AA5B65B0E5}"/>
                </a:ext>
              </a:extLst>
            </p:cNvPr>
            <p:cNvSpPr/>
            <p:nvPr/>
          </p:nvSpPr>
          <p:spPr>
            <a:xfrm>
              <a:off x="2971800" y="2974853"/>
              <a:ext cx="76200" cy="530291"/>
            </a:xfrm>
            <a:prstGeom prst="righ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DF926140-AA4A-4B77-B558-05B0E5652442}"/>
              </a:ext>
            </a:extLst>
          </p:cNvPr>
          <p:cNvSpPr/>
          <p:nvPr/>
        </p:nvSpPr>
        <p:spPr>
          <a:xfrm>
            <a:off x="7467600" y="5181600"/>
            <a:ext cx="12192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71" name="Título 1">
            <a:extLst>
              <a:ext uri="{FF2B5EF4-FFF2-40B4-BE49-F238E27FC236}">
                <a16:creationId xmlns:a16="http://schemas.microsoft.com/office/drawing/2014/main" id="{29FA5D21-55D4-4732-95E3-85984515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Equação da Curva de Indiferença</a:t>
            </a:r>
            <a:endParaRPr lang="en-US" altLang="en-US"/>
          </a:p>
        </p:txBody>
      </p:sp>
      <p:sp>
        <p:nvSpPr>
          <p:cNvPr id="32772" name="Espaço Reservado para Conteúdo 2">
            <a:extLst>
              <a:ext uri="{FF2B5EF4-FFF2-40B4-BE49-F238E27FC236}">
                <a16:creationId xmlns:a16="http://schemas.microsoft.com/office/drawing/2014/main" id="{DBAD8A77-EA7C-4199-B3B8-4D22BB059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4530725"/>
          </a:xfrm>
        </p:spPr>
        <p:txBody>
          <a:bodyPr/>
          <a:lstStyle/>
          <a:p>
            <a:pPr algn="just"/>
            <a:r>
              <a:rPr lang="pt-BR" altLang="en-US" sz="2400"/>
              <a:t>Suponha que um consumidor possa ser representado pela seguinte função utilidade:</a:t>
            </a:r>
          </a:p>
          <a:p>
            <a:pPr algn="just"/>
            <a:endParaRPr lang="pt-BR" altLang="en-US" sz="2400"/>
          </a:p>
          <a:p>
            <a:pPr algn="just"/>
            <a:endParaRPr lang="pt-BR" altLang="en-US" sz="2400"/>
          </a:p>
          <a:p>
            <a:pPr algn="just"/>
            <a:endParaRPr lang="pt-BR" altLang="en-US" sz="1200"/>
          </a:p>
          <a:p>
            <a:pPr algn="just"/>
            <a:r>
              <a:rPr lang="pt-BR" altLang="en-US" sz="2400"/>
              <a:t>A curva de indiferença nos mostra todas as combinações de Z e W que permitem ao consumidor o mesmo nível de utilidade. Logo, sobre uma curva de indiferença a utilidade é constante. Assim, temos:</a:t>
            </a:r>
          </a:p>
          <a:p>
            <a:pPr algn="just"/>
            <a:endParaRPr lang="en-US" altLang="en-US" sz="2400"/>
          </a:p>
        </p:txBody>
      </p:sp>
      <p:graphicFrame>
        <p:nvGraphicFramePr>
          <p:cNvPr id="32773" name="Objeto 3">
            <a:extLst>
              <a:ext uri="{FF2B5EF4-FFF2-40B4-BE49-F238E27FC236}">
                <a16:creationId xmlns:a16="http://schemas.microsoft.com/office/drawing/2014/main" id="{4B126AE2-96A1-4BED-BF98-7D382DDAAD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2514600"/>
          <a:ext cx="2362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100" imgH="368300" progId="Equation.DSMT4">
                  <p:embed/>
                </p:oleObj>
              </mc:Choice>
              <mc:Fallback>
                <p:oleObj name="Equation" r:id="rId2" imgW="927100" imgH="368300" progId="Equation.DSMT4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2362200" cy="838200"/>
                      </a:xfrm>
                      <a:prstGeom prst="rect">
                        <a:avLst/>
                      </a:prstGeom>
                      <a:solidFill>
                        <a:srgbClr val="F5F5EB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to 4">
            <a:extLst>
              <a:ext uri="{FF2B5EF4-FFF2-40B4-BE49-F238E27FC236}">
                <a16:creationId xmlns:a16="http://schemas.microsoft.com/office/drawing/2014/main" id="{C1852946-1928-45DF-839F-103DF5288F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2850" y="5181600"/>
          <a:ext cx="742473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92500" imgH="711200" progId="Equation.DSMT4">
                  <p:embed/>
                </p:oleObj>
              </mc:Choice>
              <mc:Fallback>
                <p:oleObj name="Equation" r:id="rId4" imgW="3492500" imgH="711200" progId="Equation.DSMT4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5181600"/>
                        <a:ext cx="742473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4">
            <a:extLst>
              <a:ext uri="{FF2B5EF4-FFF2-40B4-BE49-F238E27FC236}">
                <a16:creationId xmlns:a16="http://schemas.microsoft.com/office/drawing/2014/main" id="{B22EDAAA-6CF8-417C-AE33-7F2DEF6A2C81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782638" y="1752600"/>
          <a:ext cx="8056562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51200" imgH="635000" progId="Equation.3">
                  <p:embed/>
                </p:oleObj>
              </mc:Choice>
              <mc:Fallback>
                <p:oleObj name="Equation" r:id="rId2" imgW="3251200" imgH="6350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1752600"/>
                        <a:ext cx="8056562" cy="154622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9525">
                        <a:solidFill>
                          <a:srgbClr val="66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298DA851-6C18-4EF3-A6D6-3FFBA468C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3657600"/>
            <a:ext cx="8091487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457200" indent="-457200" algn="just">
              <a:spcBef>
                <a:spcPct val="50000"/>
              </a:spcBef>
              <a:buSzPct val="75000"/>
              <a:buFont typeface="+mj-lt"/>
              <a:buAutoNum type="alphaLcParenR"/>
              <a:defRPr/>
            </a:pPr>
            <a:r>
              <a:rPr lang="pt-BR" sz="2200" dirty="0">
                <a:latin typeface="Arial" charset="0"/>
              </a:rPr>
              <a:t>Determine as funções </a:t>
            </a:r>
            <a:r>
              <a:rPr lang="pt-BR" sz="2200" dirty="0" err="1">
                <a:latin typeface="Arial" charset="0"/>
              </a:rPr>
              <a:t>PMgL</a:t>
            </a:r>
            <a:r>
              <a:rPr lang="pt-BR" sz="2200" dirty="0">
                <a:latin typeface="Arial" charset="0"/>
              </a:rPr>
              <a:t> e </a:t>
            </a:r>
            <a:r>
              <a:rPr lang="pt-BR" sz="2200" dirty="0" err="1">
                <a:latin typeface="Arial" charset="0"/>
              </a:rPr>
              <a:t>PMeL</a:t>
            </a:r>
            <a:r>
              <a:rPr lang="pt-BR" sz="2200" dirty="0">
                <a:latin typeface="Arial" charset="0"/>
              </a:rPr>
              <a:t>.</a:t>
            </a:r>
          </a:p>
          <a:p>
            <a:pPr marL="457200" indent="-457200" algn="just">
              <a:spcBef>
                <a:spcPct val="50000"/>
              </a:spcBef>
              <a:buSzPct val="75000"/>
              <a:buFont typeface="+mj-lt"/>
              <a:buAutoNum type="alphaLcParenR"/>
              <a:defRPr/>
            </a:pPr>
            <a:r>
              <a:rPr lang="pt-BR" sz="2200" dirty="0">
                <a:latin typeface="Arial" charset="0"/>
              </a:rPr>
              <a:t>Determine o número de trabalhadores para obtermos o máximo da </a:t>
            </a:r>
            <a:r>
              <a:rPr lang="pt-BR" sz="2200" dirty="0" err="1">
                <a:latin typeface="Arial" charset="0"/>
              </a:rPr>
              <a:t>PMeL</a:t>
            </a:r>
            <a:r>
              <a:rPr lang="pt-BR" sz="2200" dirty="0">
                <a:latin typeface="Arial" charset="0"/>
              </a:rPr>
              <a:t> e da </a:t>
            </a:r>
            <a:r>
              <a:rPr lang="pt-BR" sz="2200" dirty="0" err="1">
                <a:latin typeface="Arial" charset="0"/>
              </a:rPr>
              <a:t>PMgL</a:t>
            </a:r>
            <a:r>
              <a:rPr lang="pt-BR" sz="2200" dirty="0">
                <a:latin typeface="Arial" charset="0"/>
              </a:rPr>
              <a:t>.</a:t>
            </a:r>
          </a:p>
          <a:p>
            <a:pPr marL="457200" indent="-457200" algn="just">
              <a:spcBef>
                <a:spcPct val="50000"/>
              </a:spcBef>
              <a:buSzPct val="75000"/>
              <a:buFont typeface="+mj-lt"/>
              <a:buAutoNum type="alphaLcParenR"/>
              <a:defRPr/>
            </a:pPr>
            <a:r>
              <a:rPr lang="pt-BR" sz="2200" dirty="0">
                <a:latin typeface="Arial" charset="0"/>
              </a:rPr>
              <a:t>Determine os valores máximos para a </a:t>
            </a:r>
            <a:r>
              <a:rPr lang="pt-BR" sz="2200" dirty="0" err="1">
                <a:latin typeface="Arial" charset="0"/>
              </a:rPr>
              <a:t>PMeL</a:t>
            </a:r>
            <a:r>
              <a:rPr lang="pt-BR" sz="2200" dirty="0">
                <a:latin typeface="Arial" charset="0"/>
              </a:rPr>
              <a:t> e para a </a:t>
            </a:r>
            <a:r>
              <a:rPr lang="pt-BR" sz="2200" dirty="0" err="1">
                <a:latin typeface="Arial" charset="0"/>
              </a:rPr>
              <a:t>PMgL</a:t>
            </a:r>
            <a:r>
              <a:rPr lang="pt-BR" sz="2200" dirty="0">
                <a:latin typeface="Arial" charset="0"/>
              </a:rPr>
              <a:t>.</a:t>
            </a:r>
          </a:p>
          <a:p>
            <a:pPr marL="457200" indent="-457200" algn="just">
              <a:spcBef>
                <a:spcPct val="50000"/>
              </a:spcBef>
              <a:buSzPct val="75000"/>
              <a:buFont typeface="+mj-lt"/>
              <a:buAutoNum type="alphaLcParenR"/>
              <a:defRPr/>
            </a:pPr>
            <a:r>
              <a:rPr lang="pt-BR" sz="2200" dirty="0">
                <a:latin typeface="Arial" charset="0"/>
              </a:rPr>
              <a:t>Qual o nível máximo de produto que pode ser obtido ?</a:t>
            </a:r>
          </a:p>
          <a:p>
            <a:pPr marL="342900" indent="-342900" algn="just">
              <a:spcBef>
                <a:spcPct val="50000"/>
              </a:spcBef>
              <a:buClr>
                <a:srgbClr val="663300"/>
              </a:buClr>
              <a:buSzPct val="75000"/>
              <a:buFont typeface="Wingdings" pitchFamily="2" charset="2"/>
              <a:buNone/>
              <a:defRPr/>
            </a:pPr>
            <a:r>
              <a:rPr lang="pt-BR" sz="2200" dirty="0">
                <a:latin typeface="Arial" charset="0"/>
              </a:rPr>
              <a:t>      </a:t>
            </a:r>
          </a:p>
        </p:txBody>
      </p:sp>
      <p:sp>
        <p:nvSpPr>
          <p:cNvPr id="33796" name="Rectangle 6">
            <a:extLst>
              <a:ext uri="{FF2B5EF4-FFF2-40B4-BE49-F238E27FC236}">
                <a16:creationId xmlns:a16="http://schemas.microsoft.com/office/drawing/2014/main" id="{45EE070D-F7B8-4A09-97C7-E7E0A2C79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ctr" eaLnBrk="1" hangingPunct="1"/>
            <a:r>
              <a:rPr lang="pt-BR" altLang="en-US"/>
              <a:t>Exemplo Quantitativo de </a:t>
            </a:r>
            <a:br>
              <a:rPr lang="pt-BR" altLang="en-US"/>
            </a:br>
            <a:r>
              <a:rPr lang="pt-BR" altLang="en-US"/>
              <a:t>Uma FDP no Curto Prazo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>
            <a:extLst>
              <a:ext uri="{FF2B5EF4-FFF2-40B4-BE49-F238E27FC236}">
                <a16:creationId xmlns:a16="http://schemas.microsoft.com/office/drawing/2014/main" id="{73FD0302-09E5-4C5A-A95F-3415E8C19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038600"/>
            <a:ext cx="2895600" cy="635000"/>
          </a:xfrm>
          <a:prstGeom prst="rect">
            <a:avLst/>
          </a:prstGeom>
          <a:solidFill>
            <a:srgbClr val="F8F8F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19" name="Rectangle 5">
            <a:extLst>
              <a:ext uri="{FF2B5EF4-FFF2-40B4-BE49-F238E27FC236}">
                <a16:creationId xmlns:a16="http://schemas.microsoft.com/office/drawing/2014/main" id="{1308BDFA-AA12-4806-B40C-4F4043A46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2470150"/>
            <a:ext cx="3138487" cy="654050"/>
          </a:xfrm>
          <a:prstGeom prst="rect">
            <a:avLst/>
          </a:prstGeom>
          <a:solidFill>
            <a:srgbClr val="F8F8F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0" name="Rectangle 7">
            <a:extLst>
              <a:ext uri="{FF2B5EF4-FFF2-40B4-BE49-F238E27FC236}">
                <a16:creationId xmlns:a16="http://schemas.microsoft.com/office/drawing/2014/main" id="{7DE4A716-7DD4-408D-B28F-793B2A3AC58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4176713" cy="48831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pt-BR" altLang="en-US" sz="2400" b="1"/>
              <a:t>A)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BR" altLang="en-US" sz="2400"/>
              <a:t>      </a:t>
            </a:r>
          </a:p>
        </p:txBody>
      </p:sp>
      <p:graphicFrame>
        <p:nvGraphicFramePr>
          <p:cNvPr id="34821" name="Object 8">
            <a:extLst>
              <a:ext uri="{FF2B5EF4-FFF2-40B4-BE49-F238E27FC236}">
                <a16:creationId xmlns:a16="http://schemas.microsoft.com/office/drawing/2014/main" id="{72BFEA0B-37DE-4D36-AAD7-B76B71FD40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2352675"/>
          <a:ext cx="72040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09900" imgH="1054100" progId="Equation.3">
                  <p:embed/>
                </p:oleObj>
              </mc:Choice>
              <mc:Fallback>
                <p:oleObj name="Equation" r:id="rId2" imgW="3009900" imgH="1054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52675"/>
                        <a:ext cx="72040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Rectangle 6">
            <a:extLst>
              <a:ext uri="{FF2B5EF4-FFF2-40B4-BE49-F238E27FC236}">
                <a16:creationId xmlns:a16="http://schemas.microsoft.com/office/drawing/2014/main" id="{F54C4EC5-CC31-4BD7-B9CB-D65B91F3B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ctr" eaLnBrk="1" hangingPunct="1"/>
            <a:r>
              <a:rPr lang="pt-BR" altLang="en-US"/>
              <a:t>Exemplo Quantitativo de </a:t>
            </a:r>
            <a:br>
              <a:rPr lang="pt-BR" altLang="en-US"/>
            </a:br>
            <a:r>
              <a:rPr lang="pt-BR" altLang="en-US"/>
              <a:t>Uma FDP no Curto Prazo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>
            <a:extLst>
              <a:ext uri="{FF2B5EF4-FFF2-40B4-BE49-F238E27FC236}">
                <a16:creationId xmlns:a16="http://schemas.microsoft.com/office/drawing/2014/main" id="{7B672871-F804-4F07-BD40-C7032CEAE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313" y="2362200"/>
            <a:ext cx="979487" cy="533400"/>
          </a:xfrm>
          <a:prstGeom prst="rect">
            <a:avLst/>
          </a:prstGeom>
          <a:solidFill>
            <a:srgbClr val="F8F8F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43" name="Rectangle 6">
            <a:extLst>
              <a:ext uri="{FF2B5EF4-FFF2-40B4-BE49-F238E27FC236}">
                <a16:creationId xmlns:a16="http://schemas.microsoft.com/office/drawing/2014/main" id="{02E1F5C5-9AF2-4FA2-B871-EAEDD90A2B5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52488" y="1746250"/>
            <a:ext cx="4176712" cy="48831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pt-BR" altLang="en-US" sz="2400" b="1"/>
              <a:t>B)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BR" altLang="en-US" b="1"/>
          </a:p>
        </p:txBody>
      </p:sp>
      <p:graphicFrame>
        <p:nvGraphicFramePr>
          <p:cNvPr id="35844" name="Object 7">
            <a:extLst>
              <a:ext uri="{FF2B5EF4-FFF2-40B4-BE49-F238E27FC236}">
                <a16:creationId xmlns:a16="http://schemas.microsoft.com/office/drawing/2014/main" id="{716F298F-E7AF-47EC-AF88-0FA1B6E410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2238375"/>
          <a:ext cx="7416800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52800" imgH="1079500" progId="Equation.3">
                  <p:embed/>
                </p:oleObj>
              </mc:Choice>
              <mc:Fallback>
                <p:oleObj name="Equation" r:id="rId2" imgW="3352800" imgH="1079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38375"/>
                        <a:ext cx="7416800" cy="248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Rectangle 6">
            <a:extLst>
              <a:ext uri="{FF2B5EF4-FFF2-40B4-BE49-F238E27FC236}">
                <a16:creationId xmlns:a16="http://schemas.microsoft.com/office/drawing/2014/main" id="{31299D59-7290-480C-9E03-8208485D5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ctr" eaLnBrk="1" hangingPunct="1"/>
            <a:r>
              <a:rPr lang="pt-BR" altLang="en-US"/>
              <a:t>Exemplo Quantitativo de </a:t>
            </a:r>
            <a:br>
              <a:rPr lang="pt-BR" altLang="en-US"/>
            </a:br>
            <a:r>
              <a:rPr lang="pt-BR" altLang="en-US"/>
              <a:t>Uma FDP no Curto Prazo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>
            <a:extLst>
              <a:ext uri="{FF2B5EF4-FFF2-40B4-BE49-F238E27FC236}">
                <a16:creationId xmlns:a16="http://schemas.microsoft.com/office/drawing/2014/main" id="{C8273D27-6CC6-4DD5-AD22-5CA43032D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400" y="2438400"/>
            <a:ext cx="1320800" cy="533400"/>
          </a:xfrm>
          <a:prstGeom prst="rect">
            <a:avLst/>
          </a:prstGeom>
          <a:solidFill>
            <a:srgbClr val="F8F8F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6867" name="Rectangle 5">
            <a:extLst>
              <a:ext uri="{FF2B5EF4-FFF2-40B4-BE49-F238E27FC236}">
                <a16:creationId xmlns:a16="http://schemas.microsoft.com/office/drawing/2014/main" id="{8A76845F-0AF3-4BBE-83B5-38E35F89257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76288" y="1822450"/>
            <a:ext cx="4176712" cy="48831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pt-BR" altLang="en-US" sz="2400" b="1"/>
              <a:t>B)</a:t>
            </a:r>
          </a:p>
        </p:txBody>
      </p:sp>
      <p:graphicFrame>
        <p:nvGraphicFramePr>
          <p:cNvPr id="36868" name="Object 6">
            <a:extLst>
              <a:ext uri="{FF2B5EF4-FFF2-40B4-BE49-F238E27FC236}">
                <a16:creationId xmlns:a16="http://schemas.microsoft.com/office/drawing/2014/main" id="{DBAB70AA-7F6B-4EE6-8C71-1365DE8C36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262188"/>
          <a:ext cx="7589838" cy="253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67100" imgH="1079500" progId="Equation.3">
                  <p:embed/>
                </p:oleObj>
              </mc:Choice>
              <mc:Fallback>
                <p:oleObj name="Equation" r:id="rId2" imgW="3467100" imgH="1079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62188"/>
                        <a:ext cx="7589838" cy="253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Rectangle 6">
            <a:extLst>
              <a:ext uri="{FF2B5EF4-FFF2-40B4-BE49-F238E27FC236}">
                <a16:creationId xmlns:a16="http://schemas.microsoft.com/office/drawing/2014/main" id="{F20949EA-6FD2-4D46-A673-E16D2526C2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ctr" eaLnBrk="1" hangingPunct="1"/>
            <a:r>
              <a:rPr lang="pt-BR" altLang="en-US"/>
              <a:t>Exemplo Quantitativo de </a:t>
            </a:r>
            <a:br>
              <a:rPr lang="pt-BR" altLang="en-US"/>
            </a:br>
            <a:r>
              <a:rPr lang="pt-BR" altLang="en-US"/>
              <a:t>Uma FDP no Curto Prazo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>
            <a:extLst>
              <a:ext uri="{FF2B5EF4-FFF2-40B4-BE49-F238E27FC236}">
                <a16:creationId xmlns:a16="http://schemas.microsoft.com/office/drawing/2014/main" id="{179534C1-F9C9-4FA0-8F9A-D143FC3A4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029200"/>
            <a:ext cx="2906713" cy="635000"/>
          </a:xfrm>
          <a:prstGeom prst="rect">
            <a:avLst/>
          </a:prstGeom>
          <a:solidFill>
            <a:srgbClr val="F8F8F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891" name="Rectangle 5">
            <a:extLst>
              <a:ext uri="{FF2B5EF4-FFF2-40B4-BE49-F238E27FC236}">
                <a16:creationId xmlns:a16="http://schemas.microsoft.com/office/drawing/2014/main" id="{9CF123AA-6C6A-4D49-94C4-C40363DFD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852738"/>
            <a:ext cx="2286000" cy="652462"/>
          </a:xfrm>
          <a:prstGeom prst="rect">
            <a:avLst/>
          </a:prstGeom>
          <a:solidFill>
            <a:srgbClr val="F8F8F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892" name="Rectangle 7">
            <a:extLst>
              <a:ext uri="{FF2B5EF4-FFF2-40B4-BE49-F238E27FC236}">
                <a16:creationId xmlns:a16="http://schemas.microsoft.com/office/drawing/2014/main" id="{80DB9F03-1CE3-44B9-A98A-9B43C38116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76288" y="1746250"/>
            <a:ext cx="4176712" cy="48831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pt-BR" altLang="en-US" sz="2400" b="1"/>
              <a:t>C)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BR" altLang="en-US" b="1"/>
          </a:p>
        </p:txBody>
      </p:sp>
      <p:graphicFrame>
        <p:nvGraphicFramePr>
          <p:cNvPr id="37893" name="Object 8">
            <a:extLst>
              <a:ext uri="{FF2B5EF4-FFF2-40B4-BE49-F238E27FC236}">
                <a16:creationId xmlns:a16="http://schemas.microsoft.com/office/drawing/2014/main" id="{B2F33297-608B-468D-B3D4-7837CDB339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324100"/>
          <a:ext cx="6491288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94000" imgH="1435100" progId="Equation.3">
                  <p:embed/>
                </p:oleObj>
              </mc:Choice>
              <mc:Fallback>
                <p:oleObj name="Equation" r:id="rId2" imgW="2794000" imgH="1435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324100"/>
                        <a:ext cx="6491288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Rectangle 6">
            <a:extLst>
              <a:ext uri="{FF2B5EF4-FFF2-40B4-BE49-F238E27FC236}">
                <a16:creationId xmlns:a16="http://schemas.microsoft.com/office/drawing/2014/main" id="{17F4F6D9-A366-4105-9515-70E3807D2C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ctr" eaLnBrk="1" hangingPunct="1"/>
            <a:r>
              <a:rPr lang="pt-BR" altLang="en-US"/>
              <a:t>Exemplo Quantitativo de </a:t>
            </a:r>
            <a:br>
              <a:rPr lang="pt-BR" altLang="en-US"/>
            </a:br>
            <a:r>
              <a:rPr lang="pt-BR" altLang="en-US"/>
              <a:t>Uma FDP no Curto Prazo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>
            <a:extLst>
              <a:ext uri="{FF2B5EF4-FFF2-40B4-BE49-F238E27FC236}">
                <a16:creationId xmlns:a16="http://schemas.microsoft.com/office/drawing/2014/main" id="{1F4F932B-91CF-409B-8F52-F9E19DEF9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334000"/>
            <a:ext cx="1143000" cy="533400"/>
          </a:xfrm>
          <a:prstGeom prst="rect">
            <a:avLst/>
          </a:prstGeom>
          <a:solidFill>
            <a:srgbClr val="F8F8F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15" name="Rectangle 6">
            <a:extLst>
              <a:ext uri="{FF2B5EF4-FFF2-40B4-BE49-F238E27FC236}">
                <a16:creationId xmlns:a16="http://schemas.microsoft.com/office/drawing/2014/main" id="{60972B63-5FEB-4D5A-AF1B-E77DA60F275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76288" y="1822450"/>
            <a:ext cx="4176712" cy="48831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pt-BR" altLang="en-US" sz="2400" b="1"/>
              <a:t>D)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BR" altLang="en-US" sz="2400" b="1"/>
          </a:p>
        </p:txBody>
      </p:sp>
      <p:graphicFrame>
        <p:nvGraphicFramePr>
          <p:cNvPr id="38916" name="Object 7">
            <a:extLst>
              <a:ext uri="{FF2B5EF4-FFF2-40B4-BE49-F238E27FC236}">
                <a16:creationId xmlns:a16="http://schemas.microsoft.com/office/drawing/2014/main" id="{4F2F0B4C-C470-4ED8-867D-88DAE54140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62050" y="2295525"/>
          <a:ext cx="57721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16200" imgH="393700" progId="Equation.3">
                  <p:embed/>
                </p:oleObj>
              </mc:Choice>
              <mc:Fallback>
                <p:oleObj name="Equation" r:id="rId2" imgW="26162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2295525"/>
                        <a:ext cx="577215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8">
            <a:extLst>
              <a:ext uri="{FF2B5EF4-FFF2-40B4-BE49-F238E27FC236}">
                <a16:creationId xmlns:a16="http://schemas.microsoft.com/office/drawing/2014/main" id="{C2D6CF9E-704A-459F-8214-BC1947C5C7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55700" y="3525838"/>
          <a:ext cx="67691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63900" imgH="393700" progId="Equation.3">
                  <p:embed/>
                </p:oleObj>
              </mc:Choice>
              <mc:Fallback>
                <p:oleObj name="Equation" r:id="rId4" imgW="32639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3525838"/>
                        <a:ext cx="67691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9">
            <a:extLst>
              <a:ext uri="{FF2B5EF4-FFF2-40B4-BE49-F238E27FC236}">
                <a16:creationId xmlns:a16="http://schemas.microsoft.com/office/drawing/2014/main" id="{6D50C807-F21D-463E-A8E5-FA9A3501DD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33475" y="5037138"/>
          <a:ext cx="740092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95700" imgH="444500" progId="Equation.3">
                  <p:embed/>
                </p:oleObj>
              </mc:Choice>
              <mc:Fallback>
                <p:oleObj name="Equation" r:id="rId6" imgW="3695700" imgH="444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5037138"/>
                        <a:ext cx="7400925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Rectangle 6">
            <a:extLst>
              <a:ext uri="{FF2B5EF4-FFF2-40B4-BE49-F238E27FC236}">
                <a16:creationId xmlns:a16="http://schemas.microsoft.com/office/drawing/2014/main" id="{E26FBB3E-EEB8-425B-8EE7-B4B54D475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ctr" eaLnBrk="1" hangingPunct="1"/>
            <a:r>
              <a:rPr lang="pt-BR" altLang="en-US"/>
              <a:t>Exemplo Quantitativo de </a:t>
            </a:r>
            <a:br>
              <a:rPr lang="pt-BR" altLang="en-US"/>
            </a:br>
            <a:r>
              <a:rPr lang="pt-BR" altLang="en-US"/>
              <a:t>Uma FDP no Curto Prazo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>
            <a:extLst>
              <a:ext uri="{FF2B5EF4-FFF2-40B4-BE49-F238E27FC236}">
                <a16:creationId xmlns:a16="http://schemas.microsoft.com/office/drawing/2014/main" id="{1FE32140-E54F-4282-91ED-59DE65DE3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38538"/>
            <a:ext cx="2133600" cy="652462"/>
          </a:xfrm>
          <a:prstGeom prst="rect">
            <a:avLst/>
          </a:prstGeom>
          <a:solidFill>
            <a:srgbClr val="F8F8F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9939" name="Rectangle 6">
            <a:extLst>
              <a:ext uri="{FF2B5EF4-FFF2-40B4-BE49-F238E27FC236}">
                <a16:creationId xmlns:a16="http://schemas.microsoft.com/office/drawing/2014/main" id="{10EE46E2-938F-460E-8189-CC211802356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33425" y="1822450"/>
            <a:ext cx="8105775" cy="41973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just" eaLnBrk="1" hangingPunct="1"/>
            <a:r>
              <a:rPr lang="pt-BR" altLang="en-US" sz="2400" b="1"/>
              <a:t>D)</a:t>
            </a:r>
          </a:p>
          <a:p>
            <a:pPr algn="just" eaLnBrk="1" hangingPunct="1"/>
            <a:endParaRPr lang="pt-BR" altLang="en-US" sz="2400" b="1"/>
          </a:p>
          <a:p>
            <a:pPr algn="just" eaLnBrk="1" hangingPunct="1"/>
            <a:endParaRPr lang="pt-BR" altLang="en-US" sz="2400" b="1"/>
          </a:p>
          <a:p>
            <a:pPr algn="just" eaLnBrk="1" hangingPunct="1"/>
            <a:endParaRPr lang="pt-BR" altLang="en-US" sz="2400" b="1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pt-BR" altLang="en-US" sz="2400" b="1"/>
          </a:p>
          <a:p>
            <a:pPr algn="just" eaLnBrk="1" hangingPunct="1"/>
            <a:endParaRPr lang="pt-BR" altLang="en-US" sz="2400" b="1"/>
          </a:p>
          <a:p>
            <a:pPr lvl="1" algn="just" eaLnBrk="1" hangingPunct="1"/>
            <a:r>
              <a:rPr lang="pt-BR" altLang="en-US" sz="2200" b="1"/>
              <a:t>Note que a função de produção possui um ponto de inflexão, para L = 15. Com L &lt; 15 o produto cresce à taxas crescentes e com L &gt; 15 o produto cresçe à taxas decrescentes, ou seja, a segunda derivada da função de produção é igual a zero para L = 15.</a:t>
            </a:r>
          </a:p>
        </p:txBody>
      </p:sp>
      <p:graphicFrame>
        <p:nvGraphicFramePr>
          <p:cNvPr id="39940" name="Object 7">
            <a:extLst>
              <a:ext uri="{FF2B5EF4-FFF2-40B4-BE49-F238E27FC236}">
                <a16:creationId xmlns:a16="http://schemas.microsoft.com/office/drawing/2014/main" id="{BF1832A2-E193-44D8-B309-339E8BE4A6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166938"/>
          <a:ext cx="7107238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70200" imgH="419100" progId="Equation.3">
                  <p:embed/>
                </p:oleObj>
              </mc:Choice>
              <mc:Fallback>
                <p:oleObj name="Equation" r:id="rId2" imgW="28702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66938"/>
                        <a:ext cx="7107238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8">
            <a:extLst>
              <a:ext uri="{FF2B5EF4-FFF2-40B4-BE49-F238E27FC236}">
                <a16:creationId xmlns:a16="http://schemas.microsoft.com/office/drawing/2014/main" id="{0BB619F4-5EB4-4938-AAC3-3AD52476B0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592513"/>
          <a:ext cx="4637088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90700" imgH="241300" progId="Equation.3">
                  <p:embed/>
                </p:oleObj>
              </mc:Choice>
              <mc:Fallback>
                <p:oleObj name="Equation" r:id="rId4" imgW="17907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92513"/>
                        <a:ext cx="4637088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Rectangle 6">
            <a:extLst>
              <a:ext uri="{FF2B5EF4-FFF2-40B4-BE49-F238E27FC236}">
                <a16:creationId xmlns:a16="http://schemas.microsoft.com/office/drawing/2014/main" id="{669F7101-10A2-41E0-A301-59BFCDF101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ctr" eaLnBrk="1" hangingPunct="1"/>
            <a:r>
              <a:rPr lang="pt-BR" altLang="en-US"/>
              <a:t>Exemplo Quantitativo de </a:t>
            </a:r>
            <a:br>
              <a:rPr lang="pt-BR" altLang="en-US"/>
            </a:br>
            <a:r>
              <a:rPr lang="pt-BR" altLang="en-US"/>
              <a:t>Uma FDP no Curto Prazo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4E4967B-0419-40F9-A20A-8D6B80F2609C}"/>
              </a:ext>
            </a:extLst>
          </p:cNvPr>
          <p:cNvSpPr/>
          <p:nvPr/>
        </p:nvSpPr>
        <p:spPr>
          <a:xfrm>
            <a:off x="7696200" y="3733800"/>
            <a:ext cx="1073150" cy="457200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63" name="Título 1">
            <a:extLst>
              <a:ext uri="{FF2B5EF4-FFF2-40B4-BE49-F238E27FC236}">
                <a16:creationId xmlns:a16="http://schemas.microsoft.com/office/drawing/2014/main" id="{5F4EF6F6-CC56-4E06-9E6E-048995241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Minimização de Custos no C.P.</a:t>
            </a:r>
            <a:endParaRPr lang="en-US" altLang="en-US"/>
          </a:p>
        </p:txBody>
      </p:sp>
      <p:sp>
        <p:nvSpPr>
          <p:cNvPr id="40964" name="Espaço Reservado para Conteúdo 2">
            <a:extLst>
              <a:ext uri="{FF2B5EF4-FFF2-40B4-BE49-F238E27FC236}">
                <a16:creationId xmlns:a16="http://schemas.microsoft.com/office/drawing/2014/main" id="{38FFEAF6-188D-428A-B5B4-621646AC3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41475"/>
            <a:ext cx="8001000" cy="5064125"/>
          </a:xfrm>
        </p:spPr>
        <p:txBody>
          <a:bodyPr/>
          <a:lstStyle/>
          <a:p>
            <a:pPr algn="just"/>
            <a:r>
              <a:rPr lang="pt-BR" altLang="en-US" sz="2400"/>
              <a:t>Suponha que uma firma defronte-se com a seguinte função de custos: </a:t>
            </a:r>
          </a:p>
          <a:p>
            <a:pPr algn="just"/>
            <a:endParaRPr lang="pt-BR" altLang="en-US" sz="2400"/>
          </a:p>
          <a:p>
            <a:pPr algn="just"/>
            <a:endParaRPr lang="pt-BR" altLang="en-US" sz="2400"/>
          </a:p>
          <a:p>
            <a:pPr algn="just"/>
            <a:endParaRPr lang="pt-BR" altLang="en-US" sz="2400"/>
          </a:p>
          <a:p>
            <a:pPr algn="just"/>
            <a:endParaRPr lang="pt-BR" altLang="en-US" sz="2400"/>
          </a:p>
          <a:p>
            <a:pPr algn="just"/>
            <a:endParaRPr lang="pt-BR" altLang="en-US" sz="2400"/>
          </a:p>
          <a:p>
            <a:pPr algn="just"/>
            <a:r>
              <a:rPr lang="pt-BR" altLang="en-US" sz="2400"/>
              <a:t>Por se tratar de uma função de custos, é de se esperar que exista um ponto de mínimo. Entretanto, podemos checar, através do teste da derivada segunda.</a:t>
            </a:r>
            <a:endParaRPr lang="en-US" altLang="en-US" sz="2400"/>
          </a:p>
        </p:txBody>
      </p:sp>
      <p:sp>
        <p:nvSpPr>
          <p:cNvPr id="40965" name="Rectangle 2">
            <a:extLst>
              <a:ext uri="{FF2B5EF4-FFF2-40B4-BE49-F238E27FC236}">
                <a16:creationId xmlns:a16="http://schemas.microsoft.com/office/drawing/2014/main" id="{5EF227E4-C41B-432B-BC67-E4EA43D71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40966" name="Objeto 4">
            <a:extLst>
              <a:ext uri="{FF2B5EF4-FFF2-40B4-BE49-F238E27FC236}">
                <a16:creationId xmlns:a16="http://schemas.microsoft.com/office/drawing/2014/main" id="{74C3A888-839B-481B-BADC-7597EA9EC6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09975" y="1992313"/>
          <a:ext cx="3776663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51000" imgH="228600" progId="Equation.DSMT4">
                  <p:embed/>
                </p:oleObj>
              </mc:Choice>
              <mc:Fallback>
                <p:oleObj name="Equation" r:id="rId2" imgW="1651000" imgH="228600" progId="Equation.DSMT4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1992313"/>
                        <a:ext cx="3776663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to 5">
            <a:extLst>
              <a:ext uri="{FF2B5EF4-FFF2-40B4-BE49-F238E27FC236}">
                <a16:creationId xmlns:a16="http://schemas.microsoft.com/office/drawing/2014/main" id="{30395D9A-4832-4E5A-912B-4495A24317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6963" y="2700338"/>
          <a:ext cx="7672387" cy="171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48100" imgH="863600" progId="Equation.DSMT4">
                  <p:embed/>
                </p:oleObj>
              </mc:Choice>
              <mc:Fallback>
                <p:oleObj name="Equation" r:id="rId4" imgW="3848100" imgH="863600" progId="Equation.DSMT4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2700338"/>
                        <a:ext cx="7672387" cy="171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to 6">
            <a:extLst>
              <a:ext uri="{FF2B5EF4-FFF2-40B4-BE49-F238E27FC236}">
                <a16:creationId xmlns:a16="http://schemas.microsoft.com/office/drawing/2014/main" id="{4F979560-455B-48F2-975E-A921935EE9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6963" y="5892800"/>
          <a:ext cx="195103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77476" imgH="444307" progId="Equation.DSMT4">
                  <p:embed/>
                </p:oleObj>
              </mc:Choice>
              <mc:Fallback>
                <p:oleObj name="Equation" r:id="rId6" imgW="977476" imgH="444307" progId="Equation.DSMT4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5892800"/>
                        <a:ext cx="1951037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84C7261-4B29-4D8B-8EDB-075CCCE3DE62}"/>
              </a:ext>
            </a:extLst>
          </p:cNvPr>
          <p:cNvSpPr/>
          <p:nvPr/>
        </p:nvSpPr>
        <p:spPr>
          <a:xfrm>
            <a:off x="5105400" y="4267200"/>
            <a:ext cx="762000" cy="457200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987" name="Espaço Reservado para Conteúdo 2">
            <a:extLst>
              <a:ext uri="{FF2B5EF4-FFF2-40B4-BE49-F238E27FC236}">
                <a16:creationId xmlns:a16="http://schemas.microsoft.com/office/drawing/2014/main" id="{922B5F5F-2594-49B9-B825-96B23E129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30725"/>
          </a:xfrm>
        </p:spPr>
        <p:txBody>
          <a:bodyPr/>
          <a:lstStyle/>
          <a:p>
            <a:pPr algn="just"/>
            <a:r>
              <a:rPr lang="pt-BR" altLang="en-US" sz="2400"/>
              <a:t>Também podemos encontrar a quantidade que minimiza o custo variável médio.</a:t>
            </a:r>
            <a:endParaRPr lang="en-US" altLang="en-US" sz="2400"/>
          </a:p>
        </p:txBody>
      </p:sp>
      <p:sp>
        <p:nvSpPr>
          <p:cNvPr id="41988" name="Título 1">
            <a:extLst>
              <a:ext uri="{FF2B5EF4-FFF2-40B4-BE49-F238E27FC236}">
                <a16:creationId xmlns:a16="http://schemas.microsoft.com/office/drawing/2014/main" id="{8A9C753A-9667-4ED3-9F18-E5EFA7648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Minimização de Custos no C.P.</a:t>
            </a:r>
            <a:endParaRPr lang="en-US" altLang="en-US"/>
          </a:p>
        </p:txBody>
      </p:sp>
      <p:graphicFrame>
        <p:nvGraphicFramePr>
          <p:cNvPr id="41989" name="Objeto 4">
            <a:extLst>
              <a:ext uri="{FF2B5EF4-FFF2-40B4-BE49-F238E27FC236}">
                <a16:creationId xmlns:a16="http://schemas.microsoft.com/office/drawing/2014/main" id="{7B0854E9-4940-4E00-89E5-0823289467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2601913"/>
          <a:ext cx="4648200" cy="330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95500" imgH="1574800" progId="Equation.DSMT4">
                  <p:embed/>
                </p:oleObj>
              </mc:Choice>
              <mc:Fallback>
                <p:oleObj name="Equation" r:id="rId2" imgW="2095500" imgH="1574800" progId="Equation.DSMT4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01913"/>
                        <a:ext cx="4648200" cy="330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55">
            <a:extLst>
              <a:ext uri="{FF2B5EF4-FFF2-40B4-BE49-F238E27FC236}">
                <a16:creationId xmlns:a16="http://schemas.microsoft.com/office/drawing/2014/main" id="{3BEA2C9D-568E-49F6-8BAB-35FC6A5DB2FC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4724400" y="2819400"/>
          <a:ext cx="11430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900" imgH="228600" progId="Equation.3">
                  <p:embed/>
                </p:oleObj>
              </mc:Choice>
              <mc:Fallback>
                <p:oleObj name="Equation" r:id="rId2" imgW="596900" imgH="2286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819400"/>
                        <a:ext cx="11430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Line 4">
            <a:extLst>
              <a:ext uri="{FF2B5EF4-FFF2-40B4-BE49-F238E27FC236}">
                <a16:creationId xmlns:a16="http://schemas.microsoft.com/office/drawing/2014/main" id="{DF78C691-7058-4DB0-ABFC-AE034D1817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2819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8" name="Line 5">
            <a:extLst>
              <a:ext uri="{FF2B5EF4-FFF2-40B4-BE49-F238E27FC236}">
                <a16:creationId xmlns:a16="http://schemas.microsoft.com/office/drawing/2014/main" id="{BC3FF5B9-6805-46D9-89CB-C921BA49BB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64008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9" name="Line 6">
            <a:extLst>
              <a:ext uri="{FF2B5EF4-FFF2-40B4-BE49-F238E27FC236}">
                <a16:creationId xmlns:a16="http://schemas.microsoft.com/office/drawing/2014/main" id="{DA039B12-67DD-4F64-850E-8E2C215FA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400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50" name="Line 7">
            <a:extLst>
              <a:ext uri="{FF2B5EF4-FFF2-40B4-BE49-F238E27FC236}">
                <a16:creationId xmlns:a16="http://schemas.microsoft.com/office/drawing/2014/main" id="{B9A369EE-A3F9-419A-9B94-90C3A6823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609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51" name="Line 8">
            <a:extLst>
              <a:ext uri="{FF2B5EF4-FFF2-40B4-BE49-F238E27FC236}">
                <a16:creationId xmlns:a16="http://schemas.microsoft.com/office/drawing/2014/main" id="{5DCFA457-5EB5-4DA7-83CD-8FB114A2A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791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52" name="Line 9">
            <a:extLst>
              <a:ext uri="{FF2B5EF4-FFF2-40B4-BE49-F238E27FC236}">
                <a16:creationId xmlns:a16="http://schemas.microsoft.com/office/drawing/2014/main" id="{24BBB3CB-CCE4-4D52-8313-1D9C97F1B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486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53" name="Line 10">
            <a:extLst>
              <a:ext uri="{FF2B5EF4-FFF2-40B4-BE49-F238E27FC236}">
                <a16:creationId xmlns:a16="http://schemas.microsoft.com/office/drawing/2014/main" id="{484FB7DE-DCD7-4CF3-93DE-2E045458D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181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54" name="Line 11">
            <a:extLst>
              <a:ext uri="{FF2B5EF4-FFF2-40B4-BE49-F238E27FC236}">
                <a16:creationId xmlns:a16="http://schemas.microsoft.com/office/drawing/2014/main" id="{8EBA0753-F900-4A1E-8D2C-20084C6154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572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55" name="Line 12">
            <a:extLst>
              <a:ext uri="{FF2B5EF4-FFF2-40B4-BE49-F238E27FC236}">
                <a16:creationId xmlns:a16="http://schemas.microsoft.com/office/drawing/2014/main" id="{3C5EEEAF-9A69-4F46-BFA9-88E4230378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56" name="Line 13">
            <a:extLst>
              <a:ext uri="{FF2B5EF4-FFF2-40B4-BE49-F238E27FC236}">
                <a16:creationId xmlns:a16="http://schemas.microsoft.com/office/drawing/2014/main" id="{534F82AC-4D69-4E21-BF11-6214ABB05D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267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57" name="Line 14">
            <a:extLst>
              <a:ext uri="{FF2B5EF4-FFF2-40B4-BE49-F238E27FC236}">
                <a16:creationId xmlns:a16="http://schemas.microsoft.com/office/drawing/2014/main" id="{28B6A054-D382-4F57-9483-B789363FA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962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58" name="Line 15">
            <a:extLst>
              <a:ext uri="{FF2B5EF4-FFF2-40B4-BE49-F238E27FC236}">
                <a16:creationId xmlns:a16="http://schemas.microsoft.com/office/drawing/2014/main" id="{EE89797D-DBCD-4551-819C-5E0165F3E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59" name="Line 16">
            <a:extLst>
              <a:ext uri="{FF2B5EF4-FFF2-40B4-BE49-F238E27FC236}">
                <a16:creationId xmlns:a16="http://schemas.microsoft.com/office/drawing/2014/main" id="{F26785E6-C332-46C1-8503-296593715C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60" name="Line 21">
            <a:extLst>
              <a:ext uri="{FF2B5EF4-FFF2-40B4-BE49-F238E27FC236}">
                <a16:creationId xmlns:a16="http://schemas.microsoft.com/office/drawing/2014/main" id="{4B4A9FE3-7385-40A2-A8F0-D224CD5EA3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632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61" name="Line 22">
            <a:extLst>
              <a:ext uri="{FF2B5EF4-FFF2-40B4-BE49-F238E27FC236}">
                <a16:creationId xmlns:a16="http://schemas.microsoft.com/office/drawing/2014/main" id="{9433449E-FDD5-4C2D-8C1B-C8C5DBB02D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32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62" name="Line 23">
            <a:extLst>
              <a:ext uri="{FF2B5EF4-FFF2-40B4-BE49-F238E27FC236}">
                <a16:creationId xmlns:a16="http://schemas.microsoft.com/office/drawing/2014/main" id="{4D4DE05F-DCB5-47FC-A071-97881D903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632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63" name="Line 25">
            <a:extLst>
              <a:ext uri="{FF2B5EF4-FFF2-40B4-BE49-F238E27FC236}">
                <a16:creationId xmlns:a16="http://schemas.microsoft.com/office/drawing/2014/main" id="{5437DEBC-622D-4363-B20D-C6119FB9A7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32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64" name="Line 26">
            <a:extLst>
              <a:ext uri="{FF2B5EF4-FFF2-40B4-BE49-F238E27FC236}">
                <a16:creationId xmlns:a16="http://schemas.microsoft.com/office/drawing/2014/main" id="{122AA82B-B7E0-4734-BFCB-1463A6A09D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632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65" name="Arc 28">
            <a:extLst>
              <a:ext uri="{FF2B5EF4-FFF2-40B4-BE49-F238E27FC236}">
                <a16:creationId xmlns:a16="http://schemas.microsoft.com/office/drawing/2014/main" id="{91AC5CDE-891D-413D-8C99-015C4C0EBA86}"/>
              </a:ext>
            </a:extLst>
          </p:cNvPr>
          <p:cNvSpPr>
            <a:spLocks/>
          </p:cNvSpPr>
          <p:nvPr/>
        </p:nvSpPr>
        <p:spPr bwMode="auto">
          <a:xfrm rot="4676821">
            <a:off x="1567656" y="2712244"/>
            <a:ext cx="4481513" cy="1984375"/>
          </a:xfrm>
          <a:custGeom>
            <a:avLst/>
            <a:gdLst>
              <a:gd name="T0" fmla="*/ 2147483646 w 21600"/>
              <a:gd name="T1" fmla="*/ 0 h 19573"/>
              <a:gd name="T2" fmla="*/ 2147483646 w 21600"/>
              <a:gd name="T3" fmla="*/ 2147483646 h 19573"/>
              <a:gd name="T4" fmla="*/ 0 w 21600"/>
              <a:gd name="T5" fmla="*/ 2147483646 h 195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9573" fill="none" extrusionOk="0">
                <a:moveTo>
                  <a:pt x="9135" y="0"/>
                </a:moveTo>
                <a:cubicBezTo>
                  <a:pt x="16739" y="3549"/>
                  <a:pt x="21600" y="11181"/>
                  <a:pt x="21600" y="19573"/>
                </a:cubicBezTo>
              </a:path>
              <a:path w="21600" h="19573" stroke="0" extrusionOk="0">
                <a:moveTo>
                  <a:pt x="9135" y="0"/>
                </a:moveTo>
                <a:cubicBezTo>
                  <a:pt x="16739" y="3549"/>
                  <a:pt x="21600" y="11181"/>
                  <a:pt x="21600" y="19573"/>
                </a:cubicBezTo>
                <a:lnTo>
                  <a:pt x="0" y="19573"/>
                </a:lnTo>
                <a:lnTo>
                  <a:pt x="913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66" name="Line 29">
            <a:extLst>
              <a:ext uri="{FF2B5EF4-FFF2-40B4-BE49-F238E27FC236}">
                <a16:creationId xmlns:a16="http://schemas.microsoft.com/office/drawing/2014/main" id="{DA0496DA-2587-446F-800B-C927F0E6E0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6324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67" name="Arc 37">
            <a:extLst>
              <a:ext uri="{FF2B5EF4-FFF2-40B4-BE49-F238E27FC236}">
                <a16:creationId xmlns:a16="http://schemas.microsoft.com/office/drawing/2014/main" id="{B355BD23-3C20-46D4-8FCE-21E6AF160327}"/>
              </a:ext>
            </a:extLst>
          </p:cNvPr>
          <p:cNvSpPr>
            <a:spLocks/>
          </p:cNvSpPr>
          <p:nvPr/>
        </p:nvSpPr>
        <p:spPr bwMode="auto">
          <a:xfrm rot="16923179" flipH="1">
            <a:off x="653257" y="2710656"/>
            <a:ext cx="4481512" cy="1984375"/>
          </a:xfrm>
          <a:custGeom>
            <a:avLst/>
            <a:gdLst>
              <a:gd name="T0" fmla="*/ 2147483646 w 21600"/>
              <a:gd name="T1" fmla="*/ 0 h 19573"/>
              <a:gd name="T2" fmla="*/ 2147483646 w 21600"/>
              <a:gd name="T3" fmla="*/ 2147483646 h 19573"/>
              <a:gd name="T4" fmla="*/ 0 w 21600"/>
              <a:gd name="T5" fmla="*/ 2147483646 h 195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9573" fill="none" extrusionOk="0">
                <a:moveTo>
                  <a:pt x="9135" y="0"/>
                </a:moveTo>
                <a:cubicBezTo>
                  <a:pt x="16739" y="3549"/>
                  <a:pt x="21600" y="11181"/>
                  <a:pt x="21600" y="19573"/>
                </a:cubicBezTo>
              </a:path>
              <a:path w="21600" h="19573" stroke="0" extrusionOk="0">
                <a:moveTo>
                  <a:pt x="9135" y="0"/>
                </a:moveTo>
                <a:cubicBezTo>
                  <a:pt x="16739" y="3549"/>
                  <a:pt x="21600" y="11181"/>
                  <a:pt x="21600" y="19573"/>
                </a:cubicBezTo>
                <a:lnTo>
                  <a:pt x="0" y="19573"/>
                </a:lnTo>
                <a:lnTo>
                  <a:pt x="913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68" name="Line 40">
            <a:extLst>
              <a:ext uri="{FF2B5EF4-FFF2-40B4-BE49-F238E27FC236}">
                <a16:creationId xmlns:a16="http://schemas.microsoft.com/office/drawing/2014/main" id="{B483910B-EF46-4DE4-B8B8-0E8D1EB9C0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69" name="Line 41">
            <a:extLst>
              <a:ext uri="{FF2B5EF4-FFF2-40B4-BE49-F238E27FC236}">
                <a16:creationId xmlns:a16="http://schemas.microsoft.com/office/drawing/2014/main" id="{DB8DA908-9BED-4D23-9CA6-AFD0BE92C5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70" name="Line 43">
            <a:extLst>
              <a:ext uri="{FF2B5EF4-FFF2-40B4-BE49-F238E27FC236}">
                <a16:creationId xmlns:a16="http://schemas.microsoft.com/office/drawing/2014/main" id="{C57C603B-17D5-4E48-BDEE-BDA4C50765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4876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71" name="Line 44">
            <a:extLst>
              <a:ext uri="{FF2B5EF4-FFF2-40B4-BE49-F238E27FC236}">
                <a16:creationId xmlns:a16="http://schemas.microsoft.com/office/drawing/2014/main" id="{4B621994-F303-45C6-860A-454BA10F7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72" name="Text Box 49">
            <a:extLst>
              <a:ext uri="{FF2B5EF4-FFF2-40B4-BE49-F238E27FC236}">
                <a16:creationId xmlns:a16="http://schemas.microsoft.com/office/drawing/2014/main" id="{2239E6CF-C10F-40A0-B6BB-2BBC4DD1B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244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5</a:t>
            </a:r>
            <a:endParaRPr lang="en-US" altLang="en-US" sz="1400" b="1"/>
          </a:p>
        </p:txBody>
      </p:sp>
      <p:sp>
        <p:nvSpPr>
          <p:cNvPr id="6173" name="Text Box 50">
            <a:extLst>
              <a:ext uri="{FF2B5EF4-FFF2-40B4-BE49-F238E27FC236}">
                <a16:creationId xmlns:a16="http://schemas.microsoft.com/office/drawing/2014/main" id="{B5271F77-1089-48BD-9CDD-DE1A8EC0E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388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2</a:t>
            </a:r>
            <a:endParaRPr lang="en-US" altLang="en-US" sz="1400" b="1"/>
          </a:p>
        </p:txBody>
      </p:sp>
      <p:sp>
        <p:nvSpPr>
          <p:cNvPr id="6174" name="Text Box 51">
            <a:extLst>
              <a:ext uri="{FF2B5EF4-FFF2-40B4-BE49-F238E27FC236}">
                <a16:creationId xmlns:a16="http://schemas.microsoft.com/office/drawing/2014/main" id="{73A827C1-054F-4A4D-8A8E-E29C0E038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0198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1</a:t>
            </a:r>
            <a:endParaRPr lang="en-US" altLang="en-US" sz="1400" b="1"/>
          </a:p>
        </p:txBody>
      </p:sp>
      <p:sp>
        <p:nvSpPr>
          <p:cNvPr id="6175" name="Text Box 53">
            <a:extLst>
              <a:ext uri="{FF2B5EF4-FFF2-40B4-BE49-F238E27FC236}">
                <a16:creationId xmlns:a16="http://schemas.microsoft.com/office/drawing/2014/main" id="{EB7AE185-777B-4F3B-9C1C-2E759ED79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4770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2</a:t>
            </a:r>
            <a:endParaRPr lang="en-US" altLang="en-US" sz="1400" b="1"/>
          </a:p>
        </p:txBody>
      </p:sp>
      <p:sp>
        <p:nvSpPr>
          <p:cNvPr id="6176" name="Text Box 54">
            <a:extLst>
              <a:ext uri="{FF2B5EF4-FFF2-40B4-BE49-F238E27FC236}">
                <a16:creationId xmlns:a16="http://schemas.microsoft.com/office/drawing/2014/main" id="{B40F4CB9-E809-4614-8F31-E40E57E12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477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-1</a:t>
            </a:r>
            <a:endParaRPr lang="en-US" altLang="en-US" sz="1400" b="1"/>
          </a:p>
        </p:txBody>
      </p:sp>
      <p:sp>
        <p:nvSpPr>
          <p:cNvPr id="6177" name="Text Box 69">
            <a:extLst>
              <a:ext uri="{FF2B5EF4-FFF2-40B4-BE49-F238E27FC236}">
                <a16:creationId xmlns:a16="http://schemas.microsoft.com/office/drawing/2014/main" id="{EDC9130D-A3C8-40F6-BDF0-E7B480E7B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6477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1</a:t>
            </a:r>
            <a:endParaRPr lang="en-US" altLang="en-US" sz="1400" b="1"/>
          </a:p>
        </p:txBody>
      </p:sp>
      <p:sp>
        <p:nvSpPr>
          <p:cNvPr id="6178" name="Text Box 70">
            <a:extLst>
              <a:ext uri="{FF2B5EF4-FFF2-40B4-BE49-F238E27FC236}">
                <a16:creationId xmlns:a16="http://schemas.microsoft.com/office/drawing/2014/main" id="{A03387B2-594A-4236-B309-8E3C36672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477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-2</a:t>
            </a:r>
            <a:endParaRPr lang="en-US" altLang="en-US" sz="1400" b="1"/>
          </a:p>
        </p:txBody>
      </p:sp>
      <p:sp>
        <p:nvSpPr>
          <p:cNvPr id="6179" name="Text Box 71">
            <a:extLst>
              <a:ext uri="{FF2B5EF4-FFF2-40B4-BE49-F238E27FC236}">
                <a16:creationId xmlns:a16="http://schemas.microsoft.com/office/drawing/2014/main" id="{16FF2C42-D0C3-4618-8145-36A166A5F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477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-3</a:t>
            </a:r>
            <a:endParaRPr lang="en-US" altLang="en-US" sz="1400" b="1"/>
          </a:p>
        </p:txBody>
      </p:sp>
      <p:sp>
        <p:nvSpPr>
          <p:cNvPr id="6180" name="Rectangle 73">
            <a:extLst>
              <a:ext uri="{FF2B5EF4-FFF2-40B4-BE49-F238E27FC236}">
                <a16:creationId xmlns:a16="http://schemas.microsoft.com/office/drawing/2014/main" id="{88CED4EA-5E3D-4B5B-B4D6-E97B3F5BC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n-US"/>
              <a:t>Derivadas</a:t>
            </a:r>
            <a:endParaRPr lang="en-US" altLang="en-US"/>
          </a:p>
        </p:txBody>
      </p:sp>
      <p:sp>
        <p:nvSpPr>
          <p:cNvPr id="6181" name="Rectangle 29">
            <a:extLst>
              <a:ext uri="{FF2B5EF4-FFF2-40B4-BE49-F238E27FC236}">
                <a16:creationId xmlns:a16="http://schemas.microsoft.com/office/drawing/2014/main" id="{B5897E5A-4238-4503-9F48-14C74FAEF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0"/>
            <a:ext cx="807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en-US" sz="2000"/>
              <a:t>Entretanto, se a função não fosse linear, não poderíamos proceder desta forma, já que a função  possuiria várias taxas de variação. Como exemplo, tomemos a função               . </a:t>
            </a:r>
            <a:endParaRPr lang="en-US" altLang="en-US" sz="2000"/>
          </a:p>
        </p:txBody>
      </p:sp>
      <p:graphicFrame>
        <p:nvGraphicFramePr>
          <p:cNvPr id="6182" name="Object 30">
            <a:extLst>
              <a:ext uri="{FF2B5EF4-FFF2-40B4-BE49-F238E27FC236}">
                <a16:creationId xmlns:a16="http://schemas.microsoft.com/office/drawing/2014/main" id="{BD6DAF70-5A13-48BB-AD4D-5CE3879AF9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2074863"/>
          <a:ext cx="113188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96900" imgH="228600" progId="Equation.3">
                  <p:embed/>
                </p:oleObj>
              </mc:Choice>
              <mc:Fallback>
                <p:oleObj name="Equation" r:id="rId4" imgW="596900" imgH="228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074863"/>
                        <a:ext cx="1131888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3" name="Object 58">
            <a:extLst>
              <a:ext uri="{FF2B5EF4-FFF2-40B4-BE49-F238E27FC236}">
                <a16:creationId xmlns:a16="http://schemas.microsoft.com/office/drawing/2014/main" id="{CF32D206-02A2-4BBE-904C-C786FF1C55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63863" y="2622550"/>
          <a:ext cx="3889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579" imgH="164957" progId="Equation.DSMT4">
                  <p:embed/>
                </p:oleObj>
              </mc:Choice>
              <mc:Fallback>
                <p:oleObj name="Equation" r:id="rId6" imgW="139579" imgH="164957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863" y="2622550"/>
                        <a:ext cx="38893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4" name="Object 58">
            <a:extLst>
              <a:ext uri="{FF2B5EF4-FFF2-40B4-BE49-F238E27FC236}">
                <a16:creationId xmlns:a16="http://schemas.microsoft.com/office/drawing/2014/main" id="{1DB40056-13D4-432B-AF69-8362452632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76975" y="6281738"/>
          <a:ext cx="3524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835" imgH="139518" progId="Equation.DSMT4">
                  <p:embed/>
                </p:oleObj>
              </mc:Choice>
              <mc:Fallback>
                <p:oleObj name="Equation" r:id="rId8" imgW="126835" imgH="139518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6975" y="6281738"/>
                        <a:ext cx="3524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upo 13">
            <a:extLst>
              <a:ext uri="{FF2B5EF4-FFF2-40B4-BE49-F238E27FC236}">
                <a16:creationId xmlns:a16="http://schemas.microsoft.com/office/drawing/2014/main" id="{12D17800-AB61-43B0-BC5D-8339BEE33241}"/>
              </a:ext>
            </a:extLst>
          </p:cNvPr>
          <p:cNvGrpSpPr>
            <a:grpSpLocks/>
          </p:cNvGrpSpPr>
          <p:nvPr/>
        </p:nvGrpSpPr>
        <p:grpSpPr bwMode="auto">
          <a:xfrm>
            <a:off x="4030663" y="4295775"/>
            <a:ext cx="4656137" cy="1468438"/>
            <a:chOff x="4030663" y="4295775"/>
            <a:chExt cx="4656137" cy="1468438"/>
          </a:xfrm>
        </p:grpSpPr>
        <p:sp>
          <p:nvSpPr>
            <p:cNvPr id="33827" name="Oval 35">
              <a:extLst>
                <a:ext uri="{FF2B5EF4-FFF2-40B4-BE49-F238E27FC236}">
                  <a16:creationId xmlns:a16="http://schemas.microsoft.com/office/drawing/2014/main" id="{A0544B43-C61E-44E1-800D-5124FFFA0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4876800"/>
              <a:ext cx="76200" cy="762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195" name="Line 42">
              <a:extLst>
                <a:ext uri="{FF2B5EF4-FFF2-40B4-BE49-F238E27FC236}">
                  <a16:creationId xmlns:a16="http://schemas.microsoft.com/office/drawing/2014/main" id="{D3192FD9-92AB-490D-BC28-83CF199B45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0663" y="4295775"/>
              <a:ext cx="693737" cy="1468438"/>
            </a:xfrm>
            <a:prstGeom prst="line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96" name="CaixaDeTexto 60">
              <a:extLst>
                <a:ext uri="{FF2B5EF4-FFF2-40B4-BE49-F238E27FC236}">
                  <a16:creationId xmlns:a16="http://schemas.microsoft.com/office/drawing/2014/main" id="{9983ED6D-490B-42F6-9B70-1052981549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1888" y="4648200"/>
              <a:ext cx="3744912" cy="369888"/>
            </a:xfrm>
            <a:prstGeom prst="rect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>
                  <a:solidFill>
                    <a:srgbClr val="00B050"/>
                  </a:solidFill>
                </a:rPr>
                <a:t>Inclinação da função quando x = 2</a:t>
              </a:r>
              <a:endParaRPr lang="en-US" altLang="en-US" sz="1800">
                <a:solidFill>
                  <a:srgbClr val="00B050"/>
                </a:solidFill>
              </a:endParaRPr>
            </a:p>
          </p:txBody>
        </p:sp>
        <p:cxnSp>
          <p:nvCxnSpPr>
            <p:cNvPr id="5" name="Conector de seta reta 4">
              <a:extLst>
                <a:ext uri="{FF2B5EF4-FFF2-40B4-BE49-F238E27FC236}">
                  <a16:creationId xmlns:a16="http://schemas.microsoft.com/office/drawing/2014/main" id="{E2EA9014-3275-4383-8ECB-C637FC3408FC}"/>
                </a:ext>
              </a:extLst>
            </p:cNvPr>
            <p:cNvCxnSpPr/>
            <p:nvPr/>
          </p:nvCxnSpPr>
          <p:spPr>
            <a:xfrm flipH="1">
              <a:off x="4572000" y="4876800"/>
              <a:ext cx="369888" cy="0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3DB17057-9F13-4BEB-B5A6-FCE09137C52F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5105400"/>
            <a:ext cx="5192713" cy="1114425"/>
            <a:chOff x="3505200" y="5105400"/>
            <a:chExt cx="5192713" cy="1114425"/>
          </a:xfrm>
        </p:grpSpPr>
        <p:sp>
          <p:nvSpPr>
            <p:cNvPr id="6190" name="Oval 34">
              <a:extLst>
                <a:ext uri="{FF2B5EF4-FFF2-40B4-BE49-F238E27FC236}">
                  <a16:creationId xmlns:a16="http://schemas.microsoft.com/office/drawing/2014/main" id="{E30EBC19-43E5-45B4-BC4D-AF72D541F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5791200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91" name="Line 42">
              <a:extLst>
                <a:ext uri="{FF2B5EF4-FFF2-40B4-BE49-F238E27FC236}">
                  <a16:creationId xmlns:a16="http://schemas.microsoft.com/office/drawing/2014/main" id="{B86A3BDB-9A8F-44AB-B6B4-E59B0C546A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5200" y="5105400"/>
              <a:ext cx="1066800" cy="111442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92" name="CaixaDeTexto 2">
              <a:extLst>
                <a:ext uri="{FF2B5EF4-FFF2-40B4-BE49-F238E27FC236}">
                  <a16:creationId xmlns:a16="http://schemas.microsoft.com/office/drawing/2014/main" id="{1DA9BF23-44B0-4356-B29F-5DCEC93763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5649913"/>
              <a:ext cx="3744913" cy="36988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>
                  <a:solidFill>
                    <a:srgbClr val="FF0000"/>
                  </a:solidFill>
                </a:rPr>
                <a:t>Inclinação da função quando x = 1</a:t>
              </a:r>
              <a:endParaRPr lang="en-US" altLang="en-US" sz="1800">
                <a:solidFill>
                  <a:srgbClr val="FF0000"/>
                </a:solidFill>
              </a:endParaRPr>
            </a:p>
          </p:txBody>
        </p:sp>
        <p:cxnSp>
          <p:nvCxnSpPr>
            <p:cNvPr id="7" name="Conector de seta reta 6">
              <a:extLst>
                <a:ext uri="{FF2B5EF4-FFF2-40B4-BE49-F238E27FC236}">
                  <a16:creationId xmlns:a16="http://schemas.microsoft.com/office/drawing/2014/main" id="{B6ECBE2D-3AE6-480F-93DD-DA3A83DA418E}"/>
                </a:ext>
              </a:extLst>
            </p:cNvPr>
            <p:cNvCxnSpPr/>
            <p:nvPr/>
          </p:nvCxnSpPr>
          <p:spPr>
            <a:xfrm flipH="1">
              <a:off x="4038600" y="5867400"/>
              <a:ext cx="925513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187" name="Objeto 2">
            <a:extLst>
              <a:ext uri="{FF2B5EF4-FFF2-40B4-BE49-F238E27FC236}">
                <a16:creationId xmlns:a16="http://schemas.microsoft.com/office/drawing/2014/main" id="{2C444D6A-9271-41AE-BA66-8951DB8F62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3359150"/>
          <a:ext cx="310673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36033" imgH="393529" progId="Equation.DSMT4">
                  <p:embed/>
                </p:oleObj>
              </mc:Choice>
              <mc:Fallback>
                <p:oleObj name="Equation" r:id="rId10" imgW="1536033" imgH="393529" progId="Equation.DSMT4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359150"/>
                        <a:ext cx="3106738" cy="7556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B7F3C2DF-1353-4B7D-84DA-B13720E14C4C}"/>
              </a:ext>
            </a:extLst>
          </p:cNvPr>
          <p:cNvCxnSpPr/>
          <p:nvPr/>
        </p:nvCxnSpPr>
        <p:spPr>
          <a:xfrm>
            <a:off x="4800600" y="3255963"/>
            <a:ext cx="0" cy="4016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5CD300C4-3977-4220-8699-24F8366E3A7C}"/>
              </a:ext>
            </a:extLst>
          </p:cNvPr>
          <p:cNvCxnSpPr/>
          <p:nvPr/>
        </p:nvCxnSpPr>
        <p:spPr>
          <a:xfrm>
            <a:off x="4800600" y="365760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tângulo 33">
            <a:extLst>
              <a:ext uri="{FF2B5EF4-FFF2-40B4-BE49-F238E27FC236}">
                <a16:creationId xmlns:a16="http://schemas.microsoft.com/office/drawing/2014/main" id="{77266DF8-237F-43B6-A1C2-E6BAED1F6132}"/>
              </a:ext>
            </a:extLst>
          </p:cNvPr>
          <p:cNvSpPr/>
          <p:nvPr/>
        </p:nvSpPr>
        <p:spPr>
          <a:xfrm>
            <a:off x="1066800" y="1752600"/>
            <a:ext cx="6781800" cy="4343400"/>
          </a:xfrm>
          <a:prstGeom prst="rect">
            <a:avLst/>
          </a:prstGeom>
          <a:solidFill>
            <a:srgbClr val="F8F8F8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11" name="Título 1">
            <a:extLst>
              <a:ext uri="{FF2B5EF4-FFF2-40B4-BE49-F238E27FC236}">
                <a16:creationId xmlns:a16="http://schemas.microsoft.com/office/drawing/2014/main" id="{2516F4B1-7026-47CA-BC8D-5555A333D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Minimização de Custos no C.P.</a:t>
            </a:r>
            <a:endParaRPr lang="en-US" altLang="en-US"/>
          </a:p>
        </p:txBody>
      </p:sp>
      <p:sp>
        <p:nvSpPr>
          <p:cNvPr id="43012" name="Line 4">
            <a:extLst>
              <a:ext uri="{FF2B5EF4-FFF2-40B4-BE49-F238E27FC236}">
                <a16:creationId xmlns:a16="http://schemas.microsoft.com/office/drawing/2014/main" id="{45A4661E-06AB-48B4-9896-0FCD4EFCCD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176463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3013" name="Line 5">
            <a:extLst>
              <a:ext uri="{FF2B5EF4-FFF2-40B4-BE49-F238E27FC236}">
                <a16:creationId xmlns:a16="http://schemas.microsoft.com/office/drawing/2014/main" id="{45A2ABC9-E886-4004-AA7E-38FE0399A5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300663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43014" name="Object 58">
            <a:extLst>
              <a:ext uri="{FF2B5EF4-FFF2-40B4-BE49-F238E27FC236}">
                <a16:creationId xmlns:a16="http://schemas.microsoft.com/office/drawing/2014/main" id="{23DBFE7E-A4FD-42E7-8E5B-876F9E24D6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39863" y="2024063"/>
          <a:ext cx="3127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579" imgH="164957" progId="Equation.DSMT4">
                  <p:embed/>
                </p:oleObj>
              </mc:Choice>
              <mc:Fallback>
                <p:oleObj name="Equation" r:id="rId2" imgW="139579" imgH="164957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2024063"/>
                        <a:ext cx="3127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58">
            <a:extLst>
              <a:ext uri="{FF2B5EF4-FFF2-40B4-BE49-F238E27FC236}">
                <a16:creationId xmlns:a16="http://schemas.microsoft.com/office/drawing/2014/main" id="{1F0A90E4-AAF7-47EC-973B-22301CE320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0" y="5224463"/>
          <a:ext cx="2825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835" imgH="139518" progId="Equation.DSMT4">
                  <p:embed/>
                </p:oleObj>
              </mc:Choice>
              <mc:Fallback>
                <p:oleObj name="Equation" r:id="rId4" imgW="126835" imgH="139518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224463"/>
                        <a:ext cx="28257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co 21">
            <a:extLst>
              <a:ext uri="{FF2B5EF4-FFF2-40B4-BE49-F238E27FC236}">
                <a16:creationId xmlns:a16="http://schemas.microsoft.com/office/drawing/2014/main" id="{4C701D7E-4383-482E-9E58-56B8FAAA1A66}"/>
              </a:ext>
            </a:extLst>
          </p:cNvPr>
          <p:cNvSpPr/>
          <p:nvPr/>
        </p:nvSpPr>
        <p:spPr>
          <a:xfrm rot="6687300">
            <a:off x="1688306" y="607219"/>
            <a:ext cx="4138613" cy="3889375"/>
          </a:xfrm>
          <a:prstGeom prst="arc">
            <a:avLst>
              <a:gd name="adj1" fmla="val 15531642"/>
              <a:gd name="adj2" fmla="val 167505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Arco 22">
            <a:extLst>
              <a:ext uri="{FF2B5EF4-FFF2-40B4-BE49-F238E27FC236}">
                <a16:creationId xmlns:a16="http://schemas.microsoft.com/office/drawing/2014/main" id="{E03AA7F0-DD1A-48D1-8111-BD6D4CB5153A}"/>
              </a:ext>
            </a:extLst>
          </p:cNvPr>
          <p:cNvSpPr/>
          <p:nvPr/>
        </p:nvSpPr>
        <p:spPr>
          <a:xfrm rot="7562753">
            <a:off x="2759869" y="308769"/>
            <a:ext cx="4138613" cy="3889375"/>
          </a:xfrm>
          <a:prstGeom prst="arc">
            <a:avLst>
              <a:gd name="adj1" fmla="val 15531642"/>
              <a:gd name="adj2" fmla="val 167505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18" name="CaixaDeTexto 23">
            <a:extLst>
              <a:ext uri="{FF2B5EF4-FFF2-40B4-BE49-F238E27FC236}">
                <a16:creationId xmlns:a16="http://schemas.microsoft.com/office/drawing/2014/main" id="{FA25BBFD-9D81-486A-B738-6A5D67BB6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492375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b="1"/>
              <a:t>CMg</a:t>
            </a:r>
            <a:endParaRPr lang="en-US" altLang="en-US" sz="1800" b="1"/>
          </a:p>
        </p:txBody>
      </p:sp>
      <p:sp>
        <p:nvSpPr>
          <p:cNvPr id="43019" name="CaixaDeTexto 24">
            <a:extLst>
              <a:ext uri="{FF2B5EF4-FFF2-40B4-BE49-F238E27FC236}">
                <a16:creationId xmlns:a16="http://schemas.microsoft.com/office/drawing/2014/main" id="{BBF56C8A-4747-42C3-9A62-BAEE485D0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720975"/>
            <a:ext cx="81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b="1"/>
              <a:t>CVMe</a:t>
            </a:r>
            <a:endParaRPr lang="en-US" altLang="en-US" sz="1800" b="1"/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11566B3C-3A71-4B5C-8D81-F9CA9BE05876}"/>
              </a:ext>
            </a:extLst>
          </p:cNvPr>
          <p:cNvCxnSpPr/>
          <p:nvPr/>
        </p:nvCxnSpPr>
        <p:spPr>
          <a:xfrm>
            <a:off x="4724400" y="4233863"/>
            <a:ext cx="0" cy="10668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23CED599-AD0F-48C2-A3C7-DB841479501E}"/>
              </a:ext>
            </a:extLst>
          </p:cNvPr>
          <p:cNvCxnSpPr/>
          <p:nvPr/>
        </p:nvCxnSpPr>
        <p:spPr>
          <a:xfrm>
            <a:off x="3657600" y="4614863"/>
            <a:ext cx="0" cy="6858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1C73D5EF-7F1D-435D-B5C6-A15F56CEE68E}"/>
              </a:ext>
            </a:extLst>
          </p:cNvPr>
          <p:cNvSpPr/>
          <p:nvPr/>
        </p:nvSpPr>
        <p:spPr>
          <a:xfrm>
            <a:off x="4648200" y="4157663"/>
            <a:ext cx="171450" cy="1524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A35F7D00-CF0E-4022-BC3F-89A131249418}"/>
              </a:ext>
            </a:extLst>
          </p:cNvPr>
          <p:cNvSpPr/>
          <p:nvPr/>
        </p:nvSpPr>
        <p:spPr>
          <a:xfrm>
            <a:off x="3562350" y="4538663"/>
            <a:ext cx="171450" cy="1524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24" name="CaixaDeTexto 31">
            <a:extLst>
              <a:ext uri="{FF2B5EF4-FFF2-40B4-BE49-F238E27FC236}">
                <a16:creationId xmlns:a16="http://schemas.microsoft.com/office/drawing/2014/main" id="{4596A50F-665C-44F5-8014-78CB2ADFE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7686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b="1"/>
              <a:t>Q = 1,33</a:t>
            </a:r>
            <a:endParaRPr lang="en-US" altLang="en-US" sz="1600" b="1"/>
          </a:p>
        </p:txBody>
      </p:sp>
      <p:sp>
        <p:nvSpPr>
          <p:cNvPr id="43025" name="CaixaDeTexto 32">
            <a:extLst>
              <a:ext uri="{FF2B5EF4-FFF2-40B4-BE49-F238E27FC236}">
                <a16:creationId xmlns:a16="http://schemas.microsoft.com/office/drawing/2014/main" id="{36D55032-D571-4754-9C3E-81354B35E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37686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b="1"/>
              <a:t>Q = 2</a:t>
            </a:r>
            <a:endParaRPr lang="en-US" altLang="en-US" sz="1600" b="1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>
            <a:extLst>
              <a:ext uri="{FF2B5EF4-FFF2-40B4-BE49-F238E27FC236}">
                <a16:creationId xmlns:a16="http://schemas.microsoft.com/office/drawing/2014/main" id="{22EEE282-3314-49FE-89B8-300B30F6B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5867400" cy="1143000"/>
          </a:xfrm>
        </p:spPr>
        <p:txBody>
          <a:bodyPr/>
          <a:lstStyle/>
          <a:p>
            <a:r>
              <a:rPr lang="pt-BR" altLang="en-US" sz="3800"/>
              <a:t>Maximização da Produção Para Um Certo Custo Total</a:t>
            </a:r>
            <a:endParaRPr lang="en-US" altLang="en-US" sz="3800"/>
          </a:p>
        </p:txBody>
      </p:sp>
      <p:sp>
        <p:nvSpPr>
          <p:cNvPr id="44035" name="Espaço Reservado para Conteúdo 2">
            <a:extLst>
              <a:ext uri="{FF2B5EF4-FFF2-40B4-BE49-F238E27FC236}">
                <a16:creationId xmlns:a16="http://schemas.microsoft.com/office/drawing/2014/main" id="{FF38FAC5-A1C3-488F-9004-A86DC9C07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788" y="1676400"/>
            <a:ext cx="8507412" cy="1122363"/>
          </a:xfrm>
        </p:spPr>
        <p:txBody>
          <a:bodyPr/>
          <a:lstStyle/>
          <a:p>
            <a:pPr>
              <a:buClrTx/>
            </a:pPr>
            <a:r>
              <a:rPr lang="pt-BR" altLang="en-US">
                <a:solidFill>
                  <a:schemeClr val="tx2"/>
                </a:solidFill>
              </a:rPr>
              <a:t>Suponha um processo produtivo que possa ser descrito por:</a:t>
            </a:r>
          </a:p>
          <a:p>
            <a:pPr>
              <a:buClrTx/>
            </a:pPr>
            <a:endParaRPr lang="pt-BR" altLang="en-US">
              <a:solidFill>
                <a:schemeClr val="tx2"/>
              </a:solidFill>
            </a:endParaRPr>
          </a:p>
          <a:p>
            <a:pPr>
              <a:buClrTx/>
            </a:pPr>
            <a:endParaRPr lang="pt-BR" altLang="en-US">
              <a:solidFill>
                <a:schemeClr val="tx2"/>
              </a:solidFill>
            </a:endParaRPr>
          </a:p>
          <a:p>
            <a:pPr>
              <a:buClrTx/>
            </a:pPr>
            <a:endParaRPr lang="pt-BR" altLang="en-US" sz="600">
              <a:solidFill>
                <a:schemeClr val="tx2"/>
              </a:solidFill>
            </a:endParaRPr>
          </a:p>
          <a:p>
            <a:pPr>
              <a:buClrTx/>
            </a:pPr>
            <a:endParaRPr lang="pt-BR" altLang="en-US" sz="4200">
              <a:solidFill>
                <a:schemeClr val="tx2"/>
              </a:solidFill>
            </a:endParaRPr>
          </a:p>
          <a:p>
            <a:pPr>
              <a:buClrTx/>
            </a:pPr>
            <a:r>
              <a:rPr lang="pt-BR" altLang="en-US">
                <a:solidFill>
                  <a:schemeClr val="tx2"/>
                </a:solidFill>
              </a:rPr>
              <a:t>Logo, a isocusto é dada por:</a:t>
            </a:r>
          </a:p>
        </p:txBody>
      </p:sp>
      <p:graphicFrame>
        <p:nvGraphicFramePr>
          <p:cNvPr id="44036" name="Object 2">
            <a:extLst>
              <a:ext uri="{FF2B5EF4-FFF2-40B4-BE49-F238E27FC236}">
                <a16:creationId xmlns:a16="http://schemas.microsoft.com/office/drawing/2014/main" id="{765579C1-9521-428B-931C-1A1B9F933A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20788" y="2665413"/>
          <a:ext cx="5713412" cy="160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60600" imgH="609600" progId="Equation.DSMT4">
                  <p:embed/>
                </p:oleObj>
              </mc:Choice>
              <mc:Fallback>
                <p:oleObj name="Equation" r:id="rId2" imgW="2260600" imgH="609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8" y="2665413"/>
                        <a:ext cx="5713412" cy="160178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3">
            <a:extLst>
              <a:ext uri="{FF2B5EF4-FFF2-40B4-BE49-F238E27FC236}">
                <a16:creationId xmlns:a16="http://schemas.microsoft.com/office/drawing/2014/main" id="{C4DF081E-8026-432C-AA34-9B152BCC96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9038" y="5105400"/>
          <a:ext cx="5364162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05729" imgH="393529" progId="Equation.DSMT4">
                  <p:embed/>
                </p:oleObj>
              </mc:Choice>
              <mc:Fallback>
                <p:oleObj name="Equation" r:id="rId4" imgW="2005729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5105400"/>
                        <a:ext cx="5364162" cy="1052513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tângulo 3">
            <a:extLst>
              <a:ext uri="{FF2B5EF4-FFF2-40B4-BE49-F238E27FC236}">
                <a16:creationId xmlns:a16="http://schemas.microsoft.com/office/drawing/2014/main" id="{4A0977FD-7091-4829-9239-C37F91BD5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30363"/>
            <a:ext cx="2263775" cy="595312"/>
          </a:xfrm>
          <a:prstGeom prst="rect">
            <a:avLst/>
          </a:prstGeom>
          <a:solidFill>
            <a:srgbClr val="F8F8F8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37DDC53-522F-4D31-86AC-0F9442095C37}"/>
              </a:ext>
            </a:extLst>
          </p:cNvPr>
          <p:cNvSpPr/>
          <p:nvPr/>
        </p:nvSpPr>
        <p:spPr bwMode="auto">
          <a:xfrm>
            <a:off x="6062663" y="5383213"/>
            <a:ext cx="1582737" cy="7699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pt-BR" sz="4400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CE9672C-60A5-45F8-A779-488BFA4DAACA}"/>
              </a:ext>
            </a:extLst>
          </p:cNvPr>
          <p:cNvSpPr/>
          <p:nvPr/>
        </p:nvSpPr>
        <p:spPr bwMode="auto">
          <a:xfrm>
            <a:off x="3792538" y="3328988"/>
            <a:ext cx="1581150" cy="7699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pt-BR" sz="4400" dirty="0"/>
          </a:p>
        </p:txBody>
      </p:sp>
      <p:graphicFrame>
        <p:nvGraphicFramePr>
          <p:cNvPr id="45061" name="Object 2">
            <a:extLst>
              <a:ext uri="{FF2B5EF4-FFF2-40B4-BE49-F238E27FC236}">
                <a16:creationId xmlns:a16="http://schemas.microsoft.com/office/drawing/2014/main" id="{1CF012F5-F9A6-47AD-8914-7DB85CFF94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0413" y="1716088"/>
          <a:ext cx="8154987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98900" imgH="609600" progId="Equation.DSMT4">
                  <p:embed/>
                </p:oleObj>
              </mc:Choice>
              <mc:Fallback>
                <p:oleObj name="Equation" r:id="rId2" imgW="3898900" imgH="609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1716088"/>
                        <a:ext cx="8154987" cy="131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2" name="Line 22">
            <a:extLst>
              <a:ext uri="{FF2B5EF4-FFF2-40B4-BE49-F238E27FC236}">
                <a16:creationId xmlns:a16="http://schemas.microsoft.com/office/drawing/2014/main" id="{E4676972-9E60-44AE-9DC3-7D7C6297F7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5275" y="3444875"/>
            <a:ext cx="3209925" cy="3209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063" name="Rectangle 32">
            <a:extLst>
              <a:ext uri="{FF2B5EF4-FFF2-40B4-BE49-F238E27FC236}">
                <a16:creationId xmlns:a16="http://schemas.microsoft.com/office/drawing/2014/main" id="{115719FC-EE2E-4127-BE6B-F5EBAB588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64611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L</a:t>
            </a:r>
          </a:p>
        </p:txBody>
      </p:sp>
      <p:sp>
        <p:nvSpPr>
          <p:cNvPr id="45064" name="Rectangle 33">
            <a:extLst>
              <a:ext uri="{FF2B5EF4-FFF2-40B4-BE49-F238E27FC236}">
                <a16:creationId xmlns:a16="http://schemas.microsoft.com/office/drawing/2014/main" id="{8CF4860E-CCB1-44CD-B64E-A9BA4A108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3079750"/>
            <a:ext cx="175577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K</a:t>
            </a:r>
          </a:p>
        </p:txBody>
      </p:sp>
      <p:sp>
        <p:nvSpPr>
          <p:cNvPr id="45065" name="Line 34">
            <a:extLst>
              <a:ext uri="{FF2B5EF4-FFF2-40B4-BE49-F238E27FC236}">
                <a16:creationId xmlns:a16="http://schemas.microsoft.com/office/drawing/2014/main" id="{0035B109-7996-434C-B6E6-C908F62B0C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32100" y="3198813"/>
            <a:ext cx="15875" cy="344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066" name="Line 35">
            <a:extLst>
              <a:ext uri="{FF2B5EF4-FFF2-40B4-BE49-F238E27FC236}">
                <a16:creationId xmlns:a16="http://schemas.microsoft.com/office/drawing/2014/main" id="{093BFDF3-6751-4316-83B7-CE5821A56E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6653213"/>
            <a:ext cx="353377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45067" name="Object 3">
            <a:extLst>
              <a:ext uri="{FF2B5EF4-FFF2-40B4-BE49-F238E27FC236}">
                <a16:creationId xmlns:a16="http://schemas.microsoft.com/office/drawing/2014/main" id="{4DE96BE7-17FA-4078-88E0-612717888E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9500" y="5414963"/>
          <a:ext cx="131921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586" imgH="393529" progId="Equation.DSMT4">
                  <p:embed/>
                </p:oleObj>
              </mc:Choice>
              <mc:Fallback>
                <p:oleObj name="Equation" r:id="rId4" imgW="723586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0" y="5414963"/>
                        <a:ext cx="1319213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8" name="Object 4">
            <a:extLst>
              <a:ext uri="{FF2B5EF4-FFF2-40B4-BE49-F238E27FC236}">
                <a16:creationId xmlns:a16="http://schemas.microsoft.com/office/drawing/2014/main" id="{3C8E3690-CA96-4127-810D-812B9B54E8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95725" y="3368675"/>
          <a:ext cx="1319213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3586" imgH="393529" progId="Equation.DSMT4">
                  <p:embed/>
                </p:oleObj>
              </mc:Choice>
              <mc:Fallback>
                <p:oleObj name="Equation" r:id="rId6" imgW="723586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3368675"/>
                        <a:ext cx="1319213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069" name="Conector de seta reta 38">
            <a:extLst>
              <a:ext uri="{FF2B5EF4-FFF2-40B4-BE49-F238E27FC236}">
                <a16:creationId xmlns:a16="http://schemas.microsoft.com/office/drawing/2014/main" id="{8DAE7A6F-6706-4ADF-BBA9-1E442F09B77E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2949575" y="3444875"/>
            <a:ext cx="827088" cy="1588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0" name="Conector de seta reta 40">
            <a:extLst>
              <a:ext uri="{FF2B5EF4-FFF2-40B4-BE49-F238E27FC236}">
                <a16:creationId xmlns:a16="http://schemas.microsoft.com/office/drawing/2014/main" id="{EDB7DD96-1E32-4246-BC55-6F25715AE7D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866606" y="6333332"/>
            <a:ext cx="377825" cy="1588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71" name="Título 1">
            <a:extLst>
              <a:ext uri="{FF2B5EF4-FFF2-40B4-BE49-F238E27FC236}">
                <a16:creationId xmlns:a16="http://schemas.microsoft.com/office/drawing/2014/main" id="{A66B0CFE-1201-4B25-8DD1-D3EB79CFE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5867400" cy="1143000"/>
          </a:xfrm>
        </p:spPr>
        <p:txBody>
          <a:bodyPr/>
          <a:lstStyle/>
          <a:p>
            <a:r>
              <a:rPr lang="pt-BR" altLang="en-US" sz="3800"/>
              <a:t>Maximização da Produção Para Um Certo Custo Total</a:t>
            </a:r>
            <a:endParaRPr lang="en-US" altLang="en-US" sz="38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tângulo 3">
            <a:extLst>
              <a:ext uri="{FF2B5EF4-FFF2-40B4-BE49-F238E27FC236}">
                <a16:creationId xmlns:a16="http://schemas.microsoft.com/office/drawing/2014/main" id="{6675C71A-EC2F-4827-BAEC-BFD0938A7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2313" y="2514600"/>
            <a:ext cx="725487" cy="1019175"/>
          </a:xfrm>
          <a:prstGeom prst="rect">
            <a:avLst/>
          </a:prstGeom>
          <a:solidFill>
            <a:srgbClr val="F8F8F8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6083" name="Retângulo 4">
            <a:extLst>
              <a:ext uri="{FF2B5EF4-FFF2-40B4-BE49-F238E27FC236}">
                <a16:creationId xmlns:a16="http://schemas.microsoft.com/office/drawing/2014/main" id="{FE8029B1-111A-48BB-93B1-A94868F30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114800"/>
            <a:ext cx="1295400" cy="581025"/>
          </a:xfrm>
          <a:prstGeom prst="rect">
            <a:avLst/>
          </a:prstGeom>
          <a:solidFill>
            <a:srgbClr val="F8F8F8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46084" name="Espaço Reservado para Conteúdo 2">
            <a:extLst>
              <a:ext uri="{FF2B5EF4-FFF2-40B4-BE49-F238E27FC236}">
                <a16:creationId xmlns:a16="http://schemas.microsoft.com/office/drawing/2014/main" id="{30E114A8-59BF-4125-BC92-72EC62816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363" y="1670050"/>
            <a:ext cx="8507412" cy="4883150"/>
          </a:xfrm>
        </p:spPr>
        <p:txBody>
          <a:bodyPr/>
          <a:lstStyle/>
          <a:p>
            <a:r>
              <a:rPr lang="pt-BR" altLang="en-US">
                <a:solidFill>
                  <a:schemeClr val="tx2"/>
                </a:solidFill>
              </a:rPr>
              <a:t>Em equilíbrio, temos:</a:t>
            </a:r>
          </a:p>
          <a:p>
            <a:endParaRPr lang="pt-BR" altLang="en-US">
              <a:solidFill>
                <a:schemeClr val="tx2"/>
              </a:solidFill>
            </a:endParaRPr>
          </a:p>
          <a:p>
            <a:endParaRPr lang="pt-BR" altLang="en-US">
              <a:solidFill>
                <a:schemeClr val="tx2"/>
              </a:solidFill>
            </a:endParaRPr>
          </a:p>
          <a:p>
            <a:endParaRPr lang="pt-BR" altLang="en-US">
              <a:solidFill>
                <a:schemeClr val="tx2"/>
              </a:solidFill>
            </a:endParaRPr>
          </a:p>
          <a:p>
            <a:endParaRPr lang="pt-BR" altLang="en-US">
              <a:solidFill>
                <a:schemeClr val="tx2"/>
              </a:solidFill>
            </a:endParaRPr>
          </a:p>
          <a:p>
            <a:endParaRPr lang="pt-BR" altLang="en-US">
              <a:solidFill>
                <a:schemeClr val="tx2"/>
              </a:solidFill>
            </a:endParaRPr>
          </a:p>
          <a:p>
            <a:endParaRPr lang="pt-BR" altLang="en-US">
              <a:solidFill>
                <a:schemeClr val="tx2"/>
              </a:solidFill>
            </a:endParaRPr>
          </a:p>
          <a:p>
            <a:endParaRPr lang="pt-BR" altLang="en-US">
              <a:solidFill>
                <a:schemeClr val="tx2"/>
              </a:solidFill>
            </a:endParaRPr>
          </a:p>
          <a:p>
            <a:endParaRPr lang="pt-BR" altLang="en-US" sz="1200">
              <a:solidFill>
                <a:schemeClr val="tx2"/>
              </a:solidFill>
            </a:endParaRPr>
          </a:p>
          <a:p>
            <a:endParaRPr lang="pt-BR" altLang="en-US" sz="200">
              <a:solidFill>
                <a:schemeClr val="tx2"/>
              </a:solidFill>
            </a:endParaRPr>
          </a:p>
          <a:p>
            <a:r>
              <a:rPr lang="pt-BR" altLang="en-US">
                <a:solidFill>
                  <a:schemeClr val="tx2"/>
                </a:solidFill>
              </a:rPr>
              <a:t>Substituindo na Isocusto, temos:</a:t>
            </a:r>
          </a:p>
        </p:txBody>
      </p:sp>
      <p:graphicFrame>
        <p:nvGraphicFramePr>
          <p:cNvPr id="46085" name="Object 2">
            <a:extLst>
              <a:ext uri="{FF2B5EF4-FFF2-40B4-BE49-F238E27FC236}">
                <a16:creationId xmlns:a16="http://schemas.microsoft.com/office/drawing/2014/main" id="{BB6231A8-2D62-4E56-8984-08F0C91649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63" y="2133600"/>
          <a:ext cx="8262937" cy="267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73500" imgH="1270000" progId="Equation.DSMT4">
                  <p:embed/>
                </p:oleObj>
              </mc:Choice>
              <mc:Fallback>
                <p:oleObj name="Equation" r:id="rId2" imgW="3873500" imgH="1270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2133600"/>
                        <a:ext cx="8262937" cy="267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086" name="Conector reto 9">
            <a:extLst>
              <a:ext uri="{FF2B5EF4-FFF2-40B4-BE49-F238E27FC236}">
                <a16:creationId xmlns:a16="http://schemas.microsoft.com/office/drawing/2014/main" id="{B11EFB33-43AF-4659-B075-DD6A54CB1B8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001543" y="4847432"/>
            <a:ext cx="246063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7" name="Conector reto 11">
            <a:extLst>
              <a:ext uri="{FF2B5EF4-FFF2-40B4-BE49-F238E27FC236}">
                <a16:creationId xmlns:a16="http://schemas.microsoft.com/office/drawing/2014/main" id="{21479650-DD02-4900-88CE-43A8B93AFC8C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871663" y="4970463"/>
            <a:ext cx="4252912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8" name="Conector reto 13">
            <a:extLst>
              <a:ext uri="{FF2B5EF4-FFF2-40B4-BE49-F238E27FC236}">
                <a16:creationId xmlns:a16="http://schemas.microsoft.com/office/drawing/2014/main" id="{74D2171F-CB94-4CCF-A1A3-AC7CC61DCC9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1574006" y="5268119"/>
            <a:ext cx="566738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9" name="Conector de seta reta 16">
            <a:extLst>
              <a:ext uri="{FF2B5EF4-FFF2-40B4-BE49-F238E27FC236}">
                <a16:creationId xmlns:a16="http://schemas.microsoft.com/office/drawing/2014/main" id="{A463C0E1-DF53-4E34-AD9A-1771B694B5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57375" y="5565775"/>
            <a:ext cx="290513" cy="1588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0" name="CaixaDeTexto 17">
            <a:extLst>
              <a:ext uri="{FF2B5EF4-FFF2-40B4-BE49-F238E27FC236}">
                <a16:creationId xmlns:a16="http://schemas.microsoft.com/office/drawing/2014/main" id="{5F78EE97-5AC3-4ED8-92EC-6137E6EFB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175" y="5303838"/>
            <a:ext cx="4543425" cy="461962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/>
              <a:t>Isolinha (caminho de expansão)</a:t>
            </a:r>
          </a:p>
        </p:txBody>
      </p:sp>
      <p:sp>
        <p:nvSpPr>
          <p:cNvPr id="46091" name="Título 1">
            <a:extLst>
              <a:ext uri="{FF2B5EF4-FFF2-40B4-BE49-F238E27FC236}">
                <a16:creationId xmlns:a16="http://schemas.microsoft.com/office/drawing/2014/main" id="{3BF9A2EA-F39B-4437-83A8-D331DDE80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5867400" cy="1143000"/>
          </a:xfrm>
        </p:spPr>
        <p:txBody>
          <a:bodyPr/>
          <a:lstStyle/>
          <a:p>
            <a:r>
              <a:rPr lang="pt-BR" altLang="en-US" sz="3800"/>
              <a:t>Maximização da Produção Para Um Certo Custo Total</a:t>
            </a:r>
            <a:endParaRPr lang="en-US" altLang="en-US" sz="38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tângulo 3">
            <a:extLst>
              <a:ext uri="{FF2B5EF4-FFF2-40B4-BE49-F238E27FC236}">
                <a16:creationId xmlns:a16="http://schemas.microsoft.com/office/drawing/2014/main" id="{3CBB1905-9E5D-44FC-BEBA-A5E7C8F99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9688" y="2819400"/>
            <a:ext cx="2205037" cy="652463"/>
          </a:xfrm>
          <a:prstGeom prst="rect">
            <a:avLst/>
          </a:prstGeom>
          <a:solidFill>
            <a:srgbClr val="F8F8F8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7107" name="Retângulo 4">
            <a:extLst>
              <a:ext uri="{FF2B5EF4-FFF2-40B4-BE49-F238E27FC236}">
                <a16:creationId xmlns:a16="http://schemas.microsoft.com/office/drawing/2014/main" id="{CCFEDED0-C572-4380-AE5A-4C92CD587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63" y="2216150"/>
            <a:ext cx="3983037" cy="527050"/>
          </a:xfrm>
          <a:prstGeom prst="rect">
            <a:avLst/>
          </a:prstGeom>
          <a:solidFill>
            <a:srgbClr val="F8F8F8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47108" name="Object 2">
            <a:extLst>
              <a:ext uri="{FF2B5EF4-FFF2-40B4-BE49-F238E27FC236}">
                <a16:creationId xmlns:a16="http://schemas.microsoft.com/office/drawing/2014/main" id="{024669EC-B2F2-4591-A3B8-20582044E7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7888" y="1674813"/>
          <a:ext cx="7656512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98800" imgH="711200" progId="Equation.DSMT4">
                  <p:embed/>
                </p:oleObj>
              </mc:Choice>
              <mc:Fallback>
                <p:oleObj name="Equation" r:id="rId2" imgW="3098800" imgH="71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1674813"/>
                        <a:ext cx="7656512" cy="175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CaixaDeTexto 7">
            <a:extLst>
              <a:ext uri="{FF2B5EF4-FFF2-40B4-BE49-F238E27FC236}">
                <a16:creationId xmlns:a16="http://schemas.microsoft.com/office/drawing/2014/main" id="{6FAD5A0C-880B-44B6-8B7E-9F7108EAF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3692525"/>
            <a:ext cx="81454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/>
              <a:t> </a:t>
            </a:r>
            <a:r>
              <a:rPr lang="pt-BR" altLang="en-US" sz="2200"/>
              <a:t>Note que, qualquer outra combinação de K e L que custe $36000 representará uma produção menor que 6.572,67.</a:t>
            </a:r>
          </a:p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en-US" sz="1200"/>
          </a:p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/>
              <a:t> </a:t>
            </a:r>
            <a:r>
              <a:rPr lang="pt-BR" altLang="en-US" sz="2400"/>
              <a:t>Por exemplo, se K = 2400 e L = 4000, temos:</a:t>
            </a:r>
          </a:p>
        </p:txBody>
      </p:sp>
      <p:graphicFrame>
        <p:nvGraphicFramePr>
          <p:cNvPr id="47110" name="Object 3">
            <a:extLst>
              <a:ext uri="{FF2B5EF4-FFF2-40B4-BE49-F238E27FC236}">
                <a16:creationId xmlns:a16="http://schemas.microsoft.com/office/drawing/2014/main" id="{F585A35A-C761-4FF6-BE0D-64562862AE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4588" y="5257800"/>
          <a:ext cx="48752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09800" imgH="457200" progId="Equation.DSMT4">
                  <p:embed/>
                </p:oleObj>
              </mc:Choice>
              <mc:Fallback>
                <p:oleObj name="Equation" r:id="rId4" imgW="22098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5257800"/>
                        <a:ext cx="48752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1" name="Título 1">
            <a:extLst>
              <a:ext uri="{FF2B5EF4-FFF2-40B4-BE49-F238E27FC236}">
                <a16:creationId xmlns:a16="http://schemas.microsoft.com/office/drawing/2014/main" id="{567E21C7-3826-447A-A504-A2FDFD8F1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5867400" cy="1143000"/>
          </a:xfrm>
        </p:spPr>
        <p:txBody>
          <a:bodyPr/>
          <a:lstStyle/>
          <a:p>
            <a:r>
              <a:rPr lang="pt-BR" altLang="en-US" sz="3800"/>
              <a:t>Maximização da Produção Para Um Certo Custo Total</a:t>
            </a:r>
            <a:endParaRPr lang="en-US" altLang="en-US" sz="38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10">
            <a:extLst>
              <a:ext uri="{FF2B5EF4-FFF2-40B4-BE49-F238E27FC236}">
                <a16:creationId xmlns:a16="http://schemas.microsoft.com/office/drawing/2014/main" id="{F58EA68A-3115-4F1A-BBF1-31362A3DED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9163" y="1916113"/>
            <a:ext cx="0" cy="4237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8131" name="Line 11">
            <a:extLst>
              <a:ext uri="{FF2B5EF4-FFF2-40B4-BE49-F238E27FC236}">
                <a16:creationId xmlns:a16="http://schemas.microsoft.com/office/drawing/2014/main" id="{F2AC50EA-9AE3-4F27-B6B0-2255DF3B71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0113" y="6165850"/>
            <a:ext cx="4425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8132" name="Rectangle 12">
            <a:extLst>
              <a:ext uri="{FF2B5EF4-FFF2-40B4-BE49-F238E27FC236}">
                <a16:creationId xmlns:a16="http://schemas.microsoft.com/office/drawing/2014/main" id="{F5314C81-5CBA-4792-A195-C73298055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513" y="5942013"/>
            <a:ext cx="3698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L</a:t>
            </a:r>
          </a:p>
        </p:txBody>
      </p:sp>
      <p:sp>
        <p:nvSpPr>
          <p:cNvPr id="48133" name="Rectangle 13">
            <a:extLst>
              <a:ext uri="{FF2B5EF4-FFF2-40B4-BE49-F238E27FC236}">
                <a16:creationId xmlns:a16="http://schemas.microsoft.com/office/drawing/2014/main" id="{11DA3F6B-D540-4094-B0A2-1F0AFAC5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575" y="1524000"/>
            <a:ext cx="8302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K</a:t>
            </a:r>
          </a:p>
        </p:txBody>
      </p:sp>
      <p:sp>
        <p:nvSpPr>
          <p:cNvPr id="48134" name="Freeform 17">
            <a:extLst>
              <a:ext uri="{FF2B5EF4-FFF2-40B4-BE49-F238E27FC236}">
                <a16:creationId xmlns:a16="http://schemas.microsoft.com/office/drawing/2014/main" id="{32FBBDA2-9032-4C2C-940F-B7C7C2CAA374}"/>
              </a:ext>
            </a:extLst>
          </p:cNvPr>
          <p:cNvSpPr>
            <a:spLocks/>
          </p:cNvSpPr>
          <p:nvPr/>
        </p:nvSpPr>
        <p:spPr bwMode="auto">
          <a:xfrm>
            <a:off x="3090863" y="1774825"/>
            <a:ext cx="3106737" cy="2994025"/>
          </a:xfrm>
          <a:custGeom>
            <a:avLst/>
            <a:gdLst>
              <a:gd name="T0" fmla="*/ 0 w 1957"/>
              <a:gd name="T1" fmla="*/ 0 h 1886"/>
              <a:gd name="T2" fmla="*/ 2147483646 w 1957"/>
              <a:gd name="T3" fmla="*/ 2147483646 h 1886"/>
              <a:gd name="T4" fmla="*/ 2147483646 w 1957"/>
              <a:gd name="T5" fmla="*/ 2147483646 h 1886"/>
              <a:gd name="T6" fmla="*/ 2147483646 w 1957"/>
              <a:gd name="T7" fmla="*/ 2147483646 h 1886"/>
              <a:gd name="T8" fmla="*/ 2147483646 w 1957"/>
              <a:gd name="T9" fmla="*/ 2147483646 h 1886"/>
              <a:gd name="T10" fmla="*/ 2147483646 w 1957"/>
              <a:gd name="T11" fmla="*/ 2147483646 h 1886"/>
              <a:gd name="T12" fmla="*/ 2147483646 w 1957"/>
              <a:gd name="T13" fmla="*/ 2147483646 h 18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57"/>
              <a:gd name="T22" fmla="*/ 0 h 1886"/>
              <a:gd name="T23" fmla="*/ 1957 w 1957"/>
              <a:gd name="T24" fmla="*/ 1886 h 18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57" h="1886">
                <a:moveTo>
                  <a:pt x="0" y="0"/>
                </a:moveTo>
                <a:cubicBezTo>
                  <a:pt x="13" y="56"/>
                  <a:pt x="32" y="201"/>
                  <a:pt x="71" y="340"/>
                </a:cubicBezTo>
                <a:cubicBezTo>
                  <a:pt x="110" y="479"/>
                  <a:pt x="133" y="653"/>
                  <a:pt x="237" y="837"/>
                </a:cubicBezTo>
                <a:cubicBezTo>
                  <a:pt x="341" y="1021"/>
                  <a:pt x="538" y="1298"/>
                  <a:pt x="695" y="1444"/>
                </a:cubicBezTo>
                <a:cubicBezTo>
                  <a:pt x="852" y="1590"/>
                  <a:pt x="1028" y="1651"/>
                  <a:pt x="1176" y="1713"/>
                </a:cubicBezTo>
                <a:cubicBezTo>
                  <a:pt x="1324" y="1775"/>
                  <a:pt x="1456" y="1786"/>
                  <a:pt x="1586" y="1815"/>
                </a:cubicBezTo>
                <a:cubicBezTo>
                  <a:pt x="1716" y="1844"/>
                  <a:pt x="1880" y="1871"/>
                  <a:pt x="1957" y="1886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8135" name="Line 22">
            <a:extLst>
              <a:ext uri="{FF2B5EF4-FFF2-40B4-BE49-F238E27FC236}">
                <a16:creationId xmlns:a16="http://schemas.microsoft.com/office/drawing/2014/main" id="{B711ED5C-2AB8-48E6-9E6A-4F006A5D3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9638" y="2117725"/>
            <a:ext cx="4060825" cy="4060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8136" name="Oval 41">
            <a:extLst>
              <a:ext uri="{FF2B5EF4-FFF2-40B4-BE49-F238E27FC236}">
                <a16:creationId xmlns:a16="http://schemas.microsoft.com/office/drawing/2014/main" id="{3C9EE161-B5B8-4AED-83F2-F740AA0E9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3819525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cxnSp>
        <p:nvCxnSpPr>
          <p:cNvPr id="48137" name="Conector reto 40">
            <a:extLst>
              <a:ext uri="{FF2B5EF4-FFF2-40B4-BE49-F238E27FC236}">
                <a16:creationId xmlns:a16="http://schemas.microsoft.com/office/drawing/2014/main" id="{9103EBF5-9698-43C9-9DD3-8FA386CCE84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1824038" y="2924175"/>
            <a:ext cx="3587750" cy="28956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8" name="Conector reto 42">
            <a:extLst>
              <a:ext uri="{FF2B5EF4-FFF2-40B4-BE49-F238E27FC236}">
                <a16:creationId xmlns:a16="http://schemas.microsoft.com/office/drawing/2014/main" id="{ADEE3F9F-8706-4048-88C2-AB306A88E4AF}"/>
              </a:ext>
            </a:extLst>
          </p:cNvPr>
          <p:cNvCxnSpPr>
            <a:cxnSpLocks noChangeShapeType="1"/>
            <a:stCxn id="48136" idx="4"/>
          </p:cNvCxnSpPr>
          <p:nvPr/>
        </p:nvCxnSpPr>
        <p:spPr bwMode="auto">
          <a:xfrm rot="16200000" flipH="1">
            <a:off x="2907507" y="5066506"/>
            <a:ext cx="2192338" cy="3175"/>
          </a:xfrm>
          <a:prstGeom prst="line">
            <a:avLst/>
          </a:prstGeom>
          <a:noFill/>
          <a:ln w="12700" algn="ctr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9" name="Conector reto 44">
            <a:extLst>
              <a:ext uri="{FF2B5EF4-FFF2-40B4-BE49-F238E27FC236}">
                <a16:creationId xmlns:a16="http://schemas.microsoft.com/office/drawing/2014/main" id="{3C5277FE-C8F0-4566-AAD6-971FD148B05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 flipH="1" flipV="1">
            <a:off x="3115469" y="3012281"/>
            <a:ext cx="6350" cy="1766888"/>
          </a:xfrm>
          <a:prstGeom prst="line">
            <a:avLst/>
          </a:prstGeom>
          <a:noFill/>
          <a:ln w="12700" algn="ctr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0" name="CaixaDeTexto 45">
            <a:extLst>
              <a:ext uri="{FF2B5EF4-FFF2-40B4-BE49-F238E27FC236}">
                <a16:creationId xmlns:a16="http://schemas.microsoft.com/office/drawing/2014/main" id="{3840A718-FE17-46F9-917A-9517C32C4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8863" y="4508500"/>
            <a:ext cx="193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b="1"/>
              <a:t>Q = 6.572,67</a:t>
            </a:r>
          </a:p>
        </p:txBody>
      </p:sp>
      <p:sp>
        <p:nvSpPr>
          <p:cNvPr id="48141" name="CaixaDeTexto 46">
            <a:extLst>
              <a:ext uri="{FF2B5EF4-FFF2-40B4-BE49-F238E27FC236}">
                <a16:creationId xmlns:a16="http://schemas.microsoft.com/office/drawing/2014/main" id="{5114511F-7C4A-4350-85E6-DE52FEC8D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738" y="6149975"/>
            <a:ext cx="88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 b="1"/>
              <a:t>3000</a:t>
            </a:r>
          </a:p>
        </p:txBody>
      </p:sp>
      <p:sp>
        <p:nvSpPr>
          <p:cNvPr id="48142" name="CaixaDeTexto 47">
            <a:extLst>
              <a:ext uri="{FF2B5EF4-FFF2-40B4-BE49-F238E27FC236}">
                <a16:creationId xmlns:a16="http://schemas.microsoft.com/office/drawing/2014/main" id="{1C70220A-E68A-4D13-AB80-F2CED9506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350" y="3703638"/>
            <a:ext cx="88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 b="1"/>
              <a:t>3600</a:t>
            </a:r>
          </a:p>
        </p:txBody>
      </p:sp>
      <p:sp>
        <p:nvSpPr>
          <p:cNvPr id="48143" name="CaixaDeTexto 48">
            <a:extLst>
              <a:ext uri="{FF2B5EF4-FFF2-40B4-BE49-F238E27FC236}">
                <a16:creationId xmlns:a16="http://schemas.microsoft.com/office/drawing/2014/main" id="{C44BC666-6701-4CB7-BAF0-6DB39BC9D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0" y="2259013"/>
            <a:ext cx="1392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b="1"/>
              <a:t>K = 1,2L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709EC5B4-C7C6-4AE3-80C4-58076029C2C1}"/>
              </a:ext>
            </a:extLst>
          </p:cNvPr>
          <p:cNvGrpSpPr>
            <a:grpSpLocks/>
          </p:cNvGrpSpPr>
          <p:nvPr/>
        </p:nvGrpSpPr>
        <p:grpSpPr bwMode="auto">
          <a:xfrm>
            <a:off x="1538288" y="2144713"/>
            <a:ext cx="6276975" cy="4398962"/>
            <a:chOff x="1229893" y="1716425"/>
            <a:chExt cx="6276975" cy="4398780"/>
          </a:xfrm>
        </p:grpSpPr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78DDC253-0642-4F58-91F6-83F2B6AF4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8468" y="1716425"/>
              <a:ext cx="3106737" cy="2993901"/>
            </a:xfrm>
            <a:custGeom>
              <a:avLst/>
              <a:gdLst>
                <a:gd name="T0" fmla="*/ 0 w 1957"/>
                <a:gd name="T1" fmla="*/ 0 h 1886"/>
                <a:gd name="T2" fmla="*/ 71 w 1957"/>
                <a:gd name="T3" fmla="*/ 340 h 1886"/>
                <a:gd name="T4" fmla="*/ 237 w 1957"/>
                <a:gd name="T5" fmla="*/ 837 h 1886"/>
                <a:gd name="T6" fmla="*/ 695 w 1957"/>
                <a:gd name="T7" fmla="*/ 1444 h 1886"/>
                <a:gd name="T8" fmla="*/ 1176 w 1957"/>
                <a:gd name="T9" fmla="*/ 1713 h 1886"/>
                <a:gd name="T10" fmla="*/ 1586 w 1957"/>
                <a:gd name="T11" fmla="*/ 1815 h 1886"/>
                <a:gd name="T12" fmla="*/ 1957 w 1957"/>
                <a:gd name="T13" fmla="*/ 1886 h 18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57"/>
                <a:gd name="T22" fmla="*/ 0 h 1886"/>
                <a:gd name="T23" fmla="*/ 1957 w 1957"/>
                <a:gd name="T24" fmla="*/ 1886 h 18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57" h="1886">
                  <a:moveTo>
                    <a:pt x="0" y="0"/>
                  </a:moveTo>
                  <a:cubicBezTo>
                    <a:pt x="13" y="56"/>
                    <a:pt x="32" y="201"/>
                    <a:pt x="71" y="340"/>
                  </a:cubicBezTo>
                  <a:cubicBezTo>
                    <a:pt x="110" y="479"/>
                    <a:pt x="133" y="653"/>
                    <a:pt x="237" y="837"/>
                  </a:cubicBezTo>
                  <a:cubicBezTo>
                    <a:pt x="341" y="1021"/>
                    <a:pt x="538" y="1298"/>
                    <a:pt x="695" y="1444"/>
                  </a:cubicBezTo>
                  <a:cubicBezTo>
                    <a:pt x="852" y="1590"/>
                    <a:pt x="1028" y="1651"/>
                    <a:pt x="1176" y="1713"/>
                  </a:cubicBezTo>
                  <a:cubicBezTo>
                    <a:pt x="1324" y="1775"/>
                    <a:pt x="1456" y="1786"/>
                    <a:pt x="1586" y="1815"/>
                  </a:cubicBezTo>
                  <a:cubicBezTo>
                    <a:pt x="1716" y="1844"/>
                    <a:pt x="1880" y="1871"/>
                    <a:pt x="1957" y="1886"/>
                  </a:cubicBezTo>
                </a:path>
              </a:pathLst>
            </a:custGeom>
            <a:noFill/>
            <a:ln w="5715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pt-BR"/>
            </a:p>
          </p:txBody>
        </p:sp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id="{5D132012-F58E-44A3-9CCE-61369809695D}"/>
                </a:ext>
              </a:extLst>
            </p:cNvPr>
            <p:cNvCxnSpPr/>
            <p:nvPr/>
          </p:nvCxnSpPr>
          <p:spPr bwMode="auto">
            <a:xfrm rot="5400000">
              <a:off x="4060431" y="5126234"/>
              <a:ext cx="1247723" cy="0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chemeClr val="accent6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id="{58F3E7D3-6BEB-4372-8C9C-AA7C834950A8}"/>
                </a:ext>
              </a:extLst>
            </p:cNvPr>
            <p:cNvCxnSpPr/>
            <p:nvPr/>
          </p:nvCxnSpPr>
          <p:spPr bwMode="auto">
            <a:xfrm rot="10800000">
              <a:off x="1882355" y="4516659"/>
              <a:ext cx="2816225" cy="0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chemeClr val="accent6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Oval 41">
              <a:extLst>
                <a:ext uri="{FF2B5EF4-FFF2-40B4-BE49-F238E27FC236}">
                  <a16:creationId xmlns:a16="http://schemas.microsoft.com/office/drawing/2014/main" id="{546A288F-9AEB-42DD-8547-0A6B8C38C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6980" y="4443637"/>
              <a:ext cx="152400" cy="15239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9C707CEC-0838-4340-B51F-AA1C93D6A75D}"/>
                </a:ext>
              </a:extLst>
            </p:cNvPr>
            <p:cNvSpPr txBox="1"/>
            <p:nvPr/>
          </p:nvSpPr>
          <p:spPr>
            <a:xfrm>
              <a:off x="5576468" y="4465861"/>
              <a:ext cx="1930400" cy="4619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b="1" dirty="0">
                  <a:solidFill>
                    <a:schemeClr val="accent6">
                      <a:lumMod val="50000"/>
                    </a:schemeClr>
                  </a:solidFill>
                </a:rPr>
                <a:t>Q = 6.196,74</a:t>
              </a: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DA44E5BC-336E-43B0-A44D-44D15609151E}"/>
                </a:ext>
              </a:extLst>
            </p:cNvPr>
            <p:cNvSpPr txBox="1"/>
            <p:nvPr/>
          </p:nvSpPr>
          <p:spPr>
            <a:xfrm>
              <a:off x="4314405" y="5715172"/>
              <a:ext cx="884238" cy="4000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2000" b="1" dirty="0">
                  <a:solidFill>
                    <a:schemeClr val="accent6">
                      <a:lumMod val="50000"/>
                    </a:schemeClr>
                  </a:solidFill>
                </a:rPr>
                <a:t>4000</a:t>
              </a: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ED09D1C4-47EB-400A-B889-393A4035B583}"/>
                </a:ext>
              </a:extLst>
            </p:cNvPr>
            <p:cNvSpPr txBox="1"/>
            <p:nvPr/>
          </p:nvSpPr>
          <p:spPr>
            <a:xfrm>
              <a:off x="1229893" y="4313468"/>
              <a:ext cx="885825" cy="4000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2000" b="1" dirty="0">
                  <a:solidFill>
                    <a:schemeClr val="accent6">
                      <a:lumMod val="50000"/>
                    </a:schemeClr>
                  </a:solidFill>
                </a:rPr>
                <a:t>2400</a:t>
              </a:r>
            </a:p>
          </p:txBody>
        </p:sp>
      </p:grp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9D6CD9DF-27E5-4F7D-86BC-0CDE0BBC7654}"/>
              </a:ext>
            </a:extLst>
          </p:cNvPr>
          <p:cNvSpPr txBox="1"/>
          <p:nvPr/>
        </p:nvSpPr>
        <p:spPr>
          <a:xfrm>
            <a:off x="1524000" y="1954213"/>
            <a:ext cx="88423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1600" b="1" dirty="0">
                <a:latin typeface="+mn-lt"/>
              </a:rPr>
              <a:t>7200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8C50305F-6271-41B1-83FA-85F200D54647}"/>
              </a:ext>
            </a:extLst>
          </p:cNvPr>
          <p:cNvSpPr txBox="1"/>
          <p:nvPr/>
        </p:nvSpPr>
        <p:spPr>
          <a:xfrm>
            <a:off x="5943600" y="6172200"/>
            <a:ext cx="8842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1600" b="1" dirty="0">
                <a:latin typeface="+mn-lt"/>
              </a:rPr>
              <a:t>6000</a:t>
            </a:r>
          </a:p>
        </p:txBody>
      </p:sp>
      <p:sp>
        <p:nvSpPr>
          <p:cNvPr id="48147" name="Título 1">
            <a:extLst>
              <a:ext uri="{FF2B5EF4-FFF2-40B4-BE49-F238E27FC236}">
                <a16:creationId xmlns:a16="http://schemas.microsoft.com/office/drawing/2014/main" id="{77E62536-865E-41BB-B0DD-43BE1DC2D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5867400" cy="1143000"/>
          </a:xfrm>
        </p:spPr>
        <p:txBody>
          <a:bodyPr/>
          <a:lstStyle/>
          <a:p>
            <a:r>
              <a:rPr lang="pt-BR" altLang="en-US" sz="3800"/>
              <a:t>Maximização da Produção Para Um Certo Custo Total</a:t>
            </a:r>
            <a:endParaRPr lang="en-US" altLang="en-US" sz="3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3">
            <a:extLst>
              <a:ext uri="{FF2B5EF4-FFF2-40B4-BE49-F238E27FC236}">
                <a16:creationId xmlns:a16="http://schemas.microsoft.com/office/drawing/2014/main" id="{DDF7EFAD-43FF-4A65-B6ED-C4A47D1EF0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n-US"/>
              <a:t>Derivadas</a:t>
            </a:r>
            <a:endParaRPr lang="en-US" altLang="en-US"/>
          </a:p>
        </p:txBody>
      </p:sp>
      <p:graphicFrame>
        <p:nvGraphicFramePr>
          <p:cNvPr id="7171" name="Object 55">
            <a:extLst>
              <a:ext uri="{FF2B5EF4-FFF2-40B4-BE49-F238E27FC236}">
                <a16:creationId xmlns:a16="http://schemas.microsoft.com/office/drawing/2014/main" id="{065B351F-FC56-4642-AA85-CB1003276906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29200" y="2895600"/>
          <a:ext cx="11430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900" imgH="228600" progId="Equation.3">
                  <p:embed/>
                </p:oleObj>
              </mc:Choice>
              <mc:Fallback>
                <p:oleObj name="Equation" r:id="rId2" imgW="596900" imgH="2286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895600"/>
                        <a:ext cx="11430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Line 4">
            <a:extLst>
              <a:ext uri="{FF2B5EF4-FFF2-40B4-BE49-F238E27FC236}">
                <a16:creationId xmlns:a16="http://schemas.microsoft.com/office/drawing/2014/main" id="{C5F134E1-C3D4-4BAB-8499-2DA0F10528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8956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963AB65B-6F05-49C1-89F2-62BD22D2D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64770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639C361A-D080-4555-82E2-B05254C703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6477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20A418D1-B148-4EEF-AD35-DAF85E849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617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FB5F49F7-27DD-4D8C-A735-B4933521D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867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77" name="Line 9">
            <a:extLst>
              <a:ext uri="{FF2B5EF4-FFF2-40B4-BE49-F238E27FC236}">
                <a16:creationId xmlns:a16="http://schemas.microsoft.com/office/drawing/2014/main" id="{D6AA9A5A-8DB5-4E47-8480-DF50B4D294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562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78" name="Line 10">
            <a:extLst>
              <a:ext uri="{FF2B5EF4-FFF2-40B4-BE49-F238E27FC236}">
                <a16:creationId xmlns:a16="http://schemas.microsoft.com/office/drawing/2014/main" id="{C939D1E0-A4DF-457A-81C4-BD164A973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257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id="{0C23E11E-EFCF-4497-8D7A-EB6FE4800D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648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0" name="Line 12">
            <a:extLst>
              <a:ext uri="{FF2B5EF4-FFF2-40B4-BE49-F238E27FC236}">
                <a16:creationId xmlns:a16="http://schemas.microsoft.com/office/drawing/2014/main" id="{9432AAA7-4C21-43F3-A68A-044A72C54D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953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1" name="Line 13">
            <a:extLst>
              <a:ext uri="{FF2B5EF4-FFF2-40B4-BE49-F238E27FC236}">
                <a16:creationId xmlns:a16="http://schemas.microsoft.com/office/drawing/2014/main" id="{DDA680FD-ADC4-4233-9304-B88D231B1D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343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2" name="Line 14">
            <a:extLst>
              <a:ext uri="{FF2B5EF4-FFF2-40B4-BE49-F238E27FC236}">
                <a16:creationId xmlns:a16="http://schemas.microsoft.com/office/drawing/2014/main" id="{2625C2F6-B477-4B78-B307-0DA14746D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3" name="Line 15">
            <a:extLst>
              <a:ext uri="{FF2B5EF4-FFF2-40B4-BE49-F238E27FC236}">
                <a16:creationId xmlns:a16="http://schemas.microsoft.com/office/drawing/2014/main" id="{156D6098-A380-4126-8B75-777CD5F56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4" name="Line 16">
            <a:extLst>
              <a:ext uri="{FF2B5EF4-FFF2-40B4-BE49-F238E27FC236}">
                <a16:creationId xmlns:a16="http://schemas.microsoft.com/office/drawing/2014/main" id="{6A79846F-CF08-4234-9334-C62EBEF13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5" name="Line 21">
            <a:extLst>
              <a:ext uri="{FF2B5EF4-FFF2-40B4-BE49-F238E27FC236}">
                <a16:creationId xmlns:a16="http://schemas.microsoft.com/office/drawing/2014/main" id="{B691826C-342E-425D-B7EF-CBF22C93E4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640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6" name="Line 22">
            <a:extLst>
              <a:ext uri="{FF2B5EF4-FFF2-40B4-BE49-F238E27FC236}">
                <a16:creationId xmlns:a16="http://schemas.microsoft.com/office/drawing/2014/main" id="{5A54FBB9-509A-4C99-86BC-ACEEE84310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640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7" name="Line 23">
            <a:extLst>
              <a:ext uri="{FF2B5EF4-FFF2-40B4-BE49-F238E27FC236}">
                <a16:creationId xmlns:a16="http://schemas.microsoft.com/office/drawing/2014/main" id="{2D91994F-0716-4F1C-8FE0-D60FE4F8A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640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8" name="Line 24">
            <a:extLst>
              <a:ext uri="{FF2B5EF4-FFF2-40B4-BE49-F238E27FC236}">
                <a16:creationId xmlns:a16="http://schemas.microsoft.com/office/drawing/2014/main" id="{F7E70EC3-0670-4352-A76C-7D84A1ABC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40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9" name="Line 25">
            <a:extLst>
              <a:ext uri="{FF2B5EF4-FFF2-40B4-BE49-F238E27FC236}">
                <a16:creationId xmlns:a16="http://schemas.microsoft.com/office/drawing/2014/main" id="{936502FA-E801-4DEB-A027-32639A811A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90" name="Line 26">
            <a:extLst>
              <a:ext uri="{FF2B5EF4-FFF2-40B4-BE49-F238E27FC236}">
                <a16:creationId xmlns:a16="http://schemas.microsoft.com/office/drawing/2014/main" id="{37A43323-87E3-47C3-89D3-511EAD7043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640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91" name="Arc 28">
            <a:extLst>
              <a:ext uri="{FF2B5EF4-FFF2-40B4-BE49-F238E27FC236}">
                <a16:creationId xmlns:a16="http://schemas.microsoft.com/office/drawing/2014/main" id="{755FFAAC-B309-4695-BB9D-523D4A23BAAB}"/>
              </a:ext>
            </a:extLst>
          </p:cNvPr>
          <p:cNvSpPr>
            <a:spLocks/>
          </p:cNvSpPr>
          <p:nvPr/>
        </p:nvSpPr>
        <p:spPr bwMode="auto">
          <a:xfrm rot="4676821">
            <a:off x="1872456" y="2788444"/>
            <a:ext cx="4481513" cy="1984375"/>
          </a:xfrm>
          <a:custGeom>
            <a:avLst/>
            <a:gdLst>
              <a:gd name="T0" fmla="*/ 2147483646 w 21600"/>
              <a:gd name="T1" fmla="*/ 0 h 19573"/>
              <a:gd name="T2" fmla="*/ 2147483646 w 21600"/>
              <a:gd name="T3" fmla="*/ 2147483646 h 19573"/>
              <a:gd name="T4" fmla="*/ 0 w 21600"/>
              <a:gd name="T5" fmla="*/ 2147483646 h 195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9573" fill="none" extrusionOk="0">
                <a:moveTo>
                  <a:pt x="9135" y="0"/>
                </a:moveTo>
                <a:cubicBezTo>
                  <a:pt x="16739" y="3549"/>
                  <a:pt x="21600" y="11181"/>
                  <a:pt x="21600" y="19573"/>
                </a:cubicBezTo>
              </a:path>
              <a:path w="21600" h="19573" stroke="0" extrusionOk="0">
                <a:moveTo>
                  <a:pt x="9135" y="0"/>
                </a:moveTo>
                <a:cubicBezTo>
                  <a:pt x="16739" y="3549"/>
                  <a:pt x="21600" y="11181"/>
                  <a:pt x="21600" y="19573"/>
                </a:cubicBezTo>
                <a:lnTo>
                  <a:pt x="0" y="19573"/>
                </a:lnTo>
                <a:lnTo>
                  <a:pt x="913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92" name="Line 29">
            <a:extLst>
              <a:ext uri="{FF2B5EF4-FFF2-40B4-BE49-F238E27FC236}">
                <a16:creationId xmlns:a16="http://schemas.microsoft.com/office/drawing/2014/main" id="{DD0E99F4-75AC-4BB7-9DFB-066CE9E83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40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93" name="Oval 34">
            <a:extLst>
              <a:ext uri="{FF2B5EF4-FFF2-40B4-BE49-F238E27FC236}">
                <a16:creationId xmlns:a16="http://schemas.microsoft.com/office/drawing/2014/main" id="{076FFEBC-C4C6-486A-A418-F910C6D85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86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94" name="Oval 35">
            <a:extLst>
              <a:ext uri="{FF2B5EF4-FFF2-40B4-BE49-F238E27FC236}">
                <a16:creationId xmlns:a16="http://schemas.microsoft.com/office/drawing/2014/main" id="{DC279B11-34BF-47BD-9D90-88BF097ED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95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95" name="Oval 36">
            <a:extLst>
              <a:ext uri="{FF2B5EF4-FFF2-40B4-BE49-F238E27FC236}">
                <a16:creationId xmlns:a16="http://schemas.microsoft.com/office/drawing/2014/main" id="{B2542C09-AE34-46E1-B4F0-FDDBF5E27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648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96" name="Arc 37">
            <a:extLst>
              <a:ext uri="{FF2B5EF4-FFF2-40B4-BE49-F238E27FC236}">
                <a16:creationId xmlns:a16="http://schemas.microsoft.com/office/drawing/2014/main" id="{89BEB876-76D4-4052-A2F1-9D3750F6E7F1}"/>
              </a:ext>
            </a:extLst>
          </p:cNvPr>
          <p:cNvSpPr>
            <a:spLocks/>
          </p:cNvSpPr>
          <p:nvPr/>
        </p:nvSpPr>
        <p:spPr bwMode="auto">
          <a:xfrm rot="16923179" flipH="1">
            <a:off x="958057" y="2786856"/>
            <a:ext cx="4481512" cy="1984375"/>
          </a:xfrm>
          <a:custGeom>
            <a:avLst/>
            <a:gdLst>
              <a:gd name="T0" fmla="*/ 2147483646 w 21600"/>
              <a:gd name="T1" fmla="*/ 0 h 19573"/>
              <a:gd name="T2" fmla="*/ 2147483646 w 21600"/>
              <a:gd name="T3" fmla="*/ 2147483646 h 19573"/>
              <a:gd name="T4" fmla="*/ 0 w 21600"/>
              <a:gd name="T5" fmla="*/ 2147483646 h 195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9573" fill="none" extrusionOk="0">
                <a:moveTo>
                  <a:pt x="9135" y="0"/>
                </a:moveTo>
                <a:cubicBezTo>
                  <a:pt x="16739" y="3549"/>
                  <a:pt x="21600" y="11181"/>
                  <a:pt x="21600" y="19573"/>
                </a:cubicBezTo>
              </a:path>
              <a:path w="21600" h="19573" stroke="0" extrusionOk="0">
                <a:moveTo>
                  <a:pt x="9135" y="0"/>
                </a:moveTo>
                <a:cubicBezTo>
                  <a:pt x="16739" y="3549"/>
                  <a:pt x="21600" y="11181"/>
                  <a:pt x="21600" y="19573"/>
                </a:cubicBezTo>
                <a:lnTo>
                  <a:pt x="0" y="19573"/>
                </a:lnTo>
                <a:lnTo>
                  <a:pt x="913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97" name="Line 40">
            <a:extLst>
              <a:ext uri="{FF2B5EF4-FFF2-40B4-BE49-F238E27FC236}">
                <a16:creationId xmlns:a16="http://schemas.microsoft.com/office/drawing/2014/main" id="{7C27EC1E-27F5-4BBE-B050-22B11F02A7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86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98" name="Line 41">
            <a:extLst>
              <a:ext uri="{FF2B5EF4-FFF2-40B4-BE49-F238E27FC236}">
                <a16:creationId xmlns:a16="http://schemas.microsoft.com/office/drawing/2014/main" id="{7C21213E-14A7-4B7B-82AF-C7019023F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86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99" name="Line 43">
            <a:extLst>
              <a:ext uri="{FF2B5EF4-FFF2-40B4-BE49-F238E27FC236}">
                <a16:creationId xmlns:a16="http://schemas.microsoft.com/office/drawing/2014/main" id="{3BC4E8F8-AB2C-4676-BB0D-4E4EC09BEC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4953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200" name="Line 44">
            <a:extLst>
              <a:ext uri="{FF2B5EF4-FFF2-40B4-BE49-F238E27FC236}">
                <a16:creationId xmlns:a16="http://schemas.microsoft.com/office/drawing/2014/main" id="{0CAAAEC6-1247-4DFF-A7A0-319D8BB35A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953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201" name="Line 46">
            <a:extLst>
              <a:ext uri="{FF2B5EF4-FFF2-40B4-BE49-F238E27FC236}">
                <a16:creationId xmlns:a16="http://schemas.microsoft.com/office/drawing/2014/main" id="{6B6EDA89-6CF9-4B7B-836B-45AA5340FB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648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202" name="Text Box 48">
            <a:extLst>
              <a:ext uri="{FF2B5EF4-FFF2-40B4-BE49-F238E27FC236}">
                <a16:creationId xmlns:a16="http://schemas.microsoft.com/office/drawing/2014/main" id="{4F7D4947-B138-4A3B-9CC5-8295E558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4958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6</a:t>
            </a:r>
            <a:endParaRPr lang="en-US" altLang="en-US" sz="1400" b="1"/>
          </a:p>
        </p:txBody>
      </p:sp>
      <p:sp>
        <p:nvSpPr>
          <p:cNvPr id="7203" name="Text Box 49">
            <a:extLst>
              <a:ext uri="{FF2B5EF4-FFF2-40B4-BE49-F238E27FC236}">
                <a16:creationId xmlns:a16="http://schemas.microsoft.com/office/drawing/2014/main" id="{EAF71D60-6B1F-491A-941D-7B0159DF5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006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5</a:t>
            </a:r>
            <a:endParaRPr lang="en-US" altLang="en-US" sz="1400" b="1"/>
          </a:p>
        </p:txBody>
      </p:sp>
      <p:sp>
        <p:nvSpPr>
          <p:cNvPr id="7204" name="Text Box 50">
            <a:extLst>
              <a:ext uri="{FF2B5EF4-FFF2-40B4-BE49-F238E27FC236}">
                <a16:creationId xmlns:a16="http://schemas.microsoft.com/office/drawing/2014/main" id="{C2D72B48-2506-40D8-9A7D-1084E1B0C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7150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2</a:t>
            </a:r>
            <a:endParaRPr lang="en-US" altLang="en-US" sz="1400" b="1"/>
          </a:p>
        </p:txBody>
      </p:sp>
      <p:sp>
        <p:nvSpPr>
          <p:cNvPr id="7205" name="Text Box 51">
            <a:extLst>
              <a:ext uri="{FF2B5EF4-FFF2-40B4-BE49-F238E27FC236}">
                <a16:creationId xmlns:a16="http://schemas.microsoft.com/office/drawing/2014/main" id="{59AAD35D-9E3E-4B11-9BDF-73A2D6A6D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0960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1</a:t>
            </a:r>
            <a:endParaRPr lang="en-US" altLang="en-US" sz="1400" b="1"/>
          </a:p>
        </p:txBody>
      </p:sp>
      <p:sp>
        <p:nvSpPr>
          <p:cNvPr id="7206" name="Text Box 52">
            <a:extLst>
              <a:ext uri="{FF2B5EF4-FFF2-40B4-BE49-F238E27FC236}">
                <a16:creationId xmlns:a16="http://schemas.microsoft.com/office/drawing/2014/main" id="{BCC94B9E-5307-4F69-A23D-5AA6FFA8D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5532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3</a:t>
            </a:r>
            <a:endParaRPr lang="en-US" altLang="en-US" sz="1400" b="1"/>
          </a:p>
        </p:txBody>
      </p:sp>
      <p:sp>
        <p:nvSpPr>
          <p:cNvPr id="7207" name="Text Box 53">
            <a:extLst>
              <a:ext uri="{FF2B5EF4-FFF2-40B4-BE49-F238E27FC236}">
                <a16:creationId xmlns:a16="http://schemas.microsoft.com/office/drawing/2014/main" id="{66439DCC-9C6B-4C9A-9405-F7C76656A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5532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2</a:t>
            </a:r>
            <a:endParaRPr lang="en-US" altLang="en-US" sz="1400" b="1"/>
          </a:p>
        </p:txBody>
      </p:sp>
      <p:sp>
        <p:nvSpPr>
          <p:cNvPr id="7208" name="Text Box 54">
            <a:extLst>
              <a:ext uri="{FF2B5EF4-FFF2-40B4-BE49-F238E27FC236}">
                <a16:creationId xmlns:a16="http://schemas.microsoft.com/office/drawing/2014/main" id="{2E719306-7B38-4E88-9991-91A919DD0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553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-1</a:t>
            </a:r>
            <a:endParaRPr lang="en-US" altLang="en-US" sz="1400" b="1"/>
          </a:p>
        </p:txBody>
      </p:sp>
      <p:sp>
        <p:nvSpPr>
          <p:cNvPr id="7209" name="Line 66">
            <a:extLst>
              <a:ext uri="{FF2B5EF4-FFF2-40B4-BE49-F238E27FC236}">
                <a16:creationId xmlns:a16="http://schemas.microsoft.com/office/drawing/2014/main" id="{E7961F79-66F8-427E-B970-4C5CD0887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867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223" name="AutoShape 67">
            <a:extLst>
              <a:ext uri="{FF2B5EF4-FFF2-40B4-BE49-F238E27FC236}">
                <a16:creationId xmlns:a16="http://schemas.microsoft.com/office/drawing/2014/main" id="{9EFDC1ED-626D-45F6-9AA8-029647412CCD}"/>
              </a:ext>
            </a:extLst>
          </p:cNvPr>
          <p:cNvSpPr>
            <a:spLocks/>
          </p:cNvSpPr>
          <p:nvPr/>
        </p:nvSpPr>
        <p:spPr bwMode="auto">
          <a:xfrm>
            <a:off x="5257800" y="4724400"/>
            <a:ext cx="76200" cy="1143000"/>
          </a:xfrm>
          <a:prstGeom prst="rightBracket">
            <a:avLst>
              <a:gd name="adj" fmla="val 125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211" name="Line 45">
            <a:extLst>
              <a:ext uri="{FF2B5EF4-FFF2-40B4-BE49-F238E27FC236}">
                <a16:creationId xmlns:a16="http://schemas.microsoft.com/office/drawing/2014/main" id="{09B91707-7F85-41E4-8969-5DD5AC9967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648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210" name="AutoShape 62">
            <a:extLst>
              <a:ext uri="{FF2B5EF4-FFF2-40B4-BE49-F238E27FC236}">
                <a16:creationId xmlns:a16="http://schemas.microsoft.com/office/drawing/2014/main" id="{88C7B29F-D08C-4F2C-94AE-ED017BA217F8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4686300" y="5372100"/>
            <a:ext cx="76200" cy="1066800"/>
          </a:xfrm>
          <a:prstGeom prst="leftBracket">
            <a:avLst>
              <a:gd name="adj" fmla="val 1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219" name="Line 42">
            <a:extLst>
              <a:ext uri="{FF2B5EF4-FFF2-40B4-BE49-F238E27FC236}">
                <a16:creationId xmlns:a16="http://schemas.microsoft.com/office/drawing/2014/main" id="{D274CF13-1048-4F32-9312-E9A1A01514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114800"/>
            <a:ext cx="2133600" cy="2362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7220" name="Object 58">
            <a:extLst>
              <a:ext uri="{FF2B5EF4-FFF2-40B4-BE49-F238E27FC236}">
                <a16:creationId xmlns:a16="http://schemas.microsoft.com/office/drawing/2014/main" id="{90326AF2-56F1-4EE8-9589-A0A305E8B2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3763963"/>
          <a:ext cx="236220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71600" imgH="393700" progId="Equation.DSMT4">
                  <p:embed/>
                </p:oleObj>
              </mc:Choice>
              <mc:Fallback>
                <p:oleObj name="Equation" r:id="rId4" imgW="1371600" imgH="39370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63963"/>
                        <a:ext cx="2362200" cy="6461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1" name="Object 65">
            <a:extLst>
              <a:ext uri="{FF2B5EF4-FFF2-40B4-BE49-F238E27FC236}">
                <a16:creationId xmlns:a16="http://schemas.microsoft.com/office/drawing/2014/main" id="{68BC5E62-1E0A-4BAA-98C1-CE9D8298A7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5943600"/>
          <a:ext cx="3810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619" imgH="177569" progId="Equation.DSMT4">
                  <p:embed/>
                </p:oleObj>
              </mc:Choice>
              <mc:Fallback>
                <p:oleObj name="Equation" r:id="rId6" imgW="215619" imgH="177569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943600"/>
                        <a:ext cx="381000" cy="314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4" name="Object 68">
            <a:extLst>
              <a:ext uri="{FF2B5EF4-FFF2-40B4-BE49-F238E27FC236}">
                <a16:creationId xmlns:a16="http://schemas.microsoft.com/office/drawing/2014/main" id="{A2D94D8D-8D9D-4D76-B705-B4BEF9E80B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5105400"/>
          <a:ext cx="3810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5713" imgH="203024" progId="Equation.DSMT4">
                  <p:embed/>
                </p:oleObj>
              </mc:Choice>
              <mc:Fallback>
                <p:oleObj name="Equation" r:id="rId8" imgW="215713" imgH="203024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105400"/>
                        <a:ext cx="381000" cy="358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7" name="Text Box 69">
            <a:extLst>
              <a:ext uri="{FF2B5EF4-FFF2-40B4-BE49-F238E27FC236}">
                <a16:creationId xmlns:a16="http://schemas.microsoft.com/office/drawing/2014/main" id="{7E58B844-2B95-4EC5-89DD-4C59AB857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553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1</a:t>
            </a:r>
            <a:endParaRPr lang="en-US" altLang="en-US" sz="1400" b="1"/>
          </a:p>
        </p:txBody>
      </p:sp>
      <p:sp>
        <p:nvSpPr>
          <p:cNvPr id="7218" name="Text Box 70">
            <a:extLst>
              <a:ext uri="{FF2B5EF4-FFF2-40B4-BE49-F238E27FC236}">
                <a16:creationId xmlns:a16="http://schemas.microsoft.com/office/drawing/2014/main" id="{DCAB4F7C-A3BB-47E1-BD53-06C257009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553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-2</a:t>
            </a:r>
            <a:endParaRPr lang="en-US" altLang="en-US" sz="1400" b="1"/>
          </a:p>
        </p:txBody>
      </p:sp>
      <p:sp>
        <p:nvSpPr>
          <p:cNvPr id="2" name="Text Box 71">
            <a:extLst>
              <a:ext uri="{FF2B5EF4-FFF2-40B4-BE49-F238E27FC236}">
                <a16:creationId xmlns:a16="http://schemas.microsoft.com/office/drawing/2014/main" id="{CD8F9407-8ECA-4C36-9C46-28E001851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553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1400" b="1"/>
              <a:t>-3</a:t>
            </a:r>
            <a:endParaRPr lang="en-US" altLang="en-US" sz="1400" b="1"/>
          </a:p>
        </p:txBody>
      </p:sp>
      <p:sp>
        <p:nvSpPr>
          <p:cNvPr id="3" name="Rectangle 29">
            <a:extLst>
              <a:ext uri="{FF2B5EF4-FFF2-40B4-BE49-F238E27FC236}">
                <a16:creationId xmlns:a16="http://schemas.microsoft.com/office/drawing/2014/main" id="{9CD6B3F6-075E-48A9-AB99-40025CF73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0"/>
            <a:ext cx="807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en-US" sz="2000"/>
              <a:t>Como a derivada da função                                , a inclinação da função é igual a 2, quando x = 1 e 4 quando x = 2. Ou seja, a derivada da função nada mais é do que a inclinação da reta tangente que passa pelo ponto.  </a:t>
            </a:r>
            <a:endParaRPr lang="en-US" altLang="en-US" sz="2000"/>
          </a:p>
        </p:txBody>
      </p:sp>
      <p:graphicFrame>
        <p:nvGraphicFramePr>
          <p:cNvPr id="4" name="Object 55">
            <a:extLst>
              <a:ext uri="{FF2B5EF4-FFF2-40B4-BE49-F238E27FC236}">
                <a16:creationId xmlns:a16="http://schemas.microsoft.com/office/drawing/2014/main" id="{3E77CCFD-F909-4490-B892-2A7A256BDD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6100" y="1468438"/>
          <a:ext cx="25019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08100" imgH="228600" progId="Equation.DSMT4">
                  <p:embed/>
                </p:oleObj>
              </mc:Choice>
              <mc:Fallback>
                <p:oleObj name="Equation" r:id="rId10" imgW="1308100" imgH="22860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468438"/>
                        <a:ext cx="2501900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2" name="Object 58">
            <a:extLst>
              <a:ext uri="{FF2B5EF4-FFF2-40B4-BE49-F238E27FC236}">
                <a16:creationId xmlns:a16="http://schemas.microsoft.com/office/drawing/2014/main" id="{CE69E780-C7C9-4207-A2B8-D1087D3855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68663" y="2811463"/>
          <a:ext cx="3889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9579" imgH="164957" progId="Equation.DSMT4">
                  <p:embed/>
                </p:oleObj>
              </mc:Choice>
              <mc:Fallback>
                <p:oleObj name="Equation" r:id="rId12" imgW="139579" imgH="164957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663" y="2811463"/>
                        <a:ext cx="38893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8">
            <a:extLst>
              <a:ext uri="{FF2B5EF4-FFF2-40B4-BE49-F238E27FC236}">
                <a16:creationId xmlns:a16="http://schemas.microsoft.com/office/drawing/2014/main" id="{EFB4C544-C436-4759-B201-CB8F7ADFB4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81775" y="6470650"/>
          <a:ext cx="3524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6835" imgH="139518" progId="Equation.DSMT4">
                  <p:embed/>
                </p:oleObj>
              </mc:Choice>
              <mc:Fallback>
                <p:oleObj name="Equation" r:id="rId14" imgW="126835" imgH="139518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1775" y="6470650"/>
                        <a:ext cx="3524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8E65F47F-2713-46C7-86F0-9164E0EF2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095875"/>
            <a:ext cx="2819400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>
                <a:solidFill>
                  <a:srgbClr val="FF0000"/>
                </a:solidFill>
              </a:rPr>
              <a:t>Quando x aumenta em 2 unidades y aumenta em 4 unidades, aproximadamente.</a:t>
            </a:r>
            <a:endParaRPr lang="en-US" altLang="en-US" sz="1600">
              <a:solidFill>
                <a:srgbClr val="FF0000"/>
              </a:solidFill>
            </a:endParaRP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9BC5FFE3-F4B3-4D02-9D45-B7B5B981C523}"/>
              </a:ext>
            </a:extLst>
          </p:cNvPr>
          <p:cNvCxnSpPr/>
          <p:nvPr/>
        </p:nvCxnSpPr>
        <p:spPr>
          <a:xfrm>
            <a:off x="5715000" y="5257800"/>
            <a:ext cx="200025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3" grpId="0" animBg="1"/>
      <p:bldP spid="7210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6">
            <a:extLst>
              <a:ext uri="{FF2B5EF4-FFF2-40B4-BE49-F238E27FC236}">
                <a16:creationId xmlns:a16="http://schemas.microsoft.com/office/drawing/2014/main" id="{7F44671D-0374-45C3-B211-1B52559E3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667000"/>
            <a:ext cx="6934200" cy="1371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6EADD98-E310-41FA-B8AF-01AB5BA8A3B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848600" cy="4530725"/>
          </a:xfrm>
        </p:spPr>
        <p:txBody>
          <a:bodyPr/>
          <a:lstStyle/>
          <a:p>
            <a:pPr algn="just" eaLnBrk="1" hangingPunct="1"/>
            <a:r>
              <a:rPr lang="pt-BR" altLang="en-US" sz="2400"/>
              <a:t>A função               possui diversas taxas de variação. A inclinação é igual a 2 somente no ponto onde x = 1.       </a:t>
            </a: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69F7A080-FD35-462F-AF57-5E7FC813BB29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679700" y="1600200"/>
          <a:ext cx="11303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900" imgH="228600" progId="Equation.3">
                  <p:embed/>
                </p:oleObj>
              </mc:Choice>
              <mc:Fallback>
                <p:oleObj name="Equation" r:id="rId2" imgW="5969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1600200"/>
                        <a:ext cx="11303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14">
            <a:extLst>
              <a:ext uri="{FF2B5EF4-FFF2-40B4-BE49-F238E27FC236}">
                <a16:creationId xmlns:a16="http://schemas.microsoft.com/office/drawing/2014/main" id="{C5C0B4AD-36ED-4DD9-AA6C-4EDFDCFAD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00"/>
            <a:ext cx="662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200"/>
              <a:t>Derivada :</a:t>
            </a:r>
            <a:endParaRPr lang="en-US" altLang="en-US" sz="3200"/>
          </a:p>
        </p:txBody>
      </p:sp>
      <p:graphicFrame>
        <p:nvGraphicFramePr>
          <p:cNvPr id="8198" name="Object 15">
            <a:extLst>
              <a:ext uri="{FF2B5EF4-FFF2-40B4-BE49-F238E27FC236}">
                <a16:creationId xmlns:a16="http://schemas.microsoft.com/office/drawing/2014/main" id="{58EAE97E-8170-4AFF-9C06-D262001590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2884488"/>
          <a:ext cx="4495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88367" imgH="393529" progId="Equation.3">
                  <p:embed/>
                </p:oleObj>
              </mc:Choice>
              <mc:Fallback>
                <p:oleObj name="Equation" r:id="rId4" imgW="1688367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884488"/>
                        <a:ext cx="4495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17">
            <a:extLst>
              <a:ext uri="{FF2B5EF4-FFF2-40B4-BE49-F238E27FC236}">
                <a16:creationId xmlns:a16="http://schemas.microsoft.com/office/drawing/2014/main" id="{3EBED7A7-BC57-4572-88A7-B2ABAB64E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n-US"/>
              <a:t>Derivadas</a:t>
            </a:r>
            <a:endParaRPr lang="en-US" altLang="en-US"/>
          </a:p>
        </p:txBody>
      </p:sp>
      <p:sp>
        <p:nvSpPr>
          <p:cNvPr id="8200" name="CaixaDeTexto 2">
            <a:extLst>
              <a:ext uri="{FF2B5EF4-FFF2-40B4-BE49-F238E27FC236}">
                <a16:creationId xmlns:a16="http://schemas.microsoft.com/office/drawing/2014/main" id="{F7DC7371-4742-45C9-97E1-9F3A0BEF7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54525"/>
            <a:ext cx="6934200" cy="1108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/>
              <a:t>Mede a taxa de variação da função em um ponto, ou a inclinação da reta tangente que passa por esse ponto.</a:t>
            </a:r>
            <a:endParaRPr lang="en-US" altLang="en-US" sz="2200"/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1930EFF9-3511-4B4F-929E-E470AF6D7E61}"/>
              </a:ext>
            </a:extLst>
          </p:cNvPr>
          <p:cNvCxnSpPr/>
          <p:nvPr/>
        </p:nvCxnSpPr>
        <p:spPr>
          <a:xfrm>
            <a:off x="2286000" y="3627438"/>
            <a:ext cx="0" cy="8270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4">
            <a:extLst>
              <a:ext uri="{FF2B5EF4-FFF2-40B4-BE49-F238E27FC236}">
                <a16:creationId xmlns:a16="http://schemas.microsoft.com/office/drawing/2014/main" id="{764F582C-2F21-4F2D-B157-B14EFF065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8188"/>
            <a:ext cx="6858000" cy="1295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19" name="Rectangle 16">
            <a:extLst>
              <a:ext uri="{FF2B5EF4-FFF2-40B4-BE49-F238E27FC236}">
                <a16:creationId xmlns:a16="http://schemas.microsoft.com/office/drawing/2014/main" id="{C7F8F4D9-1E55-430B-9AF7-A64EB5DCC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905000"/>
            <a:ext cx="1676400" cy="533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4F2B25AF-CDB6-48AF-9667-D8ADF035F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676400"/>
            <a:ext cx="3581400" cy="1066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D164C940-C043-4354-BE5B-C1370E549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Técnicas de Derivação</a:t>
            </a:r>
            <a:endParaRPr lang="en-US" altLang="en-US"/>
          </a:p>
        </p:txBody>
      </p:sp>
      <p:graphicFrame>
        <p:nvGraphicFramePr>
          <p:cNvPr id="9222" name="Object 4">
            <a:extLst>
              <a:ext uri="{FF2B5EF4-FFF2-40B4-BE49-F238E27FC236}">
                <a16:creationId xmlns:a16="http://schemas.microsoft.com/office/drawing/2014/main" id="{661E0107-6A16-405C-9F4D-C6E4B7247073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3746500" y="1752600"/>
          <a:ext cx="34925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65080" imgH="393480" progId="Equation.DSMT4">
                  <p:embed/>
                </p:oleObj>
              </mc:Choice>
              <mc:Fallback>
                <p:oleObj name="Equation" r:id="rId2" imgW="17650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1752600"/>
                        <a:ext cx="349250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10">
            <a:extLst>
              <a:ext uri="{FF2B5EF4-FFF2-40B4-BE49-F238E27FC236}">
                <a16:creationId xmlns:a16="http://schemas.microsoft.com/office/drawing/2014/main" id="{A6EF018E-3F3C-46AB-97AE-913720E76A2E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47800" y="3124200"/>
          <a:ext cx="58674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06700" imgH="304800" progId="Equation.3">
                  <p:embed/>
                </p:oleObj>
              </mc:Choice>
              <mc:Fallback>
                <p:oleObj name="Equation" r:id="rId4" imgW="2806700" imgH="304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124200"/>
                        <a:ext cx="58674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12">
            <a:extLst>
              <a:ext uri="{FF2B5EF4-FFF2-40B4-BE49-F238E27FC236}">
                <a16:creationId xmlns:a16="http://schemas.microsoft.com/office/drawing/2014/main" id="{5E97A112-9188-4DD1-A3C9-CBD2D12866B4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1447800" y="3659188"/>
          <a:ext cx="3200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74117" imgH="406224" progId="Equation.3">
                  <p:embed/>
                </p:oleObj>
              </mc:Choice>
              <mc:Fallback>
                <p:oleObj name="Equation" r:id="rId6" imgW="1574117" imgH="40622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59188"/>
                        <a:ext cx="32004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15">
            <a:extLst>
              <a:ext uri="{FF2B5EF4-FFF2-40B4-BE49-F238E27FC236}">
                <a16:creationId xmlns:a16="http://schemas.microsoft.com/office/drawing/2014/main" id="{42D92B2A-4059-4057-B69F-FCC0AEAD6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9050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/>
              <a:t>Notação</a:t>
            </a:r>
            <a:endParaRPr lang="en-US" altLang="en-US"/>
          </a:p>
        </p:txBody>
      </p:sp>
      <p:sp>
        <p:nvSpPr>
          <p:cNvPr id="9226" name="Line 17">
            <a:extLst>
              <a:ext uri="{FF2B5EF4-FFF2-40B4-BE49-F238E27FC236}">
                <a16:creationId xmlns:a16="http://schemas.microsoft.com/office/drawing/2014/main" id="{FF219BBB-882F-41F4-9B88-243EFB3710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72C78184-8B97-42DC-8FEE-EDADEBF99384}"/>
              </a:ext>
            </a:extLst>
          </p:cNvPr>
          <p:cNvCxnSpPr/>
          <p:nvPr/>
        </p:nvCxnSpPr>
        <p:spPr>
          <a:xfrm flipV="1">
            <a:off x="1676400" y="4876800"/>
            <a:ext cx="0" cy="1600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AAF0A5E6-C43C-4E24-A224-82292CA8866B}"/>
              </a:ext>
            </a:extLst>
          </p:cNvPr>
          <p:cNvCxnSpPr/>
          <p:nvPr/>
        </p:nvCxnSpPr>
        <p:spPr>
          <a:xfrm>
            <a:off x="1676400" y="6477000"/>
            <a:ext cx="2514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9" name="Object 58">
            <a:extLst>
              <a:ext uri="{FF2B5EF4-FFF2-40B4-BE49-F238E27FC236}">
                <a16:creationId xmlns:a16="http://schemas.microsoft.com/office/drawing/2014/main" id="{2570E149-98C6-4EEF-8928-608B28381D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63663" y="4737100"/>
          <a:ext cx="3127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579" imgH="164957" progId="Equation.DSMT4">
                  <p:embed/>
                </p:oleObj>
              </mc:Choice>
              <mc:Fallback>
                <p:oleObj name="Equation" r:id="rId8" imgW="139579" imgH="164957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3" y="4737100"/>
                        <a:ext cx="3127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58">
            <a:extLst>
              <a:ext uri="{FF2B5EF4-FFF2-40B4-BE49-F238E27FC236}">
                <a16:creationId xmlns:a16="http://schemas.microsoft.com/office/drawing/2014/main" id="{C70C27DC-2E0F-4BE5-8017-1D55C7BA8B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6400800"/>
          <a:ext cx="2825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835" imgH="139518" progId="Equation.DSMT4">
                  <p:embed/>
                </p:oleObj>
              </mc:Choice>
              <mc:Fallback>
                <p:oleObj name="Equation" r:id="rId10" imgW="126835" imgH="139518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6400800"/>
                        <a:ext cx="28257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EDD95750-AB2B-4F48-ABD4-E685853FC75D}"/>
              </a:ext>
            </a:extLst>
          </p:cNvPr>
          <p:cNvCxnSpPr/>
          <p:nvPr/>
        </p:nvCxnSpPr>
        <p:spPr>
          <a:xfrm>
            <a:off x="1676400" y="5638800"/>
            <a:ext cx="243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32" name="Object 12">
            <a:extLst>
              <a:ext uri="{FF2B5EF4-FFF2-40B4-BE49-F238E27FC236}">
                <a16:creationId xmlns:a16="http://schemas.microsoft.com/office/drawing/2014/main" id="{65313456-F196-4ECB-AA05-52C446FE3A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5259388"/>
          <a:ext cx="78422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18918" imgH="304668" progId="Equation.DSMT4">
                  <p:embed/>
                </p:oleObj>
              </mc:Choice>
              <mc:Fallback>
                <p:oleObj name="Equation" r:id="rId12" imgW="418918" imgH="304668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259388"/>
                        <a:ext cx="784225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CaixaDeTexto 7">
            <a:extLst>
              <a:ext uri="{FF2B5EF4-FFF2-40B4-BE49-F238E27FC236}">
                <a16:creationId xmlns:a16="http://schemas.microsoft.com/office/drawing/2014/main" id="{49961F31-ED2B-4996-8957-DAD857A4F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410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10</a:t>
            </a:r>
            <a:endParaRPr lang="en-US" altLang="en-US" sz="1800"/>
          </a:p>
        </p:txBody>
      </p:sp>
      <p:sp>
        <p:nvSpPr>
          <p:cNvPr id="9234" name="CaixaDeTexto 8">
            <a:extLst>
              <a:ext uri="{FF2B5EF4-FFF2-40B4-BE49-F238E27FC236}">
                <a16:creationId xmlns:a16="http://schemas.microsoft.com/office/drawing/2014/main" id="{2769F994-F82F-487B-A387-CF9EC1FFE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359400"/>
            <a:ext cx="3886200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/>
              <a:t>Como trata-se de uma função constante, a inclinação é igual a zero.</a:t>
            </a:r>
            <a:endParaRPr lang="en-US" altLang="en-US" sz="160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349A296-25F1-405D-ADC0-BE053F38092D}"/>
              </a:ext>
            </a:extLst>
          </p:cNvPr>
          <p:cNvSpPr/>
          <p:nvPr/>
        </p:nvSpPr>
        <p:spPr>
          <a:xfrm>
            <a:off x="1219200" y="4649788"/>
            <a:ext cx="7620000" cy="213201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5">
            <a:extLst>
              <a:ext uri="{FF2B5EF4-FFF2-40B4-BE49-F238E27FC236}">
                <a16:creationId xmlns:a16="http://schemas.microsoft.com/office/drawing/2014/main" id="{ACE69575-B4DB-446F-8BC4-87A55FFC2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n-US"/>
              <a:t>Técnicas de Derivação</a:t>
            </a:r>
            <a:endParaRPr lang="en-US" altLang="en-US"/>
          </a:p>
        </p:txBody>
      </p:sp>
      <p:sp>
        <p:nvSpPr>
          <p:cNvPr id="10243" name="Rectangle 10">
            <a:extLst>
              <a:ext uri="{FF2B5EF4-FFF2-40B4-BE49-F238E27FC236}">
                <a16:creationId xmlns:a16="http://schemas.microsoft.com/office/drawing/2014/main" id="{6908DDF9-1C00-4A63-8EC3-99ECD49B4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12900"/>
            <a:ext cx="4267200" cy="26050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896304D0-CE7D-4E35-ADA9-FA330E688A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1646238"/>
          <a:ext cx="2560638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7476" imgH="203112" progId="Equation.3">
                  <p:embed/>
                </p:oleObj>
              </mc:Choice>
              <mc:Fallback>
                <p:oleObj name="Equation" r:id="rId2" imgW="977476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46238"/>
                        <a:ext cx="2560638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134CDD89-0249-4B48-981A-D2863A129C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92175" y="2336800"/>
          <a:ext cx="35401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75673" imgH="393529" progId="Equation.DSMT4">
                  <p:embed/>
                </p:oleObj>
              </mc:Choice>
              <mc:Fallback>
                <p:oleObj name="Equation" r:id="rId4" imgW="1675673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2336800"/>
                        <a:ext cx="3540125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>
            <a:extLst>
              <a:ext uri="{FF2B5EF4-FFF2-40B4-BE49-F238E27FC236}">
                <a16:creationId xmlns:a16="http://schemas.microsoft.com/office/drawing/2014/main" id="{5CC7A6DD-3DDD-4127-B3B9-9C01B452C4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62263" y="3495675"/>
          <a:ext cx="2190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3495675"/>
                        <a:ext cx="2190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>
            <a:extLst>
              <a:ext uri="{FF2B5EF4-FFF2-40B4-BE49-F238E27FC236}">
                <a16:creationId xmlns:a16="http://schemas.microsoft.com/office/drawing/2014/main" id="{B321FC0C-3E41-4234-8A39-F33F1470C09D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828800" y="3213100"/>
          <a:ext cx="26670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56755" imgH="406224" progId="Equation.3">
                  <p:embed/>
                </p:oleObj>
              </mc:Choice>
              <mc:Fallback>
                <p:oleObj name="Equation" r:id="rId8" imgW="1256755" imgH="4062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13100"/>
                        <a:ext cx="266700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F0D46FAF-6679-4FC8-BE1E-EB4286555721}"/>
              </a:ext>
            </a:extLst>
          </p:cNvPr>
          <p:cNvCxnSpPr/>
          <p:nvPr/>
        </p:nvCxnSpPr>
        <p:spPr>
          <a:xfrm flipV="1">
            <a:off x="1295400" y="4495800"/>
            <a:ext cx="0" cy="19796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1EC41A13-7160-4430-95A0-C66E2F13A61A}"/>
              </a:ext>
            </a:extLst>
          </p:cNvPr>
          <p:cNvCxnSpPr/>
          <p:nvPr/>
        </p:nvCxnSpPr>
        <p:spPr>
          <a:xfrm>
            <a:off x="1295400" y="6475413"/>
            <a:ext cx="2514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50" name="Object 58">
            <a:extLst>
              <a:ext uri="{FF2B5EF4-FFF2-40B4-BE49-F238E27FC236}">
                <a16:creationId xmlns:a16="http://schemas.microsoft.com/office/drawing/2014/main" id="{6F99522D-70CB-4223-999C-F5AB76DCFB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2663" y="4356100"/>
          <a:ext cx="3127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9579" imgH="164957" progId="Equation.DSMT4">
                  <p:embed/>
                </p:oleObj>
              </mc:Choice>
              <mc:Fallback>
                <p:oleObj name="Equation" r:id="rId10" imgW="139579" imgH="164957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4356100"/>
                        <a:ext cx="3127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58">
            <a:extLst>
              <a:ext uri="{FF2B5EF4-FFF2-40B4-BE49-F238E27FC236}">
                <a16:creationId xmlns:a16="http://schemas.microsoft.com/office/drawing/2014/main" id="{3BA09F5A-9492-4AFA-9DDB-4FCD23D7EB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6399213"/>
          <a:ext cx="2825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835" imgH="139518" progId="Equation.DSMT4">
                  <p:embed/>
                </p:oleObj>
              </mc:Choice>
              <mc:Fallback>
                <p:oleObj name="Equation" r:id="rId12" imgW="126835" imgH="139518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6399213"/>
                        <a:ext cx="28257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514C16CE-A865-47FC-8CC3-2EB50FE85784}"/>
              </a:ext>
            </a:extLst>
          </p:cNvPr>
          <p:cNvCxnSpPr/>
          <p:nvPr/>
        </p:nvCxnSpPr>
        <p:spPr>
          <a:xfrm flipV="1">
            <a:off x="1295400" y="4543425"/>
            <a:ext cx="1219200" cy="1931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53" name="Object 12">
            <a:extLst>
              <a:ext uri="{FF2B5EF4-FFF2-40B4-BE49-F238E27FC236}">
                <a16:creationId xmlns:a16="http://schemas.microsoft.com/office/drawing/2014/main" id="{5A04259C-54A1-46EA-9A0C-72CCEEE196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86038" y="4414838"/>
          <a:ext cx="145256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74364" imgH="203112" progId="Equation.DSMT4">
                  <p:embed/>
                </p:oleObj>
              </mc:Choice>
              <mc:Fallback>
                <p:oleObj name="Equation" r:id="rId14" imgW="774364" imgH="203112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8" y="4414838"/>
                        <a:ext cx="1452562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CaixaDeTexto 8">
            <a:extLst>
              <a:ext uri="{FF2B5EF4-FFF2-40B4-BE49-F238E27FC236}">
                <a16:creationId xmlns:a16="http://schemas.microsoft.com/office/drawing/2014/main" id="{57DE1FB7-81A8-4044-A1C9-E2E3D2367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018088"/>
            <a:ext cx="6172200" cy="1077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 sz="1600"/>
              <a:t>Como trata-se de uma função linear, a inclinação é constante.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 sz="1600"/>
              <a:t>Nesse caso, como y = 2x , a inclinação é igual a 2.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 sz="1600"/>
              <a:t>Dito de outro modo, a taxa de variação de y em resposta a uma variação em x é igual a 2, sempre. </a:t>
            </a:r>
            <a:endParaRPr lang="en-US" altLang="en-US" sz="160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E7898AE0-D587-410C-9013-E50A26913767}"/>
              </a:ext>
            </a:extLst>
          </p:cNvPr>
          <p:cNvSpPr/>
          <p:nvPr/>
        </p:nvSpPr>
        <p:spPr>
          <a:xfrm>
            <a:off x="838200" y="4332288"/>
            <a:ext cx="8153400" cy="24479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56" name="CaixaDeTexto 6">
            <a:extLst>
              <a:ext uri="{FF2B5EF4-FFF2-40B4-BE49-F238E27FC236}">
                <a16:creationId xmlns:a16="http://schemas.microsoft.com/office/drawing/2014/main" id="{79A12620-3EB5-4ECF-BC75-4E60153B8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41191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1</a:t>
            </a:r>
            <a:endParaRPr lang="en-US" altLang="en-US" sz="1800"/>
          </a:p>
        </p:txBody>
      </p:sp>
      <p:sp>
        <p:nvSpPr>
          <p:cNvPr id="10257" name="CaixaDeTexto 7">
            <a:extLst>
              <a:ext uri="{FF2B5EF4-FFF2-40B4-BE49-F238E27FC236}">
                <a16:creationId xmlns:a16="http://schemas.microsoft.com/office/drawing/2014/main" id="{1222C50C-7121-4535-AFD2-557055AFD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411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2</a:t>
            </a:r>
            <a:endParaRPr lang="en-US" altLang="en-US" sz="1800"/>
          </a:p>
        </p:txBody>
      </p:sp>
      <p:sp>
        <p:nvSpPr>
          <p:cNvPr id="10258" name="CaixaDeTexto 29">
            <a:extLst>
              <a:ext uri="{FF2B5EF4-FFF2-40B4-BE49-F238E27FC236}">
                <a16:creationId xmlns:a16="http://schemas.microsoft.com/office/drawing/2014/main" id="{5DFF37C3-6457-4331-B969-76BCD5C22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86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2</a:t>
            </a:r>
            <a:endParaRPr lang="en-US" altLang="en-US" sz="1800"/>
          </a:p>
        </p:txBody>
      </p:sp>
      <p:sp>
        <p:nvSpPr>
          <p:cNvPr id="10259" name="CaixaDeTexto 31">
            <a:extLst>
              <a:ext uri="{FF2B5EF4-FFF2-40B4-BE49-F238E27FC236}">
                <a16:creationId xmlns:a16="http://schemas.microsoft.com/office/drawing/2014/main" id="{B1FD47DD-9DB8-4D24-B067-2CAB7F2C1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724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4</a:t>
            </a:r>
            <a:endParaRPr lang="en-US" altLang="en-US" sz="1800"/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BE91D74B-1A3F-4D13-94B7-4E9DD389A771}"/>
              </a:ext>
            </a:extLst>
          </p:cNvPr>
          <p:cNvCxnSpPr/>
          <p:nvPr/>
        </p:nvCxnSpPr>
        <p:spPr>
          <a:xfrm>
            <a:off x="1295400" y="5715000"/>
            <a:ext cx="457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7055AD9C-7887-4149-B908-964B67AC140F}"/>
              </a:ext>
            </a:extLst>
          </p:cNvPr>
          <p:cNvCxnSpPr/>
          <p:nvPr/>
        </p:nvCxnSpPr>
        <p:spPr>
          <a:xfrm>
            <a:off x="1752600" y="5715000"/>
            <a:ext cx="0" cy="76041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A43ADF18-DD4D-4C01-8799-A6E1ABDAE70F}"/>
              </a:ext>
            </a:extLst>
          </p:cNvPr>
          <p:cNvCxnSpPr/>
          <p:nvPr/>
        </p:nvCxnSpPr>
        <p:spPr>
          <a:xfrm>
            <a:off x="1295400" y="4953000"/>
            <a:ext cx="914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>
            <a:extLst>
              <a:ext uri="{FF2B5EF4-FFF2-40B4-BE49-F238E27FC236}">
                <a16:creationId xmlns:a16="http://schemas.microsoft.com/office/drawing/2014/main" id="{45008251-92D1-46A2-8592-E77001650E0B}"/>
              </a:ext>
            </a:extLst>
          </p:cNvPr>
          <p:cNvCxnSpPr/>
          <p:nvPr/>
        </p:nvCxnSpPr>
        <p:spPr>
          <a:xfrm>
            <a:off x="2286000" y="4953000"/>
            <a:ext cx="0" cy="152241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42">
            <a:extLst>
              <a:ext uri="{FF2B5EF4-FFF2-40B4-BE49-F238E27FC236}">
                <a16:creationId xmlns:a16="http://schemas.microsoft.com/office/drawing/2014/main" id="{1AF5D92C-6CF0-418F-A180-F6C49C50B33B}"/>
              </a:ext>
            </a:extLst>
          </p:cNvPr>
          <p:cNvSpPr/>
          <p:nvPr/>
        </p:nvSpPr>
        <p:spPr>
          <a:xfrm>
            <a:off x="1719263" y="5649913"/>
            <a:ext cx="109537" cy="1412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0681E426-8330-4D77-9637-6BF55BE56B36}"/>
              </a:ext>
            </a:extLst>
          </p:cNvPr>
          <p:cNvSpPr/>
          <p:nvPr/>
        </p:nvSpPr>
        <p:spPr>
          <a:xfrm>
            <a:off x="2209800" y="4876800"/>
            <a:ext cx="109538" cy="141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>
            <a:extLst>
              <a:ext uri="{FF2B5EF4-FFF2-40B4-BE49-F238E27FC236}">
                <a16:creationId xmlns:a16="http://schemas.microsoft.com/office/drawing/2014/main" id="{8CE81823-3E97-424D-85B7-AAD4D59BA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n-US"/>
              <a:t>Técnicas de Derivação</a:t>
            </a:r>
            <a:endParaRPr lang="en-US" altLang="en-US"/>
          </a:p>
        </p:txBody>
      </p:sp>
      <p:sp>
        <p:nvSpPr>
          <p:cNvPr id="11267" name="Rectangle 14">
            <a:extLst>
              <a:ext uri="{FF2B5EF4-FFF2-40B4-BE49-F238E27FC236}">
                <a16:creationId xmlns:a16="http://schemas.microsoft.com/office/drawing/2014/main" id="{9C155497-512D-4BF0-844D-CDBB819D6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00200"/>
            <a:ext cx="4572000" cy="2743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6C5B214B-D306-4688-B5AB-243A963A61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1676400"/>
          <a:ext cx="31242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800" imgH="228600" progId="Equation.3">
                  <p:embed/>
                </p:oleObj>
              </mc:Choice>
              <mc:Fallback>
                <p:oleObj name="Equation" r:id="rId2" imgW="11938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76400"/>
                        <a:ext cx="31242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7">
            <a:extLst>
              <a:ext uri="{FF2B5EF4-FFF2-40B4-BE49-F238E27FC236}">
                <a16:creationId xmlns:a16="http://schemas.microsoft.com/office/drawing/2014/main" id="{4F0679AD-0D85-43A5-AC3A-9F8774FC56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6463" y="2387600"/>
          <a:ext cx="36734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39900" imgH="406400" progId="Equation.DSMT4">
                  <p:embed/>
                </p:oleObj>
              </mc:Choice>
              <mc:Fallback>
                <p:oleObj name="Equation" r:id="rId4" imgW="1739900" imgH="406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2387600"/>
                        <a:ext cx="36734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10">
            <a:extLst>
              <a:ext uri="{FF2B5EF4-FFF2-40B4-BE49-F238E27FC236}">
                <a16:creationId xmlns:a16="http://schemas.microsoft.com/office/drawing/2014/main" id="{03478F55-B689-47D2-954B-21A3816503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352800"/>
          <a:ext cx="24384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9449" imgH="431613" progId="Equation.3">
                  <p:embed/>
                </p:oleObj>
              </mc:Choice>
              <mc:Fallback>
                <p:oleObj name="Equation" r:id="rId6" imgW="1269449" imgH="43161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352800"/>
                        <a:ext cx="24384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CaixaDeTexto 2">
            <a:extLst>
              <a:ext uri="{FF2B5EF4-FFF2-40B4-BE49-F238E27FC236}">
                <a16:creationId xmlns:a16="http://schemas.microsoft.com/office/drawing/2014/main" id="{5DB9DE79-3DE6-4F77-BBCD-CF69E82BF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0"/>
            <a:ext cx="8077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/>
              <a:t>Note que a taxa de variação da função é diferente para cada valor de x</a:t>
            </a:r>
            <a:endParaRPr lang="en-US" alt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madas">
  <a:themeElements>
    <a:clrScheme name="Camad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Camadas</Template>
  <TotalTime>865</TotalTime>
  <Words>1483</Words>
  <Application>Microsoft Office PowerPoint</Application>
  <PresentationFormat>Apresentação na tela (4:3)</PresentationFormat>
  <Paragraphs>266</Paragraphs>
  <Slides>45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50" baseType="lpstr">
      <vt:lpstr>Arial</vt:lpstr>
      <vt:lpstr>Times New Roman</vt:lpstr>
      <vt:lpstr>Wingdings</vt:lpstr>
      <vt:lpstr>Camadas</vt:lpstr>
      <vt:lpstr>Equation</vt:lpstr>
      <vt:lpstr>Cálculo: O Básico</vt:lpstr>
      <vt:lpstr>Derivadas</vt:lpstr>
      <vt:lpstr>Derivadas</vt:lpstr>
      <vt:lpstr>Derivadas</vt:lpstr>
      <vt:lpstr>Derivadas</vt:lpstr>
      <vt:lpstr>Derivadas</vt:lpstr>
      <vt:lpstr>Técnicas de Derivação</vt:lpstr>
      <vt:lpstr>Técnicas de Derivação</vt:lpstr>
      <vt:lpstr>Técnicas de Derivação</vt:lpstr>
      <vt:lpstr>Técnicas de Derivação</vt:lpstr>
      <vt:lpstr>Técnicas de Derivação</vt:lpstr>
      <vt:lpstr>Diferencial de Uma Função</vt:lpstr>
      <vt:lpstr>Técnicas de Derivação</vt:lpstr>
      <vt:lpstr>Técnicas de Derivação</vt:lpstr>
      <vt:lpstr>Máximos e Mínimos de Funções</vt:lpstr>
      <vt:lpstr>  As Derivadas de Segunda Ordem A segunda derivada nos mostra se a função cresce à taxas crescentes (&gt;0) ou decrescentes (&lt;0).  </vt:lpstr>
      <vt:lpstr>Máximo ou Mínimo ?</vt:lpstr>
      <vt:lpstr>Ponto de Infexão</vt:lpstr>
      <vt:lpstr>Pontos de  Máximo, Mínimo e Inflexão</vt:lpstr>
      <vt:lpstr>Maximização da RT</vt:lpstr>
      <vt:lpstr>Maximização da RT</vt:lpstr>
      <vt:lpstr>Derivadas Parciais</vt:lpstr>
      <vt:lpstr>Exemplos</vt:lpstr>
      <vt:lpstr>Derivada Total</vt:lpstr>
      <vt:lpstr>Curva de Indiferença</vt:lpstr>
      <vt:lpstr>Taxa Marginal de Substituição</vt:lpstr>
      <vt:lpstr>Graficamente</vt:lpstr>
      <vt:lpstr>TMgS Para Uma Cobb-Douglas</vt:lpstr>
      <vt:lpstr>As TMgs(y,x) de Algumas Funções</vt:lpstr>
      <vt:lpstr>Equação da Curva de Indiferença</vt:lpstr>
      <vt:lpstr>Exemplo Quantitativo de  Uma FDP no Curto Prazo</vt:lpstr>
      <vt:lpstr>Exemplo Quantitativo de  Uma FDP no Curto Prazo</vt:lpstr>
      <vt:lpstr>Exemplo Quantitativo de  Uma FDP no Curto Prazo</vt:lpstr>
      <vt:lpstr>Exemplo Quantitativo de  Uma FDP no Curto Prazo</vt:lpstr>
      <vt:lpstr>Exemplo Quantitativo de  Uma FDP no Curto Prazo</vt:lpstr>
      <vt:lpstr>Exemplo Quantitativo de  Uma FDP no Curto Prazo</vt:lpstr>
      <vt:lpstr>Exemplo Quantitativo de  Uma FDP no Curto Prazo</vt:lpstr>
      <vt:lpstr>Minimização de Custos no C.P.</vt:lpstr>
      <vt:lpstr>Minimização de Custos no C.P.</vt:lpstr>
      <vt:lpstr>Minimização de Custos no C.P.</vt:lpstr>
      <vt:lpstr>Maximização da Produção Para Um Certo Custo Total</vt:lpstr>
      <vt:lpstr>Maximização da Produção Para Um Certo Custo Total</vt:lpstr>
      <vt:lpstr>Maximização da Produção Para Um Certo Custo Total</vt:lpstr>
      <vt:lpstr>Maximização da Produção Para Um Certo Custo Total</vt:lpstr>
      <vt:lpstr>Maximização da Produção Para Um Certo Custo Total</vt:lpstr>
    </vt:vector>
  </TitlesOfParts>
  <Company>IBMEC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Antonioc</dc:creator>
  <cp:lastModifiedBy>Antonio Carlos Assumpção</cp:lastModifiedBy>
  <cp:revision>47</cp:revision>
  <dcterms:created xsi:type="dcterms:W3CDTF">2005-10-16T04:51:08Z</dcterms:created>
  <dcterms:modified xsi:type="dcterms:W3CDTF">2021-06-25T16:10:15Z</dcterms:modified>
</cp:coreProperties>
</file>