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1"/>
  </p:notesMasterIdLst>
  <p:sldIdLst>
    <p:sldId id="257" r:id="rId2"/>
    <p:sldId id="688" r:id="rId3"/>
    <p:sldId id="869" r:id="rId4"/>
    <p:sldId id="870" r:id="rId5"/>
    <p:sldId id="932" r:id="rId6"/>
    <p:sldId id="871" r:id="rId7"/>
    <p:sldId id="872" r:id="rId8"/>
    <p:sldId id="873" r:id="rId9"/>
    <p:sldId id="874" r:id="rId10"/>
    <p:sldId id="875" r:id="rId11"/>
    <p:sldId id="933" r:id="rId12"/>
    <p:sldId id="840" r:id="rId13"/>
    <p:sldId id="844" r:id="rId14"/>
    <p:sldId id="845" r:id="rId15"/>
    <p:sldId id="846" r:id="rId16"/>
    <p:sldId id="937" r:id="rId17"/>
    <p:sldId id="847" r:id="rId18"/>
    <p:sldId id="848" r:id="rId19"/>
    <p:sldId id="849" r:id="rId20"/>
    <p:sldId id="936" r:id="rId21"/>
    <p:sldId id="850" r:id="rId22"/>
    <p:sldId id="695" r:id="rId23"/>
    <p:sldId id="830" r:id="rId24"/>
    <p:sldId id="836" r:id="rId25"/>
    <p:sldId id="833" r:id="rId26"/>
    <p:sldId id="835" r:id="rId27"/>
    <p:sldId id="839" r:id="rId28"/>
    <p:sldId id="699" r:id="rId29"/>
    <p:sldId id="705" r:id="rId30"/>
    <p:sldId id="776" r:id="rId31"/>
    <p:sldId id="777" r:id="rId32"/>
    <p:sldId id="778" r:id="rId33"/>
    <p:sldId id="779" r:id="rId34"/>
    <p:sldId id="780" r:id="rId35"/>
    <p:sldId id="781" r:id="rId36"/>
    <p:sldId id="782" r:id="rId37"/>
    <p:sldId id="784" r:id="rId38"/>
    <p:sldId id="785" r:id="rId39"/>
    <p:sldId id="786" r:id="rId40"/>
    <p:sldId id="787" r:id="rId41"/>
    <p:sldId id="788" r:id="rId42"/>
    <p:sldId id="706" r:id="rId43"/>
    <p:sldId id="789" r:id="rId44"/>
    <p:sldId id="790" r:id="rId45"/>
    <p:sldId id="791" r:id="rId46"/>
    <p:sldId id="856" r:id="rId47"/>
    <p:sldId id="857" r:id="rId48"/>
    <p:sldId id="934" r:id="rId49"/>
    <p:sldId id="858" r:id="rId50"/>
    <p:sldId id="859" r:id="rId51"/>
    <p:sldId id="860" r:id="rId52"/>
    <p:sldId id="935" r:id="rId53"/>
    <p:sldId id="861" r:id="rId54"/>
    <p:sldId id="862" r:id="rId55"/>
    <p:sldId id="863" r:id="rId56"/>
    <p:sldId id="864" r:id="rId57"/>
    <p:sldId id="865" r:id="rId58"/>
    <p:sldId id="866" r:id="rId59"/>
    <p:sldId id="867" r:id="rId60"/>
    <p:sldId id="868" r:id="rId61"/>
    <p:sldId id="882" r:id="rId62"/>
    <p:sldId id="883" r:id="rId63"/>
    <p:sldId id="879" r:id="rId64"/>
    <p:sldId id="881" r:id="rId65"/>
    <p:sldId id="885" r:id="rId66"/>
    <p:sldId id="888" r:id="rId67"/>
    <p:sldId id="890" r:id="rId68"/>
    <p:sldId id="891" r:id="rId69"/>
    <p:sldId id="892" r:id="rId70"/>
    <p:sldId id="893" r:id="rId71"/>
    <p:sldId id="894" r:id="rId72"/>
    <p:sldId id="895" r:id="rId73"/>
    <p:sldId id="900" r:id="rId74"/>
    <p:sldId id="904" r:id="rId75"/>
    <p:sldId id="905" r:id="rId76"/>
    <p:sldId id="906" r:id="rId77"/>
    <p:sldId id="907" r:id="rId78"/>
    <p:sldId id="911" r:id="rId79"/>
    <p:sldId id="918" r:id="rId80"/>
    <p:sldId id="919" r:id="rId81"/>
    <p:sldId id="920" r:id="rId82"/>
    <p:sldId id="921" r:id="rId83"/>
    <p:sldId id="922" r:id="rId84"/>
    <p:sldId id="926" r:id="rId85"/>
    <p:sldId id="930" r:id="rId86"/>
    <p:sldId id="912" r:id="rId87"/>
    <p:sldId id="913" r:id="rId88"/>
    <p:sldId id="914" r:id="rId89"/>
    <p:sldId id="931" r:id="rId9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99"/>
    <a:srgbClr val="006600"/>
    <a:srgbClr val="FF3300"/>
    <a:srgbClr val="AB4733"/>
    <a:srgbClr val="FFCCFF"/>
    <a:srgbClr val="99FF99"/>
    <a:srgbClr val="99CCFF"/>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2208" autoAdjust="0"/>
  </p:normalViewPr>
  <p:slideViewPr>
    <p:cSldViewPr>
      <p:cViewPr varScale="1">
        <p:scale>
          <a:sx n="95" d="100"/>
          <a:sy n="95" d="100"/>
        </p:scale>
        <p:origin x="606" y="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032BB6-13C8-449D-AB90-9274CCE9E0AA}" type="datetimeFigureOut">
              <a:rPr lang="pt-BR" smtClean="0"/>
              <a:t>03/08/2021</a:t>
            </a:fld>
            <a:endParaRPr lang="pt-BR"/>
          </a:p>
        </p:txBody>
      </p:sp>
      <p:sp>
        <p:nvSpPr>
          <p:cNvPr id="4" name="Espaço Reservado para Imagem de Sli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a:t>Clique para editar os estilos do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95B8E-CB2F-46A4-A7CA-51BCA516C07F}" type="slidenum">
              <a:rPr lang="pt-BR" smtClean="0"/>
              <a:t>‹nº›</a:t>
            </a:fld>
            <a:endParaRPr lang="pt-BR"/>
          </a:p>
        </p:txBody>
      </p:sp>
    </p:spTree>
    <p:extLst>
      <p:ext uri="{BB962C8B-B14F-4D97-AF65-F5344CB8AC3E}">
        <p14:creationId xmlns:p14="http://schemas.microsoft.com/office/powerpoint/2010/main" val="1058774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0CE95B8E-CB2F-46A4-A7CA-51BCA516C07F}" type="slidenum">
              <a:rPr lang="pt-BR" smtClean="0"/>
              <a:t>1</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lide de título">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45F34B8-7B3F-4A93-9662-78C689A0D332}"/>
              </a:ext>
            </a:extLst>
          </p:cNvPr>
          <p:cNvSpPr/>
          <p:nvPr userDrawn="1"/>
        </p:nvSpPr>
        <p:spPr>
          <a:xfrm>
            <a:off x="0" y="19878"/>
            <a:ext cx="9144000" cy="45719"/>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ED368877-89F7-4F0E-89F8-403BCA1BA32D}"/>
              </a:ext>
            </a:extLst>
          </p:cNvPr>
          <p:cNvSpPr/>
          <p:nvPr userDrawn="1"/>
        </p:nvSpPr>
        <p:spPr>
          <a:xfrm>
            <a:off x="0" y="5098774"/>
            <a:ext cx="9144000" cy="45719"/>
          </a:xfrm>
          <a:prstGeom prst="rec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1" r:id="rId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21.bin"/><Relationship Id="rId13" Type="http://schemas.openxmlformats.org/officeDocument/2006/relationships/image" Target="../media/image27.wmf"/><Relationship Id="rId3" Type="http://schemas.openxmlformats.org/officeDocument/2006/relationships/image" Target="../media/image22.wmf"/><Relationship Id="rId7" Type="http://schemas.openxmlformats.org/officeDocument/2006/relationships/image" Target="../media/image24.wmf"/><Relationship Id="rId12" Type="http://schemas.openxmlformats.org/officeDocument/2006/relationships/oleObject" Target="../embeddings/oleObject23.bin"/><Relationship Id="rId2" Type="http://schemas.openxmlformats.org/officeDocument/2006/relationships/oleObject" Target="../embeddings/oleObject18.bin"/><Relationship Id="rId1" Type="http://schemas.openxmlformats.org/officeDocument/2006/relationships/slideLayout" Target="../slideLayouts/slideLayout2.xml"/><Relationship Id="rId6" Type="http://schemas.openxmlformats.org/officeDocument/2006/relationships/oleObject" Target="../embeddings/oleObject20.bin"/><Relationship Id="rId11" Type="http://schemas.openxmlformats.org/officeDocument/2006/relationships/image" Target="../media/image26.wmf"/><Relationship Id="rId5" Type="http://schemas.openxmlformats.org/officeDocument/2006/relationships/image" Target="../media/image23.wmf"/><Relationship Id="rId10" Type="http://schemas.openxmlformats.org/officeDocument/2006/relationships/oleObject" Target="../embeddings/oleObject22.bin"/><Relationship Id="rId4" Type="http://schemas.openxmlformats.org/officeDocument/2006/relationships/oleObject" Target="../embeddings/oleObject19.bin"/><Relationship Id="rId9" Type="http://schemas.openxmlformats.org/officeDocument/2006/relationships/image" Target="../media/image25.w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7.bin"/><Relationship Id="rId13" Type="http://schemas.openxmlformats.org/officeDocument/2006/relationships/image" Target="../media/image33.wmf"/><Relationship Id="rId3" Type="http://schemas.openxmlformats.org/officeDocument/2006/relationships/image" Target="../media/image28.wmf"/><Relationship Id="rId7" Type="http://schemas.openxmlformats.org/officeDocument/2006/relationships/image" Target="../media/image30.wmf"/><Relationship Id="rId12" Type="http://schemas.openxmlformats.org/officeDocument/2006/relationships/oleObject" Target="../embeddings/oleObject29.bin"/><Relationship Id="rId2" Type="http://schemas.openxmlformats.org/officeDocument/2006/relationships/oleObject" Target="../embeddings/oleObject24.bin"/><Relationship Id="rId1" Type="http://schemas.openxmlformats.org/officeDocument/2006/relationships/slideLayout" Target="../slideLayouts/slideLayout2.xml"/><Relationship Id="rId6" Type="http://schemas.openxmlformats.org/officeDocument/2006/relationships/oleObject" Target="../embeddings/oleObject26.bin"/><Relationship Id="rId11" Type="http://schemas.openxmlformats.org/officeDocument/2006/relationships/image" Target="../media/image32.wmf"/><Relationship Id="rId5" Type="http://schemas.openxmlformats.org/officeDocument/2006/relationships/image" Target="../media/image29.wmf"/><Relationship Id="rId15" Type="http://schemas.openxmlformats.org/officeDocument/2006/relationships/image" Target="../media/image34.wmf"/><Relationship Id="rId10" Type="http://schemas.openxmlformats.org/officeDocument/2006/relationships/oleObject" Target="../embeddings/oleObject28.bin"/><Relationship Id="rId4" Type="http://schemas.openxmlformats.org/officeDocument/2006/relationships/oleObject" Target="../embeddings/oleObject25.bin"/><Relationship Id="rId9" Type="http://schemas.openxmlformats.org/officeDocument/2006/relationships/image" Target="../media/image31.wmf"/><Relationship Id="rId14" Type="http://schemas.openxmlformats.org/officeDocument/2006/relationships/oleObject" Target="../embeddings/oleObject30.bin"/></Relationships>
</file>

<file path=ppt/slides/_rels/slide16.xml.rels><?xml version="1.0" encoding="UTF-8" standalone="yes"?>
<Relationships xmlns="http://schemas.openxmlformats.org/package/2006/relationships"><Relationship Id="rId8" Type="http://schemas.openxmlformats.org/officeDocument/2006/relationships/oleObject" Target="../embeddings/oleObject34.bin"/><Relationship Id="rId3" Type="http://schemas.openxmlformats.org/officeDocument/2006/relationships/image" Target="../media/image35.wmf"/><Relationship Id="rId7" Type="http://schemas.openxmlformats.org/officeDocument/2006/relationships/image" Target="../media/image37.wmf"/><Relationship Id="rId2" Type="http://schemas.openxmlformats.org/officeDocument/2006/relationships/oleObject" Target="../embeddings/oleObject31.bin"/><Relationship Id="rId1" Type="http://schemas.openxmlformats.org/officeDocument/2006/relationships/slideLayout" Target="../slideLayouts/slideLayout2.xml"/><Relationship Id="rId6" Type="http://schemas.openxmlformats.org/officeDocument/2006/relationships/oleObject" Target="../embeddings/oleObject33.bin"/><Relationship Id="rId11" Type="http://schemas.openxmlformats.org/officeDocument/2006/relationships/image" Target="../media/image39.wmf"/><Relationship Id="rId5" Type="http://schemas.openxmlformats.org/officeDocument/2006/relationships/image" Target="../media/image36.wmf"/><Relationship Id="rId10" Type="http://schemas.openxmlformats.org/officeDocument/2006/relationships/oleObject" Target="../embeddings/oleObject35.bin"/><Relationship Id="rId4" Type="http://schemas.openxmlformats.org/officeDocument/2006/relationships/oleObject" Target="../embeddings/oleObject32.bin"/><Relationship Id="rId9" Type="http://schemas.openxmlformats.org/officeDocument/2006/relationships/image" Target="../media/image38.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40.wmf"/><Relationship Id="rId2" Type="http://schemas.openxmlformats.org/officeDocument/2006/relationships/oleObject" Target="../embeddings/oleObject36.bin"/><Relationship Id="rId1" Type="http://schemas.openxmlformats.org/officeDocument/2006/relationships/slideLayout" Target="../slideLayouts/slideLayout2.xml"/><Relationship Id="rId5" Type="http://schemas.openxmlformats.org/officeDocument/2006/relationships/image" Target="../media/image41.wmf"/><Relationship Id="rId4" Type="http://schemas.openxmlformats.org/officeDocument/2006/relationships/oleObject" Target="../embeddings/oleObject37.bin"/></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8.bin"/><Relationship Id="rId1" Type="http://schemas.openxmlformats.org/officeDocument/2006/relationships/slideLayout" Target="../slideLayouts/slideLayout2.xml"/><Relationship Id="rId5" Type="http://schemas.openxmlformats.org/officeDocument/2006/relationships/image" Target="../media/image43.wmf"/><Relationship Id="rId4" Type="http://schemas.openxmlformats.org/officeDocument/2006/relationships/oleObject" Target="../embeddings/oleObject39.bin"/></Relationships>
</file>

<file path=ppt/slides/_rels/slide21.xml.rels><?xml version="1.0" encoding="UTF-8" standalone="yes"?>
<Relationships xmlns="http://schemas.openxmlformats.org/package/2006/relationships"><Relationship Id="rId3" Type="http://schemas.openxmlformats.org/officeDocument/2006/relationships/image" Target="../media/image44.wmf"/><Relationship Id="rId2" Type="http://schemas.openxmlformats.org/officeDocument/2006/relationships/oleObject" Target="../embeddings/oleObject40.bin"/><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5.wmf"/><Relationship Id="rId7" Type="http://schemas.openxmlformats.org/officeDocument/2006/relationships/image" Target="../media/image47.wmf"/><Relationship Id="rId2" Type="http://schemas.openxmlformats.org/officeDocument/2006/relationships/oleObject" Target="../embeddings/oleObject41.bin"/><Relationship Id="rId1" Type="http://schemas.openxmlformats.org/officeDocument/2006/relationships/slideLayout" Target="../slideLayouts/slideLayout2.xml"/><Relationship Id="rId6" Type="http://schemas.openxmlformats.org/officeDocument/2006/relationships/oleObject" Target="../embeddings/oleObject43.bin"/><Relationship Id="rId5" Type="http://schemas.openxmlformats.org/officeDocument/2006/relationships/image" Target="../media/image46.wmf"/><Relationship Id="rId4" Type="http://schemas.openxmlformats.org/officeDocument/2006/relationships/oleObject" Target="../embeddings/oleObject42.bin"/></Relationships>
</file>

<file path=ppt/slides/_rels/slide23.xml.rels><?xml version="1.0" encoding="UTF-8" standalone="yes"?>
<Relationships xmlns="http://schemas.openxmlformats.org/package/2006/relationships"><Relationship Id="rId3" Type="http://schemas.openxmlformats.org/officeDocument/2006/relationships/image" Target="../media/image48.wmf"/><Relationship Id="rId7" Type="http://schemas.openxmlformats.org/officeDocument/2006/relationships/image" Target="../media/image50.wmf"/><Relationship Id="rId2" Type="http://schemas.openxmlformats.org/officeDocument/2006/relationships/oleObject" Target="../embeddings/oleObject44.bin"/><Relationship Id="rId1" Type="http://schemas.openxmlformats.org/officeDocument/2006/relationships/slideLayout" Target="../slideLayouts/slideLayout2.xml"/><Relationship Id="rId6" Type="http://schemas.openxmlformats.org/officeDocument/2006/relationships/oleObject" Target="../embeddings/oleObject46.bin"/><Relationship Id="rId5" Type="http://schemas.openxmlformats.org/officeDocument/2006/relationships/image" Target="../media/image49.wmf"/><Relationship Id="rId4" Type="http://schemas.openxmlformats.org/officeDocument/2006/relationships/oleObject" Target="../embeddings/oleObject45.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oleObject" Target="../embeddings/oleObject1.bin"/><Relationship Id="rId1" Type="http://schemas.openxmlformats.org/officeDocument/2006/relationships/slideLayout" Target="../slideLayouts/slideLayout2.xml"/><Relationship Id="rId5" Type="http://schemas.openxmlformats.org/officeDocument/2006/relationships/image" Target="../media/image6.wmf"/><Relationship Id="rId4" Type="http://schemas.openxmlformats.org/officeDocument/2006/relationships/oleObject" Target="../embeddings/oleObject2.bin"/></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oleObject" Target="../embeddings/oleObject47.bin"/><Relationship Id="rId1" Type="http://schemas.openxmlformats.org/officeDocument/2006/relationships/slideLayout" Target="../slideLayouts/slideLayout2.xml"/><Relationship Id="rId5" Type="http://schemas.openxmlformats.org/officeDocument/2006/relationships/image" Target="../media/image53.wmf"/><Relationship Id="rId4" Type="http://schemas.openxmlformats.org/officeDocument/2006/relationships/oleObject" Target="../embeddings/oleObject48.bin"/></Relationships>
</file>

<file path=ppt/slides/_rels/slide33.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oleObject" Target="../embeddings/oleObject49.bin"/><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8" Type="http://schemas.openxmlformats.org/officeDocument/2006/relationships/oleObject" Target="../embeddings/oleObject53.bin"/><Relationship Id="rId3" Type="http://schemas.openxmlformats.org/officeDocument/2006/relationships/image" Target="../media/image55.wmf"/><Relationship Id="rId7" Type="http://schemas.openxmlformats.org/officeDocument/2006/relationships/image" Target="../media/image57.wmf"/><Relationship Id="rId2" Type="http://schemas.openxmlformats.org/officeDocument/2006/relationships/oleObject" Target="../embeddings/oleObject50.bin"/><Relationship Id="rId1" Type="http://schemas.openxmlformats.org/officeDocument/2006/relationships/slideLayout" Target="../slideLayouts/slideLayout2.xml"/><Relationship Id="rId6" Type="http://schemas.openxmlformats.org/officeDocument/2006/relationships/oleObject" Target="../embeddings/oleObject52.bin"/><Relationship Id="rId5" Type="http://schemas.openxmlformats.org/officeDocument/2006/relationships/image" Target="../media/image56.wmf"/><Relationship Id="rId4" Type="http://schemas.openxmlformats.org/officeDocument/2006/relationships/oleObject" Target="../embeddings/oleObject51.bin"/><Relationship Id="rId9" Type="http://schemas.openxmlformats.org/officeDocument/2006/relationships/image" Target="../media/image58.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59.wmf"/><Relationship Id="rId2" Type="http://schemas.openxmlformats.org/officeDocument/2006/relationships/oleObject" Target="../embeddings/oleObject54.bin"/><Relationship Id="rId1" Type="http://schemas.openxmlformats.org/officeDocument/2006/relationships/slideLayout" Target="../slideLayouts/slideLayout2.xml"/><Relationship Id="rId5" Type="http://schemas.openxmlformats.org/officeDocument/2006/relationships/image" Target="../media/image60.wmf"/><Relationship Id="rId4" Type="http://schemas.openxmlformats.org/officeDocument/2006/relationships/oleObject" Target="../embeddings/oleObject55.bin"/></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oleObject" Target="../embeddings/oleObject56.bin"/><Relationship Id="rId1" Type="http://schemas.openxmlformats.org/officeDocument/2006/relationships/slideLayout" Target="../slideLayouts/slideLayout2.xml"/><Relationship Id="rId5" Type="http://schemas.openxmlformats.org/officeDocument/2006/relationships/image" Target="../media/image62.wmf"/><Relationship Id="rId4" Type="http://schemas.openxmlformats.org/officeDocument/2006/relationships/oleObject" Target="../embeddings/oleObject57.bin"/></Relationships>
</file>

<file path=ppt/slides/_rels/slide4.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oleObject" Target="../embeddings/oleObject3.bin"/><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63.wmf"/><Relationship Id="rId7" Type="http://schemas.openxmlformats.org/officeDocument/2006/relationships/image" Target="../media/image65.wmf"/><Relationship Id="rId2" Type="http://schemas.openxmlformats.org/officeDocument/2006/relationships/oleObject" Target="../embeddings/oleObject58.bin"/><Relationship Id="rId1" Type="http://schemas.openxmlformats.org/officeDocument/2006/relationships/slideLayout" Target="../slideLayouts/slideLayout2.xml"/><Relationship Id="rId6" Type="http://schemas.openxmlformats.org/officeDocument/2006/relationships/oleObject" Target="../embeddings/oleObject60.bin"/><Relationship Id="rId5" Type="http://schemas.openxmlformats.org/officeDocument/2006/relationships/image" Target="../media/image64.wmf"/><Relationship Id="rId4" Type="http://schemas.openxmlformats.org/officeDocument/2006/relationships/oleObject" Target="../embeddings/oleObject59.bin"/></Relationships>
</file>

<file path=ppt/slides/_rels/slide41.xml.rels><?xml version="1.0" encoding="UTF-8" standalone="yes"?>
<Relationships xmlns="http://schemas.openxmlformats.org/package/2006/relationships"><Relationship Id="rId8" Type="http://schemas.openxmlformats.org/officeDocument/2006/relationships/oleObject" Target="../embeddings/oleObject64.bin"/><Relationship Id="rId3" Type="http://schemas.openxmlformats.org/officeDocument/2006/relationships/image" Target="../media/image66.wmf"/><Relationship Id="rId7" Type="http://schemas.openxmlformats.org/officeDocument/2006/relationships/image" Target="../media/image68.wmf"/><Relationship Id="rId2" Type="http://schemas.openxmlformats.org/officeDocument/2006/relationships/oleObject" Target="../embeddings/oleObject61.bin"/><Relationship Id="rId1" Type="http://schemas.openxmlformats.org/officeDocument/2006/relationships/slideLayout" Target="../slideLayouts/slideLayout2.xml"/><Relationship Id="rId6" Type="http://schemas.openxmlformats.org/officeDocument/2006/relationships/oleObject" Target="../embeddings/oleObject63.bin"/><Relationship Id="rId11" Type="http://schemas.openxmlformats.org/officeDocument/2006/relationships/image" Target="../media/image70.wmf"/><Relationship Id="rId5" Type="http://schemas.openxmlformats.org/officeDocument/2006/relationships/image" Target="../media/image67.wmf"/><Relationship Id="rId10" Type="http://schemas.openxmlformats.org/officeDocument/2006/relationships/oleObject" Target="../embeddings/oleObject65.bin"/><Relationship Id="rId4" Type="http://schemas.openxmlformats.org/officeDocument/2006/relationships/oleObject" Target="../embeddings/oleObject62.bin"/><Relationship Id="rId9" Type="http://schemas.openxmlformats.org/officeDocument/2006/relationships/image" Target="../media/image69.wmf"/></Relationships>
</file>

<file path=ppt/slides/_rels/slide42.xml.rels><?xml version="1.0" encoding="UTF-8" standalone="yes"?>
<Relationships xmlns="http://schemas.openxmlformats.org/package/2006/relationships"><Relationship Id="rId2" Type="http://schemas.openxmlformats.org/officeDocument/2006/relationships/image" Target="../media/image51.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71.wmf"/><Relationship Id="rId2" Type="http://schemas.openxmlformats.org/officeDocument/2006/relationships/oleObject" Target="../embeddings/oleObject66.bin"/><Relationship Id="rId1" Type="http://schemas.openxmlformats.org/officeDocument/2006/relationships/slideLayout" Target="../slideLayouts/slideLayout2.xml"/><Relationship Id="rId5" Type="http://schemas.openxmlformats.org/officeDocument/2006/relationships/image" Target="../media/image72.wmf"/><Relationship Id="rId4" Type="http://schemas.openxmlformats.org/officeDocument/2006/relationships/oleObject" Target="../embeddings/oleObject67.bin"/></Relationships>
</file>

<file path=ppt/slides/_rels/slide44.xml.rels><?xml version="1.0" encoding="UTF-8" standalone="yes"?>
<Relationships xmlns="http://schemas.openxmlformats.org/package/2006/relationships"><Relationship Id="rId3" Type="http://schemas.openxmlformats.org/officeDocument/2006/relationships/image" Target="../media/image73.wmf"/><Relationship Id="rId2" Type="http://schemas.openxmlformats.org/officeDocument/2006/relationships/oleObject" Target="../embeddings/oleObject68.bin"/><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74.wmf"/><Relationship Id="rId2" Type="http://schemas.openxmlformats.org/officeDocument/2006/relationships/oleObject" Target="../embeddings/oleObject69.bin"/><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7.bin"/><Relationship Id="rId13" Type="http://schemas.openxmlformats.org/officeDocument/2006/relationships/image" Target="../media/image13.wmf"/><Relationship Id="rId18" Type="http://schemas.openxmlformats.org/officeDocument/2006/relationships/oleObject" Target="../embeddings/oleObject12.bin"/><Relationship Id="rId3" Type="http://schemas.openxmlformats.org/officeDocument/2006/relationships/image" Target="../media/image8.wmf"/><Relationship Id="rId7" Type="http://schemas.openxmlformats.org/officeDocument/2006/relationships/image" Target="../media/image10.wmf"/><Relationship Id="rId12" Type="http://schemas.openxmlformats.org/officeDocument/2006/relationships/oleObject" Target="../embeddings/oleObject9.bin"/><Relationship Id="rId17" Type="http://schemas.openxmlformats.org/officeDocument/2006/relationships/image" Target="../media/image15.wmf"/><Relationship Id="rId2" Type="http://schemas.openxmlformats.org/officeDocument/2006/relationships/oleObject" Target="../embeddings/oleObject4.bin"/><Relationship Id="rId16" Type="http://schemas.openxmlformats.org/officeDocument/2006/relationships/oleObject" Target="../embeddings/oleObject11.bin"/><Relationship Id="rId1" Type="http://schemas.openxmlformats.org/officeDocument/2006/relationships/slideLayout" Target="../slideLayouts/slideLayout2.xml"/><Relationship Id="rId6" Type="http://schemas.openxmlformats.org/officeDocument/2006/relationships/oleObject" Target="../embeddings/oleObject6.bin"/><Relationship Id="rId11" Type="http://schemas.openxmlformats.org/officeDocument/2006/relationships/image" Target="../media/image12.wmf"/><Relationship Id="rId5" Type="http://schemas.openxmlformats.org/officeDocument/2006/relationships/image" Target="../media/image9.wmf"/><Relationship Id="rId15" Type="http://schemas.openxmlformats.org/officeDocument/2006/relationships/image" Target="../media/image14.wmf"/><Relationship Id="rId10" Type="http://schemas.openxmlformats.org/officeDocument/2006/relationships/oleObject" Target="../embeddings/oleObject8.bin"/><Relationship Id="rId19" Type="http://schemas.openxmlformats.org/officeDocument/2006/relationships/image" Target="../media/image16.wmf"/><Relationship Id="rId4" Type="http://schemas.openxmlformats.org/officeDocument/2006/relationships/oleObject" Target="../embeddings/oleObject5.bin"/><Relationship Id="rId9" Type="http://schemas.openxmlformats.org/officeDocument/2006/relationships/image" Target="../media/image11.wmf"/><Relationship Id="rId14" Type="http://schemas.openxmlformats.org/officeDocument/2006/relationships/oleObject" Target="../embeddings/oleObject10.bin"/></Relationships>
</file>

<file path=ppt/slides/_rels/slide50.xml.rels><?xml version="1.0" encoding="UTF-8" standalone="yes"?>
<Relationships xmlns="http://schemas.openxmlformats.org/package/2006/relationships"><Relationship Id="rId8" Type="http://schemas.openxmlformats.org/officeDocument/2006/relationships/oleObject" Target="../embeddings/oleObject73.bin"/><Relationship Id="rId3" Type="http://schemas.openxmlformats.org/officeDocument/2006/relationships/image" Target="../media/image75.wmf"/><Relationship Id="rId7" Type="http://schemas.openxmlformats.org/officeDocument/2006/relationships/image" Target="../media/image77.wmf"/><Relationship Id="rId2" Type="http://schemas.openxmlformats.org/officeDocument/2006/relationships/oleObject" Target="../embeddings/oleObject70.bin"/><Relationship Id="rId1" Type="http://schemas.openxmlformats.org/officeDocument/2006/relationships/slideLayout" Target="../slideLayouts/slideLayout2.xml"/><Relationship Id="rId6" Type="http://schemas.openxmlformats.org/officeDocument/2006/relationships/oleObject" Target="../embeddings/oleObject72.bin"/><Relationship Id="rId5" Type="http://schemas.openxmlformats.org/officeDocument/2006/relationships/image" Target="../media/image76.wmf"/><Relationship Id="rId4" Type="http://schemas.openxmlformats.org/officeDocument/2006/relationships/oleObject" Target="../embeddings/oleObject71.bin"/><Relationship Id="rId9" Type="http://schemas.openxmlformats.org/officeDocument/2006/relationships/image" Target="../media/image78.wmf"/></Relationships>
</file>

<file path=ppt/slides/_rels/slide51.xml.rels><?xml version="1.0" encoding="UTF-8" standalone="yes"?>
<Relationships xmlns="http://schemas.openxmlformats.org/package/2006/relationships"><Relationship Id="rId8" Type="http://schemas.openxmlformats.org/officeDocument/2006/relationships/oleObject" Target="../embeddings/oleObject77.bin"/><Relationship Id="rId13" Type="http://schemas.openxmlformats.org/officeDocument/2006/relationships/image" Target="../media/image84.wmf"/><Relationship Id="rId3" Type="http://schemas.openxmlformats.org/officeDocument/2006/relationships/image" Target="../media/image79.wmf"/><Relationship Id="rId7" Type="http://schemas.openxmlformats.org/officeDocument/2006/relationships/image" Target="../media/image81.wmf"/><Relationship Id="rId12" Type="http://schemas.openxmlformats.org/officeDocument/2006/relationships/oleObject" Target="../embeddings/oleObject79.bin"/><Relationship Id="rId2" Type="http://schemas.openxmlformats.org/officeDocument/2006/relationships/oleObject" Target="../embeddings/oleObject74.bin"/><Relationship Id="rId1" Type="http://schemas.openxmlformats.org/officeDocument/2006/relationships/slideLayout" Target="../slideLayouts/slideLayout2.xml"/><Relationship Id="rId6" Type="http://schemas.openxmlformats.org/officeDocument/2006/relationships/oleObject" Target="../embeddings/oleObject76.bin"/><Relationship Id="rId11" Type="http://schemas.openxmlformats.org/officeDocument/2006/relationships/image" Target="../media/image83.wmf"/><Relationship Id="rId5" Type="http://schemas.openxmlformats.org/officeDocument/2006/relationships/image" Target="../media/image80.wmf"/><Relationship Id="rId15" Type="http://schemas.openxmlformats.org/officeDocument/2006/relationships/image" Target="../media/image85.wmf"/><Relationship Id="rId10" Type="http://schemas.openxmlformats.org/officeDocument/2006/relationships/oleObject" Target="../embeddings/oleObject78.bin"/><Relationship Id="rId4" Type="http://schemas.openxmlformats.org/officeDocument/2006/relationships/oleObject" Target="../embeddings/oleObject75.bin"/><Relationship Id="rId9" Type="http://schemas.openxmlformats.org/officeDocument/2006/relationships/image" Target="../media/image82.wmf"/><Relationship Id="rId14" Type="http://schemas.openxmlformats.org/officeDocument/2006/relationships/oleObject" Target="../embeddings/oleObject80.bin"/></Relationships>
</file>

<file path=ppt/slides/_rels/slide52.xml.rels><?xml version="1.0" encoding="UTF-8" standalone="yes"?>
<Relationships xmlns="http://schemas.openxmlformats.org/package/2006/relationships"><Relationship Id="rId3" Type="http://schemas.openxmlformats.org/officeDocument/2006/relationships/image" Target="../media/image86.emf"/><Relationship Id="rId7" Type="http://schemas.openxmlformats.org/officeDocument/2006/relationships/image" Target="../media/image79.wmf"/><Relationship Id="rId2" Type="http://schemas.openxmlformats.org/officeDocument/2006/relationships/oleObject" Target="../embeddings/oleObject81.bin"/><Relationship Id="rId1" Type="http://schemas.openxmlformats.org/officeDocument/2006/relationships/slideLayout" Target="../slideLayouts/slideLayout2.xml"/><Relationship Id="rId6" Type="http://schemas.openxmlformats.org/officeDocument/2006/relationships/oleObject" Target="../embeddings/oleObject83.bin"/><Relationship Id="rId5" Type="http://schemas.openxmlformats.org/officeDocument/2006/relationships/image" Target="../media/image87.emf"/><Relationship Id="rId4" Type="http://schemas.openxmlformats.org/officeDocument/2006/relationships/oleObject" Target="../embeddings/oleObject82.bin"/></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8" Type="http://schemas.openxmlformats.org/officeDocument/2006/relationships/oleObject" Target="../embeddings/oleObject87.bin"/><Relationship Id="rId3" Type="http://schemas.openxmlformats.org/officeDocument/2006/relationships/image" Target="../media/image88.wmf"/><Relationship Id="rId7" Type="http://schemas.openxmlformats.org/officeDocument/2006/relationships/image" Target="../media/image90.wmf"/><Relationship Id="rId2" Type="http://schemas.openxmlformats.org/officeDocument/2006/relationships/oleObject" Target="../embeddings/oleObject84.bin"/><Relationship Id="rId1" Type="http://schemas.openxmlformats.org/officeDocument/2006/relationships/slideLayout" Target="../slideLayouts/slideLayout2.xml"/><Relationship Id="rId6" Type="http://schemas.openxmlformats.org/officeDocument/2006/relationships/oleObject" Target="../embeddings/oleObject86.bin"/><Relationship Id="rId5" Type="http://schemas.openxmlformats.org/officeDocument/2006/relationships/image" Target="../media/image89.wmf"/><Relationship Id="rId4" Type="http://schemas.openxmlformats.org/officeDocument/2006/relationships/oleObject" Target="../embeddings/oleObject85.bin"/><Relationship Id="rId9" Type="http://schemas.openxmlformats.org/officeDocument/2006/relationships/image" Target="../media/image91.wmf"/></Relationships>
</file>

<file path=ppt/slides/_rels/slide55.xml.rels><?xml version="1.0" encoding="UTF-8" standalone="yes"?>
<Relationships xmlns="http://schemas.openxmlformats.org/package/2006/relationships"><Relationship Id="rId3" Type="http://schemas.openxmlformats.org/officeDocument/2006/relationships/image" Target="../media/image88.wmf"/><Relationship Id="rId2" Type="http://schemas.openxmlformats.org/officeDocument/2006/relationships/oleObject" Target="../embeddings/oleObject84.bin"/><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8" Type="http://schemas.openxmlformats.org/officeDocument/2006/relationships/oleObject" Target="../embeddings/oleObject91.bin"/><Relationship Id="rId13" Type="http://schemas.openxmlformats.org/officeDocument/2006/relationships/image" Target="../media/image97.wmf"/><Relationship Id="rId18" Type="http://schemas.openxmlformats.org/officeDocument/2006/relationships/oleObject" Target="../embeddings/oleObject96.bin"/><Relationship Id="rId3" Type="http://schemas.openxmlformats.org/officeDocument/2006/relationships/image" Target="../media/image92.wmf"/><Relationship Id="rId21" Type="http://schemas.openxmlformats.org/officeDocument/2006/relationships/image" Target="../media/image101.wmf"/><Relationship Id="rId7" Type="http://schemas.openxmlformats.org/officeDocument/2006/relationships/image" Target="../media/image94.wmf"/><Relationship Id="rId12" Type="http://schemas.openxmlformats.org/officeDocument/2006/relationships/oleObject" Target="../embeddings/oleObject93.bin"/><Relationship Id="rId17" Type="http://schemas.openxmlformats.org/officeDocument/2006/relationships/image" Target="../media/image99.wmf"/><Relationship Id="rId2" Type="http://schemas.openxmlformats.org/officeDocument/2006/relationships/oleObject" Target="../embeddings/oleObject88.bin"/><Relationship Id="rId16" Type="http://schemas.openxmlformats.org/officeDocument/2006/relationships/oleObject" Target="../embeddings/oleObject95.bin"/><Relationship Id="rId20" Type="http://schemas.openxmlformats.org/officeDocument/2006/relationships/oleObject" Target="../embeddings/oleObject97.bin"/><Relationship Id="rId1" Type="http://schemas.openxmlformats.org/officeDocument/2006/relationships/slideLayout" Target="../slideLayouts/slideLayout2.xml"/><Relationship Id="rId6" Type="http://schemas.openxmlformats.org/officeDocument/2006/relationships/oleObject" Target="../embeddings/oleObject90.bin"/><Relationship Id="rId11" Type="http://schemas.openxmlformats.org/officeDocument/2006/relationships/image" Target="../media/image96.wmf"/><Relationship Id="rId5" Type="http://schemas.openxmlformats.org/officeDocument/2006/relationships/image" Target="../media/image93.wmf"/><Relationship Id="rId15" Type="http://schemas.openxmlformats.org/officeDocument/2006/relationships/image" Target="../media/image98.wmf"/><Relationship Id="rId23" Type="http://schemas.openxmlformats.org/officeDocument/2006/relationships/image" Target="../media/image102.wmf"/><Relationship Id="rId10" Type="http://schemas.openxmlformats.org/officeDocument/2006/relationships/oleObject" Target="../embeddings/oleObject92.bin"/><Relationship Id="rId19" Type="http://schemas.openxmlformats.org/officeDocument/2006/relationships/image" Target="../media/image100.wmf"/><Relationship Id="rId4" Type="http://schemas.openxmlformats.org/officeDocument/2006/relationships/oleObject" Target="../embeddings/oleObject89.bin"/><Relationship Id="rId9" Type="http://schemas.openxmlformats.org/officeDocument/2006/relationships/image" Target="../media/image95.wmf"/><Relationship Id="rId14" Type="http://schemas.openxmlformats.org/officeDocument/2006/relationships/oleObject" Target="../embeddings/oleObject94.bin"/><Relationship Id="rId22" Type="http://schemas.openxmlformats.org/officeDocument/2006/relationships/oleObject" Target="../embeddings/oleObject98.bin"/></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8" Type="http://schemas.openxmlformats.org/officeDocument/2006/relationships/oleObject" Target="../embeddings/oleObject102.bin"/><Relationship Id="rId3" Type="http://schemas.openxmlformats.org/officeDocument/2006/relationships/image" Target="../media/image66.wmf"/><Relationship Id="rId7" Type="http://schemas.openxmlformats.org/officeDocument/2006/relationships/image" Target="../media/image68.wmf"/><Relationship Id="rId2" Type="http://schemas.openxmlformats.org/officeDocument/2006/relationships/oleObject" Target="../embeddings/oleObject99.bin"/><Relationship Id="rId1" Type="http://schemas.openxmlformats.org/officeDocument/2006/relationships/slideLayout" Target="../slideLayouts/slideLayout2.xml"/><Relationship Id="rId6" Type="http://schemas.openxmlformats.org/officeDocument/2006/relationships/oleObject" Target="../embeddings/oleObject101.bin"/><Relationship Id="rId11" Type="http://schemas.openxmlformats.org/officeDocument/2006/relationships/image" Target="../media/image70.wmf"/><Relationship Id="rId5" Type="http://schemas.openxmlformats.org/officeDocument/2006/relationships/image" Target="../media/image67.wmf"/><Relationship Id="rId10" Type="http://schemas.openxmlformats.org/officeDocument/2006/relationships/oleObject" Target="../embeddings/oleObject103.bin"/><Relationship Id="rId4" Type="http://schemas.openxmlformats.org/officeDocument/2006/relationships/oleObject" Target="../embeddings/oleObject100.bin"/><Relationship Id="rId9" Type="http://schemas.openxmlformats.org/officeDocument/2006/relationships/image" Target="../media/image69.w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103.wmf"/><Relationship Id="rId7" Type="http://schemas.openxmlformats.org/officeDocument/2006/relationships/image" Target="../media/image105.wmf"/><Relationship Id="rId2" Type="http://schemas.openxmlformats.org/officeDocument/2006/relationships/oleObject" Target="../embeddings/oleObject104.bin"/><Relationship Id="rId1" Type="http://schemas.openxmlformats.org/officeDocument/2006/relationships/slideLayout" Target="../slideLayouts/slideLayout2.xml"/><Relationship Id="rId6" Type="http://schemas.openxmlformats.org/officeDocument/2006/relationships/oleObject" Target="../embeddings/oleObject106.bin"/><Relationship Id="rId5" Type="http://schemas.openxmlformats.org/officeDocument/2006/relationships/image" Target="../media/image104.wmf"/><Relationship Id="rId4" Type="http://schemas.openxmlformats.org/officeDocument/2006/relationships/oleObject" Target="../embeddings/oleObject105.bin"/></Relationships>
</file>

<file path=ppt/slides/_rels/slide69.xml.rels><?xml version="1.0" encoding="UTF-8" standalone="yes"?>
<Relationships xmlns="http://schemas.openxmlformats.org/package/2006/relationships"><Relationship Id="rId3" Type="http://schemas.openxmlformats.org/officeDocument/2006/relationships/image" Target="../media/image106.wmf"/><Relationship Id="rId2" Type="http://schemas.openxmlformats.org/officeDocument/2006/relationships/oleObject" Target="../embeddings/oleObject107.bin"/><Relationship Id="rId1" Type="http://schemas.openxmlformats.org/officeDocument/2006/relationships/slideLayout" Target="../slideLayouts/slideLayout2.xml"/><Relationship Id="rId5" Type="http://schemas.openxmlformats.org/officeDocument/2006/relationships/image" Target="../media/image107.wmf"/><Relationship Id="rId4" Type="http://schemas.openxmlformats.org/officeDocument/2006/relationships/oleObject" Target="../embeddings/oleObject108.bin"/></Relationships>
</file>

<file path=ppt/slides/_rels/slide7.xml.rels><?xml version="1.0" encoding="UTF-8" standalone="yes"?>
<Relationships xmlns="http://schemas.openxmlformats.org/package/2006/relationships"><Relationship Id="rId3" Type="http://schemas.openxmlformats.org/officeDocument/2006/relationships/image" Target="../media/image17.wmf"/><Relationship Id="rId7" Type="http://schemas.openxmlformats.org/officeDocument/2006/relationships/image" Target="../media/image19.wmf"/><Relationship Id="rId2" Type="http://schemas.openxmlformats.org/officeDocument/2006/relationships/oleObject" Target="../embeddings/oleObject13.bin"/><Relationship Id="rId1" Type="http://schemas.openxmlformats.org/officeDocument/2006/relationships/slideLayout" Target="../slideLayouts/slideLayout2.xml"/><Relationship Id="rId6" Type="http://schemas.openxmlformats.org/officeDocument/2006/relationships/oleObject" Target="../embeddings/oleObject15.bin"/><Relationship Id="rId5" Type="http://schemas.openxmlformats.org/officeDocument/2006/relationships/image" Target="../media/image18.wmf"/><Relationship Id="rId4" Type="http://schemas.openxmlformats.org/officeDocument/2006/relationships/oleObject" Target="../embeddings/oleObject14.bin"/></Relationships>
</file>

<file path=ppt/slides/_rels/slide70.xml.rels><?xml version="1.0" encoding="UTF-8" standalone="yes"?>
<Relationships xmlns="http://schemas.openxmlformats.org/package/2006/relationships"><Relationship Id="rId3" Type="http://schemas.openxmlformats.org/officeDocument/2006/relationships/image" Target="../media/image108.wmf"/><Relationship Id="rId2" Type="http://schemas.openxmlformats.org/officeDocument/2006/relationships/oleObject" Target="../embeddings/oleObject109.bin"/><Relationship Id="rId1" Type="http://schemas.openxmlformats.org/officeDocument/2006/relationships/slideLayout" Target="../slideLayouts/slideLayout2.xml"/><Relationship Id="rId5" Type="http://schemas.openxmlformats.org/officeDocument/2006/relationships/image" Target="../media/image109.wmf"/><Relationship Id="rId4" Type="http://schemas.openxmlformats.org/officeDocument/2006/relationships/oleObject" Target="../embeddings/oleObject110.bin"/></Relationships>
</file>

<file path=ppt/slides/_rels/slide71.xml.rels><?xml version="1.0" encoding="UTF-8" standalone="yes"?>
<Relationships xmlns="http://schemas.openxmlformats.org/package/2006/relationships"><Relationship Id="rId8" Type="http://schemas.openxmlformats.org/officeDocument/2006/relationships/oleObject" Target="../embeddings/oleObject114.bin"/><Relationship Id="rId13" Type="http://schemas.openxmlformats.org/officeDocument/2006/relationships/image" Target="../media/image113.wmf"/><Relationship Id="rId18" Type="http://schemas.openxmlformats.org/officeDocument/2006/relationships/oleObject" Target="../embeddings/oleObject119.bin"/><Relationship Id="rId3" Type="http://schemas.openxmlformats.org/officeDocument/2006/relationships/image" Target="../media/image110.wmf"/><Relationship Id="rId7" Type="http://schemas.openxmlformats.org/officeDocument/2006/relationships/image" Target="../media/image112.wmf"/><Relationship Id="rId12" Type="http://schemas.openxmlformats.org/officeDocument/2006/relationships/oleObject" Target="../embeddings/oleObject116.bin"/><Relationship Id="rId17" Type="http://schemas.openxmlformats.org/officeDocument/2006/relationships/image" Target="../media/image115.wmf"/><Relationship Id="rId2" Type="http://schemas.openxmlformats.org/officeDocument/2006/relationships/oleObject" Target="../embeddings/oleObject111.bin"/><Relationship Id="rId16" Type="http://schemas.openxmlformats.org/officeDocument/2006/relationships/oleObject" Target="../embeddings/oleObject118.bin"/><Relationship Id="rId1" Type="http://schemas.openxmlformats.org/officeDocument/2006/relationships/slideLayout" Target="../slideLayouts/slideLayout2.xml"/><Relationship Id="rId6" Type="http://schemas.openxmlformats.org/officeDocument/2006/relationships/oleObject" Target="../embeddings/oleObject113.bin"/><Relationship Id="rId11" Type="http://schemas.openxmlformats.org/officeDocument/2006/relationships/image" Target="../media/image33.wmf"/><Relationship Id="rId5" Type="http://schemas.openxmlformats.org/officeDocument/2006/relationships/image" Target="../media/image111.wmf"/><Relationship Id="rId15" Type="http://schemas.openxmlformats.org/officeDocument/2006/relationships/image" Target="../media/image114.wmf"/><Relationship Id="rId10" Type="http://schemas.openxmlformats.org/officeDocument/2006/relationships/oleObject" Target="../embeddings/oleObject115.bin"/><Relationship Id="rId19" Type="http://schemas.openxmlformats.org/officeDocument/2006/relationships/image" Target="../media/image116.wmf"/><Relationship Id="rId4" Type="http://schemas.openxmlformats.org/officeDocument/2006/relationships/oleObject" Target="../embeddings/oleObject112.bin"/><Relationship Id="rId9" Type="http://schemas.openxmlformats.org/officeDocument/2006/relationships/image" Target="../media/image32.wmf"/><Relationship Id="rId14" Type="http://schemas.openxmlformats.org/officeDocument/2006/relationships/oleObject" Target="../embeddings/oleObject117.bin"/></Relationships>
</file>

<file path=ppt/slides/_rels/slide72.xml.rels><?xml version="1.0" encoding="UTF-8" standalone="yes"?>
<Relationships xmlns="http://schemas.openxmlformats.org/package/2006/relationships"><Relationship Id="rId3" Type="http://schemas.openxmlformats.org/officeDocument/2006/relationships/image" Target="../media/image117.wmf"/><Relationship Id="rId7" Type="http://schemas.openxmlformats.org/officeDocument/2006/relationships/image" Target="../media/image119.wmf"/><Relationship Id="rId2" Type="http://schemas.openxmlformats.org/officeDocument/2006/relationships/oleObject" Target="../embeddings/oleObject120.bin"/><Relationship Id="rId1" Type="http://schemas.openxmlformats.org/officeDocument/2006/relationships/slideLayout" Target="../slideLayouts/slideLayout2.xml"/><Relationship Id="rId6" Type="http://schemas.openxmlformats.org/officeDocument/2006/relationships/oleObject" Target="../embeddings/oleObject122.bin"/><Relationship Id="rId5" Type="http://schemas.openxmlformats.org/officeDocument/2006/relationships/image" Target="../media/image118.wmf"/><Relationship Id="rId4" Type="http://schemas.openxmlformats.org/officeDocument/2006/relationships/oleObject" Target="../embeddings/oleObject121.bin"/></Relationships>
</file>

<file path=ppt/slides/_rels/slide73.xml.rels><?xml version="1.0" encoding="UTF-8" standalone="yes"?>
<Relationships xmlns="http://schemas.openxmlformats.org/package/2006/relationships"><Relationship Id="rId3" Type="http://schemas.openxmlformats.org/officeDocument/2006/relationships/image" Target="../media/image104.wmf"/><Relationship Id="rId2" Type="http://schemas.openxmlformats.org/officeDocument/2006/relationships/oleObject" Target="../embeddings/oleObject123.bin"/><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3" Type="http://schemas.openxmlformats.org/officeDocument/2006/relationships/image" Target="../media/image120.wmf"/><Relationship Id="rId7" Type="http://schemas.openxmlformats.org/officeDocument/2006/relationships/image" Target="../media/image122.wmf"/><Relationship Id="rId2" Type="http://schemas.openxmlformats.org/officeDocument/2006/relationships/oleObject" Target="../embeddings/oleObject124.bin"/><Relationship Id="rId1" Type="http://schemas.openxmlformats.org/officeDocument/2006/relationships/slideLayout" Target="../slideLayouts/slideLayout2.xml"/><Relationship Id="rId6" Type="http://schemas.openxmlformats.org/officeDocument/2006/relationships/oleObject" Target="../embeddings/oleObject126.bin"/><Relationship Id="rId5" Type="http://schemas.openxmlformats.org/officeDocument/2006/relationships/image" Target="../media/image121.wmf"/><Relationship Id="rId4" Type="http://schemas.openxmlformats.org/officeDocument/2006/relationships/oleObject" Target="../embeddings/oleObject125.bin"/></Relationships>
</file>

<file path=ppt/slides/_rels/slide76.xml.rels><?xml version="1.0" encoding="UTF-8" standalone="yes"?>
<Relationships xmlns="http://schemas.openxmlformats.org/package/2006/relationships"><Relationship Id="rId3" Type="http://schemas.openxmlformats.org/officeDocument/2006/relationships/image" Target="../media/image123.wmf"/><Relationship Id="rId2" Type="http://schemas.openxmlformats.org/officeDocument/2006/relationships/oleObject" Target="../embeddings/oleObject127.bin"/><Relationship Id="rId1" Type="http://schemas.openxmlformats.org/officeDocument/2006/relationships/slideLayout" Target="../slideLayouts/slideLayout2.xml"/><Relationship Id="rId5" Type="http://schemas.openxmlformats.org/officeDocument/2006/relationships/image" Target="../media/image124.wmf"/><Relationship Id="rId4" Type="http://schemas.openxmlformats.org/officeDocument/2006/relationships/oleObject" Target="../embeddings/oleObject128.bin"/></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8" Type="http://schemas.openxmlformats.org/officeDocument/2006/relationships/oleObject" Target="../embeddings/oleObject132.bin"/><Relationship Id="rId3" Type="http://schemas.openxmlformats.org/officeDocument/2006/relationships/image" Target="../media/image125.wmf"/><Relationship Id="rId7" Type="http://schemas.openxmlformats.org/officeDocument/2006/relationships/image" Target="../media/image127.wmf"/><Relationship Id="rId2" Type="http://schemas.openxmlformats.org/officeDocument/2006/relationships/oleObject" Target="../embeddings/oleObject129.bin"/><Relationship Id="rId1" Type="http://schemas.openxmlformats.org/officeDocument/2006/relationships/slideLayout" Target="../slideLayouts/slideLayout2.xml"/><Relationship Id="rId6" Type="http://schemas.openxmlformats.org/officeDocument/2006/relationships/oleObject" Target="../embeddings/oleObject131.bin"/><Relationship Id="rId5" Type="http://schemas.openxmlformats.org/officeDocument/2006/relationships/image" Target="../media/image126.wmf"/><Relationship Id="rId4" Type="http://schemas.openxmlformats.org/officeDocument/2006/relationships/oleObject" Target="../embeddings/oleObject130.bin"/><Relationship Id="rId9" Type="http://schemas.openxmlformats.org/officeDocument/2006/relationships/image" Target="../media/image128.wmf"/></Relationships>
</file>

<file path=ppt/slides/_rels/slide79.xml.rels><?xml version="1.0" encoding="UTF-8" standalone="yes"?>
<Relationships xmlns="http://schemas.openxmlformats.org/package/2006/relationships"><Relationship Id="rId3" Type="http://schemas.openxmlformats.org/officeDocument/2006/relationships/image" Target="../media/image129.wmf"/><Relationship Id="rId2" Type="http://schemas.openxmlformats.org/officeDocument/2006/relationships/oleObject" Target="../embeddings/oleObject133.bin"/><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3" Type="http://schemas.openxmlformats.org/officeDocument/2006/relationships/image" Target="../media/image129.wmf"/><Relationship Id="rId7" Type="http://schemas.openxmlformats.org/officeDocument/2006/relationships/image" Target="../media/image131.wmf"/><Relationship Id="rId2" Type="http://schemas.openxmlformats.org/officeDocument/2006/relationships/oleObject" Target="../embeddings/oleObject133.bin"/><Relationship Id="rId1" Type="http://schemas.openxmlformats.org/officeDocument/2006/relationships/slideLayout" Target="../slideLayouts/slideLayout2.xml"/><Relationship Id="rId6" Type="http://schemas.openxmlformats.org/officeDocument/2006/relationships/oleObject" Target="../embeddings/oleObject135.bin"/><Relationship Id="rId5" Type="http://schemas.openxmlformats.org/officeDocument/2006/relationships/image" Target="../media/image130.wmf"/><Relationship Id="rId4" Type="http://schemas.openxmlformats.org/officeDocument/2006/relationships/oleObject" Target="../embeddings/oleObject134.bin"/></Relationships>
</file>

<file path=ppt/slides/_rels/slide81.xml.rels><?xml version="1.0" encoding="UTF-8" standalone="yes"?>
<Relationships xmlns="http://schemas.openxmlformats.org/package/2006/relationships"><Relationship Id="rId8" Type="http://schemas.openxmlformats.org/officeDocument/2006/relationships/oleObject" Target="../embeddings/oleObject139.bin"/><Relationship Id="rId3" Type="http://schemas.openxmlformats.org/officeDocument/2006/relationships/image" Target="../media/image132.wmf"/><Relationship Id="rId7" Type="http://schemas.openxmlformats.org/officeDocument/2006/relationships/image" Target="../media/image134.wmf"/><Relationship Id="rId2" Type="http://schemas.openxmlformats.org/officeDocument/2006/relationships/oleObject" Target="../embeddings/oleObject136.bin"/><Relationship Id="rId1" Type="http://schemas.openxmlformats.org/officeDocument/2006/relationships/slideLayout" Target="../slideLayouts/slideLayout2.xml"/><Relationship Id="rId6" Type="http://schemas.openxmlformats.org/officeDocument/2006/relationships/oleObject" Target="../embeddings/oleObject138.bin"/><Relationship Id="rId11" Type="http://schemas.openxmlformats.org/officeDocument/2006/relationships/image" Target="../media/image136.wmf"/><Relationship Id="rId5" Type="http://schemas.openxmlformats.org/officeDocument/2006/relationships/image" Target="../media/image133.wmf"/><Relationship Id="rId10" Type="http://schemas.openxmlformats.org/officeDocument/2006/relationships/oleObject" Target="../embeddings/oleObject140.bin"/><Relationship Id="rId4" Type="http://schemas.openxmlformats.org/officeDocument/2006/relationships/oleObject" Target="../embeddings/oleObject137.bin"/><Relationship Id="rId9" Type="http://schemas.openxmlformats.org/officeDocument/2006/relationships/image" Target="../media/image135.wmf"/></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0.wmf"/><Relationship Id="rId2" Type="http://schemas.openxmlformats.org/officeDocument/2006/relationships/oleObject" Target="../embeddings/oleObject16.bin"/><Relationship Id="rId1" Type="http://schemas.openxmlformats.org/officeDocument/2006/relationships/slideLayout" Target="../slideLayouts/slideLayout2.xml"/><Relationship Id="rId5" Type="http://schemas.openxmlformats.org/officeDocument/2006/relationships/image" Target="../media/image21.wmf"/><Relationship Id="rId4" Type="http://schemas.openxmlformats.org/officeDocument/2006/relationships/oleObject" Target="../embeddings/oleObject1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9">
            <a:extLst>
              <a:ext uri="{FF2B5EF4-FFF2-40B4-BE49-F238E27FC236}">
                <a16:creationId xmlns:a16="http://schemas.microsoft.com/office/drawing/2014/main" id="{247184C7-2B94-4DC1-A2E9-470961598F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94758"/>
            <a:ext cx="9144000" cy="3959009"/>
          </a:xfrm>
          <a:prstGeom prst="rect">
            <a:avLst/>
          </a:prstGeom>
        </p:spPr>
      </p:pic>
      <p:pic>
        <p:nvPicPr>
          <p:cNvPr id="12" name="Imagem 11">
            <a:extLst>
              <a:ext uri="{FF2B5EF4-FFF2-40B4-BE49-F238E27FC236}">
                <a16:creationId xmlns:a16="http://schemas.microsoft.com/office/drawing/2014/main" id="{BE9A4152-1CF8-459A-A14E-F96C5B0DDCE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497" y="115746"/>
            <a:ext cx="3096343" cy="996081"/>
          </a:xfrm>
          <a:prstGeom prst="rect">
            <a:avLst/>
          </a:prstGeom>
        </p:spPr>
      </p:pic>
      <p:sp>
        <p:nvSpPr>
          <p:cNvPr id="14" name="Retângulo 13">
            <a:extLst>
              <a:ext uri="{FF2B5EF4-FFF2-40B4-BE49-F238E27FC236}">
                <a16:creationId xmlns:a16="http://schemas.microsoft.com/office/drawing/2014/main" id="{8659CC1A-9A7E-4FB6-95FA-7D14A3BB9658}"/>
              </a:ext>
            </a:extLst>
          </p:cNvPr>
          <p:cNvSpPr/>
          <p:nvPr/>
        </p:nvSpPr>
        <p:spPr bwMode="auto">
          <a:xfrm>
            <a:off x="0" y="-10267"/>
            <a:ext cx="9144000" cy="1200329"/>
          </a:xfrm>
          <a:prstGeom prst="rect">
            <a:avLst/>
          </a:prstGeom>
          <a:noFill/>
          <a:ln w="38100" cap="flat" cmpd="sng" algn="ctr">
            <a:solidFill>
              <a:schemeClr val="accent6">
                <a:lumMod val="20000"/>
                <a:lumOff val="80000"/>
              </a:schemeClr>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indent="0" algn="l" defTabSz="914400" rtl="0" eaLnBrk="0" fontAlgn="base" latinLnBrk="0" hangingPunct="0">
              <a:lnSpc>
                <a:spcPct val="100000"/>
              </a:lnSpc>
              <a:spcBef>
                <a:spcPct val="0"/>
              </a:spcBef>
              <a:spcAft>
                <a:spcPct val="0"/>
              </a:spcAft>
              <a:buClrTx/>
              <a:buSzTx/>
              <a:buFontTx/>
              <a:buNone/>
              <a:tabLst/>
            </a:pPr>
            <a:endParaRPr kumimoji="0" lang="pt-BR" sz="7200" b="0" i="0" u="none" strike="noStrike" cap="none" normalizeH="0" baseline="0" dirty="0">
              <a:ln>
                <a:noFill/>
              </a:ln>
              <a:solidFill>
                <a:schemeClr val="tx1"/>
              </a:solidFill>
              <a:effectLst/>
              <a:latin typeface="Times New Roman" pitchFamily="18" charset="0"/>
            </a:endParaRPr>
          </a:p>
        </p:txBody>
      </p:sp>
      <p:sp>
        <p:nvSpPr>
          <p:cNvPr id="16" name="CaixaDeTexto 9">
            <a:extLst>
              <a:ext uri="{FF2B5EF4-FFF2-40B4-BE49-F238E27FC236}">
                <a16:creationId xmlns:a16="http://schemas.microsoft.com/office/drawing/2014/main" id="{8409A8F8-0475-40EF-82AE-EE9F62A02D6A}"/>
              </a:ext>
            </a:extLst>
          </p:cNvPr>
          <p:cNvSpPr txBox="1"/>
          <p:nvPr/>
        </p:nvSpPr>
        <p:spPr>
          <a:xfrm>
            <a:off x="5004048" y="4227934"/>
            <a:ext cx="3960439" cy="92333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1800" b="1" i="1" dirty="0">
                <a:solidFill>
                  <a:srgbClr val="002060"/>
                </a:solidFill>
                <a:latin typeface="+mn-lt"/>
              </a:rPr>
              <a:t>Prof.: Antonio Carlos Assumpção</a:t>
            </a:r>
          </a:p>
          <a:p>
            <a:pPr algn="ctr"/>
            <a:r>
              <a:rPr lang="pt-BR" b="1" i="1" dirty="0">
                <a:solidFill>
                  <a:srgbClr val="002060"/>
                </a:solidFill>
              </a:rPr>
              <a:t>Doutor em Economia – UFF</a:t>
            </a:r>
          </a:p>
          <a:p>
            <a:pPr algn="ctr"/>
            <a:r>
              <a:rPr lang="pt-BR" b="1" i="1" dirty="0">
                <a:solidFill>
                  <a:srgbClr val="002060"/>
                </a:solidFill>
              </a:rPr>
              <a:t>Site: a</a:t>
            </a:r>
            <a:r>
              <a:rPr lang="pt-BR" sz="1800" b="1" i="1" dirty="0">
                <a:solidFill>
                  <a:srgbClr val="002060"/>
                </a:solidFill>
                <a:latin typeface="+mn-lt"/>
              </a:rPr>
              <a:t>cjassumpcao.com</a:t>
            </a:r>
          </a:p>
        </p:txBody>
      </p:sp>
      <p:sp>
        <p:nvSpPr>
          <p:cNvPr id="18" name="CaixaDeTexto 24">
            <a:extLst>
              <a:ext uri="{FF2B5EF4-FFF2-40B4-BE49-F238E27FC236}">
                <a16:creationId xmlns:a16="http://schemas.microsoft.com/office/drawing/2014/main" id="{CC609720-8238-4171-9902-B2CA9DD4F35F}"/>
              </a:ext>
            </a:extLst>
          </p:cNvPr>
          <p:cNvSpPr txBox="1"/>
          <p:nvPr/>
        </p:nvSpPr>
        <p:spPr>
          <a:xfrm>
            <a:off x="3851920" y="123478"/>
            <a:ext cx="5112567"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pt-BR" sz="2800" b="1" dirty="0">
                <a:solidFill>
                  <a:srgbClr val="002060"/>
                </a:solidFill>
                <a:latin typeface="Arial" panose="020B0604020202020204" pitchFamily="34" charset="0"/>
                <a:cs typeface="Arial" panose="020B0604020202020204" pitchFamily="34" charset="0"/>
              </a:rPr>
              <a:t>Macroeconomia - ANPEC</a:t>
            </a:r>
          </a:p>
          <a:p>
            <a:pPr algn="ctr"/>
            <a:r>
              <a:rPr lang="pt-BR" sz="2800" b="1" dirty="0">
                <a:solidFill>
                  <a:srgbClr val="002060"/>
                </a:solidFill>
                <a:latin typeface="Arial" panose="020B0604020202020204" pitchFamily="34" charset="0"/>
                <a:cs typeface="Arial" panose="020B0604020202020204" pitchFamily="34" charset="0"/>
              </a:rPr>
              <a:t>Intensivo – 2021 – Parte 1</a:t>
            </a:r>
          </a:p>
        </p:txBody>
      </p:sp>
    </p:spTree>
    <p:extLst>
      <p:ext uri="{BB962C8B-B14F-4D97-AF65-F5344CB8AC3E}">
        <p14:creationId xmlns:p14="http://schemas.microsoft.com/office/powerpoint/2010/main" val="12722625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104F24D-48EE-4544-A09B-6F5B5A1384C3}"/>
              </a:ext>
            </a:extLst>
          </p:cNvPr>
          <p:cNvSpPr/>
          <p:nvPr/>
        </p:nvSpPr>
        <p:spPr>
          <a:xfrm>
            <a:off x="107504" y="51470"/>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 </a:t>
            </a:r>
            <a:r>
              <a:rPr lang="pt-BR" sz="2000" dirty="0">
                <a:solidFill>
                  <a:srgbClr val="000000"/>
                </a:solidFill>
                <a:latin typeface="Arial" panose="020B0604020202020204" pitchFamily="34" charset="0"/>
                <a:cs typeface="Arial" panose="020B0604020202020204" pitchFamily="34" charset="0"/>
              </a:rPr>
              <a:t>Segundo Friedman, a taxa natural de desemprego comporta apenas o desemprego voluntário. </a:t>
            </a:r>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D59DA685-4EF9-426B-A6A3-53B162C274F6}"/>
              </a:ext>
            </a:extLst>
          </p:cNvPr>
          <p:cNvSpPr txBox="1"/>
          <p:nvPr/>
        </p:nvSpPr>
        <p:spPr>
          <a:xfrm>
            <a:off x="2843808" y="339502"/>
            <a:ext cx="43204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DDD72600-9513-428A-8C55-53CF632C99E4}"/>
              </a:ext>
            </a:extLst>
          </p:cNvPr>
          <p:cNvSpPr txBox="1"/>
          <p:nvPr/>
        </p:nvSpPr>
        <p:spPr>
          <a:xfrm>
            <a:off x="179512" y="771550"/>
            <a:ext cx="8640960" cy="2123658"/>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 taxa natural de desemprego é a taxa de desemprego associada ao produto potencial da economia e comporta o desemprego estrutural e o desemprego </a:t>
            </a:r>
            <a:r>
              <a:rPr lang="pt-BR" sz="2000" dirty="0" err="1">
                <a:latin typeface="Arial" panose="020B0604020202020204" pitchFamily="34" charset="0"/>
                <a:cs typeface="Arial" panose="020B0604020202020204" pitchFamily="34" charset="0"/>
              </a:rPr>
              <a:t>friccional</a:t>
            </a:r>
            <a:r>
              <a:rPr lang="pt-BR" sz="2000" dirty="0">
                <a:latin typeface="Arial" panose="020B0604020202020204" pitchFamily="34" charset="0"/>
                <a:cs typeface="Arial" panose="020B0604020202020204" pitchFamily="34" charset="0"/>
              </a:rPr>
              <a:t>. </a:t>
            </a:r>
          </a:p>
          <a:p>
            <a:pPr marL="742950" lvl="1"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Não considera o desemprego cíclico ou conjuntural.</a:t>
            </a:r>
          </a:p>
          <a:p>
            <a:pPr marL="742950" lvl="1" indent="-285750"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solidFill>
                  <a:srgbClr val="003399"/>
                </a:solidFill>
                <a:latin typeface="Arial" panose="020B0604020202020204" pitchFamily="34" charset="0"/>
                <a:cs typeface="Arial" panose="020B0604020202020204" pitchFamily="34" charset="0"/>
              </a:rPr>
              <a:t>Veremos uma questão importante da prova de 2017 sobre esse assunto (Questão com cálculo)</a:t>
            </a:r>
          </a:p>
        </p:txBody>
      </p:sp>
    </p:spTree>
    <p:extLst>
      <p:ext uri="{BB962C8B-B14F-4D97-AF65-F5344CB8AC3E}">
        <p14:creationId xmlns:p14="http://schemas.microsoft.com/office/powerpoint/2010/main" val="280310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 calcmode="lin" valueType="num">
                                      <p:cBhvr additive="base">
                                        <p:cTn id="1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 calcmode="lin" valueType="num">
                                      <p:cBhvr additive="base">
                                        <p:cTn id="2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F097C5B-D0E5-4864-8F75-6F51CB5C7128}"/>
              </a:ext>
            </a:extLst>
          </p:cNvPr>
          <p:cNvSpPr/>
          <p:nvPr/>
        </p:nvSpPr>
        <p:spPr>
          <a:xfrm>
            <a:off x="395536" y="567103"/>
            <a:ext cx="4968552" cy="430890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Conector de seta reta 6">
            <a:extLst>
              <a:ext uri="{FF2B5EF4-FFF2-40B4-BE49-F238E27FC236}">
                <a16:creationId xmlns:a16="http://schemas.microsoft.com/office/drawing/2014/main" id="{CAF6C978-8EBB-4911-9B74-7217E0AF32EB}"/>
              </a:ext>
            </a:extLst>
          </p:cNvPr>
          <p:cNvCxnSpPr/>
          <p:nvPr/>
        </p:nvCxnSpPr>
        <p:spPr>
          <a:xfrm flipV="1">
            <a:off x="971600" y="1283743"/>
            <a:ext cx="0" cy="3000541"/>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4" name="Conector de seta reta 7">
            <a:extLst>
              <a:ext uri="{FF2B5EF4-FFF2-40B4-BE49-F238E27FC236}">
                <a16:creationId xmlns:a16="http://schemas.microsoft.com/office/drawing/2014/main" id="{3D0C8084-45B3-4180-B0F5-362AF84A1FB3}"/>
              </a:ext>
            </a:extLst>
          </p:cNvPr>
          <p:cNvCxnSpPr/>
          <p:nvPr/>
        </p:nvCxnSpPr>
        <p:spPr>
          <a:xfrm>
            <a:off x="962488" y="4284282"/>
            <a:ext cx="3609512"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CaixaDeTexto 4">
            <a:extLst>
              <a:ext uri="{FF2B5EF4-FFF2-40B4-BE49-F238E27FC236}">
                <a16:creationId xmlns:a16="http://schemas.microsoft.com/office/drawing/2014/main" id="{6D3CD810-26B0-4EA4-A2E1-45624BCC65B4}"/>
              </a:ext>
            </a:extLst>
          </p:cNvPr>
          <p:cNvSpPr txBox="1"/>
          <p:nvPr/>
        </p:nvSpPr>
        <p:spPr>
          <a:xfrm>
            <a:off x="582303" y="1069419"/>
            <a:ext cx="480292" cy="523220"/>
          </a:xfrm>
          <a:prstGeom prst="rect">
            <a:avLst/>
          </a:prstGeom>
          <a:noFill/>
        </p:spPr>
        <p:txBody>
          <a:bodyPr wrap="square" rtlCol="0">
            <a:spAutoFit/>
          </a:bodyPr>
          <a:lstStyle/>
          <a:p>
            <a:r>
              <a:rPr lang="pt-BR" sz="2800" b="1" dirty="0"/>
              <a:t>P</a:t>
            </a:r>
            <a:endParaRPr lang="en-US" sz="2800" b="1" dirty="0"/>
          </a:p>
        </p:txBody>
      </p:sp>
      <p:sp>
        <p:nvSpPr>
          <p:cNvPr id="6" name="CaixaDeTexto 5">
            <a:extLst>
              <a:ext uri="{FF2B5EF4-FFF2-40B4-BE49-F238E27FC236}">
                <a16:creationId xmlns:a16="http://schemas.microsoft.com/office/drawing/2014/main" id="{5B01E052-E8BA-493D-A28F-74D4EA797D95}"/>
              </a:ext>
            </a:extLst>
          </p:cNvPr>
          <p:cNvSpPr txBox="1"/>
          <p:nvPr/>
        </p:nvSpPr>
        <p:spPr>
          <a:xfrm>
            <a:off x="4524767" y="4069960"/>
            <a:ext cx="451189" cy="541789"/>
          </a:xfrm>
          <a:prstGeom prst="rect">
            <a:avLst/>
          </a:prstGeom>
          <a:noFill/>
        </p:spPr>
        <p:txBody>
          <a:bodyPr wrap="square" rtlCol="0">
            <a:spAutoFit/>
          </a:bodyPr>
          <a:lstStyle/>
          <a:p>
            <a:r>
              <a:rPr lang="pt-BR" sz="2800" b="1" dirty="0"/>
              <a:t>Y</a:t>
            </a:r>
            <a:endParaRPr lang="en-US" sz="2800" b="1" dirty="0"/>
          </a:p>
        </p:txBody>
      </p:sp>
      <p:cxnSp>
        <p:nvCxnSpPr>
          <p:cNvPr id="7" name="Conector reto 6">
            <a:extLst>
              <a:ext uri="{FF2B5EF4-FFF2-40B4-BE49-F238E27FC236}">
                <a16:creationId xmlns:a16="http://schemas.microsoft.com/office/drawing/2014/main" id="{3A3AC083-9E46-4D84-A984-0D18B90A8D6A}"/>
              </a:ext>
            </a:extLst>
          </p:cNvPr>
          <p:cNvCxnSpPr/>
          <p:nvPr/>
        </p:nvCxnSpPr>
        <p:spPr>
          <a:xfrm>
            <a:off x="1138701" y="1783832"/>
            <a:ext cx="2578222" cy="1786036"/>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Conector reto 7">
            <a:extLst>
              <a:ext uri="{FF2B5EF4-FFF2-40B4-BE49-F238E27FC236}">
                <a16:creationId xmlns:a16="http://schemas.microsoft.com/office/drawing/2014/main" id="{575B6105-8AB8-4729-A294-FB530F74B842}"/>
              </a:ext>
            </a:extLst>
          </p:cNvPr>
          <p:cNvCxnSpPr/>
          <p:nvPr/>
        </p:nvCxnSpPr>
        <p:spPr>
          <a:xfrm flipV="1">
            <a:off x="1495355" y="1855274"/>
            <a:ext cx="2255945" cy="185747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9" name="Objeto 8">
            <a:extLst>
              <a:ext uri="{FF2B5EF4-FFF2-40B4-BE49-F238E27FC236}">
                <a16:creationId xmlns:a16="http://schemas.microsoft.com/office/drawing/2014/main" id="{A8292F09-F161-4DA4-BC7D-C6F5915FF396}"/>
              </a:ext>
            </a:extLst>
          </p:cNvPr>
          <p:cNvGraphicFramePr>
            <a:graphicFrameLocks noChangeAspect="1"/>
          </p:cNvGraphicFramePr>
          <p:nvPr>
            <p:extLst>
              <p:ext uri="{D42A27DB-BD31-4B8C-83A1-F6EECF244321}">
                <p14:modId xmlns:p14="http://schemas.microsoft.com/office/powerpoint/2010/main" val="2884220089"/>
              </p:ext>
            </p:extLst>
          </p:nvPr>
        </p:nvGraphicFramePr>
        <p:xfrm>
          <a:off x="3653394" y="3426984"/>
          <a:ext cx="749103" cy="538394"/>
        </p:xfrm>
        <a:graphic>
          <a:graphicData uri="http://schemas.openxmlformats.org/presentationml/2006/ole">
            <mc:AlternateContent xmlns:mc="http://schemas.openxmlformats.org/markup-compatibility/2006">
              <mc:Choice xmlns:v="urn:schemas-microsoft-com:vml" Requires="v">
                <p:oleObj name="Equation" r:id="rId2" imgW="291960" imgH="228600" progId="Equation.DSMT4">
                  <p:embed/>
                </p:oleObj>
              </mc:Choice>
              <mc:Fallback>
                <p:oleObj name="Equation" r:id="rId2" imgW="291960" imgH="228600" progId="Equation.DSMT4">
                  <p:embed/>
                  <p:pic>
                    <p:nvPicPr>
                      <p:cNvPr id="11" name="Objeto 10">
                        <a:extLst>
                          <a:ext uri="{FF2B5EF4-FFF2-40B4-BE49-F238E27FC236}">
                            <a16:creationId xmlns:a16="http://schemas.microsoft.com/office/drawing/2014/main" id="{DA3F48F5-8F42-4FD3-BF26-A1BC0DA4C9EE}"/>
                          </a:ext>
                        </a:extLst>
                      </p:cNvPr>
                      <p:cNvPicPr/>
                      <p:nvPr/>
                    </p:nvPicPr>
                    <p:blipFill>
                      <a:blip r:embed="rId3"/>
                      <a:stretch>
                        <a:fillRect/>
                      </a:stretch>
                    </p:blipFill>
                    <p:spPr>
                      <a:xfrm>
                        <a:off x="3653394" y="3426984"/>
                        <a:ext cx="749103" cy="538394"/>
                      </a:xfrm>
                      <a:prstGeom prst="rect">
                        <a:avLst/>
                      </a:prstGeom>
                    </p:spPr>
                  </p:pic>
                </p:oleObj>
              </mc:Fallback>
            </mc:AlternateContent>
          </a:graphicData>
        </a:graphic>
      </p:graphicFrame>
      <p:graphicFrame>
        <p:nvGraphicFramePr>
          <p:cNvPr id="10" name="Objeto 9">
            <a:extLst>
              <a:ext uri="{FF2B5EF4-FFF2-40B4-BE49-F238E27FC236}">
                <a16:creationId xmlns:a16="http://schemas.microsoft.com/office/drawing/2014/main" id="{FF0A8B22-4366-4148-966C-33110598FDFB}"/>
              </a:ext>
            </a:extLst>
          </p:cNvPr>
          <p:cNvGraphicFramePr>
            <a:graphicFrameLocks noChangeAspect="1"/>
          </p:cNvGraphicFramePr>
          <p:nvPr>
            <p:extLst>
              <p:ext uri="{D42A27DB-BD31-4B8C-83A1-F6EECF244321}">
                <p14:modId xmlns:p14="http://schemas.microsoft.com/office/powerpoint/2010/main" val="2503394309"/>
              </p:ext>
            </p:extLst>
          </p:nvPr>
        </p:nvGraphicFramePr>
        <p:xfrm>
          <a:off x="3729595" y="1530637"/>
          <a:ext cx="886789" cy="525970"/>
        </p:xfrm>
        <a:graphic>
          <a:graphicData uri="http://schemas.openxmlformats.org/presentationml/2006/ole">
            <mc:AlternateContent xmlns:mc="http://schemas.openxmlformats.org/markup-compatibility/2006">
              <mc:Choice xmlns:v="urn:schemas-microsoft-com:vml" Requires="v">
                <p:oleObj name="Equation" r:id="rId4" imgW="355320" imgH="241200" progId="Equation.DSMT4">
                  <p:embed/>
                </p:oleObj>
              </mc:Choice>
              <mc:Fallback>
                <p:oleObj name="Equation" r:id="rId4" imgW="355320" imgH="241200" progId="Equation.DSMT4">
                  <p:embed/>
                  <p:pic>
                    <p:nvPicPr>
                      <p:cNvPr id="12" name="Objeto 11">
                        <a:extLst>
                          <a:ext uri="{FF2B5EF4-FFF2-40B4-BE49-F238E27FC236}">
                            <a16:creationId xmlns:a16="http://schemas.microsoft.com/office/drawing/2014/main" id="{417541F4-BBA7-4E28-9661-37F08AAB8071}"/>
                          </a:ext>
                        </a:extLst>
                      </p:cNvPr>
                      <p:cNvPicPr/>
                      <p:nvPr/>
                    </p:nvPicPr>
                    <p:blipFill>
                      <a:blip r:embed="rId5"/>
                      <a:stretch>
                        <a:fillRect/>
                      </a:stretch>
                    </p:blipFill>
                    <p:spPr>
                      <a:xfrm>
                        <a:off x="3729595" y="1530637"/>
                        <a:ext cx="886789" cy="525970"/>
                      </a:xfrm>
                      <a:prstGeom prst="rect">
                        <a:avLst/>
                      </a:prstGeom>
                    </p:spPr>
                  </p:pic>
                </p:oleObj>
              </mc:Fallback>
            </mc:AlternateContent>
          </a:graphicData>
        </a:graphic>
      </p:graphicFrame>
      <p:cxnSp>
        <p:nvCxnSpPr>
          <p:cNvPr id="11" name="Conector reto 10">
            <a:extLst>
              <a:ext uri="{FF2B5EF4-FFF2-40B4-BE49-F238E27FC236}">
                <a16:creationId xmlns:a16="http://schemas.microsoft.com/office/drawing/2014/main" id="{3BC4093A-E458-43DB-AC81-11A2A40D2ED2}"/>
              </a:ext>
            </a:extLst>
          </p:cNvPr>
          <p:cNvCxnSpPr/>
          <p:nvPr/>
        </p:nvCxnSpPr>
        <p:spPr>
          <a:xfrm>
            <a:off x="979711" y="2784012"/>
            <a:ext cx="1675844"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2" name="CaixaDeTexto 11">
            <a:extLst>
              <a:ext uri="{FF2B5EF4-FFF2-40B4-BE49-F238E27FC236}">
                <a16:creationId xmlns:a16="http://schemas.microsoft.com/office/drawing/2014/main" id="{17B5CE6E-4022-47C9-8213-7F3FD4848215}"/>
              </a:ext>
            </a:extLst>
          </p:cNvPr>
          <p:cNvSpPr txBox="1"/>
          <p:nvPr/>
        </p:nvSpPr>
        <p:spPr>
          <a:xfrm>
            <a:off x="526923" y="2534017"/>
            <a:ext cx="588693" cy="541789"/>
          </a:xfrm>
          <a:prstGeom prst="rect">
            <a:avLst/>
          </a:prstGeom>
          <a:noFill/>
        </p:spPr>
        <p:txBody>
          <a:bodyPr wrap="square" rtlCol="0">
            <a:spAutoFit/>
          </a:bodyPr>
          <a:lstStyle/>
          <a:p>
            <a:r>
              <a:rPr lang="pt-BR" sz="2800" dirty="0"/>
              <a:t>P</a:t>
            </a:r>
            <a:r>
              <a:rPr lang="pt-BR" sz="1400" dirty="0"/>
              <a:t>0</a:t>
            </a:r>
            <a:endParaRPr lang="en-US" sz="1400" dirty="0"/>
          </a:p>
        </p:txBody>
      </p:sp>
      <p:sp>
        <p:nvSpPr>
          <p:cNvPr id="13" name="CaixaDeTexto 12">
            <a:extLst>
              <a:ext uri="{FF2B5EF4-FFF2-40B4-BE49-F238E27FC236}">
                <a16:creationId xmlns:a16="http://schemas.microsoft.com/office/drawing/2014/main" id="{5F0B2C3C-9B67-4030-96A5-890FF8045E06}"/>
              </a:ext>
            </a:extLst>
          </p:cNvPr>
          <p:cNvSpPr txBox="1"/>
          <p:nvPr/>
        </p:nvSpPr>
        <p:spPr>
          <a:xfrm>
            <a:off x="2407835" y="4262209"/>
            <a:ext cx="635960" cy="541789"/>
          </a:xfrm>
          <a:prstGeom prst="rect">
            <a:avLst/>
          </a:prstGeom>
          <a:noFill/>
        </p:spPr>
        <p:txBody>
          <a:bodyPr wrap="square" rtlCol="0">
            <a:spAutoFit/>
          </a:bodyPr>
          <a:lstStyle/>
          <a:p>
            <a:r>
              <a:rPr lang="pt-BR" sz="2800" dirty="0"/>
              <a:t>Y</a:t>
            </a:r>
            <a:r>
              <a:rPr lang="pt-BR" sz="1600" dirty="0"/>
              <a:t>P</a:t>
            </a:r>
            <a:endParaRPr lang="en-US" sz="1600" dirty="0"/>
          </a:p>
        </p:txBody>
      </p:sp>
      <p:grpSp>
        <p:nvGrpSpPr>
          <p:cNvPr id="14" name="Grupo 17">
            <a:extLst>
              <a:ext uri="{FF2B5EF4-FFF2-40B4-BE49-F238E27FC236}">
                <a16:creationId xmlns:a16="http://schemas.microsoft.com/office/drawing/2014/main" id="{AE623EDF-CE4A-40D8-B7B8-D4E6B73EC212}"/>
              </a:ext>
            </a:extLst>
          </p:cNvPr>
          <p:cNvGrpSpPr/>
          <p:nvPr/>
        </p:nvGrpSpPr>
        <p:grpSpPr>
          <a:xfrm>
            <a:off x="526922" y="1283743"/>
            <a:ext cx="4345674" cy="3520254"/>
            <a:chOff x="288007" y="2368020"/>
            <a:chExt cx="3832791" cy="2999654"/>
          </a:xfrm>
        </p:grpSpPr>
        <p:cxnSp>
          <p:nvCxnSpPr>
            <p:cNvPr id="15" name="Conector reto 14">
              <a:extLst>
                <a:ext uri="{FF2B5EF4-FFF2-40B4-BE49-F238E27FC236}">
                  <a16:creationId xmlns:a16="http://schemas.microsoft.com/office/drawing/2014/main" id="{A9116CB1-503C-41B5-9512-212160300AF8}"/>
                </a:ext>
              </a:extLst>
            </p:cNvPr>
            <p:cNvCxnSpPr/>
            <p:nvPr/>
          </p:nvCxnSpPr>
          <p:spPr>
            <a:xfrm>
              <a:off x="687358" y="3284984"/>
              <a:ext cx="1868418"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6" name="Conector reto 15">
              <a:extLst>
                <a:ext uri="{FF2B5EF4-FFF2-40B4-BE49-F238E27FC236}">
                  <a16:creationId xmlns:a16="http://schemas.microsoft.com/office/drawing/2014/main" id="{0B420A30-2DC5-4442-B6B0-24D78075F092}"/>
                </a:ext>
              </a:extLst>
            </p:cNvPr>
            <p:cNvCxnSpPr/>
            <p:nvPr/>
          </p:nvCxnSpPr>
          <p:spPr>
            <a:xfrm>
              <a:off x="2555776" y="3342039"/>
              <a:ext cx="0" cy="158278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7" name="CaixaDeTexto 16">
              <a:extLst>
                <a:ext uri="{FF2B5EF4-FFF2-40B4-BE49-F238E27FC236}">
                  <a16:creationId xmlns:a16="http://schemas.microsoft.com/office/drawing/2014/main" id="{AEE4C11F-7C48-4361-A7EF-949FF89A61EA}"/>
                </a:ext>
              </a:extLst>
            </p:cNvPr>
            <p:cNvSpPr txBox="1"/>
            <p:nvPr/>
          </p:nvSpPr>
          <p:spPr>
            <a:xfrm>
              <a:off x="2389020" y="4906009"/>
              <a:ext cx="560895" cy="461665"/>
            </a:xfrm>
            <a:prstGeom prst="rect">
              <a:avLst/>
            </a:prstGeom>
            <a:noFill/>
          </p:spPr>
          <p:txBody>
            <a:bodyPr wrap="square" rtlCol="0">
              <a:spAutoFit/>
            </a:bodyPr>
            <a:lstStyle/>
            <a:p>
              <a:r>
                <a:rPr lang="pt-BR" sz="2800" dirty="0">
                  <a:solidFill>
                    <a:srgbClr val="0070C0"/>
                  </a:solidFill>
                </a:rPr>
                <a:t>Y</a:t>
              </a:r>
              <a:r>
                <a:rPr lang="pt-BR" sz="1600" dirty="0">
                  <a:solidFill>
                    <a:srgbClr val="0070C0"/>
                  </a:solidFill>
                </a:rPr>
                <a:t>1</a:t>
              </a:r>
              <a:endParaRPr lang="en-US" sz="1600" dirty="0">
                <a:solidFill>
                  <a:srgbClr val="0070C0"/>
                </a:solidFill>
              </a:endParaRPr>
            </a:p>
          </p:txBody>
        </p:sp>
        <p:sp>
          <p:nvSpPr>
            <p:cNvPr id="18" name="CaixaDeTexto 17">
              <a:extLst>
                <a:ext uri="{FF2B5EF4-FFF2-40B4-BE49-F238E27FC236}">
                  <a16:creationId xmlns:a16="http://schemas.microsoft.com/office/drawing/2014/main" id="{363F2A02-497B-4085-8274-5A9A65B74289}"/>
                </a:ext>
              </a:extLst>
            </p:cNvPr>
            <p:cNvSpPr txBox="1"/>
            <p:nvPr/>
          </p:nvSpPr>
          <p:spPr>
            <a:xfrm>
              <a:off x="288007" y="3065241"/>
              <a:ext cx="519215" cy="461665"/>
            </a:xfrm>
            <a:prstGeom prst="rect">
              <a:avLst/>
            </a:prstGeom>
            <a:noFill/>
          </p:spPr>
          <p:txBody>
            <a:bodyPr wrap="square" rtlCol="0">
              <a:spAutoFit/>
            </a:bodyPr>
            <a:lstStyle/>
            <a:p>
              <a:r>
                <a:rPr lang="pt-BR" sz="2800" dirty="0">
                  <a:solidFill>
                    <a:srgbClr val="0070C0"/>
                  </a:solidFill>
                </a:rPr>
                <a:t>P</a:t>
              </a:r>
              <a:r>
                <a:rPr lang="pt-BR" sz="1400" dirty="0">
                  <a:solidFill>
                    <a:srgbClr val="0070C0"/>
                  </a:solidFill>
                </a:rPr>
                <a:t>1</a:t>
              </a:r>
              <a:endParaRPr lang="en-US" sz="1400" dirty="0">
                <a:solidFill>
                  <a:srgbClr val="0070C0"/>
                </a:solidFill>
              </a:endParaRPr>
            </a:p>
          </p:txBody>
        </p:sp>
        <p:cxnSp>
          <p:nvCxnSpPr>
            <p:cNvPr id="19" name="Conector reto 18">
              <a:extLst>
                <a:ext uri="{FF2B5EF4-FFF2-40B4-BE49-F238E27FC236}">
                  <a16:creationId xmlns:a16="http://schemas.microsoft.com/office/drawing/2014/main" id="{D0FB4850-F8F5-4524-B85D-2D4B09FC2312}"/>
                </a:ext>
              </a:extLst>
            </p:cNvPr>
            <p:cNvCxnSpPr/>
            <p:nvPr/>
          </p:nvCxnSpPr>
          <p:spPr>
            <a:xfrm>
              <a:off x="1187624" y="2368020"/>
              <a:ext cx="2273937" cy="1521904"/>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20" name="Objeto 19">
              <a:extLst>
                <a:ext uri="{FF2B5EF4-FFF2-40B4-BE49-F238E27FC236}">
                  <a16:creationId xmlns:a16="http://schemas.microsoft.com/office/drawing/2014/main" id="{4A3EC0C0-7F90-4D16-83BB-5E9DBBFC1AA5}"/>
                </a:ext>
              </a:extLst>
            </p:cNvPr>
            <p:cNvGraphicFramePr>
              <a:graphicFrameLocks noChangeAspect="1"/>
            </p:cNvGraphicFramePr>
            <p:nvPr>
              <p:extLst>
                <p:ext uri="{D42A27DB-BD31-4B8C-83A1-F6EECF244321}">
                  <p14:modId xmlns:p14="http://schemas.microsoft.com/office/powerpoint/2010/main" val="2483465277"/>
                </p:ext>
              </p:extLst>
            </p:nvPr>
          </p:nvGraphicFramePr>
          <p:xfrm>
            <a:off x="3453238" y="3740828"/>
            <a:ext cx="667560" cy="463541"/>
          </p:xfrm>
          <a:graphic>
            <a:graphicData uri="http://schemas.openxmlformats.org/presentationml/2006/ole">
              <mc:AlternateContent xmlns:mc="http://schemas.openxmlformats.org/markup-compatibility/2006">
                <mc:Choice xmlns:v="urn:schemas-microsoft-com:vml" Requires="v">
                  <p:oleObj name="Equation" r:id="rId6" imgW="279360" imgH="228600" progId="Equation.DSMT4">
                    <p:embed/>
                  </p:oleObj>
                </mc:Choice>
                <mc:Fallback>
                  <p:oleObj name="Equation" r:id="rId6" imgW="279360" imgH="228600" progId="Equation.DSMT4">
                    <p:embed/>
                    <p:pic>
                      <p:nvPicPr>
                        <p:cNvPr id="22" name="Objeto 21">
                          <a:extLst>
                            <a:ext uri="{FF2B5EF4-FFF2-40B4-BE49-F238E27FC236}">
                              <a16:creationId xmlns:a16="http://schemas.microsoft.com/office/drawing/2014/main" id="{61B2548F-84DB-4CE7-A14E-4181C442B784}"/>
                            </a:ext>
                          </a:extLst>
                        </p:cNvPr>
                        <p:cNvPicPr/>
                        <p:nvPr/>
                      </p:nvPicPr>
                      <p:blipFill>
                        <a:blip r:embed="rId7"/>
                        <a:stretch>
                          <a:fillRect/>
                        </a:stretch>
                      </p:blipFill>
                      <p:spPr>
                        <a:xfrm>
                          <a:off x="3453238" y="3740828"/>
                          <a:ext cx="667560" cy="463541"/>
                        </a:xfrm>
                        <a:prstGeom prst="rect">
                          <a:avLst/>
                        </a:prstGeom>
                      </p:spPr>
                    </p:pic>
                  </p:oleObj>
                </mc:Fallback>
              </mc:AlternateContent>
            </a:graphicData>
          </a:graphic>
        </p:graphicFrame>
      </p:grpSp>
      <p:cxnSp>
        <p:nvCxnSpPr>
          <p:cNvPr id="21" name="Conector reto 20">
            <a:extLst>
              <a:ext uri="{FF2B5EF4-FFF2-40B4-BE49-F238E27FC236}">
                <a16:creationId xmlns:a16="http://schemas.microsoft.com/office/drawing/2014/main" id="{7BE4A0EE-6FB3-41B4-8016-6E84E725256F}"/>
              </a:ext>
            </a:extLst>
          </p:cNvPr>
          <p:cNvCxnSpPr/>
          <p:nvPr/>
        </p:nvCxnSpPr>
        <p:spPr>
          <a:xfrm>
            <a:off x="2608287" y="2784014"/>
            <a:ext cx="0" cy="150027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22" name="Grupo 25">
            <a:extLst>
              <a:ext uri="{FF2B5EF4-FFF2-40B4-BE49-F238E27FC236}">
                <a16:creationId xmlns:a16="http://schemas.microsoft.com/office/drawing/2014/main" id="{B221BBEF-B1E4-4E81-A9AE-A3618EA432FF}"/>
              </a:ext>
            </a:extLst>
          </p:cNvPr>
          <p:cNvGrpSpPr/>
          <p:nvPr/>
        </p:nvGrpSpPr>
        <p:grpSpPr>
          <a:xfrm>
            <a:off x="505684" y="1066007"/>
            <a:ext cx="3671022" cy="2218098"/>
            <a:chOff x="269278" y="2182484"/>
            <a:chExt cx="3237762" cy="1890069"/>
          </a:xfrm>
        </p:grpSpPr>
        <p:cxnSp>
          <p:nvCxnSpPr>
            <p:cNvPr id="23" name="Conector reto 22">
              <a:extLst>
                <a:ext uri="{FF2B5EF4-FFF2-40B4-BE49-F238E27FC236}">
                  <a16:creationId xmlns:a16="http://schemas.microsoft.com/office/drawing/2014/main" id="{70CBC00E-1036-4E0D-ACC7-970E4062266A}"/>
                </a:ext>
              </a:extLst>
            </p:cNvPr>
            <p:cNvCxnSpPr/>
            <p:nvPr/>
          </p:nvCxnSpPr>
          <p:spPr>
            <a:xfrm flipV="1">
              <a:off x="801055" y="2489773"/>
              <a:ext cx="1989694" cy="1582780"/>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p:graphicFrame>
          <p:nvGraphicFramePr>
            <p:cNvPr id="24" name="Objeto 23">
              <a:extLst>
                <a:ext uri="{FF2B5EF4-FFF2-40B4-BE49-F238E27FC236}">
                  <a16:creationId xmlns:a16="http://schemas.microsoft.com/office/drawing/2014/main" id="{3C1EFB4F-F6CA-4097-87CA-1DFA245ECDB9}"/>
                </a:ext>
              </a:extLst>
            </p:cNvPr>
            <p:cNvGraphicFramePr>
              <a:graphicFrameLocks noChangeAspect="1"/>
            </p:cNvGraphicFramePr>
            <p:nvPr>
              <p:extLst>
                <p:ext uri="{D42A27DB-BD31-4B8C-83A1-F6EECF244321}">
                  <p14:modId xmlns:p14="http://schemas.microsoft.com/office/powerpoint/2010/main" val="3298650340"/>
                </p:ext>
              </p:extLst>
            </p:nvPr>
          </p:nvGraphicFramePr>
          <p:xfrm>
            <a:off x="2776664" y="2182484"/>
            <a:ext cx="730376" cy="457278"/>
          </p:xfrm>
          <a:graphic>
            <a:graphicData uri="http://schemas.openxmlformats.org/presentationml/2006/ole">
              <mc:AlternateContent xmlns:mc="http://schemas.openxmlformats.org/markup-compatibility/2006">
                <mc:Choice xmlns:v="urn:schemas-microsoft-com:vml" Requires="v">
                  <p:oleObj name="Equation" r:id="rId8" imgW="355320" imgH="241200" progId="Equation.DSMT4">
                    <p:embed/>
                  </p:oleObj>
                </mc:Choice>
                <mc:Fallback>
                  <p:oleObj name="Equation" r:id="rId8" imgW="355320" imgH="241200" progId="Equation.DSMT4">
                    <p:embed/>
                    <p:pic>
                      <p:nvPicPr>
                        <p:cNvPr id="26" name="Objeto 25">
                          <a:extLst>
                            <a:ext uri="{FF2B5EF4-FFF2-40B4-BE49-F238E27FC236}">
                              <a16:creationId xmlns:a16="http://schemas.microsoft.com/office/drawing/2014/main" id="{B1AB0345-DB3A-4546-991D-767F90F388A9}"/>
                            </a:ext>
                          </a:extLst>
                        </p:cNvPr>
                        <p:cNvPicPr/>
                        <p:nvPr/>
                      </p:nvPicPr>
                      <p:blipFill>
                        <a:blip r:embed="rId9"/>
                        <a:stretch>
                          <a:fillRect/>
                        </a:stretch>
                      </p:blipFill>
                      <p:spPr>
                        <a:xfrm>
                          <a:off x="2776664" y="2182484"/>
                          <a:ext cx="730376" cy="457278"/>
                        </a:xfrm>
                        <a:prstGeom prst="rect">
                          <a:avLst/>
                        </a:prstGeom>
                      </p:spPr>
                    </p:pic>
                  </p:oleObj>
                </mc:Fallback>
              </mc:AlternateContent>
            </a:graphicData>
          </a:graphic>
        </p:graphicFrame>
        <p:cxnSp>
          <p:nvCxnSpPr>
            <p:cNvPr id="25" name="Conector reto 24">
              <a:extLst>
                <a:ext uri="{FF2B5EF4-FFF2-40B4-BE49-F238E27FC236}">
                  <a16:creationId xmlns:a16="http://schemas.microsoft.com/office/drawing/2014/main" id="{8009F463-DC93-4B2C-A724-5DFD57323CA6}"/>
                </a:ext>
              </a:extLst>
            </p:cNvPr>
            <p:cNvCxnSpPr/>
            <p:nvPr/>
          </p:nvCxnSpPr>
          <p:spPr>
            <a:xfrm>
              <a:off x="2123728" y="2979547"/>
              <a:ext cx="0" cy="6668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6" name="Conector reto 25">
              <a:extLst>
                <a:ext uri="{FF2B5EF4-FFF2-40B4-BE49-F238E27FC236}">
                  <a16:creationId xmlns:a16="http://schemas.microsoft.com/office/drawing/2014/main" id="{60B9F22E-6FBA-45A2-B828-E9782EF2E182}"/>
                </a:ext>
              </a:extLst>
            </p:cNvPr>
            <p:cNvCxnSpPr/>
            <p:nvPr/>
          </p:nvCxnSpPr>
          <p:spPr>
            <a:xfrm>
              <a:off x="687358" y="2996952"/>
              <a:ext cx="1478059"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27" name="CaixaDeTexto 26">
              <a:extLst>
                <a:ext uri="{FF2B5EF4-FFF2-40B4-BE49-F238E27FC236}">
                  <a16:creationId xmlns:a16="http://schemas.microsoft.com/office/drawing/2014/main" id="{F37A4641-D136-49CF-A30F-8C20E7655433}"/>
                </a:ext>
              </a:extLst>
            </p:cNvPr>
            <p:cNvSpPr txBox="1"/>
            <p:nvPr/>
          </p:nvSpPr>
          <p:spPr>
            <a:xfrm>
              <a:off x="269278" y="2774268"/>
              <a:ext cx="537947" cy="445842"/>
            </a:xfrm>
            <a:prstGeom prst="rect">
              <a:avLst/>
            </a:prstGeom>
            <a:noFill/>
          </p:spPr>
          <p:txBody>
            <a:bodyPr wrap="square" rtlCol="0">
              <a:spAutoFit/>
            </a:bodyPr>
            <a:lstStyle/>
            <a:p>
              <a:r>
                <a:rPr lang="pt-BR" sz="2800" dirty="0">
                  <a:solidFill>
                    <a:srgbClr val="0070C0"/>
                  </a:solidFill>
                </a:rPr>
                <a:t>P</a:t>
              </a:r>
              <a:r>
                <a:rPr lang="pt-BR" sz="1400" dirty="0">
                  <a:solidFill>
                    <a:srgbClr val="0070C0"/>
                  </a:solidFill>
                </a:rPr>
                <a:t>2</a:t>
              </a:r>
              <a:endParaRPr lang="en-US" sz="1400" dirty="0">
                <a:solidFill>
                  <a:srgbClr val="0070C0"/>
                </a:solidFill>
              </a:endParaRPr>
            </a:p>
          </p:txBody>
        </p:sp>
      </p:grpSp>
      <p:grpSp>
        <p:nvGrpSpPr>
          <p:cNvPr id="28" name="Grupo 31">
            <a:extLst>
              <a:ext uri="{FF2B5EF4-FFF2-40B4-BE49-F238E27FC236}">
                <a16:creationId xmlns:a16="http://schemas.microsoft.com/office/drawing/2014/main" id="{9B35A1F1-3D94-4ECF-95A9-FEF354DC6A09}"/>
              </a:ext>
            </a:extLst>
          </p:cNvPr>
          <p:cNvGrpSpPr/>
          <p:nvPr/>
        </p:nvGrpSpPr>
        <p:grpSpPr>
          <a:xfrm>
            <a:off x="2510395" y="685007"/>
            <a:ext cx="834653" cy="3599277"/>
            <a:chOff x="1821362" y="1857830"/>
            <a:chExt cx="736145" cy="3066989"/>
          </a:xfrm>
        </p:grpSpPr>
        <p:cxnSp>
          <p:nvCxnSpPr>
            <p:cNvPr id="29" name="Conector reto 28">
              <a:extLst>
                <a:ext uri="{FF2B5EF4-FFF2-40B4-BE49-F238E27FC236}">
                  <a16:creationId xmlns:a16="http://schemas.microsoft.com/office/drawing/2014/main" id="{B202A50F-F973-478D-90F1-70BB29B4B868}"/>
                </a:ext>
              </a:extLst>
            </p:cNvPr>
            <p:cNvCxnSpPr/>
            <p:nvPr/>
          </p:nvCxnSpPr>
          <p:spPr>
            <a:xfrm>
              <a:off x="1907704" y="2185392"/>
              <a:ext cx="0" cy="2739427"/>
            </a:xfrm>
            <a:prstGeom prst="line">
              <a:avLst/>
            </a:prstGeom>
            <a:ln w="28575">
              <a:solidFill>
                <a:srgbClr val="C00000"/>
              </a:solidFill>
            </a:ln>
          </p:spPr>
          <p:style>
            <a:lnRef idx="1">
              <a:schemeClr val="accent1"/>
            </a:lnRef>
            <a:fillRef idx="0">
              <a:schemeClr val="accent1"/>
            </a:fillRef>
            <a:effectRef idx="0">
              <a:schemeClr val="accent1"/>
            </a:effectRef>
            <a:fontRef idx="minor">
              <a:schemeClr val="tx1"/>
            </a:fontRef>
          </p:style>
        </p:cxnSp>
        <p:graphicFrame>
          <p:nvGraphicFramePr>
            <p:cNvPr id="30" name="Objeto 29">
              <a:extLst>
                <a:ext uri="{FF2B5EF4-FFF2-40B4-BE49-F238E27FC236}">
                  <a16:creationId xmlns:a16="http://schemas.microsoft.com/office/drawing/2014/main" id="{F87F5ECF-4996-4543-AFFD-6F7257575920}"/>
                </a:ext>
              </a:extLst>
            </p:cNvPr>
            <p:cNvGraphicFramePr>
              <a:graphicFrameLocks noChangeAspect="1"/>
            </p:cNvGraphicFramePr>
            <p:nvPr>
              <p:extLst>
                <p:ext uri="{D42A27DB-BD31-4B8C-83A1-F6EECF244321}">
                  <p14:modId xmlns:p14="http://schemas.microsoft.com/office/powerpoint/2010/main" val="1667643401"/>
                </p:ext>
              </p:extLst>
            </p:nvPr>
          </p:nvGraphicFramePr>
          <p:xfrm>
            <a:off x="1821362" y="1857830"/>
            <a:ext cx="736145" cy="463733"/>
          </p:xfrm>
          <a:graphic>
            <a:graphicData uri="http://schemas.openxmlformats.org/presentationml/2006/ole">
              <mc:AlternateContent xmlns:mc="http://schemas.openxmlformats.org/markup-compatibility/2006">
                <mc:Choice xmlns:v="urn:schemas-microsoft-com:vml" Requires="v">
                  <p:oleObj name="Equation" r:id="rId10" imgW="342720" imgH="228600" progId="Equation.DSMT4">
                    <p:embed/>
                  </p:oleObj>
                </mc:Choice>
                <mc:Fallback>
                  <p:oleObj name="Equation" r:id="rId10" imgW="342720" imgH="228600" progId="Equation.DSMT4">
                    <p:embed/>
                    <p:pic>
                      <p:nvPicPr>
                        <p:cNvPr id="32" name="Objeto 31">
                          <a:extLst>
                            <a:ext uri="{FF2B5EF4-FFF2-40B4-BE49-F238E27FC236}">
                              <a16:creationId xmlns:a16="http://schemas.microsoft.com/office/drawing/2014/main" id="{23276A38-D054-4FAC-9FF3-7E027B4BC25C}"/>
                            </a:ext>
                          </a:extLst>
                        </p:cNvPr>
                        <p:cNvPicPr/>
                        <p:nvPr/>
                      </p:nvPicPr>
                      <p:blipFill>
                        <a:blip r:embed="rId11"/>
                        <a:stretch>
                          <a:fillRect/>
                        </a:stretch>
                      </p:blipFill>
                      <p:spPr>
                        <a:xfrm>
                          <a:off x="1821362" y="1857830"/>
                          <a:ext cx="736145" cy="463733"/>
                        </a:xfrm>
                        <a:prstGeom prst="rect">
                          <a:avLst/>
                        </a:prstGeom>
                      </p:spPr>
                    </p:pic>
                  </p:oleObj>
                </mc:Fallback>
              </mc:AlternateContent>
            </a:graphicData>
          </a:graphic>
        </p:graphicFrame>
      </p:grpSp>
      <p:graphicFrame>
        <p:nvGraphicFramePr>
          <p:cNvPr id="31" name="Objeto 30">
            <a:extLst>
              <a:ext uri="{FF2B5EF4-FFF2-40B4-BE49-F238E27FC236}">
                <a16:creationId xmlns:a16="http://schemas.microsoft.com/office/drawing/2014/main" id="{1FEAF7B6-2D68-4AC8-A122-6E63578F20D1}"/>
              </a:ext>
            </a:extLst>
          </p:cNvPr>
          <p:cNvGraphicFramePr>
            <a:graphicFrameLocks noChangeAspect="1"/>
          </p:cNvGraphicFramePr>
          <p:nvPr>
            <p:extLst>
              <p:ext uri="{D42A27DB-BD31-4B8C-83A1-F6EECF244321}">
                <p14:modId xmlns:p14="http://schemas.microsoft.com/office/powerpoint/2010/main" val="3069665890"/>
              </p:ext>
            </p:extLst>
          </p:nvPr>
        </p:nvGraphicFramePr>
        <p:xfrm>
          <a:off x="5436096" y="1059582"/>
          <a:ext cx="3632431" cy="1185863"/>
        </p:xfrm>
        <a:graphic>
          <a:graphicData uri="http://schemas.openxmlformats.org/presentationml/2006/ole">
            <mc:AlternateContent xmlns:mc="http://schemas.openxmlformats.org/markup-compatibility/2006">
              <mc:Choice xmlns:v="urn:schemas-microsoft-com:vml" Requires="v">
                <p:oleObj name="Equation" r:id="rId12" imgW="1422360" imgH="457200" progId="Equation.DSMT4">
                  <p:embed/>
                </p:oleObj>
              </mc:Choice>
              <mc:Fallback>
                <p:oleObj name="Equation" r:id="rId12" imgW="1422360" imgH="457200" progId="Equation.DSMT4">
                  <p:embed/>
                  <p:pic>
                    <p:nvPicPr>
                      <p:cNvPr id="33" name="Objeto 32">
                        <a:extLst>
                          <a:ext uri="{FF2B5EF4-FFF2-40B4-BE49-F238E27FC236}">
                            <a16:creationId xmlns:a16="http://schemas.microsoft.com/office/drawing/2014/main" id="{185AF4DA-247B-407E-96A2-59FCC26D8AFC}"/>
                          </a:ext>
                        </a:extLst>
                      </p:cNvPr>
                      <p:cNvPicPr/>
                      <p:nvPr/>
                    </p:nvPicPr>
                    <p:blipFill>
                      <a:blip r:embed="rId13"/>
                      <a:stretch>
                        <a:fillRect/>
                      </a:stretch>
                    </p:blipFill>
                    <p:spPr>
                      <a:xfrm>
                        <a:off x="5436096" y="1059582"/>
                        <a:ext cx="3632431" cy="1185863"/>
                      </a:xfrm>
                      <a:prstGeom prst="rect">
                        <a:avLst/>
                      </a:prstGeom>
                      <a:solidFill>
                        <a:schemeClr val="bg1">
                          <a:lumMod val="95000"/>
                        </a:schemeClr>
                      </a:solidFill>
                      <a:ln>
                        <a:solidFill>
                          <a:schemeClr val="tx1"/>
                        </a:solidFill>
                      </a:ln>
                    </p:spPr>
                  </p:pic>
                </p:oleObj>
              </mc:Fallback>
            </mc:AlternateContent>
          </a:graphicData>
        </a:graphic>
      </p:graphicFrame>
      <p:sp>
        <p:nvSpPr>
          <p:cNvPr id="33" name="Retângulo 32">
            <a:extLst>
              <a:ext uri="{FF2B5EF4-FFF2-40B4-BE49-F238E27FC236}">
                <a16:creationId xmlns:a16="http://schemas.microsoft.com/office/drawing/2014/main" id="{1B3B3DE3-DF1B-4797-B8AE-EA358F02EA0E}"/>
              </a:ext>
            </a:extLst>
          </p:cNvPr>
          <p:cNvSpPr/>
          <p:nvPr/>
        </p:nvSpPr>
        <p:spPr>
          <a:xfrm>
            <a:off x="179512" y="51470"/>
            <a:ext cx="8856984" cy="523220"/>
          </a:xfrm>
          <a:prstGeom prst="rect">
            <a:avLst/>
          </a:prstGeom>
        </p:spPr>
        <p:txBody>
          <a:bodyPr wrap="square">
            <a:spAutoFit/>
          </a:bodyPr>
          <a:lstStyle/>
          <a:p>
            <a:pPr algn="ctr"/>
            <a:r>
              <a:rPr lang="pt-BR" sz="2800" b="1" dirty="0">
                <a:solidFill>
                  <a:srgbClr val="000000"/>
                </a:solidFill>
                <a:latin typeface="Arial" panose="020B0604020202020204" pitchFamily="34" charset="0"/>
                <a:cs typeface="Arial" panose="020B0604020202020204" pitchFamily="34" charset="0"/>
              </a:rPr>
              <a:t>Política Econômica com Expectativas Adaptativas</a:t>
            </a:r>
          </a:p>
        </p:txBody>
      </p:sp>
      <p:sp>
        <p:nvSpPr>
          <p:cNvPr id="34" name="CaixaDeTexto 33">
            <a:extLst>
              <a:ext uri="{FF2B5EF4-FFF2-40B4-BE49-F238E27FC236}">
                <a16:creationId xmlns:a16="http://schemas.microsoft.com/office/drawing/2014/main" id="{450B29E4-D281-4A6B-BDD2-6DDFD5B53911}"/>
              </a:ext>
            </a:extLst>
          </p:cNvPr>
          <p:cNvSpPr txBox="1"/>
          <p:nvPr/>
        </p:nvSpPr>
        <p:spPr>
          <a:xfrm>
            <a:off x="5446208" y="2553166"/>
            <a:ext cx="3590288" cy="738664"/>
          </a:xfrm>
          <a:prstGeom prst="rect">
            <a:avLst/>
          </a:prstGeom>
          <a:solidFill>
            <a:schemeClr val="accent2">
              <a:lumMod val="20000"/>
              <a:lumOff val="80000"/>
            </a:schemeClr>
          </a:solidFill>
          <a:ln>
            <a:solidFill>
              <a:schemeClr val="tx1"/>
            </a:solidFill>
          </a:ln>
        </p:spPr>
        <p:txBody>
          <a:bodyPr wrap="square" rtlCol="0">
            <a:spAutoFit/>
          </a:bodyPr>
          <a:lstStyle/>
          <a:p>
            <a:pPr algn="ctr"/>
            <a:r>
              <a:rPr lang="pt-BR" sz="2100" b="1" dirty="0">
                <a:latin typeface="Arial" panose="020B0604020202020204" pitchFamily="34" charset="0"/>
                <a:cs typeface="Arial" panose="020B0604020202020204" pitchFamily="34" charset="0"/>
              </a:rPr>
              <a:t>Neutralidade da moeda no Longo Prazo</a:t>
            </a:r>
          </a:p>
        </p:txBody>
      </p:sp>
      <p:cxnSp>
        <p:nvCxnSpPr>
          <p:cNvPr id="36" name="Conector de Seta Reta 35">
            <a:extLst>
              <a:ext uri="{FF2B5EF4-FFF2-40B4-BE49-F238E27FC236}">
                <a16:creationId xmlns:a16="http://schemas.microsoft.com/office/drawing/2014/main" id="{9BE6D5F9-938A-44DD-9F37-853CF913CF09}"/>
              </a:ext>
            </a:extLst>
          </p:cNvPr>
          <p:cNvCxnSpPr>
            <a:cxnSpLocks/>
          </p:cNvCxnSpPr>
          <p:nvPr/>
        </p:nvCxnSpPr>
        <p:spPr>
          <a:xfrm>
            <a:off x="5652120" y="2245445"/>
            <a:ext cx="0" cy="32630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634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anim calcmode="lin" valueType="num">
                                      <p:cBhvr additive="base">
                                        <p:cTn id="19" dur="500" fill="hold"/>
                                        <p:tgtEl>
                                          <p:spTgt spid="34"/>
                                        </p:tgtEl>
                                        <p:attrNameLst>
                                          <p:attrName>ppt_x</p:attrName>
                                        </p:attrNameLst>
                                      </p:cBhvr>
                                      <p:tavLst>
                                        <p:tav tm="0">
                                          <p:val>
                                            <p:strVal val="#ppt_x"/>
                                          </p:val>
                                        </p:tav>
                                        <p:tav tm="100000">
                                          <p:val>
                                            <p:strVal val="#ppt_x"/>
                                          </p:val>
                                        </p:tav>
                                      </p:tavLst>
                                    </p:anim>
                                    <p:anim calcmode="lin" valueType="num">
                                      <p:cBhvr additive="base">
                                        <p:cTn id="20" dur="500" fill="hold"/>
                                        <p:tgtEl>
                                          <p:spTgt spid="3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01C06D5-978E-41F9-928B-C8CA986FE4B0}"/>
              </a:ext>
            </a:extLst>
          </p:cNvPr>
          <p:cNvSpPr/>
          <p:nvPr/>
        </p:nvSpPr>
        <p:spPr>
          <a:xfrm>
            <a:off x="179512" y="48270"/>
            <a:ext cx="8784976" cy="1107996"/>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2) QUESTÃO 04 - 2019</a:t>
            </a:r>
          </a:p>
          <a:p>
            <a:pPr algn="just"/>
            <a:r>
              <a:rPr lang="pt-BR" sz="2000" dirty="0">
                <a:latin typeface="Arial" panose="020B0604020202020204" pitchFamily="34" charset="0"/>
                <a:cs typeface="Arial" panose="020B0604020202020204" pitchFamily="34" charset="0"/>
              </a:rPr>
              <a:t>Avalie como verdadeiras ou falsas as seguintes afirmativas:</a:t>
            </a:r>
          </a:p>
          <a:p>
            <a:pPr algn="just"/>
            <a:endParaRPr lang="pt-BR" sz="200" dirty="0">
              <a:latin typeface="Arial" panose="020B0604020202020204" pitchFamily="34" charset="0"/>
              <a:cs typeface="Arial" panose="020B0604020202020204" pitchFamily="34" charset="0"/>
            </a:endParaRPr>
          </a:p>
          <a:p>
            <a:pPr algn="just"/>
            <a:r>
              <a:rPr lang="pt-BR" sz="2000" b="1" dirty="0">
                <a:solidFill>
                  <a:srgbClr val="003399"/>
                </a:solidFill>
                <a:latin typeface="Arial" panose="020B0604020202020204" pitchFamily="34" charset="0"/>
                <a:cs typeface="Arial" panose="020B0604020202020204" pitchFamily="34" charset="0"/>
              </a:rPr>
              <a:t>O item (0) trata do modelo IS-LM.</a:t>
            </a:r>
            <a:endParaRPr lang="pt-BR" sz="2000" dirty="0">
              <a:solidFill>
                <a:srgbClr val="003399"/>
              </a:solidFill>
              <a:latin typeface="Arial" panose="020B0604020202020204" pitchFamily="34" charset="0"/>
              <a:cs typeface="Arial" panose="020B0604020202020204" pitchFamily="34" charset="0"/>
            </a:endParaRPr>
          </a:p>
        </p:txBody>
      </p:sp>
      <p:sp>
        <p:nvSpPr>
          <p:cNvPr id="3" name="Retângulo 2">
            <a:extLst>
              <a:ext uri="{FF2B5EF4-FFF2-40B4-BE49-F238E27FC236}">
                <a16:creationId xmlns:a16="http://schemas.microsoft.com/office/drawing/2014/main" id="{82AA9FE0-71F7-4D43-8CAC-1D35057A6F9C}"/>
              </a:ext>
            </a:extLst>
          </p:cNvPr>
          <p:cNvSpPr/>
          <p:nvPr/>
        </p:nvSpPr>
        <p:spPr>
          <a:xfrm>
            <a:off x="179512" y="1131590"/>
            <a:ext cx="8784976" cy="1015663"/>
          </a:xfrm>
          <a:prstGeom prst="rect">
            <a:avLst/>
          </a:prstGeom>
        </p:spPr>
        <p:txBody>
          <a:bodyPr wrap="square">
            <a:spAutoFit/>
          </a:bodyPr>
          <a:lstStyle/>
          <a:p>
            <a:pPr lvl="0" algn="just" fontAlgn="base"/>
            <a:r>
              <a:rPr lang="pt-BR" sz="2000" b="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A existência de um viés inflacionário (proposto por Kydland e Prescott) constitui-se em um dos argumentos contrários ao uso de uma regra monetária.</a:t>
            </a:r>
          </a:p>
        </p:txBody>
      </p:sp>
      <p:sp>
        <p:nvSpPr>
          <p:cNvPr id="4" name="CaixaDeTexto 3">
            <a:extLst>
              <a:ext uri="{FF2B5EF4-FFF2-40B4-BE49-F238E27FC236}">
                <a16:creationId xmlns:a16="http://schemas.microsoft.com/office/drawing/2014/main" id="{74189D3C-4D4B-4A2D-8E5A-EC06D08ADBD0}"/>
              </a:ext>
            </a:extLst>
          </p:cNvPr>
          <p:cNvSpPr txBox="1"/>
          <p:nvPr/>
        </p:nvSpPr>
        <p:spPr>
          <a:xfrm>
            <a:off x="1475656" y="1742792"/>
            <a:ext cx="3384376"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 (Argumento Favorável)</a:t>
            </a:r>
          </a:p>
        </p:txBody>
      </p:sp>
      <p:sp>
        <p:nvSpPr>
          <p:cNvPr id="5" name="Rectangle 3">
            <a:extLst>
              <a:ext uri="{FF2B5EF4-FFF2-40B4-BE49-F238E27FC236}">
                <a16:creationId xmlns:a16="http://schemas.microsoft.com/office/drawing/2014/main" id="{0B633D06-725E-440B-B5CF-44215326940E}"/>
              </a:ext>
            </a:extLst>
          </p:cNvPr>
          <p:cNvSpPr txBox="1">
            <a:spLocks noChangeArrowheads="1"/>
          </p:cNvSpPr>
          <p:nvPr/>
        </p:nvSpPr>
        <p:spPr>
          <a:xfrm>
            <a:off x="107504" y="2080716"/>
            <a:ext cx="8856984" cy="394741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0000"/>
              <a:buFont typeface="Wingdings" panose="05000000000000000000" pitchFamily="2" charset="2"/>
              <a:buChar char="§"/>
            </a:pPr>
            <a:r>
              <a:rPr lang="en-US" altLang="pt-BR" sz="2000" dirty="0" err="1">
                <a:latin typeface="Arial" panose="020B0604020202020204" pitchFamily="34" charset="0"/>
                <a:cs typeface="Arial" panose="020B0604020202020204" pitchFamily="34" charset="0"/>
              </a:rPr>
              <a:t>Concepção</a:t>
            </a:r>
            <a:r>
              <a:rPr lang="en-US" altLang="pt-BR" sz="2000" dirty="0">
                <a:latin typeface="Arial" panose="020B0604020202020204" pitchFamily="34" charset="0"/>
                <a:cs typeface="Arial" panose="020B0604020202020204" pitchFamily="34" charset="0"/>
              </a:rPr>
              <a:t>  </a:t>
            </a:r>
            <a:r>
              <a:rPr lang="en-US" altLang="pt-BR" sz="2000" b="1" dirty="0" err="1">
                <a:latin typeface="Arial" panose="020B0604020202020204" pitchFamily="34" charset="0"/>
                <a:cs typeface="Arial" panose="020B0604020202020204" pitchFamily="34" charset="0"/>
              </a:rPr>
              <a:t>tradicional</a:t>
            </a:r>
            <a:r>
              <a:rPr lang="en-US" altLang="pt-BR" sz="2000" dirty="0">
                <a:latin typeface="Arial" panose="020B0604020202020204" pitchFamily="34" charset="0"/>
                <a:cs typeface="Arial" panose="020B0604020202020204" pitchFamily="34" charset="0"/>
              </a:rPr>
              <a:t> da </a:t>
            </a:r>
            <a:r>
              <a:rPr lang="en-US" altLang="pt-BR" sz="2000" dirty="0" err="1">
                <a:latin typeface="Arial" panose="020B0604020202020204" pitchFamily="34" charset="0"/>
                <a:cs typeface="Arial" panose="020B0604020202020204" pitchFamily="34" charset="0"/>
              </a:rPr>
              <a:t>teoria</a:t>
            </a:r>
            <a:r>
              <a:rPr lang="en-US" altLang="pt-BR" sz="2000" dirty="0">
                <a:latin typeface="Arial" panose="020B0604020202020204" pitchFamily="34" charset="0"/>
                <a:cs typeface="Arial" panose="020B0604020202020204" pitchFamily="34" charset="0"/>
              </a:rPr>
              <a:t> da </a:t>
            </a:r>
            <a:r>
              <a:rPr lang="en-US" altLang="pt-BR" sz="2000" dirty="0" err="1">
                <a:latin typeface="Arial" panose="020B0604020202020204" pitchFamily="34" charset="0"/>
                <a:cs typeface="Arial" panose="020B0604020202020204" pitchFamily="34" charset="0"/>
              </a:rPr>
              <a:t>política</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econômica</a:t>
            </a:r>
            <a:r>
              <a:rPr lang="en-US" altLang="pt-BR" sz="2000" dirty="0">
                <a:latin typeface="Arial" panose="020B0604020202020204" pitchFamily="34" charset="0"/>
                <a:cs typeface="Arial" panose="020B0604020202020204" pitchFamily="34" charset="0"/>
              </a:rPr>
              <a:t> (J. Meade e       J. </a:t>
            </a:r>
            <a:r>
              <a:rPr lang="en-US" altLang="pt-BR" sz="2000" dirty="0" err="1">
                <a:latin typeface="Arial" panose="020B0604020202020204" pitchFamily="34" charset="0"/>
                <a:cs typeface="Arial" panose="020B0604020202020204" pitchFamily="34" charset="0"/>
              </a:rPr>
              <a:t>Timbergen</a:t>
            </a:r>
            <a:r>
              <a:rPr lang="en-US" altLang="pt-BR" sz="2000" dirty="0">
                <a:latin typeface="Arial" panose="020B0604020202020204" pitchFamily="34" charset="0"/>
                <a:cs typeface="Arial" panose="020B0604020202020204" pitchFamily="34" charset="0"/>
              </a:rPr>
              <a:t>) a </a:t>
            </a:r>
            <a:r>
              <a:rPr lang="en-US" altLang="pt-BR" sz="2000" dirty="0" err="1">
                <a:latin typeface="Arial" panose="020B0604020202020204" pitchFamily="34" charset="0"/>
                <a:cs typeface="Arial" panose="020B0604020202020204" pitchFamily="34" charset="0"/>
              </a:rPr>
              <a:t>política</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discricionária</a:t>
            </a:r>
            <a:r>
              <a:rPr lang="en-US" altLang="pt-BR" sz="2000" dirty="0">
                <a:latin typeface="Arial" panose="020B0604020202020204" pitchFamily="34" charset="0"/>
                <a:cs typeface="Arial" panose="020B0604020202020204" pitchFamily="34" charset="0"/>
              </a:rPr>
              <a:t> é superior a </a:t>
            </a:r>
            <a:r>
              <a:rPr lang="en-US" altLang="pt-BR" sz="2000" dirty="0" err="1">
                <a:latin typeface="Arial" panose="020B0604020202020204" pitchFamily="34" charset="0"/>
                <a:cs typeface="Arial" panose="020B0604020202020204" pitchFamily="34" charset="0"/>
              </a:rPr>
              <a:t>uma</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política</a:t>
            </a:r>
            <a:r>
              <a:rPr lang="en-US" altLang="pt-BR" sz="2000" dirty="0">
                <a:latin typeface="Arial" panose="020B0604020202020204" pitchFamily="34" charset="0"/>
                <a:cs typeface="Arial" panose="020B0604020202020204" pitchFamily="34" charset="0"/>
              </a:rPr>
              <a:t> de </a:t>
            </a:r>
            <a:r>
              <a:rPr lang="en-US" altLang="pt-BR" sz="2000" dirty="0" err="1">
                <a:latin typeface="Arial" panose="020B0604020202020204" pitchFamily="34" charset="0"/>
                <a:cs typeface="Arial" panose="020B0604020202020204" pitchFamily="34" charset="0"/>
              </a:rPr>
              <a:t>regras</a:t>
            </a:r>
            <a:r>
              <a:rPr lang="en-US" altLang="pt-BR" sz="2000" dirty="0">
                <a:latin typeface="Arial" panose="020B0604020202020204" pitchFamily="34" charset="0"/>
                <a:cs typeface="Arial" panose="020B0604020202020204" pitchFamily="34" charset="0"/>
              </a:rPr>
              <a:t>, por ser </a:t>
            </a:r>
            <a:r>
              <a:rPr lang="en-US" altLang="pt-BR" sz="2000" dirty="0" err="1">
                <a:latin typeface="Arial" panose="020B0604020202020204" pitchFamily="34" charset="0"/>
                <a:cs typeface="Arial" panose="020B0604020202020204" pitchFamily="34" charset="0"/>
              </a:rPr>
              <a:t>mais</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flexível</a:t>
            </a:r>
            <a:r>
              <a:rPr lang="en-US" altLang="pt-BR" sz="2000" dirty="0">
                <a:latin typeface="Arial" panose="020B0604020202020204" pitchFamily="34" charset="0"/>
                <a:cs typeface="Arial" panose="020B0604020202020204" pitchFamily="34" charset="0"/>
              </a:rPr>
              <a:t>.</a:t>
            </a:r>
            <a:endParaRPr lang="en-US" altLang="pt-BR" sz="2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r>
              <a:rPr lang="en-US" altLang="pt-BR" sz="2000" b="1" dirty="0" err="1">
                <a:latin typeface="Arial" panose="020B0604020202020204" pitchFamily="34" charset="0"/>
                <a:cs typeface="Arial" panose="020B0604020202020204" pitchFamily="34" charset="0"/>
              </a:rPr>
              <a:t>Década</a:t>
            </a:r>
            <a:r>
              <a:rPr lang="en-US" altLang="pt-BR" sz="2000" b="1" dirty="0">
                <a:latin typeface="Arial" panose="020B0604020202020204" pitchFamily="34" charset="0"/>
                <a:cs typeface="Arial" panose="020B0604020202020204" pitchFamily="34" charset="0"/>
              </a:rPr>
              <a:t> de 1970: </a:t>
            </a:r>
            <a:r>
              <a:rPr lang="en-US" altLang="pt-BR" sz="2000" dirty="0" err="1">
                <a:latin typeface="Arial" panose="020B0604020202020204" pitchFamily="34" charset="0"/>
                <a:cs typeface="Arial" panose="020B0604020202020204" pitchFamily="34" charset="0"/>
              </a:rPr>
              <a:t>os</a:t>
            </a:r>
            <a:r>
              <a:rPr lang="en-US" altLang="pt-BR" sz="2000" dirty="0">
                <a:latin typeface="Arial" panose="020B0604020202020204" pitchFamily="34" charset="0"/>
                <a:cs typeface="Arial" panose="020B0604020202020204" pitchFamily="34" charset="0"/>
              </a:rPr>
              <a:t> </a:t>
            </a:r>
            <a:r>
              <a:rPr lang="en-US" altLang="pt-BR" sz="2000" i="1" dirty="0">
                <a:latin typeface="Arial" panose="020B0604020202020204" pitchFamily="34" charset="0"/>
                <a:cs typeface="Arial" panose="020B0604020202020204" pitchFamily="34" charset="0"/>
              </a:rPr>
              <a:t>policy makers</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podem</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anunciar</a:t>
            </a:r>
            <a:r>
              <a:rPr lang="en-US" altLang="pt-BR" sz="2000" dirty="0">
                <a:latin typeface="Arial" panose="020B0604020202020204" pitchFamily="34" charset="0"/>
                <a:cs typeface="Arial" panose="020B0604020202020204" pitchFamily="34" charset="0"/>
              </a:rPr>
              <a:t> com </a:t>
            </a:r>
            <a:r>
              <a:rPr lang="en-US" altLang="pt-BR" sz="2000" dirty="0" err="1">
                <a:latin typeface="Arial" panose="020B0604020202020204" pitchFamily="34" charset="0"/>
                <a:cs typeface="Arial" panose="020B0604020202020204" pitchFamily="34" charset="0"/>
              </a:rPr>
              <a:t>antecedência</a:t>
            </a:r>
            <a:r>
              <a:rPr lang="en-US" altLang="pt-BR" sz="2000" dirty="0">
                <a:latin typeface="Arial" panose="020B0604020202020204" pitchFamily="34" charset="0"/>
                <a:cs typeface="Arial" panose="020B0604020202020204" pitchFamily="34" charset="0"/>
              </a:rPr>
              <a:t> a </a:t>
            </a:r>
            <a:r>
              <a:rPr lang="en-US" altLang="pt-BR" sz="2000" dirty="0" err="1">
                <a:latin typeface="Arial" panose="020B0604020202020204" pitchFamily="34" charset="0"/>
                <a:cs typeface="Arial" panose="020B0604020202020204" pitchFamily="34" charset="0"/>
              </a:rPr>
              <a:t>política</a:t>
            </a:r>
            <a:r>
              <a:rPr lang="en-US" altLang="pt-BR" sz="2000" dirty="0">
                <a:latin typeface="Arial" panose="020B0604020202020204" pitchFamily="34" charset="0"/>
                <a:cs typeface="Arial" panose="020B0604020202020204" pitchFamily="34" charset="0"/>
              </a:rPr>
              <a:t> a ser </a:t>
            </a:r>
            <a:r>
              <a:rPr lang="en-US" altLang="pt-BR" sz="2000" dirty="0" err="1">
                <a:latin typeface="Arial" panose="020B0604020202020204" pitchFamily="34" charset="0"/>
                <a:cs typeface="Arial" panose="020B0604020202020204" pitchFamily="34" charset="0"/>
              </a:rPr>
              <a:t>seguida</a:t>
            </a:r>
            <a:r>
              <a:rPr lang="en-US" altLang="pt-BR" sz="2000" dirty="0">
                <a:latin typeface="Arial" panose="020B0604020202020204" pitchFamily="34" charset="0"/>
                <a:cs typeface="Arial" panose="020B0604020202020204" pitchFamily="34" charset="0"/>
              </a:rPr>
              <a:t>, com o </a:t>
            </a:r>
            <a:r>
              <a:rPr lang="en-US" altLang="pt-BR" sz="2000" dirty="0" err="1">
                <a:latin typeface="Arial" panose="020B0604020202020204" pitchFamily="34" charset="0"/>
                <a:cs typeface="Arial" panose="020B0604020202020204" pitchFamily="34" charset="0"/>
              </a:rPr>
              <a:t>objetivo</a:t>
            </a:r>
            <a:r>
              <a:rPr lang="en-US" altLang="pt-BR" sz="2000" dirty="0">
                <a:latin typeface="Arial" panose="020B0604020202020204" pitchFamily="34" charset="0"/>
                <a:cs typeface="Arial" panose="020B0604020202020204" pitchFamily="34" charset="0"/>
              </a:rPr>
              <a:t> de </a:t>
            </a:r>
            <a:r>
              <a:rPr lang="en-US" altLang="pt-BR" sz="2000" dirty="0" err="1">
                <a:latin typeface="Arial" panose="020B0604020202020204" pitchFamily="34" charset="0"/>
                <a:cs typeface="Arial" panose="020B0604020202020204" pitchFamily="34" charset="0"/>
              </a:rPr>
              <a:t>influir</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sobre</a:t>
            </a:r>
            <a:r>
              <a:rPr lang="en-US" altLang="pt-BR" sz="2000" dirty="0">
                <a:latin typeface="Arial" panose="020B0604020202020204" pitchFamily="34" charset="0"/>
                <a:cs typeface="Arial" panose="020B0604020202020204" pitchFamily="34" charset="0"/>
              </a:rPr>
              <a:t> as </a:t>
            </a:r>
            <a:r>
              <a:rPr lang="en-US" altLang="pt-BR" sz="2000" dirty="0" err="1">
                <a:latin typeface="Arial" panose="020B0604020202020204" pitchFamily="34" charset="0"/>
                <a:cs typeface="Arial" panose="020B0604020202020204" pitchFamily="34" charset="0"/>
              </a:rPr>
              <a:t>expectativas</a:t>
            </a:r>
            <a:r>
              <a:rPr lang="en-US" altLang="pt-BR" sz="2000" dirty="0">
                <a:latin typeface="Arial" panose="020B0604020202020204" pitchFamily="34" charset="0"/>
                <a:cs typeface="Arial" panose="020B0604020202020204" pitchFamily="34" charset="0"/>
              </a:rPr>
              <a:t> dos  </a:t>
            </a:r>
            <a:r>
              <a:rPr lang="en-US" altLang="pt-BR" sz="2000" dirty="0" err="1">
                <a:latin typeface="Arial" panose="020B0604020202020204" pitchFamily="34" charset="0"/>
                <a:cs typeface="Arial" panose="020B0604020202020204" pitchFamily="34" charset="0"/>
              </a:rPr>
              <a:t>agentes</a:t>
            </a:r>
            <a:r>
              <a:rPr lang="en-US" altLang="pt-BR" sz="2000" dirty="0">
                <a:latin typeface="Arial" panose="020B0604020202020204" pitchFamily="34" charset="0"/>
                <a:cs typeface="Arial" panose="020B0604020202020204" pitchFamily="34" charset="0"/>
              </a:rPr>
              <a:t> privados. </a:t>
            </a:r>
            <a:r>
              <a:rPr lang="en-US" altLang="pt-BR" sz="2000" dirty="0" err="1">
                <a:latin typeface="Arial" panose="020B0604020202020204" pitchFamily="34" charset="0"/>
                <a:cs typeface="Arial" panose="020B0604020202020204" pitchFamily="34" charset="0"/>
              </a:rPr>
              <a:t>Formadas</a:t>
            </a:r>
            <a:r>
              <a:rPr lang="en-US" altLang="pt-BR" sz="2000" dirty="0">
                <a:latin typeface="Arial" panose="020B0604020202020204" pitchFamily="34" charset="0"/>
                <a:cs typeface="Arial" panose="020B0604020202020204" pitchFamily="34" charset="0"/>
              </a:rPr>
              <a:t> as </a:t>
            </a:r>
            <a:r>
              <a:rPr lang="en-US" altLang="pt-BR" sz="2000" dirty="0" err="1">
                <a:latin typeface="Arial" panose="020B0604020202020204" pitchFamily="34" charset="0"/>
                <a:cs typeface="Arial" panose="020B0604020202020204" pitchFamily="34" charset="0"/>
              </a:rPr>
              <a:t>expectativas</a:t>
            </a:r>
            <a:r>
              <a:rPr lang="en-US" altLang="pt-BR" sz="2000" dirty="0">
                <a:latin typeface="Arial" panose="020B0604020202020204" pitchFamily="34" charset="0"/>
                <a:cs typeface="Arial" panose="020B0604020202020204" pitchFamily="34" charset="0"/>
              </a:rPr>
              <a:t> de </a:t>
            </a:r>
            <a:r>
              <a:rPr lang="en-US" altLang="pt-BR" sz="2000" dirty="0" err="1">
                <a:latin typeface="Arial" panose="020B0604020202020204" pitchFamily="34" charset="0"/>
                <a:cs typeface="Arial" panose="020B0604020202020204" pitchFamily="34" charset="0"/>
              </a:rPr>
              <a:t>inflação</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eles</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possuem</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incentivo</a:t>
            </a:r>
            <a:r>
              <a:rPr lang="en-US" altLang="pt-BR" sz="2000" dirty="0">
                <a:latin typeface="Arial" panose="020B0604020202020204" pitchFamily="34" charset="0"/>
                <a:cs typeface="Arial" panose="020B0604020202020204" pitchFamily="34" charset="0"/>
              </a:rPr>
              <a:t> para </a:t>
            </a:r>
            <a:r>
              <a:rPr lang="en-US" altLang="pt-BR" sz="2000" dirty="0" err="1">
                <a:latin typeface="Arial" panose="020B0604020202020204" pitchFamily="34" charset="0"/>
                <a:cs typeface="Arial" panose="020B0604020202020204" pitchFamily="34" charset="0"/>
              </a:rPr>
              <a:t>explorar</a:t>
            </a:r>
            <a:r>
              <a:rPr lang="en-US" altLang="pt-BR" sz="2000" dirty="0">
                <a:latin typeface="Arial" panose="020B0604020202020204" pitchFamily="34" charset="0"/>
                <a:cs typeface="Arial" panose="020B0604020202020204" pitchFamily="34" charset="0"/>
              </a:rPr>
              <a:t> o </a:t>
            </a:r>
            <a:r>
              <a:rPr lang="en-US" altLang="pt-BR" sz="2000" i="1" dirty="0">
                <a:latin typeface="Arial" panose="020B0604020202020204" pitchFamily="34" charset="0"/>
                <a:cs typeface="Arial" panose="020B0604020202020204" pitchFamily="34" charset="0"/>
              </a:rPr>
              <a:t>trade-off</a:t>
            </a:r>
            <a:r>
              <a:rPr lang="en-US" altLang="pt-BR" sz="2000" dirty="0">
                <a:latin typeface="Arial" panose="020B0604020202020204" pitchFamily="34" charset="0"/>
                <a:cs typeface="Arial" panose="020B0604020202020204" pitchFamily="34" charset="0"/>
              </a:rPr>
              <a:t> entre </a:t>
            </a:r>
            <a:r>
              <a:rPr lang="en-US" altLang="pt-BR" sz="2000" dirty="0" err="1">
                <a:latin typeface="Arial" panose="020B0604020202020204" pitchFamily="34" charset="0"/>
                <a:cs typeface="Arial" panose="020B0604020202020204" pitchFamily="34" charset="0"/>
              </a:rPr>
              <a:t>inflação</a:t>
            </a:r>
            <a:r>
              <a:rPr lang="en-US" altLang="pt-BR" sz="2000" dirty="0">
                <a:latin typeface="Arial" panose="020B0604020202020204" pitchFamily="34" charset="0"/>
                <a:cs typeface="Arial" panose="020B0604020202020204" pitchFamily="34" charset="0"/>
              </a:rPr>
              <a:t> e </a:t>
            </a:r>
            <a:r>
              <a:rPr lang="en-US" altLang="pt-BR" sz="2000" dirty="0" err="1">
                <a:latin typeface="Arial" panose="020B0604020202020204" pitchFamily="34" charset="0"/>
                <a:cs typeface="Arial" panose="020B0604020202020204" pitchFamily="34" charset="0"/>
              </a:rPr>
              <a:t>desemprego</a:t>
            </a:r>
            <a:r>
              <a:rPr lang="en-US" altLang="pt-BR" sz="2000" dirty="0">
                <a:latin typeface="Arial" panose="020B0604020202020204" pitchFamily="34" charset="0"/>
                <a:cs typeface="Arial" panose="020B0604020202020204" pitchFamily="34" charset="0"/>
              </a:rPr>
              <a:t> no C.P.</a:t>
            </a:r>
            <a:endParaRPr lang="en-US" altLang="pt-BR" sz="2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r>
              <a:rPr lang="en-US" altLang="pt-BR" sz="2000" dirty="0" err="1">
                <a:latin typeface="Arial" panose="020B0604020202020204" pitchFamily="34" charset="0"/>
                <a:cs typeface="Arial" panose="020B0604020202020204" pitchFamily="34" charset="0"/>
              </a:rPr>
              <a:t>Os</a:t>
            </a:r>
            <a:r>
              <a:rPr lang="en-US" altLang="pt-BR" sz="2000" dirty="0">
                <a:latin typeface="Arial" panose="020B0604020202020204" pitchFamily="34" charset="0"/>
                <a:cs typeface="Arial" panose="020B0604020202020204" pitchFamily="34" charset="0"/>
              </a:rPr>
              <a:t> </a:t>
            </a:r>
            <a:r>
              <a:rPr lang="en-US" altLang="pt-BR" sz="2000" i="1" dirty="0">
                <a:latin typeface="Arial" panose="020B0604020202020204" pitchFamily="34" charset="0"/>
                <a:cs typeface="Arial" panose="020B0604020202020204" pitchFamily="34" charset="0"/>
              </a:rPr>
              <a:t>policy makers</a:t>
            </a:r>
            <a:r>
              <a:rPr lang="en-US" altLang="pt-BR" sz="2000" dirty="0">
                <a:latin typeface="Arial" panose="020B0604020202020204" pitchFamily="34" charset="0"/>
                <a:cs typeface="Arial" panose="020B0604020202020204" pitchFamily="34" charset="0"/>
              </a:rPr>
              <a:t> </a:t>
            </a:r>
            <a:r>
              <a:rPr lang="en-US" altLang="pt-BR" sz="2000" dirty="0" err="1">
                <a:latin typeface="Arial" panose="020B0604020202020204" pitchFamily="34" charset="0"/>
                <a:cs typeface="Arial" panose="020B0604020202020204" pitchFamily="34" charset="0"/>
              </a:rPr>
              <a:t>podem</a:t>
            </a:r>
            <a:r>
              <a:rPr lang="en-US" altLang="pt-BR" sz="2000" dirty="0">
                <a:latin typeface="Arial" panose="020B0604020202020204" pitchFamily="34" charset="0"/>
                <a:cs typeface="Arial" panose="020B0604020202020204" pitchFamily="34" charset="0"/>
              </a:rPr>
              <a:t> ser </a:t>
            </a:r>
            <a:r>
              <a:rPr lang="en-US" altLang="pt-BR" sz="2000" b="1" dirty="0" err="1">
                <a:latin typeface="Arial" panose="020B0604020202020204" pitchFamily="34" charset="0"/>
                <a:cs typeface="Arial" panose="020B0604020202020204" pitchFamily="34" charset="0"/>
              </a:rPr>
              <a:t>inconsistentes</a:t>
            </a:r>
            <a:r>
              <a:rPr lang="en-US" altLang="pt-BR" sz="2000" b="1" dirty="0">
                <a:latin typeface="Arial" panose="020B0604020202020204" pitchFamily="34" charset="0"/>
                <a:cs typeface="Arial" panose="020B0604020202020204" pitchFamily="34" charset="0"/>
              </a:rPr>
              <a:t> ao </a:t>
            </a:r>
            <a:r>
              <a:rPr lang="en-US" altLang="pt-BR" sz="2000" b="1" dirty="0" err="1">
                <a:latin typeface="Arial" panose="020B0604020202020204" pitchFamily="34" charset="0"/>
                <a:cs typeface="Arial" panose="020B0604020202020204" pitchFamily="34" charset="0"/>
              </a:rPr>
              <a:t>longo</a:t>
            </a:r>
            <a:r>
              <a:rPr lang="en-US" altLang="pt-BR" sz="2000" b="1" dirty="0">
                <a:latin typeface="Arial" panose="020B0604020202020204" pitchFamily="34" charset="0"/>
                <a:cs typeface="Arial" panose="020B0604020202020204" pitchFamily="34" charset="0"/>
              </a:rPr>
              <a:t> do tempo</a:t>
            </a:r>
            <a:r>
              <a:rPr lang="en-US" altLang="pt-BR" sz="2000" dirty="0">
                <a:latin typeface="Arial" panose="020B0604020202020204" pitchFamily="34" charset="0"/>
                <a:cs typeface="Arial" panose="020B0604020202020204" pitchFamily="34" charset="0"/>
              </a:rPr>
              <a:t>, a </a:t>
            </a:r>
            <a:r>
              <a:rPr lang="en-US" altLang="pt-BR" sz="2000" dirty="0" err="1">
                <a:latin typeface="Arial" panose="020B0604020202020204" pitchFamily="34" charset="0"/>
                <a:cs typeface="Arial" panose="020B0604020202020204" pitchFamily="34" charset="0"/>
              </a:rPr>
              <a:t>menos</a:t>
            </a:r>
            <a:r>
              <a:rPr lang="en-US" altLang="pt-BR" sz="2000" dirty="0">
                <a:latin typeface="Arial" panose="020B0604020202020204" pitchFamily="34" charset="0"/>
                <a:cs typeface="Arial" panose="020B0604020202020204" pitchFamily="34" charset="0"/>
              </a:rPr>
              <a:t> que </a:t>
            </a:r>
            <a:r>
              <a:rPr lang="en-US" altLang="pt-BR" sz="2000" dirty="0" err="1">
                <a:latin typeface="Arial" panose="020B0604020202020204" pitchFamily="34" charset="0"/>
                <a:cs typeface="Arial" panose="020B0604020202020204" pitchFamily="34" charset="0"/>
              </a:rPr>
              <a:t>exista</a:t>
            </a:r>
            <a:r>
              <a:rPr lang="en-US" altLang="pt-BR" sz="2000" dirty="0">
                <a:latin typeface="Arial" panose="020B0604020202020204" pitchFamily="34" charset="0"/>
                <a:cs typeface="Arial" panose="020B0604020202020204" pitchFamily="34" charset="0"/>
              </a:rPr>
              <a:t> um </a:t>
            </a:r>
            <a:r>
              <a:rPr lang="en-US" altLang="pt-BR" sz="2000" b="1" dirty="0" err="1">
                <a:latin typeface="Arial" panose="020B0604020202020204" pitchFamily="34" charset="0"/>
                <a:cs typeface="Arial" panose="020B0604020202020204" pitchFamily="34" charset="0"/>
              </a:rPr>
              <a:t>compromisso</a:t>
            </a:r>
            <a:r>
              <a:rPr lang="en-US" altLang="pt-BR" sz="2000" b="1" dirty="0">
                <a:latin typeface="Arial" panose="020B0604020202020204" pitchFamily="34" charset="0"/>
                <a:cs typeface="Arial" panose="020B0604020202020204" pitchFamily="34" charset="0"/>
              </a:rPr>
              <a:t> </a:t>
            </a:r>
            <a:r>
              <a:rPr lang="en-US" altLang="pt-BR" sz="2000" b="1" dirty="0" err="1">
                <a:latin typeface="Arial" panose="020B0604020202020204" pitchFamily="34" charset="0"/>
                <a:cs typeface="Arial" panose="020B0604020202020204" pitchFamily="34" charset="0"/>
              </a:rPr>
              <a:t>confiável</a:t>
            </a:r>
            <a:r>
              <a:rPr lang="en-US" altLang="pt-BR" sz="2000" b="1" dirty="0">
                <a:latin typeface="Arial" panose="020B0604020202020204" pitchFamily="34" charset="0"/>
                <a:cs typeface="Arial" panose="020B0604020202020204" pitchFamily="34" charset="0"/>
              </a:rPr>
              <a:t> (</a:t>
            </a:r>
            <a:r>
              <a:rPr lang="en-US" altLang="pt-BR" sz="2000" b="1" dirty="0" err="1">
                <a:latin typeface="Arial" panose="020B0604020202020204" pitchFamily="34" charset="0"/>
                <a:cs typeface="Arial" panose="020B0604020202020204" pitchFamily="34" charset="0"/>
              </a:rPr>
              <a:t>uma</a:t>
            </a:r>
            <a:r>
              <a:rPr lang="en-US" altLang="pt-BR" sz="2000" b="1" dirty="0">
                <a:latin typeface="Arial" panose="020B0604020202020204" pitchFamily="34" charset="0"/>
                <a:cs typeface="Arial" panose="020B0604020202020204" pitchFamily="34" charset="0"/>
              </a:rPr>
              <a:t> </a:t>
            </a:r>
            <a:r>
              <a:rPr lang="en-US" altLang="pt-BR" sz="2000" b="1" dirty="0" err="1">
                <a:latin typeface="Arial" panose="020B0604020202020204" pitchFamily="34" charset="0"/>
                <a:cs typeface="Arial" panose="020B0604020202020204" pitchFamily="34" charset="0"/>
              </a:rPr>
              <a:t>regra</a:t>
            </a:r>
            <a:r>
              <a:rPr lang="en-US" altLang="pt-BR" sz="2000" b="1" dirty="0">
                <a:latin typeface="Arial" panose="020B0604020202020204" pitchFamily="34" charset="0"/>
                <a:cs typeface="Arial" panose="020B0604020202020204" pitchFamily="34" charset="0"/>
              </a:rPr>
              <a:t> </a:t>
            </a:r>
            <a:r>
              <a:rPr lang="en-US" altLang="pt-BR" sz="2000" b="1" dirty="0" err="1">
                <a:latin typeface="Arial" panose="020B0604020202020204" pitchFamily="34" charset="0"/>
                <a:cs typeface="Arial" panose="020B0604020202020204" pitchFamily="34" charset="0"/>
              </a:rPr>
              <a:t>crível</a:t>
            </a:r>
            <a:r>
              <a:rPr lang="en-US" altLang="pt-BR" sz="2000" b="1" dirty="0">
                <a:latin typeface="Arial" panose="020B0604020202020204" pitchFamily="34" charset="0"/>
                <a:cs typeface="Arial" panose="020B0604020202020204" pitchFamily="34" charset="0"/>
              </a:rPr>
              <a:t>).</a:t>
            </a:r>
            <a:endParaRPr lang="en-US" alt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24526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anim calcmode="lin" valueType="num">
                                      <p:cBhvr additive="base">
                                        <p:cTn id="19"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 calcmode="lin" valueType="num">
                                      <p:cBhvr additive="base">
                                        <p:cTn id="2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6C53B680-18EE-4FDE-B92D-BE8C4FB61FFE}"/>
              </a:ext>
            </a:extLst>
          </p:cNvPr>
          <p:cNvSpPr txBox="1">
            <a:spLocks noChangeArrowheads="1"/>
          </p:cNvSpPr>
          <p:nvPr/>
        </p:nvSpPr>
        <p:spPr bwMode="auto">
          <a:xfrm>
            <a:off x="107951" y="123875"/>
            <a:ext cx="8928546" cy="345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20713"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858838"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1430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3716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1828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286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2743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2004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ts val="400"/>
              </a:spcBef>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Suponha que a Autoridade Monetária (Bacen) anuncie a adoção de uma política monetária consistente com uma inflação de 2% e que os agentes econômicos acreditem que a inflação será 2%.</a:t>
            </a:r>
          </a:p>
          <a:p>
            <a:pPr algn="just" eaLnBrk="1" hangingPunct="1">
              <a:lnSpc>
                <a:spcPct val="100000"/>
              </a:lnSpc>
              <a:spcBef>
                <a:spcPts val="400"/>
              </a:spcBef>
              <a:buSzPct val="101000"/>
              <a:buFont typeface="Wingdings" panose="05000000000000000000" pitchFamily="2" charset="2"/>
              <a:buChar char="§"/>
            </a:pPr>
            <a:endParaRPr lang="pt-BR" altLang="en-US" sz="200" dirty="0">
              <a:latin typeface="Arial" panose="020B0604020202020204" pitchFamily="34" charset="0"/>
              <a:cs typeface="Arial" panose="020B0604020202020204" pitchFamily="34" charset="0"/>
            </a:endParaRPr>
          </a:p>
          <a:p>
            <a:pPr algn="just" eaLnBrk="1" hangingPunct="1">
              <a:lnSpc>
                <a:spcPct val="100000"/>
              </a:lnSpc>
              <a:spcBef>
                <a:spcPts val="400"/>
              </a:spcBef>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Imagine que, após as expectativas serem formadas, o Bacen decida explorar o </a:t>
            </a:r>
            <a:r>
              <a:rPr lang="pt-BR" altLang="en-US" sz="2000" i="1" dirty="0">
                <a:latin typeface="Arial" panose="020B0604020202020204" pitchFamily="34" charset="0"/>
                <a:cs typeface="Arial" panose="020B0604020202020204" pitchFamily="34" charset="0"/>
              </a:rPr>
              <a:t>trade-off </a:t>
            </a:r>
            <a:r>
              <a:rPr lang="pt-BR" altLang="en-US" sz="2000" dirty="0">
                <a:latin typeface="Arial" panose="020B0604020202020204" pitchFamily="34" charset="0"/>
                <a:cs typeface="Arial" panose="020B0604020202020204" pitchFamily="34" charset="0"/>
              </a:rPr>
              <a:t>de curto prazo entre inflação e desemprego (produto), fazendo uma política monetária incompatível com uma taxa de inflação igual a 2%.</a:t>
            </a:r>
          </a:p>
          <a:p>
            <a:pPr lvl="1" algn="just" eaLnBrk="1" hangingPunct="1">
              <a:lnSpc>
                <a:spcPct val="100000"/>
              </a:lnSpc>
              <a:spcBef>
                <a:spcPts val="325"/>
              </a:spcBef>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Por exemplo, uma política de expansão monetária que reduza a taxa básica de juros e que, com isso, “aqueça” a economia, mas eleve a taxa de inflação para 6%.</a:t>
            </a:r>
          </a:p>
          <a:p>
            <a:pPr algn="just">
              <a:lnSpc>
                <a:spcPct val="100000"/>
              </a:lnSpc>
              <a:spcBef>
                <a:spcPts val="325"/>
              </a:spcBef>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Esse incentivo para se desviar da política anunciada, depois que o outro jogador (neste caso, os agentes econômicos - fixadores de preços e salários) fez sua jogada, é conhecido como </a:t>
            </a:r>
            <a:r>
              <a:rPr lang="pt-BR" altLang="pt-BR" sz="2000" b="1" dirty="0">
                <a:latin typeface="Arial" panose="020B0604020202020204" pitchFamily="34" charset="0"/>
                <a:cs typeface="Arial" panose="020B0604020202020204" pitchFamily="34" charset="0"/>
              </a:rPr>
              <a:t>inconsistência temporal</a:t>
            </a:r>
            <a:r>
              <a:rPr lang="pt-BR" altLang="pt-BR" sz="2000" dirty="0">
                <a:latin typeface="Arial" panose="020B0604020202020204" pitchFamily="34" charset="0"/>
                <a:cs typeface="Arial" panose="020B0604020202020204" pitchFamily="34" charset="0"/>
              </a:rPr>
              <a:t> </a:t>
            </a:r>
            <a:r>
              <a:rPr lang="pt-BR" altLang="pt-BR" sz="2000" b="1" dirty="0">
                <a:latin typeface="Arial" panose="020B0604020202020204" pitchFamily="34" charset="0"/>
                <a:cs typeface="Arial" panose="020B0604020202020204" pitchFamily="34" charset="0"/>
              </a:rPr>
              <a:t>(ou dinâmica</a:t>
            </a:r>
            <a:r>
              <a:rPr lang="pt-BR" altLang="pt-BR" sz="2000" dirty="0">
                <a:latin typeface="Arial" panose="020B0604020202020204" pitchFamily="34" charset="0"/>
                <a:cs typeface="Arial" panose="020B0604020202020204" pitchFamily="34" charset="0"/>
              </a:rPr>
              <a:t>) da política monetária.</a:t>
            </a:r>
          </a:p>
          <a:p>
            <a:pPr algn="just">
              <a:lnSpc>
                <a:spcPct val="100000"/>
              </a:lnSpc>
              <a:spcBef>
                <a:spcPts val="325"/>
              </a:spcBef>
              <a:buSzPct val="101000"/>
              <a:buFont typeface="Wingdings" panose="05000000000000000000" pitchFamily="2" charset="2"/>
              <a:buChar char="§"/>
            </a:pPr>
            <a:endParaRPr lang="pt-BR" alt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81074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 calcmode="lin" valueType="num">
                                      <p:cBhvr additive="base">
                                        <p:cTn id="2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C97449B5-C2F6-4D8C-8A70-07CB6EE54729}"/>
              </a:ext>
            </a:extLst>
          </p:cNvPr>
          <p:cNvSpPr txBox="1">
            <a:spLocks noChangeArrowheads="1"/>
          </p:cNvSpPr>
          <p:nvPr/>
        </p:nvSpPr>
        <p:spPr bwMode="auto">
          <a:xfrm>
            <a:off x="107505" y="123478"/>
            <a:ext cx="8874508" cy="4536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65125" indent="-255588">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20713"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858838"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1430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13716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1828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286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2743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2004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eaLnBrk="1" hangingPunct="1">
              <a:lnSpc>
                <a:spcPct val="100000"/>
              </a:lnSpc>
              <a:spcBef>
                <a:spcPts val="400"/>
              </a:spcBef>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Os agentes econômicos percebem esse comportamento do Bacen e, com expectativas racionais, incorporam esse comportamento às suas expectativas e começam a esperar uma inflação de 6% para os próximos períodos. </a:t>
            </a:r>
          </a:p>
          <a:p>
            <a:pPr algn="just" eaLnBrk="1" hangingPunct="1">
              <a:lnSpc>
                <a:spcPct val="100000"/>
              </a:lnSpc>
              <a:spcBef>
                <a:spcPts val="400"/>
              </a:spcBef>
              <a:buSzPct val="101000"/>
              <a:buFont typeface="Wingdings" panose="05000000000000000000" pitchFamily="2" charset="2"/>
              <a:buChar char="§"/>
            </a:pPr>
            <a:endParaRPr lang="pt-BR" altLang="pt-BR" sz="200" dirty="0">
              <a:latin typeface="Arial" panose="020B0604020202020204" pitchFamily="34" charset="0"/>
              <a:cs typeface="Arial" panose="020B0604020202020204" pitchFamily="34" charset="0"/>
            </a:endParaRPr>
          </a:p>
          <a:p>
            <a:pPr algn="just" eaLnBrk="1" hangingPunct="1">
              <a:lnSpc>
                <a:spcPct val="100000"/>
              </a:lnSpc>
              <a:spcBef>
                <a:spcPts val="400"/>
              </a:spcBef>
              <a:buSzPct val="101000"/>
              <a:buFont typeface="Wingdings" panose="05000000000000000000" pitchFamily="2" charset="2"/>
              <a:buChar char="§"/>
            </a:pPr>
            <a:r>
              <a:rPr lang="pt-BR" altLang="pt-BR" sz="2000" b="1" dirty="0">
                <a:latin typeface="Arial" panose="020B0604020202020204" pitchFamily="34" charset="0"/>
                <a:cs typeface="Arial" panose="020B0604020202020204" pitchFamily="34" charset="0"/>
              </a:rPr>
              <a:t>Resultado:</a:t>
            </a:r>
            <a:r>
              <a:rPr lang="pt-BR" altLang="pt-BR" sz="2000" dirty="0">
                <a:latin typeface="Arial" panose="020B0604020202020204" pitchFamily="34" charset="0"/>
                <a:cs typeface="Arial" panose="020B0604020202020204" pitchFamily="34" charset="0"/>
              </a:rPr>
              <a:t> a economia acaba com a mesma taxa natural de desemprego, mas com uma inflação mais alta. </a:t>
            </a:r>
          </a:p>
          <a:p>
            <a:pPr lvl="1" algn="just" eaLnBrk="1" hangingPunct="1">
              <a:lnSpc>
                <a:spcPct val="100000"/>
              </a:lnSpc>
              <a:spcBef>
                <a:spcPts val="325"/>
              </a:spcBef>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Dito de outro modo, a política inconsistente do Bacen gera um </a:t>
            </a:r>
            <a:r>
              <a:rPr lang="pt-BR" altLang="pt-BR" sz="2000" b="1" dirty="0">
                <a:latin typeface="Arial" panose="020B0604020202020204" pitchFamily="34" charset="0"/>
                <a:cs typeface="Arial" panose="020B0604020202020204" pitchFamily="34" charset="0"/>
              </a:rPr>
              <a:t>viés inflacionário</a:t>
            </a:r>
            <a:r>
              <a:rPr lang="pt-BR" altLang="pt-BR" sz="2000" dirty="0">
                <a:latin typeface="Arial" panose="020B0604020202020204" pitchFamily="34" charset="0"/>
                <a:cs typeface="Arial" panose="020B0604020202020204" pitchFamily="34" charset="0"/>
              </a:rPr>
              <a:t>.</a:t>
            </a:r>
          </a:p>
          <a:p>
            <a:pPr lvl="1" algn="just" eaLnBrk="1" hangingPunct="1">
              <a:lnSpc>
                <a:spcPct val="100000"/>
              </a:lnSpc>
              <a:spcBef>
                <a:spcPts val="325"/>
              </a:spcBef>
              <a:buSzPct val="101000"/>
              <a:buFont typeface="Wingdings" panose="05000000000000000000" pitchFamily="2" charset="2"/>
              <a:buChar char="§"/>
            </a:pPr>
            <a:endParaRPr lang="pt-BR" altLang="pt-BR" sz="200" dirty="0">
              <a:latin typeface="Arial" panose="020B0604020202020204" pitchFamily="34" charset="0"/>
              <a:cs typeface="Arial" panose="020B0604020202020204" pitchFamily="34" charset="0"/>
            </a:endParaRPr>
          </a:p>
          <a:p>
            <a:pPr algn="just" eaLnBrk="1" hangingPunct="1">
              <a:lnSpc>
                <a:spcPct val="100000"/>
              </a:lnSpc>
              <a:spcBef>
                <a:spcPts val="400"/>
              </a:spcBef>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Note que, ao assumir o compromisso de não se comportar dessa forma, o Bacen pode obter um resultado melhor no longo prazo: inflação menor com a taxa de desemprego igual à natural (produto igual ao potencial).</a:t>
            </a:r>
          </a:p>
          <a:p>
            <a:pPr algn="just" eaLnBrk="1" hangingPunct="1">
              <a:lnSpc>
                <a:spcPct val="100000"/>
              </a:lnSpc>
              <a:spcBef>
                <a:spcPts val="400"/>
              </a:spcBef>
              <a:buSzPct val="101000"/>
              <a:buFont typeface="Wingdings" panose="05000000000000000000" pitchFamily="2" charset="2"/>
              <a:buChar char="§"/>
            </a:pPr>
            <a:endParaRPr lang="pt-BR" altLang="pt-BR" sz="400" dirty="0">
              <a:latin typeface="Arial" panose="020B0604020202020204" pitchFamily="34" charset="0"/>
              <a:cs typeface="Arial" panose="020B0604020202020204" pitchFamily="34" charset="0"/>
            </a:endParaRPr>
          </a:p>
          <a:p>
            <a:pPr algn="just" eaLnBrk="1" hangingPunct="1">
              <a:lnSpc>
                <a:spcPct val="100000"/>
              </a:lnSpc>
              <a:spcBef>
                <a:spcPts val="400"/>
              </a:spcBef>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Dito de outra forma, uma </a:t>
            </a:r>
            <a:r>
              <a:rPr lang="pt-BR" altLang="pt-BR" sz="2000" b="1" dirty="0">
                <a:latin typeface="Arial" panose="020B0604020202020204" pitchFamily="34" charset="0"/>
                <a:cs typeface="Arial" panose="020B0604020202020204" pitchFamily="34" charset="0"/>
              </a:rPr>
              <a:t>regra crível </a:t>
            </a:r>
            <a:r>
              <a:rPr lang="pt-BR" altLang="pt-BR" sz="2000" dirty="0">
                <a:latin typeface="Arial" panose="020B0604020202020204" pitchFamily="34" charset="0"/>
                <a:cs typeface="Arial" panose="020B0604020202020204" pitchFamily="34" charset="0"/>
              </a:rPr>
              <a:t>poderia evitar o viés inflacionário, implicando em um custo menor para a sociedade.</a:t>
            </a:r>
          </a:p>
          <a:p>
            <a:pPr algn="just" eaLnBrk="1" hangingPunct="1">
              <a:lnSpc>
                <a:spcPct val="100000"/>
              </a:lnSpc>
              <a:spcBef>
                <a:spcPts val="400"/>
              </a:spcBef>
              <a:buClr>
                <a:schemeClr val="accent1"/>
              </a:buClr>
              <a:buSzPct val="68000"/>
              <a:buFont typeface="Wingdings" panose="05000000000000000000" pitchFamily="2" charset="2"/>
              <a:buChar char="§"/>
            </a:pPr>
            <a:endParaRPr lang="pt-BR" alt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63426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 calcmode="lin" valueType="num">
                                      <p:cBhvr additive="base">
                                        <p:cTn id="2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anim calcmode="lin" valueType="num">
                                      <p:cBhvr additive="base">
                                        <p:cTn id="2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E8CB5CD-3EEA-4625-814B-3EF63C026988}"/>
              </a:ext>
            </a:extLst>
          </p:cNvPr>
          <p:cNvSpPr/>
          <p:nvPr/>
        </p:nvSpPr>
        <p:spPr>
          <a:xfrm>
            <a:off x="179512" y="85060"/>
            <a:ext cx="8794367" cy="5006970"/>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3" name="Object 7">
            <a:extLst>
              <a:ext uri="{FF2B5EF4-FFF2-40B4-BE49-F238E27FC236}">
                <a16:creationId xmlns:a16="http://schemas.microsoft.com/office/drawing/2014/main" id="{107A71E0-7F24-4C5E-A59D-02FD09D9DEC2}"/>
              </a:ext>
            </a:extLst>
          </p:cNvPr>
          <p:cNvGraphicFramePr>
            <a:graphicFrameLocks noChangeAspect="1"/>
          </p:cNvGraphicFramePr>
          <p:nvPr>
            <p:extLst>
              <p:ext uri="{D42A27DB-BD31-4B8C-83A1-F6EECF244321}">
                <p14:modId xmlns:p14="http://schemas.microsoft.com/office/powerpoint/2010/main" val="2459069456"/>
              </p:ext>
            </p:extLst>
          </p:nvPr>
        </p:nvGraphicFramePr>
        <p:xfrm>
          <a:off x="3815659" y="3603272"/>
          <a:ext cx="454155" cy="487364"/>
        </p:xfrm>
        <a:graphic>
          <a:graphicData uri="http://schemas.openxmlformats.org/presentationml/2006/ole">
            <mc:AlternateContent xmlns:mc="http://schemas.openxmlformats.org/markup-compatibility/2006">
              <mc:Choice xmlns:v="urn:schemas-microsoft-com:vml" Requires="v">
                <p:oleObj name="Equation" r:id="rId2" imgW="177569" imgH="202936" progId="Equation.DSMT4">
                  <p:embed/>
                </p:oleObj>
              </mc:Choice>
              <mc:Fallback>
                <p:oleObj name="Equation" r:id="rId2" imgW="177569" imgH="202936" progId="Equation.DSMT4">
                  <p:embed/>
                  <p:pic>
                    <p:nvPicPr>
                      <p:cNvPr id="3" name="Object 7">
                        <a:extLst>
                          <a:ext uri="{FF2B5EF4-FFF2-40B4-BE49-F238E27FC236}">
                            <a16:creationId xmlns:a16="http://schemas.microsoft.com/office/drawing/2014/main" id="{9487762E-07BE-401E-B9A3-F1BA6F68ECA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5659" y="3603272"/>
                        <a:ext cx="454155" cy="4873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 name="Line 8">
            <a:extLst>
              <a:ext uri="{FF2B5EF4-FFF2-40B4-BE49-F238E27FC236}">
                <a16:creationId xmlns:a16="http://schemas.microsoft.com/office/drawing/2014/main" id="{6307E1E9-4862-42A1-8499-D5BA734B8E41}"/>
              </a:ext>
            </a:extLst>
          </p:cNvPr>
          <p:cNvSpPr>
            <a:spLocks noChangeShapeType="1"/>
          </p:cNvSpPr>
          <p:nvPr/>
        </p:nvSpPr>
        <p:spPr bwMode="auto">
          <a:xfrm flipV="1">
            <a:off x="1882958" y="559093"/>
            <a:ext cx="0" cy="3112321"/>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5" name="Line 9">
            <a:extLst>
              <a:ext uri="{FF2B5EF4-FFF2-40B4-BE49-F238E27FC236}">
                <a16:creationId xmlns:a16="http://schemas.microsoft.com/office/drawing/2014/main" id="{A49ED2A0-2FB3-4C5E-9309-E989318E8367}"/>
              </a:ext>
            </a:extLst>
          </p:cNvPr>
          <p:cNvSpPr>
            <a:spLocks noChangeShapeType="1"/>
          </p:cNvSpPr>
          <p:nvPr/>
        </p:nvSpPr>
        <p:spPr bwMode="auto">
          <a:xfrm>
            <a:off x="1882958" y="3671414"/>
            <a:ext cx="5249632"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pt-BR"/>
          </a:p>
        </p:txBody>
      </p:sp>
      <p:sp>
        <p:nvSpPr>
          <p:cNvPr id="6" name="Line 21">
            <a:extLst>
              <a:ext uri="{FF2B5EF4-FFF2-40B4-BE49-F238E27FC236}">
                <a16:creationId xmlns:a16="http://schemas.microsoft.com/office/drawing/2014/main" id="{4CA9E327-A1AC-497F-ACD8-64A78859D631}"/>
              </a:ext>
            </a:extLst>
          </p:cNvPr>
          <p:cNvSpPr>
            <a:spLocks noChangeShapeType="1"/>
          </p:cNvSpPr>
          <p:nvPr/>
        </p:nvSpPr>
        <p:spPr bwMode="auto">
          <a:xfrm flipV="1">
            <a:off x="3997030" y="828699"/>
            <a:ext cx="0" cy="2842715"/>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7" name="Text Box 22">
            <a:extLst>
              <a:ext uri="{FF2B5EF4-FFF2-40B4-BE49-F238E27FC236}">
                <a16:creationId xmlns:a16="http://schemas.microsoft.com/office/drawing/2014/main" id="{639AB7D1-CAD5-40B6-94CC-34BC9C7D7C00}"/>
              </a:ext>
            </a:extLst>
          </p:cNvPr>
          <p:cNvSpPr txBox="1">
            <a:spLocks noChangeArrowheads="1"/>
          </p:cNvSpPr>
          <p:nvPr/>
        </p:nvSpPr>
        <p:spPr bwMode="auto">
          <a:xfrm>
            <a:off x="3519659" y="310226"/>
            <a:ext cx="1500310" cy="5184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r>
              <a:rPr lang="en-US" altLang="en-US" sz="3200" i="1" dirty="0" err="1">
                <a:solidFill>
                  <a:srgbClr val="000000"/>
                </a:solidFill>
                <a:latin typeface="+mn-lt"/>
              </a:rPr>
              <a:t>Cph</a:t>
            </a:r>
            <a:r>
              <a:rPr lang="en-US" altLang="en-US" sz="2000" i="1" dirty="0" err="1">
                <a:solidFill>
                  <a:srgbClr val="000000"/>
                </a:solidFill>
                <a:latin typeface="+mn-lt"/>
              </a:rPr>
              <a:t>LP</a:t>
            </a:r>
            <a:endParaRPr lang="en-US" altLang="en-US" sz="2000" i="1" dirty="0">
              <a:latin typeface="+mn-lt"/>
            </a:endParaRPr>
          </a:p>
        </p:txBody>
      </p:sp>
      <p:sp>
        <p:nvSpPr>
          <p:cNvPr id="8" name="Line 10">
            <a:extLst>
              <a:ext uri="{FF2B5EF4-FFF2-40B4-BE49-F238E27FC236}">
                <a16:creationId xmlns:a16="http://schemas.microsoft.com/office/drawing/2014/main" id="{2BE7A85F-9D21-4449-A331-A4251C6820BF}"/>
              </a:ext>
            </a:extLst>
          </p:cNvPr>
          <p:cNvSpPr>
            <a:spLocks noChangeShapeType="1"/>
          </p:cNvSpPr>
          <p:nvPr/>
        </p:nvSpPr>
        <p:spPr bwMode="auto">
          <a:xfrm>
            <a:off x="2807230" y="964983"/>
            <a:ext cx="3166030" cy="318046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pt-BR"/>
          </a:p>
        </p:txBody>
      </p:sp>
      <p:graphicFrame>
        <p:nvGraphicFramePr>
          <p:cNvPr id="9" name="Object 18">
            <a:extLst>
              <a:ext uri="{FF2B5EF4-FFF2-40B4-BE49-F238E27FC236}">
                <a16:creationId xmlns:a16="http://schemas.microsoft.com/office/drawing/2014/main" id="{50DA7058-E0C3-44C6-9BED-139D42668F5C}"/>
              </a:ext>
            </a:extLst>
          </p:cNvPr>
          <p:cNvGraphicFramePr>
            <a:graphicFrameLocks noChangeAspect="1"/>
          </p:cNvGraphicFramePr>
          <p:nvPr>
            <p:extLst>
              <p:ext uri="{D42A27DB-BD31-4B8C-83A1-F6EECF244321}">
                <p14:modId xmlns:p14="http://schemas.microsoft.com/office/powerpoint/2010/main" val="1193476623"/>
              </p:ext>
            </p:extLst>
          </p:nvPr>
        </p:nvGraphicFramePr>
        <p:xfrm>
          <a:off x="6013887" y="3874359"/>
          <a:ext cx="2209837" cy="589578"/>
        </p:xfrm>
        <a:graphic>
          <a:graphicData uri="http://schemas.openxmlformats.org/presentationml/2006/ole">
            <mc:AlternateContent xmlns:mc="http://schemas.openxmlformats.org/markup-compatibility/2006">
              <mc:Choice xmlns:v="urn:schemas-microsoft-com:vml" Requires="v">
                <p:oleObj name="Equation" r:id="rId4" imgW="914400" imgH="279400" progId="Equation.DSMT4">
                  <p:embed/>
                </p:oleObj>
              </mc:Choice>
              <mc:Fallback>
                <p:oleObj name="Equation" r:id="rId4" imgW="914400" imgH="279400" progId="Equation.DSMT4">
                  <p:embed/>
                  <p:pic>
                    <p:nvPicPr>
                      <p:cNvPr id="9" name="Object 18">
                        <a:extLst>
                          <a:ext uri="{FF2B5EF4-FFF2-40B4-BE49-F238E27FC236}">
                            <a16:creationId xmlns:a16="http://schemas.microsoft.com/office/drawing/2014/main" id="{259CFFD4-3878-441D-AF37-FEDFFB4732FF}"/>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3887" y="3874359"/>
                        <a:ext cx="2209837" cy="5895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0" name="Oval 34">
            <a:extLst>
              <a:ext uri="{FF2B5EF4-FFF2-40B4-BE49-F238E27FC236}">
                <a16:creationId xmlns:a16="http://schemas.microsoft.com/office/drawing/2014/main" id="{EE3C50BA-9403-423F-93A7-BD62D60F223F}"/>
              </a:ext>
            </a:extLst>
          </p:cNvPr>
          <p:cNvSpPr>
            <a:spLocks noChangeArrowheads="1"/>
          </p:cNvSpPr>
          <p:nvPr/>
        </p:nvSpPr>
        <p:spPr bwMode="auto">
          <a:xfrm>
            <a:off x="3928835" y="2114512"/>
            <a:ext cx="136392" cy="136284"/>
          </a:xfrm>
          <a:prstGeom prst="ellipse">
            <a:avLst/>
          </a:prstGeom>
          <a:solidFill>
            <a:srgbClr val="000000"/>
          </a:solidFill>
          <a:ln w="9525">
            <a:solidFill>
              <a:schemeClr val="tx1"/>
            </a:solidFill>
            <a:round/>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pt-BR" altLang="en-US" sz="2400">
              <a:latin typeface="Times New Roman" panose="02020603050405020304" pitchFamily="18" charset="0"/>
            </a:endParaRPr>
          </a:p>
        </p:txBody>
      </p:sp>
      <p:graphicFrame>
        <p:nvGraphicFramePr>
          <p:cNvPr id="11" name="Object 14">
            <a:extLst>
              <a:ext uri="{FF2B5EF4-FFF2-40B4-BE49-F238E27FC236}">
                <a16:creationId xmlns:a16="http://schemas.microsoft.com/office/drawing/2014/main" id="{0BA95493-E21E-49C9-A214-5454B23394BA}"/>
              </a:ext>
            </a:extLst>
          </p:cNvPr>
          <p:cNvGraphicFramePr>
            <a:graphicFrameLocks noChangeAspect="1"/>
          </p:cNvGraphicFramePr>
          <p:nvPr>
            <p:extLst>
              <p:ext uri="{D42A27DB-BD31-4B8C-83A1-F6EECF244321}">
                <p14:modId xmlns:p14="http://schemas.microsoft.com/office/powerpoint/2010/main" val="3377142209"/>
              </p:ext>
            </p:extLst>
          </p:nvPr>
        </p:nvGraphicFramePr>
        <p:xfrm>
          <a:off x="643824" y="1911568"/>
          <a:ext cx="1181095" cy="500697"/>
        </p:xfrm>
        <a:graphic>
          <a:graphicData uri="http://schemas.openxmlformats.org/presentationml/2006/ole">
            <mc:AlternateContent xmlns:mc="http://schemas.openxmlformats.org/markup-compatibility/2006">
              <mc:Choice xmlns:v="urn:schemas-microsoft-com:vml" Requires="v">
                <p:oleObj name="Equation" r:id="rId6" imgW="533169" imgH="228501" progId="Equation.DSMT4">
                  <p:embed/>
                </p:oleObj>
              </mc:Choice>
              <mc:Fallback>
                <p:oleObj name="Equation" r:id="rId6" imgW="533169" imgH="228501" progId="Equation.DSMT4">
                  <p:embed/>
                  <p:pic>
                    <p:nvPicPr>
                      <p:cNvPr id="11" name="Object 14">
                        <a:extLst>
                          <a:ext uri="{FF2B5EF4-FFF2-40B4-BE49-F238E27FC236}">
                            <a16:creationId xmlns:a16="http://schemas.microsoft.com/office/drawing/2014/main" id="{68FF6C1A-A6E2-4B35-A590-642F519BEA43}"/>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3824" y="1911568"/>
                        <a:ext cx="1181095" cy="500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Line 25">
            <a:extLst>
              <a:ext uri="{FF2B5EF4-FFF2-40B4-BE49-F238E27FC236}">
                <a16:creationId xmlns:a16="http://schemas.microsoft.com/office/drawing/2014/main" id="{414F28C4-0069-4E0E-B14B-F31AE57ADA35}"/>
              </a:ext>
            </a:extLst>
          </p:cNvPr>
          <p:cNvSpPr>
            <a:spLocks noChangeShapeType="1"/>
          </p:cNvSpPr>
          <p:nvPr/>
        </p:nvSpPr>
        <p:spPr bwMode="auto">
          <a:xfrm flipH="1">
            <a:off x="1882958" y="2182655"/>
            <a:ext cx="136391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13" name="Line 26">
            <a:extLst>
              <a:ext uri="{FF2B5EF4-FFF2-40B4-BE49-F238E27FC236}">
                <a16:creationId xmlns:a16="http://schemas.microsoft.com/office/drawing/2014/main" id="{5B6E7412-92F0-48B8-A8AC-F086465FF05A}"/>
              </a:ext>
            </a:extLst>
          </p:cNvPr>
          <p:cNvSpPr>
            <a:spLocks noChangeShapeType="1"/>
          </p:cNvSpPr>
          <p:nvPr/>
        </p:nvSpPr>
        <p:spPr bwMode="auto">
          <a:xfrm>
            <a:off x="3246876" y="2182655"/>
            <a:ext cx="75015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pt-BR"/>
          </a:p>
        </p:txBody>
      </p:sp>
      <p:graphicFrame>
        <p:nvGraphicFramePr>
          <p:cNvPr id="14" name="Object 14">
            <a:extLst>
              <a:ext uri="{FF2B5EF4-FFF2-40B4-BE49-F238E27FC236}">
                <a16:creationId xmlns:a16="http://schemas.microsoft.com/office/drawing/2014/main" id="{9BD12084-265D-4A26-AC96-8C49ADFB312F}"/>
              </a:ext>
            </a:extLst>
          </p:cNvPr>
          <p:cNvGraphicFramePr>
            <a:graphicFrameLocks noChangeAspect="1"/>
          </p:cNvGraphicFramePr>
          <p:nvPr>
            <p:extLst>
              <p:ext uri="{D42A27DB-BD31-4B8C-83A1-F6EECF244321}">
                <p14:modId xmlns:p14="http://schemas.microsoft.com/office/powerpoint/2010/main" val="1592012306"/>
              </p:ext>
            </p:extLst>
          </p:nvPr>
        </p:nvGraphicFramePr>
        <p:xfrm>
          <a:off x="668491" y="2926293"/>
          <a:ext cx="1221722" cy="506622"/>
        </p:xfrm>
        <a:graphic>
          <a:graphicData uri="http://schemas.openxmlformats.org/presentationml/2006/ole">
            <mc:AlternateContent xmlns:mc="http://schemas.openxmlformats.org/markup-compatibility/2006">
              <mc:Choice xmlns:v="urn:schemas-microsoft-com:vml" Requires="v">
                <p:oleObj name="Equation" r:id="rId8" imgW="545863" imgH="228501" progId="Equation.DSMT4">
                  <p:embed/>
                </p:oleObj>
              </mc:Choice>
              <mc:Fallback>
                <p:oleObj name="Equation" r:id="rId8" imgW="545863" imgH="228501" progId="Equation.DSMT4">
                  <p:embed/>
                  <p:pic>
                    <p:nvPicPr>
                      <p:cNvPr id="14" name="Object 14">
                        <a:extLst>
                          <a:ext uri="{FF2B5EF4-FFF2-40B4-BE49-F238E27FC236}">
                            <a16:creationId xmlns:a16="http://schemas.microsoft.com/office/drawing/2014/main" id="{A3A2A099-6C3F-4CD0-A20E-3BF501BEBE4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68491" y="2926293"/>
                        <a:ext cx="1221722" cy="5066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5" name="Object 14">
            <a:extLst>
              <a:ext uri="{FF2B5EF4-FFF2-40B4-BE49-F238E27FC236}">
                <a16:creationId xmlns:a16="http://schemas.microsoft.com/office/drawing/2014/main" id="{64264CB0-F5C4-4E82-A254-44880C93F8A7}"/>
              </a:ext>
            </a:extLst>
          </p:cNvPr>
          <p:cNvGraphicFramePr>
            <a:graphicFrameLocks noChangeAspect="1"/>
          </p:cNvGraphicFramePr>
          <p:nvPr>
            <p:extLst>
              <p:ext uri="{D42A27DB-BD31-4B8C-83A1-F6EECF244321}">
                <p14:modId xmlns:p14="http://schemas.microsoft.com/office/powerpoint/2010/main" val="782844121"/>
              </p:ext>
            </p:extLst>
          </p:nvPr>
        </p:nvGraphicFramePr>
        <p:xfrm>
          <a:off x="1354803" y="422808"/>
          <a:ext cx="462861" cy="456256"/>
        </p:xfrm>
        <a:graphic>
          <a:graphicData uri="http://schemas.openxmlformats.org/presentationml/2006/ole">
            <mc:AlternateContent xmlns:mc="http://schemas.openxmlformats.org/markup-compatibility/2006">
              <mc:Choice xmlns:v="urn:schemas-microsoft-com:vml" Requires="v">
                <p:oleObj name="Equation" r:id="rId10" imgW="139700" imgH="139700" progId="Equation.DSMT4">
                  <p:embed/>
                </p:oleObj>
              </mc:Choice>
              <mc:Fallback>
                <p:oleObj name="Equation" r:id="rId10" imgW="139700" imgH="139700" progId="Equation.DSMT4">
                  <p:embed/>
                  <p:pic>
                    <p:nvPicPr>
                      <p:cNvPr id="15" name="Object 14">
                        <a:extLst>
                          <a:ext uri="{FF2B5EF4-FFF2-40B4-BE49-F238E27FC236}">
                            <a16:creationId xmlns:a16="http://schemas.microsoft.com/office/drawing/2014/main" id="{1CB847A4-9299-46AD-BC46-57A0D9029A17}"/>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354803" y="422808"/>
                        <a:ext cx="462861" cy="45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6" name="Object 14">
            <a:extLst>
              <a:ext uri="{FF2B5EF4-FFF2-40B4-BE49-F238E27FC236}">
                <a16:creationId xmlns:a16="http://schemas.microsoft.com/office/drawing/2014/main" id="{199501EB-DEF4-409B-9F53-978FE6BD9B16}"/>
              </a:ext>
            </a:extLst>
          </p:cNvPr>
          <p:cNvGraphicFramePr>
            <a:graphicFrameLocks noChangeAspect="1"/>
          </p:cNvGraphicFramePr>
          <p:nvPr>
            <p:extLst>
              <p:ext uri="{D42A27DB-BD31-4B8C-83A1-F6EECF244321}">
                <p14:modId xmlns:p14="http://schemas.microsoft.com/office/powerpoint/2010/main" val="2272315450"/>
              </p:ext>
            </p:extLst>
          </p:nvPr>
        </p:nvGraphicFramePr>
        <p:xfrm>
          <a:off x="7051336" y="3621048"/>
          <a:ext cx="422234" cy="456256"/>
        </p:xfrm>
        <a:graphic>
          <a:graphicData uri="http://schemas.openxmlformats.org/presentationml/2006/ole">
            <mc:AlternateContent xmlns:mc="http://schemas.openxmlformats.org/markup-compatibility/2006">
              <mc:Choice xmlns:v="urn:schemas-microsoft-com:vml" Requires="v">
                <p:oleObj name="Equation" r:id="rId12" imgW="126835" imgH="139518" progId="Equation.DSMT4">
                  <p:embed/>
                </p:oleObj>
              </mc:Choice>
              <mc:Fallback>
                <p:oleObj name="Equation" r:id="rId12" imgW="126835" imgH="139518" progId="Equation.DSMT4">
                  <p:embed/>
                  <p:pic>
                    <p:nvPicPr>
                      <p:cNvPr id="16" name="Object 14">
                        <a:extLst>
                          <a:ext uri="{FF2B5EF4-FFF2-40B4-BE49-F238E27FC236}">
                            <a16:creationId xmlns:a16="http://schemas.microsoft.com/office/drawing/2014/main" id="{33D5E41A-71FE-47E8-82FF-74E2D5DACEA3}"/>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051336" y="3621048"/>
                        <a:ext cx="422234" cy="456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7" name="Line 11">
            <a:extLst>
              <a:ext uri="{FF2B5EF4-FFF2-40B4-BE49-F238E27FC236}">
                <a16:creationId xmlns:a16="http://schemas.microsoft.com/office/drawing/2014/main" id="{24C04046-174D-4425-B1BB-F70ABE047893}"/>
              </a:ext>
            </a:extLst>
          </p:cNvPr>
          <p:cNvSpPr>
            <a:spLocks noChangeShapeType="1"/>
          </p:cNvSpPr>
          <p:nvPr/>
        </p:nvSpPr>
        <p:spPr bwMode="auto">
          <a:xfrm>
            <a:off x="2428525" y="1505677"/>
            <a:ext cx="3038344" cy="311232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18" name="Oval 33">
            <a:extLst>
              <a:ext uri="{FF2B5EF4-FFF2-40B4-BE49-F238E27FC236}">
                <a16:creationId xmlns:a16="http://schemas.microsoft.com/office/drawing/2014/main" id="{15B2DDE3-92B0-43AA-B3BC-C1C6C90BA146}"/>
              </a:ext>
            </a:extLst>
          </p:cNvPr>
          <p:cNvSpPr>
            <a:spLocks noChangeArrowheads="1"/>
          </p:cNvSpPr>
          <p:nvPr/>
        </p:nvSpPr>
        <p:spPr bwMode="auto">
          <a:xfrm>
            <a:off x="3928835" y="3062578"/>
            <a:ext cx="136392" cy="134804"/>
          </a:xfrm>
          <a:prstGeom prst="ellipse">
            <a:avLst/>
          </a:prstGeom>
          <a:solidFill>
            <a:srgbClr val="000000"/>
          </a:solidFill>
          <a:ln w="9525">
            <a:solidFill>
              <a:schemeClr val="tx1"/>
            </a:solidFill>
            <a:round/>
            <a:headEnd/>
            <a:tailEnd/>
          </a:ln>
        </p:spPr>
        <p:txBody>
          <a:bodyPr wrap="none"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eaLnBrk="1" hangingPunct="1">
              <a:lnSpc>
                <a:spcPct val="100000"/>
              </a:lnSpc>
              <a:spcBef>
                <a:spcPct val="0"/>
              </a:spcBef>
              <a:buFontTx/>
              <a:buNone/>
            </a:pPr>
            <a:endParaRPr lang="pt-BR" altLang="en-US" sz="2400">
              <a:latin typeface="Times New Roman" panose="02020603050405020304" pitchFamily="18" charset="0"/>
            </a:endParaRPr>
          </a:p>
        </p:txBody>
      </p:sp>
      <p:graphicFrame>
        <p:nvGraphicFramePr>
          <p:cNvPr id="19" name="Object 18">
            <a:extLst>
              <a:ext uri="{FF2B5EF4-FFF2-40B4-BE49-F238E27FC236}">
                <a16:creationId xmlns:a16="http://schemas.microsoft.com/office/drawing/2014/main" id="{E2D04FF9-1984-46E3-8617-7AB9DEBE8EA0}"/>
              </a:ext>
            </a:extLst>
          </p:cNvPr>
          <p:cNvGraphicFramePr>
            <a:graphicFrameLocks noChangeAspect="1"/>
          </p:cNvGraphicFramePr>
          <p:nvPr>
            <p:extLst>
              <p:ext uri="{D42A27DB-BD31-4B8C-83A1-F6EECF244321}">
                <p14:modId xmlns:p14="http://schemas.microsoft.com/office/powerpoint/2010/main" val="3249973422"/>
              </p:ext>
            </p:extLst>
          </p:nvPr>
        </p:nvGraphicFramePr>
        <p:xfrm>
          <a:off x="5514751" y="4426903"/>
          <a:ext cx="2367993" cy="596984"/>
        </p:xfrm>
        <a:graphic>
          <a:graphicData uri="http://schemas.openxmlformats.org/presentationml/2006/ole">
            <mc:AlternateContent xmlns:mc="http://schemas.openxmlformats.org/markup-compatibility/2006">
              <mc:Choice xmlns:v="urn:schemas-microsoft-com:vml" Requires="v">
                <p:oleObj name="Equation" r:id="rId14" imgW="965200" imgH="279400" progId="Equation.DSMT4">
                  <p:embed/>
                </p:oleObj>
              </mc:Choice>
              <mc:Fallback>
                <p:oleObj name="Equation" r:id="rId14" imgW="965200" imgH="279400" progId="Equation.DSMT4">
                  <p:embed/>
                  <p:pic>
                    <p:nvPicPr>
                      <p:cNvPr id="19" name="Object 18">
                        <a:extLst>
                          <a:ext uri="{FF2B5EF4-FFF2-40B4-BE49-F238E27FC236}">
                            <a16:creationId xmlns:a16="http://schemas.microsoft.com/office/drawing/2014/main" id="{2C2B32B1-41A1-4864-82B6-88317EB63F54}"/>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514751" y="4426903"/>
                        <a:ext cx="2367993" cy="596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Line 25">
            <a:extLst>
              <a:ext uri="{FF2B5EF4-FFF2-40B4-BE49-F238E27FC236}">
                <a16:creationId xmlns:a16="http://schemas.microsoft.com/office/drawing/2014/main" id="{D8B33860-ABE5-4218-9E5B-3BD5FD9FAB30}"/>
              </a:ext>
            </a:extLst>
          </p:cNvPr>
          <p:cNvSpPr>
            <a:spLocks noChangeShapeType="1"/>
          </p:cNvSpPr>
          <p:nvPr/>
        </p:nvSpPr>
        <p:spPr bwMode="auto">
          <a:xfrm flipH="1">
            <a:off x="1882958" y="3129239"/>
            <a:ext cx="136391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21" name="Line 26">
            <a:extLst>
              <a:ext uri="{FF2B5EF4-FFF2-40B4-BE49-F238E27FC236}">
                <a16:creationId xmlns:a16="http://schemas.microsoft.com/office/drawing/2014/main" id="{D0C0BDB3-A9B3-47F0-AF43-4F88F306BE86}"/>
              </a:ext>
            </a:extLst>
          </p:cNvPr>
          <p:cNvSpPr>
            <a:spLocks noChangeShapeType="1"/>
          </p:cNvSpPr>
          <p:nvPr/>
        </p:nvSpPr>
        <p:spPr bwMode="auto">
          <a:xfrm>
            <a:off x="3246876" y="3129239"/>
            <a:ext cx="75015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pt-BR"/>
          </a:p>
        </p:txBody>
      </p:sp>
      <p:sp>
        <p:nvSpPr>
          <p:cNvPr id="22" name="CaixaDeTexto 21">
            <a:extLst>
              <a:ext uri="{FF2B5EF4-FFF2-40B4-BE49-F238E27FC236}">
                <a16:creationId xmlns:a16="http://schemas.microsoft.com/office/drawing/2014/main" id="{4F2C0DC2-4B43-4643-95C5-3194463D4581}"/>
              </a:ext>
            </a:extLst>
          </p:cNvPr>
          <p:cNvSpPr txBox="1"/>
          <p:nvPr/>
        </p:nvSpPr>
        <p:spPr>
          <a:xfrm>
            <a:off x="5249223" y="1865645"/>
            <a:ext cx="2838110" cy="476995"/>
          </a:xfrm>
          <a:prstGeom prst="rect">
            <a:avLst/>
          </a:prstGeom>
          <a:solidFill>
            <a:schemeClr val="accent1">
              <a:lumMod val="20000"/>
              <a:lumOff val="80000"/>
            </a:schemeClr>
          </a:solidFill>
          <a:ln>
            <a:solidFill>
              <a:srgbClr val="0070C0"/>
            </a:solidFill>
          </a:ln>
        </p:spPr>
        <p:txBody>
          <a:bodyPr>
            <a:spAutoFit/>
          </a:bodyPr>
          <a:lstStyle/>
          <a:p>
            <a:pPr>
              <a:defRPr/>
            </a:pPr>
            <a:r>
              <a:rPr lang="pt-BR" sz="2400" b="1" dirty="0">
                <a:solidFill>
                  <a:srgbClr val="0070C0"/>
                </a:solidFill>
                <a:latin typeface="Arial" panose="020B0604020202020204" pitchFamily="34" charset="0"/>
                <a:cs typeface="Arial" panose="020B0604020202020204" pitchFamily="34" charset="0"/>
              </a:rPr>
              <a:t>Viés Inflacionário</a:t>
            </a:r>
          </a:p>
        </p:txBody>
      </p:sp>
      <p:sp>
        <p:nvSpPr>
          <p:cNvPr id="23" name="Chave Direita 22">
            <a:extLst>
              <a:ext uri="{FF2B5EF4-FFF2-40B4-BE49-F238E27FC236}">
                <a16:creationId xmlns:a16="http://schemas.microsoft.com/office/drawing/2014/main" id="{622445DB-DA9B-458C-BDC8-CFDD6E509D2C}"/>
              </a:ext>
            </a:extLst>
          </p:cNvPr>
          <p:cNvSpPr/>
          <p:nvPr/>
        </p:nvSpPr>
        <p:spPr>
          <a:xfrm>
            <a:off x="4065227" y="2182655"/>
            <a:ext cx="235058" cy="946584"/>
          </a:xfrm>
          <a:prstGeom prst="rightBrace">
            <a:avLst/>
          </a:prstGeom>
          <a:ln w="28575"/>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pt-BR"/>
          </a:p>
        </p:txBody>
      </p:sp>
      <p:cxnSp>
        <p:nvCxnSpPr>
          <p:cNvPr id="24" name="Conector reto 23">
            <a:extLst>
              <a:ext uri="{FF2B5EF4-FFF2-40B4-BE49-F238E27FC236}">
                <a16:creationId xmlns:a16="http://schemas.microsoft.com/office/drawing/2014/main" id="{0D8DD829-ACFE-4AE7-A9A9-F245CFEBFD2D}"/>
              </a:ext>
            </a:extLst>
          </p:cNvPr>
          <p:cNvCxnSpPr/>
          <p:nvPr/>
        </p:nvCxnSpPr>
        <p:spPr>
          <a:xfrm flipH="1">
            <a:off x="4277069" y="2154509"/>
            <a:ext cx="992468" cy="530324"/>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2297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additive="base">
                                        <p:cTn id="11" dur="500" fill="hold"/>
                                        <p:tgtEl>
                                          <p:spTgt spid="11"/>
                                        </p:tgtEl>
                                        <p:attrNameLst>
                                          <p:attrName>ppt_x</p:attrName>
                                        </p:attrNameLst>
                                      </p:cBhvr>
                                      <p:tavLst>
                                        <p:tav tm="0">
                                          <p:val>
                                            <p:strVal val="#ppt_x"/>
                                          </p:val>
                                        </p:tav>
                                        <p:tav tm="100000">
                                          <p:val>
                                            <p:strVal val="#ppt_x"/>
                                          </p:val>
                                        </p:tav>
                                      </p:tavLst>
                                    </p:anim>
                                    <p:anim calcmode="lin" valueType="num">
                                      <p:cBhvr additive="base">
                                        <p:cTn id="12" dur="500" fill="hold"/>
                                        <p:tgtEl>
                                          <p:spTgt spid="11"/>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3"/>
                                        </p:tgtEl>
                                        <p:attrNameLst>
                                          <p:attrName>style.visibility</p:attrName>
                                        </p:attrNameLst>
                                      </p:cBhvr>
                                      <p:to>
                                        <p:strVal val="visible"/>
                                      </p:to>
                                    </p:set>
                                    <p:anim calcmode="lin" valueType="num">
                                      <p:cBhvr additive="base">
                                        <p:cTn id="31" dur="500" fill="hold"/>
                                        <p:tgtEl>
                                          <p:spTgt spid="23"/>
                                        </p:tgtEl>
                                        <p:attrNameLst>
                                          <p:attrName>ppt_x</p:attrName>
                                        </p:attrNameLst>
                                      </p:cBhvr>
                                      <p:tavLst>
                                        <p:tav tm="0">
                                          <p:val>
                                            <p:strVal val="#ppt_x"/>
                                          </p:val>
                                        </p:tav>
                                        <p:tav tm="100000">
                                          <p:val>
                                            <p:strVal val="#ppt_x"/>
                                          </p:val>
                                        </p:tav>
                                      </p:tavLst>
                                    </p:anim>
                                    <p:anim calcmode="lin" valueType="num">
                                      <p:cBhvr additive="base">
                                        <p:cTn id="32" dur="500" fill="hold"/>
                                        <p:tgtEl>
                                          <p:spTgt spid="23"/>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2"/>
                                        </p:tgtEl>
                                        <p:attrNameLst>
                                          <p:attrName>style.visibility</p:attrName>
                                        </p:attrNameLst>
                                      </p:cBhvr>
                                      <p:to>
                                        <p:strVal val="visible"/>
                                      </p:to>
                                    </p:set>
                                    <p:anim calcmode="lin" valueType="num">
                                      <p:cBhvr additive="base">
                                        <p:cTn id="39" dur="500" fill="hold"/>
                                        <p:tgtEl>
                                          <p:spTgt spid="22"/>
                                        </p:tgtEl>
                                        <p:attrNameLst>
                                          <p:attrName>ppt_x</p:attrName>
                                        </p:attrNameLst>
                                      </p:cBhvr>
                                      <p:tavLst>
                                        <p:tav tm="0">
                                          <p:val>
                                            <p:strVal val="#ppt_x"/>
                                          </p:val>
                                        </p:tav>
                                        <p:tav tm="100000">
                                          <p:val>
                                            <p:strVal val="#ppt_x"/>
                                          </p:val>
                                        </p:tav>
                                      </p:tavLst>
                                    </p:anim>
                                    <p:anim calcmode="lin" valueType="num">
                                      <p:cBhvr additive="base">
                                        <p:cTn id="4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3" grpId="0" animBg="1"/>
      <p:bldP spid="22" grpId="0" animBg="1"/>
      <p:bldP spid="2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E624400C-5B9C-47A5-A855-4A3551591AF0}"/>
              </a:ext>
            </a:extLst>
          </p:cNvPr>
          <p:cNvSpPr txBox="1">
            <a:spLocks/>
          </p:cNvSpPr>
          <p:nvPr/>
        </p:nvSpPr>
        <p:spPr>
          <a:xfrm>
            <a:off x="119336" y="123478"/>
            <a:ext cx="8845152" cy="4104456"/>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33400" indent="-533400" algn="just">
              <a:buClr>
                <a:schemeClr val="tx1"/>
              </a:buClr>
              <a:buSzPct val="101000"/>
              <a:buFont typeface="Wingdings" panose="05000000000000000000" pitchFamily="2" charset="2"/>
              <a:buChar char="§"/>
              <a:defRPr/>
            </a:pPr>
            <a:r>
              <a:rPr lang="pt-BR" sz="2000" dirty="0">
                <a:latin typeface="Arial" panose="020B0604020202020204" pitchFamily="34" charset="0"/>
                <a:cs typeface="Arial" panose="020B0604020202020204" pitchFamily="34" charset="0"/>
              </a:rPr>
              <a:t>Como resolver esse problema numericamente ? </a:t>
            </a:r>
            <a:r>
              <a:rPr lang="pt-BR" sz="2000" b="1" dirty="0">
                <a:latin typeface="Arial" panose="020B0604020202020204" pitchFamily="34" charset="0"/>
                <a:cs typeface="Arial" panose="020B0604020202020204" pitchFamily="34" charset="0"/>
              </a:rPr>
              <a:t>(07-2015  e 15-2012)</a:t>
            </a:r>
          </a:p>
          <a:p>
            <a:pPr marL="533400" indent="-533400" algn="just">
              <a:buClr>
                <a:schemeClr val="tx1"/>
              </a:buClr>
              <a:buSzPct val="101000"/>
              <a:buFont typeface="+mj-lt"/>
              <a:buAutoNum type="alphaLcParenR"/>
              <a:defRPr/>
            </a:pPr>
            <a:r>
              <a:rPr lang="pt-BR" sz="2000" dirty="0">
                <a:latin typeface="Arial" panose="020B0604020202020204" pitchFamily="34" charset="0"/>
                <a:cs typeface="Arial" panose="020B0604020202020204" pitchFamily="34" charset="0"/>
              </a:rPr>
              <a:t>Substitua a curva de Phillips (possível </a:t>
            </a:r>
            <a:r>
              <a:rPr lang="pt-BR" sz="2000" i="1" dirty="0">
                <a:latin typeface="Arial" panose="020B0604020202020204" pitchFamily="34" charset="0"/>
                <a:cs typeface="Arial" panose="020B0604020202020204" pitchFamily="34" charset="0"/>
              </a:rPr>
              <a:t>trade-off </a:t>
            </a:r>
            <a:r>
              <a:rPr lang="pt-BR" sz="2000" dirty="0">
                <a:latin typeface="Arial" panose="020B0604020202020204" pitchFamily="34" charset="0"/>
                <a:cs typeface="Arial" panose="020B0604020202020204" pitchFamily="34" charset="0"/>
              </a:rPr>
              <a:t>entre inflação e desemprego) na Função de Perda do Autoridade Monetária. </a:t>
            </a:r>
          </a:p>
          <a:p>
            <a:pPr marL="533400" indent="-533400" algn="just">
              <a:buClr>
                <a:schemeClr val="tx1"/>
              </a:buClr>
              <a:buSzPct val="101000"/>
              <a:buFont typeface="+mj-lt"/>
              <a:buAutoNum type="alphaLcParenR"/>
              <a:defRPr/>
            </a:pPr>
            <a:endParaRPr 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a:defRPr/>
            </a:pPr>
            <a:endParaRPr 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a:defRPr/>
            </a:pPr>
            <a:endParaRPr lang="pt-BR" sz="2000" dirty="0">
              <a:latin typeface="Arial" panose="020B0604020202020204" pitchFamily="34" charset="0"/>
              <a:cs typeface="Arial" panose="020B0604020202020204" pitchFamily="34" charset="0"/>
            </a:endParaRPr>
          </a:p>
          <a:p>
            <a:pPr marL="0" indent="0" algn="just">
              <a:buClr>
                <a:schemeClr val="tx1"/>
              </a:buClr>
              <a:buSzPct val="101000"/>
              <a:buNone/>
              <a:defRPr/>
            </a:pPr>
            <a:endParaRPr lang="pt-BR" sz="2000" dirty="0">
              <a:latin typeface="Arial" panose="020B0604020202020204" pitchFamily="34" charset="0"/>
              <a:cs typeface="Arial" panose="020B0604020202020204" pitchFamily="34" charset="0"/>
            </a:endParaRPr>
          </a:p>
          <a:p>
            <a:pPr marL="0" indent="0" algn="just">
              <a:buClr>
                <a:schemeClr val="tx1"/>
              </a:buClr>
              <a:buSzPct val="101000"/>
              <a:buNone/>
              <a:defRPr/>
            </a:pPr>
            <a:endParaRPr lang="pt-BR" sz="2000" dirty="0">
              <a:latin typeface="Arial" panose="020B0604020202020204" pitchFamily="34" charset="0"/>
              <a:cs typeface="Arial" panose="020B0604020202020204" pitchFamily="34" charset="0"/>
            </a:endParaRPr>
          </a:p>
          <a:p>
            <a:pPr marL="0" indent="0" algn="just">
              <a:buClr>
                <a:schemeClr val="tx1"/>
              </a:buClr>
              <a:buSzPct val="101000"/>
              <a:buNone/>
              <a:defRPr/>
            </a:pPr>
            <a:endParaRPr lang="pt-BR" sz="24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startAt="2"/>
              <a:defRPr/>
            </a:pPr>
            <a:r>
              <a:rPr lang="pt-BR" altLang="pt-BR" sz="2000" dirty="0">
                <a:latin typeface="Arial" panose="020B0604020202020204" pitchFamily="34" charset="0"/>
                <a:cs typeface="Arial" panose="020B0604020202020204" pitchFamily="34" charset="0"/>
              </a:rPr>
              <a:t>Se o governo atua de maneira  </a:t>
            </a:r>
            <a:r>
              <a:rPr lang="pt-BR" altLang="pt-BR" sz="2000" b="1" dirty="0">
                <a:latin typeface="Arial" panose="020B0604020202020204" pitchFamily="34" charset="0"/>
                <a:cs typeface="Arial" panose="020B0604020202020204" pitchFamily="34" charset="0"/>
              </a:rPr>
              <a:t>discricionária</a:t>
            </a:r>
            <a:r>
              <a:rPr lang="pt-BR" altLang="pt-BR" sz="2000" dirty="0">
                <a:latin typeface="Arial" panose="020B0604020202020204" pitchFamily="34" charset="0"/>
                <a:cs typeface="Arial" panose="020B0604020202020204" pitchFamily="34" charset="0"/>
              </a:rPr>
              <a:t>, sua  decisão  consiste  em  minimizar a equação acima, considerando exógena a expectativa de inflação:</a:t>
            </a:r>
            <a:endParaRPr lang="en-US" alt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startAt="2"/>
              <a:defRPr/>
            </a:pPr>
            <a:endParaRPr 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startAt="2"/>
              <a:defRPr/>
            </a:pPr>
            <a:endParaRPr 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startAt="2"/>
              <a:defRPr/>
            </a:pPr>
            <a:endParaRPr 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startAt="2"/>
              <a:defRPr/>
            </a:pPr>
            <a:endParaRPr 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startAt="2"/>
              <a:defRPr/>
            </a:pPr>
            <a:endParaRPr 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mj-lt"/>
              <a:buAutoNum type="alphaLcParenR" startAt="2"/>
              <a:defRPr/>
            </a:pPr>
            <a:endParaRPr lang="pt-BR" sz="2000" dirty="0">
              <a:latin typeface="Arial" panose="020B0604020202020204" pitchFamily="34" charset="0"/>
              <a:cs typeface="Arial" panose="020B0604020202020204" pitchFamily="34" charset="0"/>
            </a:endParaRPr>
          </a:p>
          <a:p>
            <a:pPr marL="533400" indent="-533400" algn="just">
              <a:buClr>
                <a:schemeClr val="tx1"/>
              </a:buClr>
              <a:buSzPct val="101000"/>
              <a:buFont typeface="Wingdings" panose="05000000000000000000" pitchFamily="2" charset="2"/>
              <a:buChar char="§"/>
              <a:defRPr/>
            </a:pPr>
            <a:endParaRPr lang="pt-BR" sz="400" dirty="0">
              <a:latin typeface="Arial" panose="020B0604020202020204" pitchFamily="34" charset="0"/>
              <a:cs typeface="Arial" panose="020B0604020202020204" pitchFamily="34" charset="0"/>
            </a:endParaRPr>
          </a:p>
        </p:txBody>
      </p:sp>
      <p:graphicFrame>
        <p:nvGraphicFramePr>
          <p:cNvPr id="3" name="Object 6">
            <a:extLst>
              <a:ext uri="{FF2B5EF4-FFF2-40B4-BE49-F238E27FC236}">
                <a16:creationId xmlns:a16="http://schemas.microsoft.com/office/drawing/2014/main" id="{D42515D3-DCDB-410F-A00F-37C14194BF9C}"/>
              </a:ext>
            </a:extLst>
          </p:cNvPr>
          <p:cNvGraphicFramePr>
            <a:graphicFrameLocks noChangeAspect="1"/>
          </p:cNvGraphicFramePr>
          <p:nvPr>
            <p:extLst>
              <p:ext uri="{D42A27DB-BD31-4B8C-83A1-F6EECF244321}">
                <p14:modId xmlns:p14="http://schemas.microsoft.com/office/powerpoint/2010/main" val="4137006541"/>
              </p:ext>
            </p:extLst>
          </p:nvPr>
        </p:nvGraphicFramePr>
        <p:xfrm>
          <a:off x="4211960" y="1203598"/>
          <a:ext cx="3143215" cy="833727"/>
        </p:xfrm>
        <a:graphic>
          <a:graphicData uri="http://schemas.openxmlformats.org/presentationml/2006/ole">
            <mc:AlternateContent xmlns:mc="http://schemas.openxmlformats.org/markup-compatibility/2006">
              <mc:Choice xmlns:v="urn:schemas-microsoft-com:vml" Requires="v">
                <p:oleObj name="Equation" r:id="rId2" imgW="1409400" imgH="393480" progId="Equation.DSMT4">
                  <p:embed/>
                </p:oleObj>
              </mc:Choice>
              <mc:Fallback>
                <p:oleObj name="Equation" r:id="rId2" imgW="1409400" imgH="393480" progId="Equation.DSMT4">
                  <p:embed/>
                  <p:pic>
                    <p:nvPicPr>
                      <p:cNvPr id="6" name="Object 6">
                        <a:extLst>
                          <a:ext uri="{FF2B5EF4-FFF2-40B4-BE49-F238E27FC236}">
                            <a16:creationId xmlns:a16="http://schemas.microsoft.com/office/drawing/2014/main" id="{4051D62C-C35E-44E0-AEC4-BBF43AE7708C}"/>
                          </a:ext>
                        </a:extLst>
                      </p:cNvPr>
                      <p:cNvPicPr>
                        <a:picLocks noChangeAspect="1" noChangeArrowheads="1"/>
                      </p:cNvPicPr>
                      <p:nvPr/>
                    </p:nvPicPr>
                    <p:blipFill>
                      <a:blip r:embed="rId3"/>
                      <a:srcRect/>
                      <a:stretch>
                        <a:fillRect/>
                      </a:stretch>
                    </p:blipFill>
                    <p:spPr bwMode="auto">
                      <a:xfrm>
                        <a:off x="4211960" y="1203598"/>
                        <a:ext cx="3143215" cy="833727"/>
                      </a:xfrm>
                      <a:prstGeom prst="rect">
                        <a:avLst/>
                      </a:prstGeom>
                      <a:solidFill>
                        <a:srgbClr val="F2F2F2"/>
                      </a:solidFill>
                      <a:ln w="9525">
                        <a:solidFill>
                          <a:schemeClr val="tx1"/>
                        </a:solidFill>
                        <a:miter lim="800000"/>
                        <a:headEnd/>
                        <a:tailEnd/>
                      </a:ln>
                    </p:spPr>
                  </p:pic>
                </p:oleObj>
              </mc:Fallback>
            </mc:AlternateContent>
          </a:graphicData>
        </a:graphic>
      </p:graphicFrame>
      <p:graphicFrame>
        <p:nvGraphicFramePr>
          <p:cNvPr id="4" name="Object 4">
            <a:extLst>
              <a:ext uri="{FF2B5EF4-FFF2-40B4-BE49-F238E27FC236}">
                <a16:creationId xmlns:a16="http://schemas.microsoft.com/office/drawing/2014/main" id="{0504FB84-C3AE-428F-9F6E-F072860BC440}"/>
              </a:ext>
            </a:extLst>
          </p:cNvPr>
          <p:cNvGraphicFramePr>
            <a:graphicFrameLocks noChangeAspect="1"/>
          </p:cNvGraphicFramePr>
          <p:nvPr>
            <p:extLst>
              <p:ext uri="{D42A27DB-BD31-4B8C-83A1-F6EECF244321}">
                <p14:modId xmlns:p14="http://schemas.microsoft.com/office/powerpoint/2010/main" val="1065165923"/>
              </p:ext>
            </p:extLst>
          </p:nvPr>
        </p:nvGraphicFramePr>
        <p:xfrm>
          <a:off x="800101" y="1275404"/>
          <a:ext cx="3119582" cy="648600"/>
        </p:xfrm>
        <a:graphic>
          <a:graphicData uri="http://schemas.openxmlformats.org/presentationml/2006/ole">
            <mc:AlternateContent xmlns:mc="http://schemas.openxmlformats.org/markup-compatibility/2006">
              <mc:Choice xmlns:v="urn:schemas-microsoft-com:vml" Requires="v">
                <p:oleObj name="Equation" r:id="rId4" imgW="1257120" imgH="279360" progId="Equation.DSMT4">
                  <p:embed/>
                </p:oleObj>
              </mc:Choice>
              <mc:Fallback>
                <p:oleObj name="Equation" r:id="rId4" imgW="1257120" imgH="279360" progId="Equation.DSMT4">
                  <p:embed/>
                  <p:pic>
                    <p:nvPicPr>
                      <p:cNvPr id="5" name="Object 4">
                        <a:extLst>
                          <a:ext uri="{FF2B5EF4-FFF2-40B4-BE49-F238E27FC236}">
                            <a16:creationId xmlns:a16="http://schemas.microsoft.com/office/drawing/2014/main" id="{52774D98-9ED2-4056-96C9-0257665FF9B7}"/>
                          </a:ext>
                        </a:extLst>
                      </p:cNvPr>
                      <p:cNvPicPr>
                        <a:picLocks noChangeAspect="1" noChangeArrowheads="1"/>
                      </p:cNvPicPr>
                      <p:nvPr/>
                    </p:nvPicPr>
                    <p:blipFill>
                      <a:blip r:embed="rId5"/>
                      <a:srcRect/>
                      <a:stretch>
                        <a:fillRect/>
                      </a:stretch>
                    </p:blipFill>
                    <p:spPr bwMode="auto">
                      <a:xfrm>
                        <a:off x="800101" y="1275404"/>
                        <a:ext cx="3119582" cy="648600"/>
                      </a:xfrm>
                      <a:prstGeom prst="rect">
                        <a:avLst/>
                      </a:prstGeom>
                      <a:solidFill>
                        <a:srgbClr val="F2F2F2"/>
                      </a:solidFill>
                      <a:ln w="9525">
                        <a:solidFill>
                          <a:schemeClr val="tx1"/>
                        </a:solidFill>
                        <a:miter lim="800000"/>
                        <a:headEnd/>
                        <a:tailEnd/>
                      </a:ln>
                    </p:spPr>
                  </p:pic>
                </p:oleObj>
              </mc:Fallback>
            </mc:AlternateContent>
          </a:graphicData>
        </a:graphic>
      </p:graphicFrame>
      <p:graphicFrame>
        <p:nvGraphicFramePr>
          <p:cNvPr id="5" name="Object 6">
            <a:extLst>
              <a:ext uri="{FF2B5EF4-FFF2-40B4-BE49-F238E27FC236}">
                <a16:creationId xmlns:a16="http://schemas.microsoft.com/office/drawing/2014/main" id="{832D3DAD-2063-4854-9E0B-2A856F346E79}"/>
              </a:ext>
            </a:extLst>
          </p:cNvPr>
          <p:cNvGraphicFramePr>
            <a:graphicFrameLocks noChangeAspect="1"/>
          </p:cNvGraphicFramePr>
          <p:nvPr>
            <p:extLst>
              <p:ext uri="{D42A27DB-BD31-4B8C-83A1-F6EECF244321}">
                <p14:modId xmlns:p14="http://schemas.microsoft.com/office/powerpoint/2010/main" val="3982713427"/>
              </p:ext>
            </p:extLst>
          </p:nvPr>
        </p:nvGraphicFramePr>
        <p:xfrm>
          <a:off x="4247629" y="2425700"/>
          <a:ext cx="4788867" cy="828675"/>
        </p:xfrm>
        <a:graphic>
          <a:graphicData uri="http://schemas.openxmlformats.org/presentationml/2006/ole">
            <mc:AlternateContent xmlns:mc="http://schemas.openxmlformats.org/markup-compatibility/2006">
              <mc:Choice xmlns:v="urn:schemas-microsoft-com:vml" Requires="v">
                <p:oleObj name="Equation" r:id="rId6" imgW="2311200" imgH="393480" progId="Equation.DSMT4">
                  <p:embed/>
                </p:oleObj>
              </mc:Choice>
              <mc:Fallback>
                <p:oleObj name="Equation" r:id="rId6" imgW="2311200" imgH="393480" progId="Equation.DSMT4">
                  <p:embed/>
                  <p:pic>
                    <p:nvPicPr>
                      <p:cNvPr id="12" name="Object 6">
                        <a:extLst>
                          <a:ext uri="{FF2B5EF4-FFF2-40B4-BE49-F238E27FC236}">
                            <a16:creationId xmlns:a16="http://schemas.microsoft.com/office/drawing/2014/main" id="{6F36D348-F685-488F-BD08-9B8744AAEB8A}"/>
                          </a:ext>
                        </a:extLst>
                      </p:cNvPr>
                      <p:cNvPicPr>
                        <a:picLocks noChangeAspect="1" noChangeArrowheads="1"/>
                      </p:cNvPicPr>
                      <p:nvPr/>
                    </p:nvPicPr>
                    <p:blipFill>
                      <a:blip r:embed="rId7"/>
                      <a:srcRect/>
                      <a:stretch>
                        <a:fillRect/>
                      </a:stretch>
                    </p:blipFill>
                    <p:spPr bwMode="auto">
                      <a:xfrm>
                        <a:off x="4247629" y="2425700"/>
                        <a:ext cx="4788867" cy="828675"/>
                      </a:xfrm>
                      <a:prstGeom prst="rect">
                        <a:avLst/>
                      </a:prstGeom>
                      <a:solidFill>
                        <a:schemeClr val="bg2">
                          <a:lumMod val="90000"/>
                        </a:schemeClr>
                      </a:solidFill>
                      <a:ln>
                        <a:solidFill>
                          <a:schemeClr val="tx1"/>
                        </a:solidFill>
                      </a:ln>
                    </p:spPr>
                  </p:pic>
                </p:oleObj>
              </mc:Fallback>
            </mc:AlternateContent>
          </a:graphicData>
        </a:graphic>
      </p:graphicFrame>
      <p:sp>
        <p:nvSpPr>
          <p:cNvPr id="9" name="Seta: Curva para a Direita 8">
            <a:extLst>
              <a:ext uri="{FF2B5EF4-FFF2-40B4-BE49-F238E27FC236}">
                <a16:creationId xmlns:a16="http://schemas.microsoft.com/office/drawing/2014/main" id="{F715A7BF-4DC7-4507-BAD1-3764392CCA11}"/>
              </a:ext>
            </a:extLst>
          </p:cNvPr>
          <p:cNvSpPr/>
          <p:nvPr/>
        </p:nvSpPr>
        <p:spPr>
          <a:xfrm rot="16200000">
            <a:off x="3468997" y="-645726"/>
            <a:ext cx="405806" cy="5544616"/>
          </a:xfrm>
          <a:prstGeom prst="curvedRightArrow">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ln>
                <a:solidFill>
                  <a:sysClr val="windowText" lastClr="000000"/>
                </a:solidFill>
              </a:ln>
              <a:solidFill>
                <a:schemeClr val="tx1"/>
              </a:solidFill>
            </a:endParaRPr>
          </a:p>
        </p:txBody>
      </p:sp>
      <p:cxnSp>
        <p:nvCxnSpPr>
          <p:cNvPr id="11" name="Conector de Seta Reta 10">
            <a:extLst>
              <a:ext uri="{FF2B5EF4-FFF2-40B4-BE49-F238E27FC236}">
                <a16:creationId xmlns:a16="http://schemas.microsoft.com/office/drawing/2014/main" id="{B09A3CC1-11F9-46F6-BED6-65DC271404D3}"/>
              </a:ext>
            </a:extLst>
          </p:cNvPr>
          <p:cNvCxnSpPr>
            <a:cxnSpLocks/>
            <a:endCxn id="5" idx="0"/>
          </p:cNvCxnSpPr>
          <p:nvPr/>
        </p:nvCxnSpPr>
        <p:spPr>
          <a:xfrm>
            <a:off x="6642062" y="2037325"/>
            <a:ext cx="0" cy="38837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3" name="Object 4">
            <a:extLst>
              <a:ext uri="{FF2B5EF4-FFF2-40B4-BE49-F238E27FC236}">
                <a16:creationId xmlns:a16="http://schemas.microsoft.com/office/drawing/2014/main" id="{5FE436C0-478A-4206-8289-4B2029A72510}"/>
              </a:ext>
            </a:extLst>
          </p:cNvPr>
          <p:cNvGraphicFramePr>
            <a:graphicFrameLocks noChangeAspect="1"/>
          </p:cNvGraphicFramePr>
          <p:nvPr>
            <p:extLst>
              <p:ext uri="{D42A27DB-BD31-4B8C-83A1-F6EECF244321}">
                <p14:modId xmlns:p14="http://schemas.microsoft.com/office/powerpoint/2010/main" val="340093180"/>
              </p:ext>
            </p:extLst>
          </p:nvPr>
        </p:nvGraphicFramePr>
        <p:xfrm>
          <a:off x="2380302" y="4117857"/>
          <a:ext cx="3487842" cy="814971"/>
        </p:xfrm>
        <a:graphic>
          <a:graphicData uri="http://schemas.openxmlformats.org/presentationml/2006/ole">
            <mc:AlternateContent xmlns:mc="http://schemas.openxmlformats.org/markup-compatibility/2006">
              <mc:Choice xmlns:v="urn:schemas-microsoft-com:vml" Requires="v">
                <p:oleObj name="Equation" r:id="rId8" imgW="1586811" imgH="393529" progId="Equation.DSMT4">
                  <p:embed/>
                </p:oleObj>
              </mc:Choice>
              <mc:Fallback>
                <p:oleObj name="Equation" r:id="rId8" imgW="1586811" imgH="393529" progId="Equation.DSMT4">
                  <p:embed/>
                  <p:pic>
                    <p:nvPicPr>
                      <p:cNvPr id="8" name="Object 4">
                        <a:extLst>
                          <a:ext uri="{FF2B5EF4-FFF2-40B4-BE49-F238E27FC236}">
                            <a16:creationId xmlns:a16="http://schemas.microsoft.com/office/drawing/2014/main" id="{4B13F08A-B871-405A-95FE-8F0BBDA02F6D}"/>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380302" y="4117857"/>
                        <a:ext cx="3487842" cy="814971"/>
                      </a:xfrm>
                      <a:prstGeom prst="rect">
                        <a:avLst/>
                      </a:prstGeom>
                      <a:noFill/>
                      <a:ln>
                        <a:solidFill>
                          <a:schemeClr val="tx1"/>
                        </a:solidFill>
                      </a:ln>
                    </p:spPr>
                  </p:pic>
                </p:oleObj>
              </mc:Fallback>
            </mc:AlternateContent>
          </a:graphicData>
        </a:graphic>
      </p:graphicFrame>
      <p:graphicFrame>
        <p:nvGraphicFramePr>
          <p:cNvPr id="14" name="Object 4">
            <a:extLst>
              <a:ext uri="{FF2B5EF4-FFF2-40B4-BE49-F238E27FC236}">
                <a16:creationId xmlns:a16="http://schemas.microsoft.com/office/drawing/2014/main" id="{58F89B5D-B6D6-4218-A628-2B59772933DE}"/>
              </a:ext>
            </a:extLst>
          </p:cNvPr>
          <p:cNvGraphicFramePr>
            <a:graphicFrameLocks noChangeAspect="1"/>
          </p:cNvGraphicFramePr>
          <p:nvPr>
            <p:extLst>
              <p:ext uri="{D42A27DB-BD31-4B8C-83A1-F6EECF244321}">
                <p14:modId xmlns:p14="http://schemas.microsoft.com/office/powerpoint/2010/main" val="2683015640"/>
              </p:ext>
            </p:extLst>
          </p:nvPr>
        </p:nvGraphicFramePr>
        <p:xfrm>
          <a:off x="6516216" y="4107978"/>
          <a:ext cx="1619250" cy="815975"/>
        </p:xfrm>
        <a:graphic>
          <a:graphicData uri="http://schemas.openxmlformats.org/presentationml/2006/ole">
            <mc:AlternateContent xmlns:mc="http://schemas.openxmlformats.org/markup-compatibility/2006">
              <mc:Choice xmlns:v="urn:schemas-microsoft-com:vml" Requires="v">
                <p:oleObj name="Equation" r:id="rId10" imgW="736560" imgH="393480" progId="Equation.DSMT4">
                  <p:embed/>
                </p:oleObj>
              </mc:Choice>
              <mc:Fallback>
                <p:oleObj name="Equation" r:id="rId10" imgW="736560" imgH="393480" progId="Equation.DSMT4">
                  <p:embed/>
                  <p:pic>
                    <p:nvPicPr>
                      <p:cNvPr id="9" name="Object 4">
                        <a:extLst>
                          <a:ext uri="{FF2B5EF4-FFF2-40B4-BE49-F238E27FC236}">
                            <a16:creationId xmlns:a16="http://schemas.microsoft.com/office/drawing/2014/main" id="{A311129B-EBD2-4367-B7E3-7D156C513BAC}"/>
                          </a:ext>
                        </a:extLst>
                      </p:cNvPr>
                      <p:cNvPicPr>
                        <a:picLocks noChangeAspect="1" noChangeArrowheads="1"/>
                      </p:cNvPicPr>
                      <p:nvPr/>
                    </p:nvPicPr>
                    <p:blipFill>
                      <a:blip r:embed="rId11"/>
                      <a:srcRect/>
                      <a:stretch>
                        <a:fillRect/>
                      </a:stretch>
                    </p:blipFill>
                    <p:spPr bwMode="auto">
                      <a:xfrm>
                        <a:off x="6516216" y="4107978"/>
                        <a:ext cx="1619250" cy="815975"/>
                      </a:xfrm>
                      <a:prstGeom prst="rect">
                        <a:avLst/>
                      </a:prstGeom>
                      <a:solidFill>
                        <a:srgbClr val="F2F2F2"/>
                      </a:solidFill>
                      <a:ln w="9525">
                        <a:solidFill>
                          <a:schemeClr val="tx1"/>
                        </a:solidFill>
                        <a:miter lim="800000"/>
                        <a:headEnd/>
                        <a:tailEnd/>
                      </a:ln>
                    </p:spPr>
                  </p:pic>
                </p:oleObj>
              </mc:Fallback>
            </mc:AlternateContent>
          </a:graphicData>
        </a:graphic>
      </p:graphicFrame>
      <p:cxnSp>
        <p:nvCxnSpPr>
          <p:cNvPr id="15" name="Conector de Seta Reta 14">
            <a:extLst>
              <a:ext uri="{FF2B5EF4-FFF2-40B4-BE49-F238E27FC236}">
                <a16:creationId xmlns:a16="http://schemas.microsoft.com/office/drawing/2014/main" id="{9F532CF3-66CA-4472-8DD9-4AC7509A8325}"/>
              </a:ext>
            </a:extLst>
          </p:cNvPr>
          <p:cNvCxnSpPr/>
          <p:nvPr/>
        </p:nvCxnSpPr>
        <p:spPr>
          <a:xfrm>
            <a:off x="5868144" y="4515966"/>
            <a:ext cx="64770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1444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 calcmode="lin" valueType="num">
                                      <p:cBhvr additive="base">
                                        <p:cTn id="31" dur="500" fill="hold"/>
                                        <p:tgtEl>
                                          <p:spTgt spid="5"/>
                                        </p:tgtEl>
                                        <p:attrNameLst>
                                          <p:attrName>ppt_x</p:attrName>
                                        </p:attrNameLst>
                                      </p:cBhvr>
                                      <p:tavLst>
                                        <p:tav tm="0">
                                          <p:val>
                                            <p:strVal val="#ppt_x"/>
                                          </p:val>
                                        </p:tav>
                                        <p:tav tm="100000">
                                          <p:val>
                                            <p:strVal val="#ppt_x"/>
                                          </p:val>
                                        </p:tav>
                                      </p:tavLst>
                                    </p:anim>
                                    <p:anim calcmode="lin" valueType="num">
                                      <p:cBhvr additive="base">
                                        <p:cTn id="3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8" end="8"/>
                                            </p:txEl>
                                          </p:spTgt>
                                        </p:tgtEl>
                                        <p:attrNameLst>
                                          <p:attrName>style.visibility</p:attrName>
                                        </p:attrNameLst>
                                      </p:cBhvr>
                                      <p:to>
                                        <p:strVal val="visible"/>
                                      </p:to>
                                    </p:set>
                                    <p:anim calcmode="lin" valueType="num">
                                      <p:cBhvr additive="base">
                                        <p:cTn id="3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3"/>
                                        </p:tgtEl>
                                        <p:attrNameLst>
                                          <p:attrName>style.visibility</p:attrName>
                                        </p:attrNameLst>
                                      </p:cBhvr>
                                      <p:to>
                                        <p:strVal val="visible"/>
                                      </p:to>
                                    </p:set>
                                    <p:anim calcmode="lin" valueType="num">
                                      <p:cBhvr additive="base">
                                        <p:cTn id="43" dur="500" fill="hold"/>
                                        <p:tgtEl>
                                          <p:spTgt spid="13"/>
                                        </p:tgtEl>
                                        <p:attrNameLst>
                                          <p:attrName>ppt_x</p:attrName>
                                        </p:attrNameLst>
                                      </p:cBhvr>
                                      <p:tavLst>
                                        <p:tav tm="0">
                                          <p:val>
                                            <p:strVal val="#ppt_x"/>
                                          </p:val>
                                        </p:tav>
                                        <p:tav tm="100000">
                                          <p:val>
                                            <p:strVal val="#ppt_x"/>
                                          </p:val>
                                        </p:tav>
                                      </p:tavLst>
                                    </p:anim>
                                    <p:anim calcmode="lin" valueType="num">
                                      <p:cBhvr additive="base">
                                        <p:cTn id="44" dur="500" fill="hold"/>
                                        <p:tgtEl>
                                          <p:spTgt spid="13"/>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4"/>
                                        </p:tgtEl>
                                        <p:attrNameLst>
                                          <p:attrName>style.visibility</p:attrName>
                                        </p:attrNameLst>
                                      </p:cBhvr>
                                      <p:to>
                                        <p:strVal val="visible"/>
                                      </p:to>
                                    </p:set>
                                    <p:anim calcmode="lin" valueType="num">
                                      <p:cBhvr additive="base">
                                        <p:cTn id="47" dur="500" fill="hold"/>
                                        <p:tgtEl>
                                          <p:spTgt spid="14"/>
                                        </p:tgtEl>
                                        <p:attrNameLst>
                                          <p:attrName>ppt_x</p:attrName>
                                        </p:attrNameLst>
                                      </p:cBhvr>
                                      <p:tavLst>
                                        <p:tav tm="0">
                                          <p:val>
                                            <p:strVal val="#ppt_x"/>
                                          </p:val>
                                        </p:tav>
                                        <p:tav tm="100000">
                                          <p:val>
                                            <p:strVal val="#ppt_x"/>
                                          </p:val>
                                        </p:tav>
                                      </p:tavLst>
                                    </p:anim>
                                    <p:anim calcmode="lin" valueType="num">
                                      <p:cBhvr additive="base">
                                        <p:cTn id="48" dur="500" fill="hold"/>
                                        <p:tgtEl>
                                          <p:spTgt spid="14"/>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5"/>
                                        </p:tgtEl>
                                        <p:attrNameLst>
                                          <p:attrName>style.visibility</p:attrName>
                                        </p:attrNameLst>
                                      </p:cBhvr>
                                      <p:to>
                                        <p:strVal val="visible"/>
                                      </p:to>
                                    </p:set>
                                    <p:anim calcmode="lin" valueType="num">
                                      <p:cBhvr additive="base">
                                        <p:cTn id="51" dur="500" fill="hold"/>
                                        <p:tgtEl>
                                          <p:spTgt spid="15"/>
                                        </p:tgtEl>
                                        <p:attrNameLst>
                                          <p:attrName>ppt_x</p:attrName>
                                        </p:attrNameLst>
                                      </p:cBhvr>
                                      <p:tavLst>
                                        <p:tav tm="0">
                                          <p:val>
                                            <p:strVal val="#ppt_x"/>
                                          </p:val>
                                        </p:tav>
                                        <p:tav tm="100000">
                                          <p:val>
                                            <p:strVal val="#ppt_x"/>
                                          </p:val>
                                        </p:tav>
                                      </p:tavLst>
                                    </p:anim>
                                    <p:anim calcmode="lin" valueType="num">
                                      <p:cBhvr additive="base">
                                        <p:cTn id="52"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33E2EA6-8873-4AE1-A4D8-21A1480BDC14}"/>
              </a:ext>
            </a:extLst>
          </p:cNvPr>
          <p:cNvSpPr/>
          <p:nvPr/>
        </p:nvSpPr>
        <p:spPr>
          <a:xfrm>
            <a:off x="179512" y="48270"/>
            <a:ext cx="8784976" cy="784830"/>
          </a:xfrm>
          <a:prstGeom prst="rect">
            <a:avLst/>
          </a:prstGeom>
        </p:spPr>
        <p:txBody>
          <a:bodyPr wrap="square">
            <a:spAutoFit/>
          </a:bodyPr>
          <a:lstStyle/>
          <a:p>
            <a:pPr lvl="0" algn="just" fontAlgn="base"/>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Uma das soluções para o problema da inconsistência temporal da política monetária é a independência do Banco Central.</a:t>
            </a: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BFAA9D91-21D1-4374-9336-5592834C06CD}"/>
              </a:ext>
            </a:extLst>
          </p:cNvPr>
          <p:cNvSpPr txBox="1"/>
          <p:nvPr/>
        </p:nvSpPr>
        <p:spPr>
          <a:xfrm>
            <a:off x="6516216"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Espaço Reservado para Conteúdo 2">
            <a:extLst>
              <a:ext uri="{FF2B5EF4-FFF2-40B4-BE49-F238E27FC236}">
                <a16:creationId xmlns:a16="http://schemas.microsoft.com/office/drawing/2014/main" id="{30597081-3053-4F7A-A595-C29B5BF73A1B}"/>
              </a:ext>
            </a:extLst>
          </p:cNvPr>
          <p:cNvSpPr txBox="1">
            <a:spLocks/>
          </p:cNvSpPr>
          <p:nvPr/>
        </p:nvSpPr>
        <p:spPr>
          <a:xfrm>
            <a:off x="119336" y="843558"/>
            <a:ext cx="8845152" cy="4104456"/>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533400" indent="-533400" algn="just">
              <a:buClr>
                <a:schemeClr val="tx1"/>
              </a:buClr>
              <a:buSzPct val="101000"/>
              <a:buFont typeface="Wingdings" panose="05000000000000000000" pitchFamily="2" charset="2"/>
              <a:buChar char="§"/>
              <a:defRPr/>
            </a:pPr>
            <a:r>
              <a:rPr lang="pt-BR" sz="2000" dirty="0">
                <a:latin typeface="Arial" panose="020B0604020202020204" pitchFamily="34" charset="0"/>
                <a:cs typeface="Arial" panose="020B0604020202020204" pitchFamily="34" charset="0"/>
              </a:rPr>
              <a:t>Como lidar com o problema de inconsistência temporal que, como vimos no item anterior, cria um viés inflacionário ? </a:t>
            </a:r>
          </a:p>
          <a:p>
            <a:pPr marL="533400" indent="-533400" algn="just">
              <a:buClr>
                <a:schemeClr val="tx1"/>
              </a:buClr>
              <a:buSzPct val="101000"/>
              <a:buFont typeface="Wingdings" panose="05000000000000000000" pitchFamily="2" charset="2"/>
              <a:buChar char="§"/>
              <a:defRPr/>
            </a:pPr>
            <a:endParaRPr lang="pt-BR" sz="400" dirty="0">
              <a:latin typeface="Arial" panose="020B0604020202020204" pitchFamily="34" charset="0"/>
              <a:cs typeface="Arial" panose="020B0604020202020204" pitchFamily="34" charset="0"/>
            </a:endParaRPr>
          </a:p>
          <a:p>
            <a:pPr marL="533400" indent="-533400" algn="just">
              <a:buClr>
                <a:schemeClr val="tx1"/>
              </a:buClr>
              <a:buSzPct val="101000"/>
              <a:buFont typeface="Wingdings" panose="05000000000000000000" pitchFamily="2" charset="2"/>
              <a:buChar char="§"/>
              <a:defRPr/>
            </a:pPr>
            <a:r>
              <a:rPr lang="pt-BR" sz="2000" dirty="0">
                <a:latin typeface="Arial" panose="020B0604020202020204" pitchFamily="34" charset="0"/>
                <a:cs typeface="Arial" panose="020B0604020202020204" pitchFamily="34" charset="0"/>
              </a:rPr>
              <a:t>Primeiramente, é importante que o </a:t>
            </a:r>
            <a:r>
              <a:rPr lang="pt-BR" sz="2000" i="1" dirty="0" err="1">
                <a:latin typeface="Arial" panose="020B0604020202020204" pitchFamily="34" charset="0"/>
                <a:cs typeface="Arial" panose="020B0604020202020204" pitchFamily="34" charset="0"/>
              </a:rPr>
              <a:t>policy</a:t>
            </a:r>
            <a:r>
              <a:rPr lang="pt-BR" sz="2000" i="1" dirty="0">
                <a:latin typeface="Arial" panose="020B0604020202020204" pitchFamily="34" charset="0"/>
                <a:cs typeface="Arial" panose="020B0604020202020204" pitchFamily="34" charset="0"/>
              </a:rPr>
              <a:t> </a:t>
            </a:r>
            <a:r>
              <a:rPr lang="pt-BR" sz="2000" i="1" dirty="0" err="1">
                <a:latin typeface="Arial" panose="020B0604020202020204" pitchFamily="34" charset="0"/>
                <a:cs typeface="Arial" panose="020B0604020202020204" pitchFamily="34" charset="0"/>
              </a:rPr>
              <a:t>maker</a:t>
            </a:r>
            <a:r>
              <a:rPr lang="pt-BR" sz="2000" i="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esteja sujeito a uma </a:t>
            </a:r>
            <a:r>
              <a:rPr lang="pt-BR" sz="2000" b="1" dirty="0">
                <a:latin typeface="Arial" panose="020B0604020202020204" pitchFamily="34" charset="0"/>
                <a:cs typeface="Arial" panose="020B0604020202020204" pitchFamily="34" charset="0"/>
              </a:rPr>
              <a:t>regra</a:t>
            </a:r>
            <a:r>
              <a:rPr lang="pt-BR" sz="2000" dirty="0">
                <a:latin typeface="Arial" panose="020B0604020202020204" pitchFamily="34" charset="0"/>
                <a:cs typeface="Arial" panose="020B0604020202020204" pitchFamily="34" charset="0"/>
              </a:rPr>
              <a:t>, de forma a facilitar a </a:t>
            </a:r>
            <a:r>
              <a:rPr lang="pt-BR" sz="2000" b="1" dirty="0">
                <a:latin typeface="Arial" panose="020B0604020202020204" pitchFamily="34" charset="0"/>
                <a:cs typeface="Arial" panose="020B0604020202020204" pitchFamily="34" charset="0"/>
              </a:rPr>
              <a:t>coordenação de expectativas</a:t>
            </a:r>
            <a:r>
              <a:rPr lang="pt-BR" sz="2000" dirty="0">
                <a:latin typeface="Arial" panose="020B0604020202020204" pitchFamily="34" charset="0"/>
                <a:cs typeface="Arial" panose="020B0604020202020204" pitchFamily="34" charset="0"/>
              </a:rPr>
              <a:t>.</a:t>
            </a:r>
          </a:p>
          <a:p>
            <a:pPr marL="533400" indent="-533400" algn="just">
              <a:buClr>
                <a:schemeClr val="tx1"/>
              </a:buClr>
              <a:buSzPct val="101000"/>
              <a:buFont typeface="Wingdings" panose="05000000000000000000" pitchFamily="2" charset="2"/>
              <a:buChar char="§"/>
              <a:defRPr/>
            </a:pPr>
            <a:endParaRPr lang="pt-BR" sz="400" dirty="0">
              <a:latin typeface="Arial" panose="020B0604020202020204" pitchFamily="34" charset="0"/>
              <a:cs typeface="Arial" panose="020B0604020202020204" pitchFamily="34" charset="0"/>
            </a:endParaRPr>
          </a:p>
          <a:p>
            <a:pPr marL="533400" indent="-533400" algn="just">
              <a:buClr>
                <a:schemeClr val="tx1"/>
              </a:buClr>
              <a:buSzPct val="101000"/>
              <a:buFont typeface="Wingdings" panose="05000000000000000000" pitchFamily="2" charset="2"/>
              <a:buChar char="§"/>
              <a:defRPr/>
            </a:pPr>
            <a:r>
              <a:rPr lang="pt-BR" sz="2000" dirty="0">
                <a:latin typeface="Arial" panose="020B0604020202020204" pitchFamily="34" charset="0"/>
                <a:cs typeface="Arial" panose="020B0604020202020204" pitchFamily="34" charset="0"/>
              </a:rPr>
              <a:t>Entretanto, </a:t>
            </a:r>
            <a:r>
              <a:rPr lang="pt-BR" sz="2000" b="1" dirty="0">
                <a:latin typeface="Arial" panose="020B0604020202020204" pitchFamily="34" charset="0"/>
                <a:cs typeface="Arial" panose="020B0604020202020204" pitchFamily="34" charset="0"/>
              </a:rPr>
              <a:t>o que garante que ele não deixará de cumprir a regra ? </a:t>
            </a:r>
            <a:r>
              <a:rPr lang="pt-BR" sz="2000" dirty="0">
                <a:latin typeface="Arial" panose="020B0604020202020204" pitchFamily="34" charset="0"/>
                <a:cs typeface="Arial" panose="020B0604020202020204" pitchFamily="34" charset="0"/>
              </a:rPr>
              <a:t>Ele pode sofrer pressões políticas para uma política expansionista, pode não estar muito convicto de que a regra que gera uma inflação baixa é boa em todos os períodos,... </a:t>
            </a:r>
          </a:p>
          <a:p>
            <a:pPr marL="792000" lvl="1" indent="-252000" algn="just">
              <a:buClr>
                <a:schemeClr val="tx1"/>
              </a:buClr>
              <a:buSzPct val="101000"/>
              <a:buFont typeface="Wingdings" panose="05000000000000000000" pitchFamily="2" charset="2"/>
              <a:buChar char="§"/>
              <a:defRPr/>
            </a:pPr>
            <a:r>
              <a:rPr lang="pt-BR" sz="1900" b="1" dirty="0">
                <a:latin typeface="Arial" panose="020B0604020202020204" pitchFamily="34" charset="0"/>
                <a:cs typeface="Arial" panose="020B0604020202020204" pitchFamily="34" charset="0"/>
              </a:rPr>
              <a:t>Tornar o banco central independente</a:t>
            </a:r>
            <a:r>
              <a:rPr lang="pt-BR" sz="1900" dirty="0">
                <a:latin typeface="Arial" panose="020B0604020202020204" pitchFamily="34" charset="0"/>
                <a:cs typeface="Arial" panose="020B0604020202020204" pitchFamily="34" charset="0"/>
              </a:rPr>
              <a:t>. Dessa forma, o banco central pode resistir comais vigor à pressão política para diminuir o desemprego.</a:t>
            </a:r>
          </a:p>
          <a:p>
            <a:pPr marL="792000" lvl="1" indent="-252000" algn="just">
              <a:buClr>
                <a:schemeClr val="tx1"/>
              </a:buClr>
              <a:buSzPct val="101000"/>
              <a:buFont typeface="Wingdings" panose="05000000000000000000" pitchFamily="2" charset="2"/>
              <a:buChar char="§"/>
              <a:defRPr/>
            </a:pPr>
            <a:r>
              <a:rPr lang="pt-BR" sz="1900" dirty="0">
                <a:latin typeface="Arial" panose="020B0604020202020204" pitchFamily="34" charset="0"/>
                <a:cs typeface="Arial" panose="020B0604020202020204" pitchFamily="34" charset="0"/>
              </a:rPr>
              <a:t>Escolher um </a:t>
            </a:r>
            <a:r>
              <a:rPr lang="pt-BR" sz="1900" b="1" dirty="0">
                <a:latin typeface="Arial" panose="020B0604020202020204" pitchFamily="34" charset="0"/>
                <a:cs typeface="Arial" panose="020B0604020202020204" pitchFamily="34" charset="0"/>
              </a:rPr>
              <a:t>presidente</a:t>
            </a:r>
            <a:r>
              <a:rPr lang="pt-BR" sz="1900" dirty="0">
                <a:latin typeface="Arial" panose="020B0604020202020204" pitchFamily="34" charset="0"/>
                <a:cs typeface="Arial" panose="020B0604020202020204" pitchFamily="34" charset="0"/>
              </a:rPr>
              <a:t> </a:t>
            </a:r>
            <a:r>
              <a:rPr lang="pt-BR" sz="1900" b="1" dirty="0">
                <a:latin typeface="Arial" panose="020B0604020202020204" pitchFamily="34" charset="0"/>
                <a:cs typeface="Arial" panose="020B0604020202020204" pitchFamily="34" charset="0"/>
              </a:rPr>
              <a:t>conservador </a:t>
            </a:r>
            <a:r>
              <a:rPr lang="pt-BR" sz="1900" i="1" dirty="0">
                <a:latin typeface="Arial" panose="020B0604020202020204" pitchFamily="34" charset="0"/>
                <a:cs typeface="Arial" panose="020B0604020202020204" pitchFamily="34" charset="0"/>
              </a:rPr>
              <a:t>(</a:t>
            </a:r>
            <a:r>
              <a:rPr lang="pt-BR" sz="1900" i="1" dirty="0" err="1">
                <a:latin typeface="Arial" panose="020B0604020202020204" pitchFamily="34" charset="0"/>
                <a:cs typeface="Arial" panose="020B0604020202020204" pitchFamily="34" charset="0"/>
              </a:rPr>
              <a:t>Rogoff</a:t>
            </a:r>
            <a:r>
              <a:rPr lang="pt-BR" sz="1900" i="1" dirty="0">
                <a:latin typeface="Arial" panose="020B0604020202020204" pitchFamily="34" charset="0"/>
                <a:cs typeface="Arial" panose="020B0604020202020204" pitchFamily="34" charset="0"/>
              </a:rPr>
              <a:t> – 1995) </a:t>
            </a:r>
            <a:r>
              <a:rPr lang="pt-BR" sz="1900" dirty="0">
                <a:latin typeface="Arial" panose="020B0604020202020204" pitchFamily="34" charset="0"/>
                <a:cs typeface="Arial" panose="020B0604020202020204" pitchFamily="34" charset="0"/>
              </a:rPr>
              <a:t>para o banco central, que seja muito </a:t>
            </a:r>
            <a:r>
              <a:rPr lang="pt-BR" sz="1900" b="1" dirty="0">
                <a:latin typeface="Arial" panose="020B0604020202020204" pitchFamily="34" charset="0"/>
                <a:cs typeface="Arial" panose="020B0604020202020204" pitchFamily="34" charset="0"/>
              </a:rPr>
              <a:t>avesso à inflação</a:t>
            </a:r>
            <a:r>
              <a:rPr lang="pt-BR" sz="19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922262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anim calcmode="lin" valueType="num">
                                      <p:cBhvr additive="base">
                                        <p:cTn id="25"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anim calcmode="lin" valueType="num">
                                      <p:cBhvr additive="base">
                                        <p:cTn id="29"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xEl>
                                              <p:pRg st="6" end="6"/>
                                            </p:txEl>
                                          </p:spTgt>
                                        </p:tgtEl>
                                        <p:attrNameLst>
                                          <p:attrName>style.visibility</p:attrName>
                                        </p:attrNameLst>
                                      </p:cBhvr>
                                      <p:to>
                                        <p:strVal val="visible"/>
                                      </p:to>
                                    </p:set>
                                    <p:anim calcmode="lin" valueType="num">
                                      <p:cBhvr additive="base">
                                        <p:cTn id="33"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1A2B921-1E44-4FCB-BDE9-5621B4136B4B}"/>
              </a:ext>
            </a:extLst>
          </p:cNvPr>
          <p:cNvSpPr/>
          <p:nvPr/>
        </p:nvSpPr>
        <p:spPr>
          <a:xfrm>
            <a:off x="179512" y="48270"/>
            <a:ext cx="8784976" cy="1708160"/>
          </a:xfrm>
          <a:prstGeom prst="rect">
            <a:avLst/>
          </a:prstGeom>
        </p:spPr>
        <p:txBody>
          <a:bodyPr wrap="square">
            <a:spAutoFit/>
          </a:bodyPr>
          <a:lstStyle/>
          <a:p>
            <a:pPr lvl="0" algn="just" fontAlgn="base"/>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A condução da política econômica é marcada por defasagens ou hiatos temporais. Por exemplo, o intervalo de tempo entre a ocorrência de um choque e a reação do Banco Central é chamado de defasagem interna. O hiato temporal entre uma mudança no instrumento de política monetária e os seus efeitos sobre a economia é chamado de defasagem externa.</a:t>
            </a: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35C86A43-5CF9-401C-B1AA-91162812AAD7}"/>
              </a:ext>
            </a:extLst>
          </p:cNvPr>
          <p:cNvSpPr txBox="1"/>
          <p:nvPr/>
        </p:nvSpPr>
        <p:spPr>
          <a:xfrm>
            <a:off x="8028384" y="1275606"/>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Espaço Reservado para Conteúdo 2">
            <a:extLst>
              <a:ext uri="{FF2B5EF4-FFF2-40B4-BE49-F238E27FC236}">
                <a16:creationId xmlns:a16="http://schemas.microsoft.com/office/drawing/2014/main" id="{66FDBBD0-B604-47E2-A0A1-774437CE9C46}"/>
              </a:ext>
            </a:extLst>
          </p:cNvPr>
          <p:cNvSpPr txBox="1">
            <a:spLocks/>
          </p:cNvSpPr>
          <p:nvPr/>
        </p:nvSpPr>
        <p:spPr>
          <a:xfrm>
            <a:off x="107503" y="1807046"/>
            <a:ext cx="8823845" cy="270892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sz="2000" dirty="0">
                <a:latin typeface="Arial" panose="020B0604020202020204" pitchFamily="34" charset="0"/>
                <a:cs typeface="Arial" panose="020B0604020202020204" pitchFamily="34" charset="0"/>
              </a:rPr>
              <a:t>A existência de defasagens de política econômica sugerem certa cautela em uma política discricionária de sintonia fina; tais defasagens podem ser divididas em externa e interna.</a:t>
            </a:r>
          </a:p>
          <a:p>
            <a:pPr algn="just">
              <a:buClr>
                <a:schemeClr val="tx1"/>
              </a:buClr>
              <a:buSzPct val="101000"/>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sz="2000" b="1" dirty="0">
                <a:latin typeface="Arial" panose="020B0604020202020204" pitchFamily="34" charset="0"/>
                <a:cs typeface="Arial" panose="020B0604020202020204" pitchFamily="34" charset="0"/>
              </a:rPr>
              <a:t>Defasagem Externa:</a:t>
            </a:r>
            <a:r>
              <a:rPr lang="pt-BR" sz="2000" dirty="0">
                <a:latin typeface="Arial" panose="020B0604020202020204" pitchFamily="34" charset="0"/>
                <a:cs typeface="Arial" panose="020B0604020202020204" pitchFamily="34" charset="0"/>
              </a:rPr>
              <a:t> período de tempo entre a implementação da política econômica e seus efeitos sobre o setor real da economia.</a:t>
            </a:r>
          </a:p>
          <a:p>
            <a:pPr lvl="1" algn="just">
              <a:buClr>
                <a:schemeClr val="tx1"/>
              </a:buClr>
              <a:buSzPct val="101000"/>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sz="2000" b="1" dirty="0">
                <a:latin typeface="Arial" panose="020B0604020202020204" pitchFamily="34" charset="0"/>
                <a:cs typeface="Arial" panose="020B0604020202020204" pitchFamily="34" charset="0"/>
              </a:rPr>
              <a:t>Defasagem Interna:</a:t>
            </a:r>
            <a:r>
              <a:rPr lang="pt-BR" sz="2000" dirty="0">
                <a:latin typeface="Arial" panose="020B0604020202020204" pitchFamily="34" charset="0"/>
                <a:cs typeface="Arial" panose="020B0604020202020204" pitchFamily="34" charset="0"/>
              </a:rPr>
              <a:t> período de tempo entre o choque a implementação da política econômica. </a:t>
            </a:r>
          </a:p>
        </p:txBody>
      </p:sp>
    </p:spTree>
    <p:extLst>
      <p:ext uri="{BB962C8B-B14F-4D97-AF65-F5344CB8AC3E}">
        <p14:creationId xmlns:p14="http://schemas.microsoft.com/office/powerpoint/2010/main" val="1832762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ângulo 2">
            <a:extLst>
              <a:ext uri="{FF2B5EF4-FFF2-40B4-BE49-F238E27FC236}">
                <a16:creationId xmlns:a16="http://schemas.microsoft.com/office/drawing/2014/main" id="{C357AE0F-2F2C-4988-8707-9266238AB78F}"/>
              </a:ext>
            </a:extLst>
          </p:cNvPr>
          <p:cNvSpPr/>
          <p:nvPr/>
        </p:nvSpPr>
        <p:spPr>
          <a:xfrm>
            <a:off x="107504" y="51470"/>
            <a:ext cx="8928992" cy="1015663"/>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 </a:t>
            </a:r>
            <a:r>
              <a:rPr lang="pt-BR" sz="2000" dirty="0">
                <a:solidFill>
                  <a:srgbClr val="000000"/>
                </a:solidFill>
                <a:latin typeface="Arial" panose="020B0604020202020204" pitchFamily="34" charset="0"/>
                <a:cs typeface="Arial" panose="020B0604020202020204" pitchFamily="34" charset="0"/>
              </a:rPr>
              <a:t>Segundo Friedman, a Curva de Phillips deve ser ampliada pela inclusão das expectativas de inflação. Assim, no curto prazo há uma relação negativa entre inflação e desemprego e no longo prazo a moeda é neutra.</a:t>
            </a:r>
            <a:r>
              <a:rPr lang="pt-BR" sz="2000" dirty="0">
                <a:latin typeface="Arial" panose="020B0604020202020204" pitchFamily="34" charset="0"/>
                <a:cs typeface="Arial" panose="020B0604020202020204" pitchFamily="34" charset="0"/>
              </a:rPr>
              <a:t> </a:t>
            </a:r>
          </a:p>
        </p:txBody>
      </p:sp>
      <p:sp>
        <p:nvSpPr>
          <p:cNvPr id="4" name="CaixaDeTexto 3">
            <a:extLst>
              <a:ext uri="{FF2B5EF4-FFF2-40B4-BE49-F238E27FC236}">
                <a16:creationId xmlns:a16="http://schemas.microsoft.com/office/drawing/2014/main" id="{26DCD059-CE0C-46EB-BAAB-395EAE48FB24}"/>
              </a:ext>
            </a:extLst>
          </p:cNvPr>
          <p:cNvSpPr txBox="1"/>
          <p:nvPr/>
        </p:nvSpPr>
        <p:spPr>
          <a:xfrm>
            <a:off x="7524328" y="65947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5" name="CaixaDeTexto 4">
            <a:extLst>
              <a:ext uri="{FF2B5EF4-FFF2-40B4-BE49-F238E27FC236}">
                <a16:creationId xmlns:a16="http://schemas.microsoft.com/office/drawing/2014/main" id="{219B9AF4-1C71-418A-BEC5-07138D862945}"/>
              </a:ext>
            </a:extLst>
          </p:cNvPr>
          <p:cNvSpPr txBox="1"/>
          <p:nvPr/>
        </p:nvSpPr>
        <p:spPr>
          <a:xfrm>
            <a:off x="179512" y="1576993"/>
            <a:ext cx="8856984" cy="1138773"/>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 curva de Phillips conhecida como versão </a:t>
            </a:r>
            <a:r>
              <a:rPr lang="pt-BR" sz="2000" b="1" dirty="0">
                <a:solidFill>
                  <a:srgbClr val="003399"/>
                </a:solidFill>
                <a:latin typeface="Arial" panose="020B0604020202020204" pitchFamily="34" charset="0"/>
                <a:cs typeface="Arial" panose="020B0604020202020204" pitchFamily="34" charset="0"/>
              </a:rPr>
              <a:t>Friedman-Phelps</a:t>
            </a:r>
            <a:r>
              <a:rPr lang="pt-BR" sz="2000" dirty="0">
                <a:latin typeface="Arial" panose="020B0604020202020204" pitchFamily="34" charset="0"/>
                <a:cs typeface="Arial" panose="020B0604020202020204" pitchFamily="34" charset="0"/>
              </a:rPr>
              <a:t> ou versão </a:t>
            </a:r>
            <a:r>
              <a:rPr lang="pt-BR" sz="2000" b="1" dirty="0" err="1">
                <a:latin typeface="Arial" panose="020B0604020202020204" pitchFamily="34" charset="0"/>
                <a:cs typeface="Arial" panose="020B0604020202020204" pitchFamily="34" charset="0"/>
              </a:rPr>
              <a:t>aceleracionista</a:t>
            </a:r>
            <a:r>
              <a:rPr lang="pt-BR" sz="2000" dirty="0">
                <a:latin typeface="Arial" panose="020B0604020202020204" pitchFamily="34" charset="0"/>
                <a:cs typeface="Arial" panose="020B0604020202020204" pitchFamily="34" charset="0"/>
              </a:rPr>
              <a:t>, nada mais é que uma curva de Phillips com a introdução de </a:t>
            </a:r>
            <a:r>
              <a:rPr lang="pt-BR" sz="2000" b="1" dirty="0">
                <a:latin typeface="Arial" panose="020B0604020202020204" pitchFamily="34" charset="0"/>
                <a:cs typeface="Arial" panose="020B0604020202020204" pitchFamily="34" charset="0"/>
              </a:rPr>
              <a:t>expectativas</a:t>
            </a:r>
            <a:r>
              <a:rPr lang="pt-BR" sz="2000" dirty="0">
                <a:latin typeface="Arial" panose="020B0604020202020204" pitchFamily="34" charset="0"/>
                <a:cs typeface="Arial" panose="020B0604020202020204" pitchFamily="34" charset="0"/>
              </a:rPr>
              <a:t> formadas </a:t>
            </a:r>
            <a:r>
              <a:rPr lang="pt-BR" sz="2000" b="1" dirty="0" err="1">
                <a:latin typeface="Arial" panose="020B0604020202020204" pitchFamily="34" charset="0"/>
                <a:cs typeface="Arial" panose="020B0604020202020204" pitchFamily="34" charset="0"/>
              </a:rPr>
              <a:t>adaptativamente</a:t>
            </a:r>
            <a:r>
              <a:rPr lang="pt-BR" sz="2000" dirty="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p:txBody>
      </p:sp>
      <p:sp>
        <p:nvSpPr>
          <p:cNvPr id="9" name="CaixaDeTexto 8">
            <a:extLst>
              <a:ext uri="{FF2B5EF4-FFF2-40B4-BE49-F238E27FC236}">
                <a16:creationId xmlns:a16="http://schemas.microsoft.com/office/drawing/2014/main" id="{ECF6EA29-F9F5-4C28-976A-41BC42E4BD33}"/>
              </a:ext>
            </a:extLst>
          </p:cNvPr>
          <p:cNvSpPr txBox="1"/>
          <p:nvPr/>
        </p:nvSpPr>
        <p:spPr>
          <a:xfrm>
            <a:off x="179512" y="1126495"/>
            <a:ext cx="8856984" cy="400110"/>
          </a:xfrm>
          <a:prstGeom prst="rect">
            <a:avLst/>
          </a:prstGeom>
          <a:noFill/>
        </p:spPr>
        <p:txBody>
          <a:bodyPr wrap="square" rtlCol="0">
            <a:spAutoFit/>
          </a:bodyPr>
          <a:lstStyle/>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Curva de Phillips Original               </a:t>
            </a:r>
            <a:r>
              <a:rPr lang="pt-BR" sz="2000" dirty="0">
                <a:latin typeface="Arial" panose="020B0604020202020204" pitchFamily="34" charset="0"/>
                <a:cs typeface="Arial" panose="020B0604020202020204" pitchFamily="34" charset="0"/>
              </a:rPr>
              <a:t>: </a:t>
            </a:r>
            <a:r>
              <a:rPr lang="pt-BR" sz="2000" b="1" i="1" dirty="0">
                <a:latin typeface="Arial" panose="020B0604020202020204" pitchFamily="34" charset="0"/>
                <a:cs typeface="Arial" panose="020B0604020202020204" pitchFamily="34" charset="0"/>
              </a:rPr>
              <a:t>trade-off</a:t>
            </a:r>
            <a:r>
              <a:rPr lang="pt-BR" sz="2000" b="1" dirty="0">
                <a:latin typeface="Arial" panose="020B0604020202020204" pitchFamily="34" charset="0"/>
                <a:cs typeface="Arial" panose="020B0604020202020204" pitchFamily="34" charset="0"/>
              </a:rPr>
              <a:t> </a:t>
            </a:r>
            <a:r>
              <a:rPr lang="pt-BR" sz="2000" dirty="0">
                <a:latin typeface="Arial" panose="020B0604020202020204" pitchFamily="34" charset="0"/>
                <a:cs typeface="Arial" panose="020B0604020202020204" pitchFamily="34" charset="0"/>
              </a:rPr>
              <a:t>permanente entre </a:t>
            </a:r>
          </a:p>
        </p:txBody>
      </p:sp>
      <p:graphicFrame>
        <p:nvGraphicFramePr>
          <p:cNvPr id="10" name="Object 14">
            <a:extLst>
              <a:ext uri="{FF2B5EF4-FFF2-40B4-BE49-F238E27FC236}">
                <a16:creationId xmlns:a16="http://schemas.microsoft.com/office/drawing/2014/main" id="{FCD61A94-4083-4BD9-A536-0BF9B8CE9711}"/>
              </a:ext>
            </a:extLst>
          </p:cNvPr>
          <p:cNvGraphicFramePr>
            <a:graphicFrameLocks/>
          </p:cNvGraphicFramePr>
          <p:nvPr>
            <p:extLst>
              <p:ext uri="{D42A27DB-BD31-4B8C-83A1-F6EECF244321}">
                <p14:modId xmlns:p14="http://schemas.microsoft.com/office/powerpoint/2010/main" val="566652459"/>
              </p:ext>
            </p:extLst>
          </p:nvPr>
        </p:nvGraphicFramePr>
        <p:xfrm>
          <a:off x="3675774" y="1083321"/>
          <a:ext cx="968234" cy="494009"/>
        </p:xfrm>
        <a:graphic>
          <a:graphicData uri="http://schemas.openxmlformats.org/presentationml/2006/ole">
            <mc:AlternateContent xmlns:mc="http://schemas.openxmlformats.org/markup-compatibility/2006">
              <mc:Choice xmlns:v="urn:schemas-microsoft-com:vml" Requires="v">
                <p:oleObj name="Equation" r:id="rId2" imgW="545760" imgH="279360" progId="Equation.DSMT4">
                  <p:embed/>
                </p:oleObj>
              </mc:Choice>
              <mc:Fallback>
                <p:oleObj name="Equation" r:id="rId2" imgW="545760" imgH="279360" progId="Equation.DSMT4">
                  <p:embed/>
                  <p:pic>
                    <p:nvPicPr>
                      <p:cNvPr id="7" name="Object 14">
                        <a:extLst>
                          <a:ext uri="{FF2B5EF4-FFF2-40B4-BE49-F238E27FC236}">
                            <a16:creationId xmlns:a16="http://schemas.microsoft.com/office/drawing/2014/main" id="{1C587840-7937-40B6-AE40-110CC6323D9F}"/>
                          </a:ext>
                        </a:extLst>
                      </p:cNvPr>
                      <p:cNvPicPr>
                        <a:picLocks noChangeArrowheads="1"/>
                      </p:cNvPicPr>
                      <p:nvPr/>
                    </p:nvPicPr>
                    <p:blipFill>
                      <a:blip r:embed="rId3"/>
                      <a:srcRect/>
                      <a:stretch>
                        <a:fillRect/>
                      </a:stretch>
                    </p:blipFill>
                    <p:spPr bwMode="auto">
                      <a:xfrm>
                        <a:off x="3675774" y="1083321"/>
                        <a:ext cx="968234" cy="494009"/>
                      </a:xfrm>
                      <a:prstGeom prst="rect">
                        <a:avLst/>
                      </a:prstGeom>
                      <a:noFill/>
                      <a:ln>
                        <a:noFill/>
                      </a:ln>
                      <a:effectLst/>
                    </p:spPr>
                  </p:pic>
                </p:oleObj>
              </mc:Fallback>
            </mc:AlternateContent>
          </a:graphicData>
        </a:graphic>
      </p:graphicFrame>
      <p:graphicFrame>
        <p:nvGraphicFramePr>
          <p:cNvPr id="11" name="Object 14">
            <a:extLst>
              <a:ext uri="{FF2B5EF4-FFF2-40B4-BE49-F238E27FC236}">
                <a16:creationId xmlns:a16="http://schemas.microsoft.com/office/drawing/2014/main" id="{2AF133DE-6EEB-4EB2-8664-6976ECE2E0E5}"/>
              </a:ext>
            </a:extLst>
          </p:cNvPr>
          <p:cNvGraphicFramePr>
            <a:graphicFrameLocks/>
          </p:cNvGraphicFramePr>
          <p:nvPr>
            <p:extLst>
              <p:ext uri="{D42A27DB-BD31-4B8C-83A1-F6EECF244321}">
                <p14:modId xmlns:p14="http://schemas.microsoft.com/office/powerpoint/2010/main" val="1668547636"/>
              </p:ext>
            </p:extLst>
          </p:nvPr>
        </p:nvGraphicFramePr>
        <p:xfrm>
          <a:off x="7956376" y="1057255"/>
          <a:ext cx="968234" cy="449262"/>
        </p:xfrm>
        <a:graphic>
          <a:graphicData uri="http://schemas.openxmlformats.org/presentationml/2006/ole">
            <mc:AlternateContent xmlns:mc="http://schemas.openxmlformats.org/markup-compatibility/2006">
              <mc:Choice xmlns:v="urn:schemas-microsoft-com:vml" Requires="v">
                <p:oleObj name="Equation" r:id="rId4" imgW="406080" imgH="203040" progId="Equation.DSMT4">
                  <p:embed/>
                </p:oleObj>
              </mc:Choice>
              <mc:Fallback>
                <p:oleObj name="Equation" r:id="rId4" imgW="406080" imgH="203040" progId="Equation.DSMT4">
                  <p:embed/>
                  <p:pic>
                    <p:nvPicPr>
                      <p:cNvPr id="10" name="Object 14">
                        <a:extLst>
                          <a:ext uri="{FF2B5EF4-FFF2-40B4-BE49-F238E27FC236}">
                            <a16:creationId xmlns:a16="http://schemas.microsoft.com/office/drawing/2014/main" id="{FCD61A94-4083-4BD9-A536-0BF9B8CE9711}"/>
                          </a:ext>
                        </a:extLst>
                      </p:cNvPr>
                      <p:cNvPicPr>
                        <a:picLocks noChangeArrowheads="1"/>
                      </p:cNvPicPr>
                      <p:nvPr/>
                    </p:nvPicPr>
                    <p:blipFill>
                      <a:blip r:embed="rId5"/>
                      <a:srcRect/>
                      <a:stretch>
                        <a:fillRect/>
                      </a:stretch>
                    </p:blipFill>
                    <p:spPr bwMode="auto">
                      <a:xfrm>
                        <a:off x="7956376" y="1057255"/>
                        <a:ext cx="968234" cy="449262"/>
                      </a:xfrm>
                      <a:prstGeom prst="rect">
                        <a:avLst/>
                      </a:prstGeom>
                      <a:noFill/>
                      <a:ln>
                        <a:noFill/>
                      </a:ln>
                      <a:effectLst/>
                    </p:spPr>
                  </p:pic>
                </p:oleObj>
              </mc:Fallback>
            </mc:AlternateContent>
          </a:graphicData>
        </a:graphic>
      </p:graphicFrame>
      <p:sp>
        <p:nvSpPr>
          <p:cNvPr id="12" name="Rectangle 3">
            <a:extLst>
              <a:ext uri="{FF2B5EF4-FFF2-40B4-BE49-F238E27FC236}">
                <a16:creationId xmlns:a16="http://schemas.microsoft.com/office/drawing/2014/main" id="{033FEE64-3507-462E-9528-9B24D9F1303E}"/>
              </a:ext>
            </a:extLst>
          </p:cNvPr>
          <p:cNvSpPr txBox="1">
            <a:spLocks noChangeArrowheads="1"/>
          </p:cNvSpPr>
          <p:nvPr/>
        </p:nvSpPr>
        <p:spPr>
          <a:xfrm>
            <a:off x="107504" y="2643758"/>
            <a:ext cx="8928992" cy="2218556"/>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altLang="en-US" sz="2000" b="1" dirty="0">
                <a:latin typeface="Arial" panose="020B0604020202020204" pitchFamily="34" charset="0"/>
                <a:cs typeface="Arial" panose="020B0604020202020204" pitchFamily="34" charset="0"/>
              </a:rPr>
              <a:t>CPNK</a:t>
            </a:r>
            <a:r>
              <a:rPr lang="pt-BR" altLang="en-US" sz="2000" dirty="0">
                <a:latin typeface="Arial" panose="020B0604020202020204" pitchFamily="34" charset="0"/>
                <a:cs typeface="Arial" panose="020B0604020202020204" pitchFamily="34" charset="0"/>
              </a:rPr>
              <a:t> (Curva de Phillips Novo Keynesiana): curva de Phillips com fundamentos microeconômicos que incorpora rigidez nominal combinada com a existência de agentes otimizadores e expectativas racionais.</a:t>
            </a:r>
          </a:p>
          <a:p>
            <a:pPr lvl="1" algn="just">
              <a:buClr>
                <a:schemeClr val="tx1"/>
              </a:buClr>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Por qual razão alguns preços se ajustam lentamente ?</a:t>
            </a:r>
          </a:p>
          <a:p>
            <a:pPr lvl="1" algn="just">
              <a:buClr>
                <a:schemeClr val="tx1"/>
              </a:buClr>
              <a:buSzPct val="101000"/>
              <a:buFont typeface="Wingdings" panose="05000000000000000000" pitchFamily="2" charset="2"/>
              <a:buChar char="§"/>
            </a:pPr>
            <a:endParaRPr lang="pt-BR" altLang="en-US" sz="300"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sz="2000" b="1" dirty="0">
                <a:latin typeface="Arial" panose="020B0604020202020204" pitchFamily="34" charset="0"/>
                <a:cs typeface="Arial" panose="020B0604020202020204" pitchFamily="34" charset="0"/>
              </a:rPr>
              <a:t>CPNKH</a:t>
            </a:r>
            <a:r>
              <a:rPr lang="pt-BR" sz="2000" dirty="0">
                <a:latin typeface="Arial" panose="020B0604020202020204" pitchFamily="34" charset="0"/>
                <a:cs typeface="Arial" panose="020B0604020202020204" pitchFamily="34" charset="0"/>
              </a:rPr>
              <a:t> (Curva de Phillips Novo Keynesiana Híbrida): incorpora também a inflação passada, para tratar da dinâmica de algumas séries de inflação que possuem o “problema da persistência”.</a:t>
            </a:r>
            <a:endParaRPr lang="en-US" alt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91462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0"/>
                                        </p:tgtEl>
                                        <p:attrNameLst>
                                          <p:attrName>style.visibility</p:attrName>
                                        </p:attrNameLst>
                                      </p:cBhvr>
                                      <p:to>
                                        <p:strVal val="visible"/>
                                      </p:to>
                                    </p:set>
                                    <p:anim calcmode="lin" valueType="num">
                                      <p:cBhvr additive="base">
                                        <p:cTn id="17" dur="500" fill="hold"/>
                                        <p:tgtEl>
                                          <p:spTgt spid="10"/>
                                        </p:tgtEl>
                                        <p:attrNameLst>
                                          <p:attrName>ppt_x</p:attrName>
                                        </p:attrNameLst>
                                      </p:cBhvr>
                                      <p:tavLst>
                                        <p:tav tm="0">
                                          <p:val>
                                            <p:strVal val="#ppt_x"/>
                                          </p:val>
                                        </p:tav>
                                        <p:tav tm="100000">
                                          <p:val>
                                            <p:strVal val="#ppt_x"/>
                                          </p:val>
                                        </p:tav>
                                      </p:tavLst>
                                    </p:anim>
                                    <p:anim calcmode="lin" valueType="num">
                                      <p:cBhvr additive="base">
                                        <p:cTn id="18" dur="500" fill="hold"/>
                                        <p:tgtEl>
                                          <p:spTgt spid="10"/>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gtEl>
                                        <p:attrNameLst>
                                          <p:attrName>style.visibility</p:attrName>
                                        </p:attrNameLst>
                                      </p:cBhvr>
                                      <p:to>
                                        <p:strVal val="visible"/>
                                      </p:to>
                                    </p:set>
                                    <p:anim calcmode="lin" valueType="num">
                                      <p:cBhvr additive="base">
                                        <p:cTn id="21" dur="500" fill="hold"/>
                                        <p:tgtEl>
                                          <p:spTgt spid="11"/>
                                        </p:tgtEl>
                                        <p:attrNameLst>
                                          <p:attrName>ppt_x</p:attrName>
                                        </p:attrNameLst>
                                      </p:cBhvr>
                                      <p:tavLst>
                                        <p:tav tm="0">
                                          <p:val>
                                            <p:strVal val="#ppt_x"/>
                                          </p:val>
                                        </p:tav>
                                        <p:tav tm="100000">
                                          <p:val>
                                            <p:strVal val="#ppt_x"/>
                                          </p:val>
                                        </p:tav>
                                      </p:tavLst>
                                    </p:anim>
                                    <p:anim calcmode="lin" valueType="num">
                                      <p:cBhvr additive="base">
                                        <p:cTn id="2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anim calcmode="lin" valueType="num">
                                      <p:cBhvr additive="base">
                                        <p:cTn id="2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2">
                                            <p:txEl>
                                              <p:pRg st="0" end="0"/>
                                            </p:txEl>
                                          </p:spTgt>
                                        </p:tgtEl>
                                        <p:attrNameLst>
                                          <p:attrName>style.visibility</p:attrName>
                                        </p:attrNameLst>
                                      </p:cBhvr>
                                      <p:to>
                                        <p:strVal val="visible"/>
                                      </p:to>
                                    </p:set>
                                    <p:anim calcmode="lin" valueType="num">
                                      <p:cBhvr additive="base">
                                        <p:cTn id="33"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12">
                                            <p:txEl>
                                              <p:pRg st="1" end="1"/>
                                            </p:txEl>
                                          </p:spTgt>
                                        </p:tgtEl>
                                        <p:attrNameLst>
                                          <p:attrName>style.visibility</p:attrName>
                                        </p:attrNameLst>
                                      </p:cBhvr>
                                      <p:to>
                                        <p:strVal val="visible"/>
                                      </p:to>
                                    </p:set>
                                    <p:anim calcmode="lin" valueType="num">
                                      <p:cBhvr additive="base">
                                        <p:cTn id="39" dur="500" fill="hold"/>
                                        <p:tgtEl>
                                          <p:spTgt spid="12">
                                            <p:txEl>
                                              <p:pRg st="1" end="1"/>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1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12">
                                            <p:txEl>
                                              <p:pRg st="3" end="3"/>
                                            </p:txEl>
                                          </p:spTgt>
                                        </p:tgtEl>
                                        <p:attrNameLst>
                                          <p:attrName>style.visibility</p:attrName>
                                        </p:attrNameLst>
                                      </p:cBhvr>
                                      <p:to>
                                        <p:strVal val="visible"/>
                                      </p:to>
                                    </p:set>
                                    <p:anim calcmode="lin" valueType="num">
                                      <p:cBhvr additive="base">
                                        <p:cTn id="45" dur="500" fill="hold"/>
                                        <p:tgtEl>
                                          <p:spTgt spid="12">
                                            <p:txEl>
                                              <p:pRg st="3" end="3"/>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1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m 2">
            <a:extLst>
              <a:ext uri="{FF2B5EF4-FFF2-40B4-BE49-F238E27FC236}">
                <a16:creationId xmlns:a16="http://schemas.microsoft.com/office/drawing/2014/main" id="{6975AD4F-A8F7-4E22-8C88-70027A5E0819}"/>
              </a:ext>
            </a:extLst>
          </p:cNvPr>
          <p:cNvPicPr>
            <a:picLocks noChangeAspect="1"/>
          </p:cNvPicPr>
          <p:nvPr/>
        </p:nvPicPr>
        <p:blipFill>
          <a:blip r:embed="rId2"/>
          <a:stretch>
            <a:fillRect/>
          </a:stretch>
        </p:blipFill>
        <p:spPr>
          <a:xfrm>
            <a:off x="0" y="2129002"/>
            <a:ext cx="9144000" cy="2955776"/>
          </a:xfrm>
          <a:prstGeom prst="rect">
            <a:avLst/>
          </a:prstGeom>
        </p:spPr>
      </p:pic>
      <p:sp>
        <p:nvSpPr>
          <p:cNvPr id="2" name="Retângulo 1">
            <a:extLst>
              <a:ext uri="{FF2B5EF4-FFF2-40B4-BE49-F238E27FC236}">
                <a16:creationId xmlns:a16="http://schemas.microsoft.com/office/drawing/2014/main" id="{8BF3C104-E6BB-424C-BB39-199FF1455FEC}"/>
              </a:ext>
            </a:extLst>
          </p:cNvPr>
          <p:cNvSpPr/>
          <p:nvPr/>
        </p:nvSpPr>
        <p:spPr>
          <a:xfrm>
            <a:off x="107503" y="58722"/>
            <a:ext cx="8928993" cy="2723823"/>
          </a:xfrm>
          <a:prstGeom prst="rect">
            <a:avLst/>
          </a:prstGeom>
        </p:spPr>
        <p:txBody>
          <a:bodyPr wrap="square">
            <a:spAutoFit/>
          </a:bodyPr>
          <a:lstStyle/>
          <a:p>
            <a:pPr marL="342900" indent="-342900" algn="just">
              <a:buFont typeface="Wingdings" panose="05000000000000000000" pitchFamily="2" charset="2"/>
              <a:buChar char="§"/>
            </a:pPr>
            <a:r>
              <a:rPr lang="pt-BR" sz="1900" b="1" dirty="0">
                <a:solidFill>
                  <a:srgbClr val="006600"/>
                </a:solidFill>
                <a:latin typeface="Arial" panose="020B0604020202020204" pitchFamily="34" charset="0"/>
                <a:cs typeface="Arial" panose="020B0604020202020204" pitchFamily="34" charset="0"/>
              </a:rPr>
              <a:t>Nessa aula veremos os exercícios referentes a:</a:t>
            </a:r>
          </a:p>
          <a:p>
            <a:pPr marL="800100" lvl="1" indent="-342900" algn="just">
              <a:buFont typeface="Wingdings" panose="05000000000000000000" pitchFamily="2" charset="2"/>
              <a:buChar char="§"/>
            </a:pPr>
            <a:r>
              <a:rPr lang="pt-BR" sz="1900" dirty="0">
                <a:solidFill>
                  <a:srgbClr val="006600"/>
                </a:solidFill>
                <a:latin typeface="Arial" panose="020B0604020202020204" pitchFamily="34" charset="0"/>
                <a:cs typeface="Arial" panose="020B0604020202020204" pitchFamily="34" charset="0"/>
              </a:rPr>
              <a:t>Mercado de Trabalho e Oferta Agregada;</a:t>
            </a:r>
          </a:p>
          <a:p>
            <a:pPr marL="800100" lvl="1" indent="-342900" algn="just">
              <a:buFont typeface="Wingdings" panose="05000000000000000000" pitchFamily="2" charset="2"/>
              <a:buChar char="§"/>
            </a:pPr>
            <a:r>
              <a:rPr lang="pt-BR" sz="1900" dirty="0">
                <a:solidFill>
                  <a:srgbClr val="006600"/>
                </a:solidFill>
                <a:latin typeface="Arial" panose="020B0604020202020204" pitchFamily="34" charset="0"/>
                <a:cs typeface="Arial" panose="020B0604020202020204" pitchFamily="34" charset="0"/>
              </a:rPr>
              <a:t>Curva de Phillips;</a:t>
            </a:r>
          </a:p>
          <a:p>
            <a:pPr marL="800100" lvl="1" indent="-342900" algn="just">
              <a:buFont typeface="Wingdings" panose="05000000000000000000" pitchFamily="2" charset="2"/>
              <a:buChar char="§"/>
            </a:pPr>
            <a:r>
              <a:rPr lang="pt-BR" sz="1900" dirty="0">
                <a:solidFill>
                  <a:srgbClr val="006600"/>
                </a:solidFill>
                <a:latin typeface="Arial" panose="020B0604020202020204" pitchFamily="34" charset="0"/>
                <a:cs typeface="Arial" panose="020B0604020202020204" pitchFamily="34" charset="0"/>
              </a:rPr>
              <a:t>Política Econômica.</a:t>
            </a:r>
            <a:endParaRPr lang="pt-BR" sz="19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O conteúdo é muito extenso e bastante “flexível”.</a:t>
            </a: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Inicialmente faremos as questões até 2020 (usaremos a prova de 2021 para checar o aprendizado).</a:t>
            </a:r>
          </a:p>
          <a:p>
            <a:pPr algn="just"/>
            <a:endParaRPr lang="pt-BR" sz="1900" dirty="0">
              <a:latin typeface="Arial" panose="020B0604020202020204" pitchFamily="34" charset="0"/>
              <a:cs typeface="Arial" panose="020B0604020202020204" pitchFamily="34" charset="0"/>
            </a:endParaRPr>
          </a:p>
          <a:p>
            <a:pPr algn="just"/>
            <a:endParaRPr lang="pt-BR" sz="1900" dirty="0">
              <a:latin typeface="Arial" panose="020B0604020202020204" pitchFamily="34" charset="0"/>
              <a:cs typeface="Arial" panose="020B0604020202020204" pitchFamily="34" charset="0"/>
            </a:endParaRPr>
          </a:p>
        </p:txBody>
      </p:sp>
      <p:sp>
        <p:nvSpPr>
          <p:cNvPr id="9" name="Retângulo 8">
            <a:extLst>
              <a:ext uri="{FF2B5EF4-FFF2-40B4-BE49-F238E27FC236}">
                <a16:creationId xmlns:a16="http://schemas.microsoft.com/office/drawing/2014/main" id="{2BF0804B-A5F1-4179-B0F3-5E5105429A2E}"/>
              </a:ext>
            </a:extLst>
          </p:cNvPr>
          <p:cNvSpPr/>
          <p:nvPr/>
        </p:nvSpPr>
        <p:spPr>
          <a:xfrm>
            <a:off x="8491935" y="2843684"/>
            <a:ext cx="472553" cy="1215850"/>
          </a:xfrm>
          <a:prstGeom prst="rect">
            <a:avLst/>
          </a:prstGeom>
          <a:noFill/>
          <a:ln w="190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10">
            <a:extLst>
              <a:ext uri="{FF2B5EF4-FFF2-40B4-BE49-F238E27FC236}">
                <a16:creationId xmlns:a16="http://schemas.microsoft.com/office/drawing/2014/main" id="{BC739599-2265-4997-B39A-FBA7D281F866}"/>
              </a:ext>
            </a:extLst>
          </p:cNvPr>
          <p:cNvSpPr/>
          <p:nvPr/>
        </p:nvSpPr>
        <p:spPr>
          <a:xfrm>
            <a:off x="8491935" y="4130759"/>
            <a:ext cx="472553" cy="26037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2" name="Retângulo 11">
            <a:extLst>
              <a:ext uri="{FF2B5EF4-FFF2-40B4-BE49-F238E27FC236}">
                <a16:creationId xmlns:a16="http://schemas.microsoft.com/office/drawing/2014/main" id="{AFC95A3C-3292-46AE-BF94-BA12390341A5}"/>
              </a:ext>
            </a:extLst>
          </p:cNvPr>
          <p:cNvSpPr/>
          <p:nvPr/>
        </p:nvSpPr>
        <p:spPr>
          <a:xfrm>
            <a:off x="8491935" y="4462356"/>
            <a:ext cx="472553" cy="250322"/>
          </a:xfrm>
          <a:prstGeom prst="rect">
            <a:avLst/>
          </a:prstGeom>
          <a:no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006600"/>
              </a:solidFill>
            </a:endParaRPr>
          </a:p>
        </p:txBody>
      </p:sp>
      <p:sp>
        <p:nvSpPr>
          <p:cNvPr id="13" name="Retângulo 12">
            <a:extLst>
              <a:ext uri="{FF2B5EF4-FFF2-40B4-BE49-F238E27FC236}">
                <a16:creationId xmlns:a16="http://schemas.microsoft.com/office/drawing/2014/main" id="{233401D1-33E9-4057-BED8-6F2A7DD28663}"/>
              </a:ext>
            </a:extLst>
          </p:cNvPr>
          <p:cNvSpPr/>
          <p:nvPr/>
        </p:nvSpPr>
        <p:spPr>
          <a:xfrm>
            <a:off x="8491935" y="4772051"/>
            <a:ext cx="472553" cy="252125"/>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4" name="Retângulo 13">
            <a:extLst>
              <a:ext uri="{FF2B5EF4-FFF2-40B4-BE49-F238E27FC236}">
                <a16:creationId xmlns:a16="http://schemas.microsoft.com/office/drawing/2014/main" id="{9C182C3A-F59E-4A96-831E-7E8BB0A91B14}"/>
              </a:ext>
            </a:extLst>
          </p:cNvPr>
          <p:cNvSpPr/>
          <p:nvPr/>
        </p:nvSpPr>
        <p:spPr>
          <a:xfrm>
            <a:off x="20096" y="4451420"/>
            <a:ext cx="5127967" cy="251209"/>
          </a:xfrm>
          <a:prstGeom prst="rect">
            <a:avLst/>
          </a:prstGeom>
          <a:noFill/>
          <a:ln w="19050">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006600"/>
              </a:solidFill>
            </a:endParaRPr>
          </a:p>
        </p:txBody>
      </p:sp>
      <p:sp>
        <p:nvSpPr>
          <p:cNvPr id="15" name="Retângulo 14">
            <a:extLst>
              <a:ext uri="{FF2B5EF4-FFF2-40B4-BE49-F238E27FC236}">
                <a16:creationId xmlns:a16="http://schemas.microsoft.com/office/drawing/2014/main" id="{5021A2DA-15FE-485B-A741-26839EA317EC}"/>
              </a:ext>
            </a:extLst>
          </p:cNvPr>
          <p:cNvSpPr/>
          <p:nvPr/>
        </p:nvSpPr>
        <p:spPr>
          <a:xfrm>
            <a:off x="20096" y="4130759"/>
            <a:ext cx="5127967" cy="260371"/>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6" name="Retângulo 15">
            <a:extLst>
              <a:ext uri="{FF2B5EF4-FFF2-40B4-BE49-F238E27FC236}">
                <a16:creationId xmlns:a16="http://schemas.microsoft.com/office/drawing/2014/main" id="{DF410CE7-87F8-4C51-8F1A-A8083C42B69B}"/>
              </a:ext>
            </a:extLst>
          </p:cNvPr>
          <p:cNvSpPr/>
          <p:nvPr/>
        </p:nvSpPr>
        <p:spPr>
          <a:xfrm>
            <a:off x="20096" y="4772051"/>
            <a:ext cx="5127967" cy="242077"/>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357413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5"/>
                                        </p:tgtEl>
                                        <p:attrNameLst>
                                          <p:attrName>style.visibility</p:attrName>
                                        </p:attrNameLst>
                                      </p:cBhvr>
                                      <p:to>
                                        <p:strVal val="visible"/>
                                      </p:to>
                                    </p:set>
                                    <p:anim calcmode="lin" valueType="num">
                                      <p:cBhvr additive="base">
                                        <p:cTn id="17" dur="500" fill="hold"/>
                                        <p:tgtEl>
                                          <p:spTgt spid="15"/>
                                        </p:tgtEl>
                                        <p:attrNameLst>
                                          <p:attrName>ppt_x</p:attrName>
                                        </p:attrNameLst>
                                      </p:cBhvr>
                                      <p:tavLst>
                                        <p:tav tm="0">
                                          <p:val>
                                            <p:strVal val="#ppt_x"/>
                                          </p:val>
                                        </p:tav>
                                        <p:tav tm="100000">
                                          <p:val>
                                            <p:strVal val="#ppt_x"/>
                                          </p:val>
                                        </p:tav>
                                      </p:tavLst>
                                    </p:anim>
                                    <p:anim calcmode="lin" valueType="num">
                                      <p:cBhvr additive="base">
                                        <p:cTn id="18" dur="500" fill="hold"/>
                                        <p:tgtEl>
                                          <p:spTgt spid="15"/>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16"/>
                                        </p:tgtEl>
                                        <p:attrNameLst>
                                          <p:attrName>style.visibility</p:attrName>
                                        </p:attrNameLst>
                                      </p:cBhvr>
                                      <p:to>
                                        <p:strVal val="visible"/>
                                      </p:to>
                                    </p:set>
                                    <p:anim calcmode="lin" valueType="num">
                                      <p:cBhvr additive="base">
                                        <p:cTn id="21" dur="500" fill="hold"/>
                                        <p:tgtEl>
                                          <p:spTgt spid="16"/>
                                        </p:tgtEl>
                                        <p:attrNameLst>
                                          <p:attrName>ppt_x</p:attrName>
                                        </p:attrNameLst>
                                      </p:cBhvr>
                                      <p:tavLst>
                                        <p:tav tm="0">
                                          <p:val>
                                            <p:strVal val="#ppt_x"/>
                                          </p:val>
                                        </p:tav>
                                        <p:tav tm="100000">
                                          <p:val>
                                            <p:strVal val="#ppt_x"/>
                                          </p:val>
                                        </p:tav>
                                      </p:tavLst>
                                    </p:anim>
                                    <p:anim calcmode="lin" valueType="num">
                                      <p:cBhvr additive="base">
                                        <p:cTn id="22" dur="500" fill="hold"/>
                                        <p:tgtEl>
                                          <p:spTgt spid="16"/>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B7F8F98D-04F6-48A4-BDAE-2960235E5D83}"/>
              </a:ext>
            </a:extLst>
          </p:cNvPr>
          <p:cNvSpPr/>
          <p:nvPr/>
        </p:nvSpPr>
        <p:spPr>
          <a:xfrm>
            <a:off x="4716016" y="2574799"/>
            <a:ext cx="3212124" cy="671157"/>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7DFFD99D-4559-48B9-AF25-42D3C8580A75}"/>
              </a:ext>
            </a:extLst>
          </p:cNvPr>
          <p:cNvSpPr txBox="1"/>
          <p:nvPr/>
        </p:nvSpPr>
        <p:spPr>
          <a:xfrm>
            <a:off x="179512" y="195486"/>
            <a:ext cx="8856984" cy="1754326"/>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 curva de Phillips conhecida como versão </a:t>
            </a:r>
            <a:r>
              <a:rPr lang="pt-BR" sz="2000" b="1" dirty="0">
                <a:latin typeface="Arial" panose="020B0604020202020204" pitchFamily="34" charset="0"/>
                <a:cs typeface="Arial" panose="020B0604020202020204" pitchFamily="34" charset="0"/>
              </a:rPr>
              <a:t>Friedman-Phelps</a:t>
            </a:r>
            <a:r>
              <a:rPr lang="pt-BR" sz="2000" dirty="0">
                <a:latin typeface="Arial" panose="020B0604020202020204" pitchFamily="34" charset="0"/>
                <a:cs typeface="Arial" panose="020B0604020202020204" pitchFamily="34" charset="0"/>
              </a:rPr>
              <a:t> ou versão </a:t>
            </a:r>
            <a:r>
              <a:rPr lang="pt-BR" sz="2000" b="1" dirty="0" err="1">
                <a:latin typeface="Arial" panose="020B0604020202020204" pitchFamily="34" charset="0"/>
                <a:cs typeface="Arial" panose="020B0604020202020204" pitchFamily="34" charset="0"/>
              </a:rPr>
              <a:t>aceleracionista</a:t>
            </a:r>
            <a:r>
              <a:rPr lang="pt-BR" sz="2000" dirty="0">
                <a:latin typeface="Arial" panose="020B0604020202020204" pitchFamily="34" charset="0"/>
                <a:cs typeface="Arial" panose="020B0604020202020204" pitchFamily="34" charset="0"/>
              </a:rPr>
              <a:t>, nada mais é que uma curva de Phillips com a introdução de </a:t>
            </a:r>
            <a:r>
              <a:rPr lang="pt-BR" sz="2000" b="1" dirty="0">
                <a:latin typeface="Arial" panose="020B0604020202020204" pitchFamily="34" charset="0"/>
                <a:cs typeface="Arial" panose="020B0604020202020204" pitchFamily="34" charset="0"/>
              </a:rPr>
              <a:t>expectativas</a:t>
            </a:r>
            <a:r>
              <a:rPr lang="pt-BR" sz="2000" dirty="0">
                <a:latin typeface="Arial" panose="020B0604020202020204" pitchFamily="34" charset="0"/>
                <a:cs typeface="Arial" panose="020B0604020202020204" pitchFamily="34" charset="0"/>
              </a:rPr>
              <a:t> formadas </a:t>
            </a:r>
            <a:r>
              <a:rPr lang="pt-BR" sz="2000" b="1" dirty="0" err="1">
                <a:latin typeface="Arial" panose="020B0604020202020204" pitchFamily="34" charset="0"/>
                <a:cs typeface="Arial" panose="020B0604020202020204" pitchFamily="34" charset="0"/>
              </a:rPr>
              <a:t>adaptativamente</a:t>
            </a:r>
            <a:r>
              <a:rPr lang="pt-BR" sz="2000" dirty="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Portanto, suponha que os agentes econômicos formem expectativas da seguinte forma:  </a:t>
            </a:r>
          </a:p>
        </p:txBody>
      </p:sp>
      <p:graphicFrame>
        <p:nvGraphicFramePr>
          <p:cNvPr id="4" name="Object 14">
            <a:extLst>
              <a:ext uri="{FF2B5EF4-FFF2-40B4-BE49-F238E27FC236}">
                <a16:creationId xmlns:a16="http://schemas.microsoft.com/office/drawing/2014/main" id="{195F9A86-EFD5-4688-8CAC-5A557F349E22}"/>
              </a:ext>
            </a:extLst>
          </p:cNvPr>
          <p:cNvGraphicFramePr>
            <a:graphicFrameLocks/>
          </p:cNvGraphicFramePr>
          <p:nvPr>
            <p:extLst>
              <p:ext uri="{D42A27DB-BD31-4B8C-83A1-F6EECF244321}">
                <p14:modId xmlns:p14="http://schemas.microsoft.com/office/powerpoint/2010/main" val="346864634"/>
              </p:ext>
            </p:extLst>
          </p:nvPr>
        </p:nvGraphicFramePr>
        <p:xfrm>
          <a:off x="611560" y="2608490"/>
          <a:ext cx="7316580" cy="614895"/>
        </p:xfrm>
        <a:graphic>
          <a:graphicData uri="http://schemas.openxmlformats.org/presentationml/2006/ole">
            <mc:AlternateContent xmlns:mc="http://schemas.openxmlformats.org/markup-compatibility/2006">
              <mc:Choice xmlns:v="urn:schemas-microsoft-com:vml" Requires="v">
                <p:oleObj name="Equation" r:id="rId2" imgW="3390840" imgH="279360" progId="Equation.DSMT4">
                  <p:embed/>
                </p:oleObj>
              </mc:Choice>
              <mc:Fallback>
                <p:oleObj name="Equation" r:id="rId2" imgW="3390840" imgH="279360" progId="Equation.DSMT4">
                  <p:embed/>
                  <p:pic>
                    <p:nvPicPr>
                      <p:cNvPr id="6" name="Object 14">
                        <a:extLst>
                          <a:ext uri="{FF2B5EF4-FFF2-40B4-BE49-F238E27FC236}">
                            <a16:creationId xmlns:a16="http://schemas.microsoft.com/office/drawing/2014/main" id="{5B59E23C-F607-4E38-B734-4ACE4D14DB2A}"/>
                          </a:ext>
                        </a:extLst>
                      </p:cNvPr>
                      <p:cNvPicPr>
                        <a:picLocks noChangeArrowheads="1"/>
                      </p:cNvPicPr>
                      <p:nvPr/>
                    </p:nvPicPr>
                    <p:blipFill>
                      <a:blip r:embed="rId3"/>
                      <a:srcRect/>
                      <a:stretch>
                        <a:fillRect/>
                      </a:stretch>
                    </p:blipFill>
                    <p:spPr bwMode="auto">
                      <a:xfrm>
                        <a:off x="611560" y="2608490"/>
                        <a:ext cx="7316580" cy="614895"/>
                      </a:xfrm>
                      <a:prstGeom prst="rect">
                        <a:avLst/>
                      </a:prstGeom>
                      <a:noFill/>
                      <a:ln>
                        <a:noFill/>
                      </a:ln>
                      <a:effectLst/>
                    </p:spPr>
                  </p:pic>
                </p:oleObj>
              </mc:Fallback>
            </mc:AlternateContent>
          </a:graphicData>
        </a:graphic>
      </p:graphicFrame>
      <p:graphicFrame>
        <p:nvGraphicFramePr>
          <p:cNvPr id="5" name="Object 14">
            <a:extLst>
              <a:ext uri="{FF2B5EF4-FFF2-40B4-BE49-F238E27FC236}">
                <a16:creationId xmlns:a16="http://schemas.microsoft.com/office/drawing/2014/main" id="{532D59E2-C7FE-47DA-8DC7-16F8488DCDAC}"/>
              </a:ext>
            </a:extLst>
          </p:cNvPr>
          <p:cNvGraphicFramePr>
            <a:graphicFrameLocks/>
          </p:cNvGraphicFramePr>
          <p:nvPr>
            <p:extLst>
              <p:ext uri="{D42A27DB-BD31-4B8C-83A1-F6EECF244321}">
                <p14:modId xmlns:p14="http://schemas.microsoft.com/office/powerpoint/2010/main" val="504252718"/>
              </p:ext>
            </p:extLst>
          </p:nvPr>
        </p:nvGraphicFramePr>
        <p:xfrm>
          <a:off x="611560" y="1964860"/>
          <a:ext cx="6336704" cy="561016"/>
        </p:xfrm>
        <a:graphic>
          <a:graphicData uri="http://schemas.openxmlformats.org/presentationml/2006/ole">
            <mc:AlternateContent xmlns:mc="http://schemas.openxmlformats.org/markup-compatibility/2006">
              <mc:Choice xmlns:v="urn:schemas-microsoft-com:vml" Requires="v">
                <p:oleObj name="Equation" r:id="rId4" imgW="2997000" imgH="253800" progId="Equation.DSMT4">
                  <p:embed/>
                </p:oleObj>
              </mc:Choice>
              <mc:Fallback>
                <p:oleObj name="Equation" r:id="rId4" imgW="2997000" imgH="253800" progId="Equation.DSMT4">
                  <p:embed/>
                  <p:pic>
                    <p:nvPicPr>
                      <p:cNvPr id="7" name="Object 14">
                        <a:extLst>
                          <a:ext uri="{FF2B5EF4-FFF2-40B4-BE49-F238E27FC236}">
                            <a16:creationId xmlns:a16="http://schemas.microsoft.com/office/drawing/2014/main" id="{1C587840-7937-40B6-AE40-110CC6323D9F}"/>
                          </a:ext>
                        </a:extLst>
                      </p:cNvPr>
                      <p:cNvPicPr>
                        <a:picLocks noChangeArrowheads="1"/>
                      </p:cNvPicPr>
                      <p:nvPr/>
                    </p:nvPicPr>
                    <p:blipFill>
                      <a:blip r:embed="rId5"/>
                      <a:srcRect/>
                      <a:stretch>
                        <a:fillRect/>
                      </a:stretch>
                    </p:blipFill>
                    <p:spPr bwMode="auto">
                      <a:xfrm>
                        <a:off x="611560" y="1964860"/>
                        <a:ext cx="6336704" cy="561016"/>
                      </a:xfrm>
                      <a:prstGeom prst="rect">
                        <a:avLst/>
                      </a:prstGeom>
                      <a:noFill/>
                      <a:ln>
                        <a:noFill/>
                      </a:ln>
                      <a:effectLst/>
                    </p:spPr>
                  </p:pic>
                </p:oleObj>
              </mc:Fallback>
            </mc:AlternateContent>
          </a:graphicData>
        </a:graphic>
      </p:graphicFrame>
      <p:cxnSp>
        <p:nvCxnSpPr>
          <p:cNvPr id="6" name="Conector de Seta Reta 5">
            <a:extLst>
              <a:ext uri="{FF2B5EF4-FFF2-40B4-BE49-F238E27FC236}">
                <a16:creationId xmlns:a16="http://schemas.microsoft.com/office/drawing/2014/main" id="{A37A3E02-6557-4490-BA3D-446CCEF34816}"/>
              </a:ext>
            </a:extLst>
          </p:cNvPr>
          <p:cNvCxnSpPr/>
          <p:nvPr/>
        </p:nvCxnSpPr>
        <p:spPr>
          <a:xfrm>
            <a:off x="8028384" y="2888999"/>
            <a:ext cx="720080" cy="0"/>
          </a:xfrm>
          <a:prstGeom prst="straightConnector1">
            <a:avLst/>
          </a:prstGeom>
          <a:ln w="28575">
            <a:solidFill>
              <a:schemeClr val="tx1"/>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8200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gtEl>
                                        <p:attrNameLst>
                                          <p:attrName>style.visibility</p:attrName>
                                        </p:attrNameLst>
                                      </p:cBhvr>
                                      <p:to>
                                        <p:strVal val="visible"/>
                                      </p:to>
                                    </p:set>
                                    <p:anim calcmode="lin" valueType="num">
                                      <p:cBhvr additive="base">
                                        <p:cTn id="27" dur="500" fill="hold"/>
                                        <p:tgtEl>
                                          <p:spTgt spid="6"/>
                                        </p:tgtEl>
                                        <p:attrNameLst>
                                          <p:attrName>ppt_x</p:attrName>
                                        </p:attrNameLst>
                                      </p:cBhvr>
                                      <p:tavLst>
                                        <p:tav tm="0">
                                          <p:val>
                                            <p:strVal val="#ppt_x"/>
                                          </p:val>
                                        </p:tav>
                                        <p:tav tm="100000">
                                          <p:val>
                                            <p:strVal val="#ppt_x"/>
                                          </p:val>
                                        </p:tav>
                                      </p:tavLst>
                                    </p:anim>
                                    <p:anim calcmode="lin" valueType="num">
                                      <p:cBhvr additive="base">
                                        <p:cTn id="2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E004C875-460E-4686-BAA3-5760B41418EA}"/>
              </a:ext>
            </a:extLst>
          </p:cNvPr>
          <p:cNvSpPr txBox="1"/>
          <p:nvPr/>
        </p:nvSpPr>
        <p:spPr>
          <a:xfrm>
            <a:off x="179512" y="987574"/>
            <a:ext cx="8856984" cy="2877711"/>
          </a:xfrm>
          <a:prstGeom prst="rect">
            <a:avLst/>
          </a:prstGeom>
          <a:noFill/>
        </p:spPr>
        <p:txBody>
          <a:bodyPr wrap="square" rtlCol="0">
            <a:spAutoFit/>
          </a:bodyPr>
          <a:lstStyle/>
          <a:p>
            <a:pPr marL="285750" indent="-285750" algn="just">
              <a:buFont typeface="Wingdings" panose="05000000000000000000" pitchFamily="2" charset="2"/>
              <a:buChar char="§"/>
            </a:pPr>
            <a:r>
              <a:rPr lang="pt-BR" sz="2200" dirty="0">
                <a:latin typeface="Arial" panose="020B0604020202020204" pitchFamily="34" charset="0"/>
                <a:cs typeface="Arial" panose="020B0604020202020204" pitchFamily="34" charset="0"/>
              </a:rPr>
              <a:t>No curto prazo existe um </a:t>
            </a:r>
            <a:r>
              <a:rPr lang="pt-BR" sz="2200" i="1" dirty="0">
                <a:latin typeface="Arial" panose="020B0604020202020204" pitchFamily="34" charset="0"/>
                <a:cs typeface="Arial" panose="020B0604020202020204" pitchFamily="34" charset="0"/>
              </a:rPr>
              <a:t>trade-off</a:t>
            </a:r>
            <a:r>
              <a:rPr lang="pt-BR" sz="2200" dirty="0">
                <a:latin typeface="Arial" panose="020B0604020202020204" pitchFamily="34" charset="0"/>
                <a:cs typeface="Arial" panose="020B0604020202020204" pitchFamily="34" charset="0"/>
              </a:rPr>
              <a:t> entre inflação e desemprego.</a:t>
            </a:r>
          </a:p>
          <a:p>
            <a:pPr marL="648000" lvl="1" indent="-28575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Formadas as expectativas de inflação, uma expansão da demanda agregada eleva o produto e reduz o desemprego → a taxa de desemprego fica, temporariamente, menor que a taxa natural.</a:t>
            </a:r>
          </a:p>
          <a:p>
            <a:pPr marL="648000" lvl="1" indent="-28575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200" dirty="0">
                <a:latin typeface="Arial" panose="020B0604020202020204" pitchFamily="34" charset="0"/>
                <a:cs typeface="Arial" panose="020B0604020202020204" pitchFamily="34" charset="0"/>
              </a:rPr>
              <a:t>No longo prazo a moeda (política monetária) é neutra.</a:t>
            </a:r>
          </a:p>
          <a:p>
            <a:pPr marL="648000" lvl="1" indent="-28575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Se a taxa de desemprego for menor que a taxa natural de forma sistemática, a inflação aumentará de forma sistemática.</a:t>
            </a:r>
          </a:p>
          <a:p>
            <a:pPr marL="285750" indent="-285750" algn="just">
              <a:buFont typeface="Wingdings" panose="05000000000000000000" pitchFamily="2" charset="2"/>
              <a:buChar char="§"/>
            </a:pPr>
            <a:endParaRPr lang="pt-BR" sz="2200" dirty="0">
              <a:latin typeface="Arial" panose="020B0604020202020204" pitchFamily="34" charset="0"/>
              <a:cs typeface="Arial" panose="020B0604020202020204" pitchFamily="34" charset="0"/>
            </a:endParaRPr>
          </a:p>
        </p:txBody>
      </p:sp>
      <p:graphicFrame>
        <p:nvGraphicFramePr>
          <p:cNvPr id="3" name="Object 14">
            <a:extLst>
              <a:ext uri="{FF2B5EF4-FFF2-40B4-BE49-F238E27FC236}">
                <a16:creationId xmlns:a16="http://schemas.microsoft.com/office/drawing/2014/main" id="{8F28D996-BD83-4233-A326-0FE37F85F3A3}"/>
              </a:ext>
            </a:extLst>
          </p:cNvPr>
          <p:cNvGraphicFramePr>
            <a:graphicFrameLocks/>
          </p:cNvGraphicFramePr>
          <p:nvPr>
            <p:extLst>
              <p:ext uri="{D42A27DB-BD31-4B8C-83A1-F6EECF244321}">
                <p14:modId xmlns:p14="http://schemas.microsoft.com/office/powerpoint/2010/main" val="3127233589"/>
              </p:ext>
            </p:extLst>
          </p:nvPr>
        </p:nvGraphicFramePr>
        <p:xfrm>
          <a:off x="251519" y="195485"/>
          <a:ext cx="3618731" cy="676385"/>
        </p:xfrm>
        <a:graphic>
          <a:graphicData uri="http://schemas.openxmlformats.org/presentationml/2006/ole">
            <mc:AlternateContent xmlns:mc="http://schemas.openxmlformats.org/markup-compatibility/2006">
              <mc:Choice xmlns:v="urn:schemas-microsoft-com:vml" Requires="v">
                <p:oleObj name="Equation" r:id="rId2" imgW="1473120" imgH="279360" progId="Equation.DSMT4">
                  <p:embed/>
                </p:oleObj>
              </mc:Choice>
              <mc:Fallback>
                <p:oleObj name="Equation" r:id="rId2" imgW="1473120" imgH="279360" progId="Equation.DSMT4">
                  <p:embed/>
                  <p:pic>
                    <p:nvPicPr>
                      <p:cNvPr id="3" name="Object 14">
                        <a:extLst>
                          <a:ext uri="{FF2B5EF4-FFF2-40B4-BE49-F238E27FC236}">
                            <a16:creationId xmlns:a16="http://schemas.microsoft.com/office/drawing/2014/main" id="{5D5363A8-9E9E-4BAA-8FCA-036F86E99BE9}"/>
                          </a:ext>
                        </a:extLst>
                      </p:cNvPr>
                      <p:cNvPicPr>
                        <a:picLocks noChangeArrowheads="1"/>
                      </p:cNvPicPr>
                      <p:nvPr/>
                    </p:nvPicPr>
                    <p:blipFill>
                      <a:blip r:embed="rId3"/>
                      <a:srcRect/>
                      <a:stretch>
                        <a:fillRect/>
                      </a:stretch>
                    </p:blipFill>
                    <p:spPr bwMode="auto">
                      <a:xfrm>
                        <a:off x="251519" y="195485"/>
                        <a:ext cx="3618731" cy="676385"/>
                      </a:xfrm>
                      <a:prstGeom prst="rect">
                        <a:avLst/>
                      </a:prstGeom>
                      <a:solidFill>
                        <a:schemeClr val="bg1">
                          <a:lumMod val="95000"/>
                        </a:schemeClr>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3773237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 calcmode="lin" valueType="num">
                                      <p:cBhvr additive="base">
                                        <p:cTn id="11"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CB87CF5-B84F-468F-8A92-0623B8D027B9}"/>
              </a:ext>
            </a:extLst>
          </p:cNvPr>
          <p:cNvSpPr/>
          <p:nvPr/>
        </p:nvSpPr>
        <p:spPr>
          <a:xfrm>
            <a:off x="179512" y="58722"/>
            <a:ext cx="8784976" cy="1461939"/>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3) QUESTÃO 08 - 2020</a:t>
            </a:r>
          </a:p>
          <a:p>
            <a:pPr algn="just"/>
            <a:r>
              <a:rPr lang="pt-BR" sz="2000" b="0" i="0" dirty="0">
                <a:effectLst/>
                <a:latin typeface="Arial" panose="020B0604020202020204" pitchFamily="34" charset="0"/>
                <a:cs typeface="Arial" panose="020B0604020202020204" pitchFamily="34" charset="0"/>
              </a:rPr>
              <a:t>Avalie as seguintes afirmativas:</a:t>
            </a:r>
          </a:p>
          <a:p>
            <a:pPr algn="just"/>
            <a:r>
              <a:rPr lang="pt-BR" sz="2000" b="1" dirty="0">
                <a:latin typeface="Arial" panose="020B0604020202020204" pitchFamily="34" charset="0"/>
                <a:cs typeface="Arial" panose="020B0604020202020204" pitchFamily="34" charset="0"/>
              </a:rPr>
              <a:t>0) </a:t>
            </a:r>
            <a:r>
              <a:rPr lang="pt-BR" sz="2000" b="0" i="0" dirty="0">
                <a:effectLst/>
                <a:latin typeface="Arial" panose="020B0604020202020204" pitchFamily="34" charset="0"/>
                <a:cs typeface="Arial" panose="020B0604020202020204" pitchFamily="34" charset="0"/>
              </a:rPr>
              <a:t>A indexação contratual a inflação passada reduz os efeitos do desemprego sobre a inflação corrente.</a:t>
            </a:r>
          </a:p>
          <a:p>
            <a:pPr algn="just"/>
            <a:endParaRPr lang="pt-BR" sz="500" b="1" dirty="0">
              <a:latin typeface="Arial" panose="020B0604020202020204" pitchFamily="34" charset="0"/>
              <a:cs typeface="Arial" panose="020B0604020202020204" pitchFamily="34" charset="0"/>
            </a:endParaRPr>
          </a:p>
        </p:txBody>
      </p:sp>
      <p:grpSp>
        <p:nvGrpSpPr>
          <p:cNvPr id="7" name="Agrupar 6">
            <a:extLst>
              <a:ext uri="{FF2B5EF4-FFF2-40B4-BE49-F238E27FC236}">
                <a16:creationId xmlns:a16="http://schemas.microsoft.com/office/drawing/2014/main" id="{F30D99B3-3E37-4A5C-A48E-9E8393A28C9F}"/>
              </a:ext>
            </a:extLst>
          </p:cNvPr>
          <p:cNvGrpSpPr/>
          <p:nvPr/>
        </p:nvGrpSpPr>
        <p:grpSpPr>
          <a:xfrm>
            <a:off x="4644008" y="1019512"/>
            <a:ext cx="936104" cy="400110"/>
            <a:chOff x="7380312" y="4123988"/>
            <a:chExt cx="936104" cy="400110"/>
          </a:xfrm>
        </p:grpSpPr>
        <p:sp>
          <p:nvSpPr>
            <p:cNvPr id="8" name="CaixaDeTexto 7">
              <a:extLst>
                <a:ext uri="{FF2B5EF4-FFF2-40B4-BE49-F238E27FC236}">
                  <a16:creationId xmlns:a16="http://schemas.microsoft.com/office/drawing/2014/main" id="{59DD5490-D6A6-4687-B8DD-0EEAA61E9151}"/>
                </a:ext>
              </a:extLst>
            </p:cNvPr>
            <p:cNvSpPr txBox="1"/>
            <p:nvPr/>
          </p:nvSpPr>
          <p:spPr>
            <a:xfrm>
              <a:off x="7380312" y="4123988"/>
              <a:ext cx="936104"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 → A</a:t>
              </a:r>
            </a:p>
          </p:txBody>
        </p:sp>
        <p:cxnSp>
          <p:nvCxnSpPr>
            <p:cNvPr id="9" name="Conector reto 8">
              <a:extLst>
                <a:ext uri="{FF2B5EF4-FFF2-40B4-BE49-F238E27FC236}">
                  <a16:creationId xmlns:a16="http://schemas.microsoft.com/office/drawing/2014/main" id="{C8119A3E-51D4-4421-9B71-058C36734E7D}"/>
                </a:ext>
              </a:extLst>
            </p:cNvPr>
            <p:cNvCxnSpPr>
              <a:cxnSpLocks/>
            </p:cNvCxnSpPr>
            <p:nvPr/>
          </p:nvCxnSpPr>
          <p:spPr>
            <a:xfrm>
              <a:off x="7452320" y="4195996"/>
              <a:ext cx="18002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Conector reto 9">
              <a:extLst>
                <a:ext uri="{FF2B5EF4-FFF2-40B4-BE49-F238E27FC236}">
                  <a16:creationId xmlns:a16="http://schemas.microsoft.com/office/drawing/2014/main" id="{AA295294-3BAE-4964-AFD9-47A6E07D4255}"/>
                </a:ext>
              </a:extLst>
            </p:cNvPr>
            <p:cNvCxnSpPr>
              <a:cxnSpLocks/>
            </p:cNvCxnSpPr>
            <p:nvPr/>
          </p:nvCxnSpPr>
          <p:spPr>
            <a:xfrm flipV="1">
              <a:off x="7452320" y="4195996"/>
              <a:ext cx="180020"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0" name="Rectangle 4">
            <a:extLst>
              <a:ext uri="{FF2B5EF4-FFF2-40B4-BE49-F238E27FC236}">
                <a16:creationId xmlns:a16="http://schemas.microsoft.com/office/drawing/2014/main" id="{65D63E57-6BFC-4F56-83C3-5DEF2AD792DC}"/>
              </a:ext>
            </a:extLst>
          </p:cNvPr>
          <p:cNvSpPr txBox="1">
            <a:spLocks noChangeArrowheads="1"/>
          </p:cNvSpPr>
          <p:nvPr/>
        </p:nvSpPr>
        <p:spPr>
          <a:xfrm>
            <a:off x="179512" y="1502171"/>
            <a:ext cx="8784976" cy="45259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A </a:t>
            </a:r>
            <a:r>
              <a:rPr lang="en-US" altLang="en-US" sz="2000" dirty="0" err="1">
                <a:latin typeface="Arial" panose="020B0604020202020204" pitchFamily="34" charset="0"/>
                <a:cs typeface="Arial" panose="020B0604020202020204" pitchFamily="34" charset="0"/>
              </a:rPr>
              <a:t>indexação</a:t>
            </a:r>
            <a:r>
              <a:rPr lang="en-US" altLang="en-US" sz="2000" dirty="0">
                <a:latin typeface="Arial" panose="020B0604020202020204" pitchFamily="34" charset="0"/>
                <a:cs typeface="Arial" panose="020B0604020202020204" pitchFamily="34" charset="0"/>
              </a:rPr>
              <a:t> dos </a:t>
            </a:r>
            <a:r>
              <a:rPr lang="en-US" altLang="en-US" sz="2000" dirty="0" err="1">
                <a:latin typeface="Arial" panose="020B0604020202020204" pitchFamily="34" charset="0"/>
                <a:cs typeface="Arial" panose="020B0604020202020204" pitchFamily="34" charset="0"/>
              </a:rPr>
              <a:t>salários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passa</a:t>
            </a:r>
            <a:r>
              <a:rPr lang="en-US" altLang="en-US" sz="2000" dirty="0">
                <a:latin typeface="Arial" panose="020B0604020202020204" pitchFamily="34" charset="0"/>
                <a:cs typeface="Arial" panose="020B0604020202020204" pitchFamily="34" charset="0"/>
              </a:rPr>
              <a:t> a </a:t>
            </a:r>
            <a:r>
              <a:rPr lang="en-US" altLang="en-US" sz="2000" dirty="0" err="1">
                <a:latin typeface="Arial" panose="020B0604020202020204" pitchFamily="34" charset="0"/>
                <a:cs typeface="Arial" panose="020B0604020202020204" pitchFamily="34" charset="0"/>
              </a:rPr>
              <a:t>prevalecer</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quando</a:t>
            </a:r>
            <a:r>
              <a:rPr lang="en-US" altLang="en-US" sz="2000" dirty="0">
                <a:latin typeface="Arial" panose="020B0604020202020204" pitchFamily="34" charset="0"/>
                <a:cs typeface="Arial" panose="020B0604020202020204" pitchFamily="34" charset="0"/>
              </a:rPr>
              <a:t> a </a:t>
            </a:r>
            <a:r>
              <a:rPr lang="en-US" altLang="en-US" sz="2000" dirty="0" err="1">
                <a:latin typeface="Arial" panose="020B0604020202020204" pitchFamily="34" charset="0"/>
                <a:cs typeface="Arial" panose="020B0604020202020204" pitchFamily="34" charset="0"/>
              </a:rPr>
              <a:t>inflação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está</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alta.</a:t>
            </a:r>
            <a:endParaRPr lang="en-US" altLang="en-US" sz="2000" dirty="0">
              <a:latin typeface="Arial" panose="020B0604020202020204" pitchFamily="34" charset="0"/>
              <a:cs typeface="Arial" panose="020B0604020202020204" pitchFamily="34" charset="0"/>
            </a:endParaRPr>
          </a:p>
          <a:p>
            <a:pPr algn="just">
              <a:buFont typeface="Wingdings" panose="05000000000000000000" pitchFamily="2" charset="2"/>
              <a:buChar char="§"/>
            </a:pPr>
            <a:r>
              <a:rPr lang="en-US" altLang="en-US" sz="2000" dirty="0" err="1">
                <a:latin typeface="Arial" panose="020B0604020202020204" pitchFamily="34" charset="0"/>
                <a:cs typeface="Arial" panose="020B0604020202020204" pitchFamily="34" charset="0"/>
              </a:rPr>
              <a:t>Seja</a:t>
            </a:r>
            <a:r>
              <a:rPr lang="en-US" altLang="en-US" sz="20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sym typeface="Symbol" panose="05050102010706020507" pitchFamily="18" charset="2"/>
              </a:rPr>
              <a:t> a </a:t>
            </a:r>
            <a:r>
              <a:rPr lang="en-US" altLang="en-US" sz="2000" dirty="0" err="1">
                <a:latin typeface="Arial" panose="020B0604020202020204" pitchFamily="34" charset="0"/>
                <a:cs typeface="Arial" panose="020B0604020202020204" pitchFamily="34" charset="0"/>
                <a:sym typeface="Symbol" panose="05050102010706020507" pitchFamily="18" charset="2"/>
              </a:rPr>
              <a:t>proporção</a:t>
            </a:r>
            <a:r>
              <a:rPr lang="en-US" altLang="en-US" sz="2000" dirty="0">
                <a:latin typeface="Arial" panose="020B0604020202020204" pitchFamily="34" charset="0"/>
                <a:cs typeface="Arial" panose="020B0604020202020204" pitchFamily="34" charset="0"/>
                <a:sym typeface="Symbol" panose="05050102010706020507" pitchFamily="18" charset="2"/>
              </a:rPr>
              <a:t> dos </a:t>
            </a:r>
            <a:r>
              <a:rPr lang="en-US" altLang="en-US" sz="2000" dirty="0" err="1">
                <a:latin typeface="Arial" panose="020B0604020202020204" pitchFamily="34" charset="0"/>
                <a:cs typeface="Arial" panose="020B0604020202020204" pitchFamily="34" charset="0"/>
                <a:sym typeface="Symbol" panose="05050102010706020507" pitchFamily="18" charset="2"/>
              </a:rPr>
              <a:t>salários</a:t>
            </a:r>
            <a:r>
              <a:rPr lang="en-US" altLang="en-US" sz="2000" dirty="0">
                <a:latin typeface="Arial" panose="020B0604020202020204" pitchFamily="34" charset="0"/>
                <a:cs typeface="Arial" panose="020B0604020202020204" pitchFamily="34" charset="0"/>
                <a:sym typeface="Symbol" panose="05050102010706020507" pitchFamily="18" charset="2"/>
              </a:rPr>
              <a:t> (</a:t>
            </a:r>
            <a:r>
              <a:rPr lang="en-US" altLang="en-US" sz="2000" dirty="0" err="1">
                <a:latin typeface="Arial" panose="020B0604020202020204" pitchFamily="34" charset="0"/>
                <a:cs typeface="Arial" panose="020B0604020202020204" pitchFamily="34" charset="0"/>
                <a:sym typeface="Symbol" panose="05050102010706020507" pitchFamily="18" charset="2"/>
              </a:rPr>
              <a:t>contratos</a:t>
            </a:r>
            <a:r>
              <a:rPr lang="en-US" altLang="en-US" sz="2000" dirty="0">
                <a:latin typeface="Arial" panose="020B0604020202020204" pitchFamily="34" charset="0"/>
                <a:cs typeface="Arial" panose="020B0604020202020204" pitchFamily="34" charset="0"/>
                <a:sym typeface="Symbol" panose="05050102010706020507" pitchFamily="18" charset="2"/>
              </a:rPr>
              <a:t>) </a:t>
            </a:r>
            <a:r>
              <a:rPr lang="en-US" altLang="en-US" sz="2000" dirty="0" err="1">
                <a:latin typeface="Arial" panose="020B0604020202020204" pitchFamily="34" charset="0"/>
                <a:cs typeface="Arial" panose="020B0604020202020204" pitchFamily="34" charset="0"/>
                <a:sym typeface="Symbol" panose="05050102010706020507" pitchFamily="18" charset="2"/>
              </a:rPr>
              <a:t>indexados</a:t>
            </a:r>
            <a:r>
              <a:rPr lang="en-US" altLang="en-US" sz="2000" dirty="0">
                <a:latin typeface="Arial" panose="020B0604020202020204" pitchFamily="34" charset="0"/>
                <a:cs typeface="Arial" panose="020B0604020202020204" pitchFamily="34" charset="0"/>
                <a:sym typeface="Symbol" panose="05050102010706020507" pitchFamily="18" charset="2"/>
              </a:rPr>
              <a:t> à </a:t>
            </a:r>
            <a:r>
              <a:rPr lang="en-US" altLang="en-US" sz="2000" dirty="0" err="1">
                <a:latin typeface="Arial" panose="020B0604020202020204" pitchFamily="34" charset="0"/>
                <a:cs typeface="Arial" panose="020B0604020202020204" pitchFamily="34" charset="0"/>
                <a:sym typeface="Symbol" panose="05050102010706020507" pitchFamily="18" charset="2"/>
              </a:rPr>
              <a:t>inflação</a:t>
            </a:r>
            <a:r>
              <a:rPr lang="en-US" altLang="en-US" sz="2000" dirty="0">
                <a:latin typeface="Arial" panose="020B0604020202020204" pitchFamily="34" charset="0"/>
                <a:cs typeface="Arial" panose="020B0604020202020204" pitchFamily="34" charset="0"/>
                <a:sym typeface="Symbol" panose="05050102010706020507" pitchFamily="18" charset="2"/>
              </a:rPr>
              <a:t> </a:t>
            </a:r>
            <a:r>
              <a:rPr lang="en-US" altLang="en-US" sz="2000" dirty="0" err="1">
                <a:latin typeface="Arial" panose="020B0604020202020204" pitchFamily="34" charset="0"/>
                <a:cs typeface="Arial" panose="020B0604020202020204" pitchFamily="34" charset="0"/>
                <a:sym typeface="Symbol" panose="05050102010706020507" pitchFamily="18" charset="2"/>
              </a:rPr>
              <a:t>corrente</a:t>
            </a:r>
            <a:r>
              <a:rPr lang="en-US" altLang="en-US" sz="2000" dirty="0">
                <a:latin typeface="Arial" panose="020B0604020202020204" pitchFamily="34" charset="0"/>
                <a:cs typeface="Arial" panose="020B0604020202020204" pitchFamily="34" charset="0"/>
                <a:sym typeface="Symbol" panose="05050102010706020507" pitchFamily="18" charset="2"/>
              </a:rPr>
              <a:t>        e (1-) a </a:t>
            </a:r>
            <a:r>
              <a:rPr lang="en-US" altLang="en-US" sz="2000" dirty="0" err="1">
                <a:latin typeface="Arial" panose="020B0604020202020204" pitchFamily="34" charset="0"/>
                <a:cs typeface="Arial" panose="020B0604020202020204" pitchFamily="34" charset="0"/>
                <a:sym typeface="Symbol" panose="05050102010706020507" pitchFamily="18" charset="2"/>
              </a:rPr>
              <a:t>proporção</a:t>
            </a:r>
            <a:r>
              <a:rPr lang="en-US" altLang="en-US" sz="2000" dirty="0">
                <a:latin typeface="Arial" panose="020B0604020202020204" pitchFamily="34" charset="0"/>
                <a:cs typeface="Arial" panose="020B0604020202020204" pitchFamily="34" charset="0"/>
                <a:sym typeface="Symbol" panose="05050102010706020507" pitchFamily="18" charset="2"/>
              </a:rPr>
              <a:t> dos </a:t>
            </a:r>
            <a:r>
              <a:rPr lang="en-US" altLang="en-US" sz="2000" dirty="0" err="1">
                <a:latin typeface="Arial" panose="020B0604020202020204" pitchFamily="34" charset="0"/>
                <a:cs typeface="Arial" panose="020B0604020202020204" pitchFamily="34" charset="0"/>
                <a:sym typeface="Symbol" panose="05050102010706020507" pitchFamily="18" charset="2"/>
              </a:rPr>
              <a:t>salários</a:t>
            </a:r>
            <a:r>
              <a:rPr lang="en-US" altLang="en-US" sz="2000" dirty="0">
                <a:latin typeface="Arial" panose="020B0604020202020204" pitchFamily="34" charset="0"/>
                <a:cs typeface="Arial" panose="020B0604020202020204" pitchFamily="34" charset="0"/>
                <a:sym typeface="Symbol" panose="05050102010706020507" pitchFamily="18" charset="2"/>
              </a:rPr>
              <a:t> que </a:t>
            </a:r>
            <a:r>
              <a:rPr lang="en-US" altLang="en-US" sz="2000" dirty="0" err="1">
                <a:latin typeface="Arial" panose="020B0604020202020204" pitchFamily="34" charset="0"/>
                <a:cs typeface="Arial" panose="020B0604020202020204" pitchFamily="34" charset="0"/>
                <a:sym typeface="Symbol" panose="05050102010706020507" pitchFamily="18" charset="2"/>
              </a:rPr>
              <a:t>não</a:t>
            </a:r>
            <a:r>
              <a:rPr lang="en-US" altLang="en-US" sz="2000" dirty="0">
                <a:latin typeface="Arial" panose="020B0604020202020204" pitchFamily="34" charset="0"/>
                <a:cs typeface="Arial" panose="020B0604020202020204" pitchFamily="34" charset="0"/>
                <a:sym typeface="Symbol" panose="05050102010706020507" pitchFamily="18" charset="2"/>
              </a:rPr>
              <a:t> é </a:t>
            </a:r>
            <a:r>
              <a:rPr lang="en-US" altLang="en-US" sz="2000" dirty="0" err="1">
                <a:latin typeface="Arial" panose="020B0604020202020204" pitchFamily="34" charset="0"/>
                <a:cs typeface="Arial" panose="020B0604020202020204" pitchFamily="34" charset="0"/>
                <a:sym typeface="Symbol" panose="05050102010706020507" pitchFamily="18" charset="2"/>
              </a:rPr>
              <a:t>indexada</a:t>
            </a:r>
            <a:r>
              <a:rPr lang="en-US" altLang="en-US" sz="2000" dirty="0">
                <a:latin typeface="Arial" panose="020B0604020202020204" pitchFamily="34" charset="0"/>
                <a:cs typeface="Arial" panose="020B0604020202020204" pitchFamily="34" charset="0"/>
                <a:sym typeface="Symbol" panose="05050102010706020507" pitchFamily="18" charset="2"/>
              </a:rPr>
              <a:t> à </a:t>
            </a:r>
            <a:r>
              <a:rPr lang="en-US" altLang="en-US" sz="2000" dirty="0" err="1">
                <a:latin typeface="Arial" panose="020B0604020202020204" pitchFamily="34" charset="0"/>
                <a:cs typeface="Arial" panose="020B0604020202020204" pitchFamily="34" charset="0"/>
                <a:sym typeface="Symbol" panose="05050102010706020507" pitchFamily="18" charset="2"/>
              </a:rPr>
              <a:t>inflação</a:t>
            </a:r>
            <a:r>
              <a:rPr lang="en-US" altLang="en-US" sz="2000" dirty="0">
                <a:latin typeface="Arial" panose="020B0604020202020204" pitchFamily="34" charset="0"/>
                <a:cs typeface="Arial" panose="020B0604020202020204" pitchFamily="34" charset="0"/>
                <a:sym typeface="Symbol" panose="05050102010706020507" pitchFamily="18" charset="2"/>
              </a:rPr>
              <a:t> </a:t>
            </a:r>
            <a:r>
              <a:rPr lang="en-US" altLang="en-US" sz="2000" dirty="0" err="1">
                <a:latin typeface="Arial" panose="020B0604020202020204" pitchFamily="34" charset="0"/>
                <a:cs typeface="Arial" panose="020B0604020202020204" pitchFamily="34" charset="0"/>
                <a:sym typeface="Symbol" panose="05050102010706020507" pitchFamily="18" charset="2"/>
              </a:rPr>
              <a:t>corrente</a:t>
            </a:r>
            <a:r>
              <a:rPr lang="en-US" altLang="en-US" sz="2000" dirty="0">
                <a:latin typeface="Arial" panose="020B0604020202020204" pitchFamily="34" charset="0"/>
                <a:cs typeface="Arial" panose="020B0604020202020204" pitchFamily="34" charset="0"/>
                <a:sym typeface="Symbol" panose="05050102010706020507" pitchFamily="18" charset="2"/>
              </a:rPr>
              <a:t> (</a:t>
            </a:r>
            <a:r>
              <a:rPr lang="en-US" altLang="en-US" sz="2000" dirty="0" err="1">
                <a:latin typeface="Arial" panose="020B0604020202020204" pitchFamily="34" charset="0"/>
                <a:cs typeface="Arial" panose="020B0604020202020204" pitchFamily="34" charset="0"/>
                <a:sym typeface="Symbol" panose="05050102010706020507" pitchFamily="18" charset="2"/>
              </a:rPr>
              <a:t>depende</a:t>
            </a:r>
            <a:r>
              <a:rPr lang="en-US" altLang="en-US" sz="2000" dirty="0">
                <a:latin typeface="Arial" panose="020B0604020202020204" pitchFamily="34" charset="0"/>
                <a:cs typeface="Arial" panose="020B0604020202020204" pitchFamily="34" charset="0"/>
                <a:sym typeface="Symbol" panose="05050102010706020507" pitchFamily="18" charset="2"/>
              </a:rPr>
              <a:t> da </a:t>
            </a:r>
            <a:r>
              <a:rPr lang="en-US" altLang="en-US" sz="2000" dirty="0" err="1">
                <a:latin typeface="Arial" panose="020B0604020202020204" pitchFamily="34" charset="0"/>
                <a:cs typeface="Arial" panose="020B0604020202020204" pitchFamily="34" charset="0"/>
                <a:sym typeface="Symbol" panose="05050102010706020507" pitchFamily="18" charset="2"/>
              </a:rPr>
              <a:t>inflação</a:t>
            </a:r>
            <a:r>
              <a:rPr lang="en-US" altLang="en-US" sz="2000" dirty="0">
                <a:latin typeface="Arial" panose="020B0604020202020204" pitchFamily="34" charset="0"/>
                <a:cs typeface="Arial" panose="020B0604020202020204" pitchFamily="34" charset="0"/>
                <a:sym typeface="Symbol" panose="05050102010706020507" pitchFamily="18" charset="2"/>
              </a:rPr>
              <a:t> </a:t>
            </a:r>
            <a:r>
              <a:rPr lang="en-US" altLang="en-US" sz="2000" dirty="0" err="1">
                <a:latin typeface="Arial" panose="020B0604020202020204" pitchFamily="34" charset="0"/>
                <a:cs typeface="Arial" panose="020B0604020202020204" pitchFamily="34" charset="0"/>
                <a:sym typeface="Symbol" panose="05050102010706020507" pitchFamily="18" charset="2"/>
              </a:rPr>
              <a:t>passada</a:t>
            </a:r>
            <a:r>
              <a:rPr lang="en-US" altLang="en-US" sz="2000" dirty="0">
                <a:latin typeface="Arial" panose="020B0604020202020204" pitchFamily="34" charset="0"/>
                <a:cs typeface="Arial" panose="020B0604020202020204" pitchFamily="34" charset="0"/>
                <a:sym typeface="Symbol" panose="05050102010706020507" pitchFamily="18" charset="2"/>
              </a:rPr>
              <a:t>, t-1).</a:t>
            </a:r>
          </a:p>
        </p:txBody>
      </p:sp>
      <p:graphicFrame>
        <p:nvGraphicFramePr>
          <p:cNvPr id="21" name="Object 8">
            <a:extLst>
              <a:ext uri="{FF2B5EF4-FFF2-40B4-BE49-F238E27FC236}">
                <a16:creationId xmlns:a16="http://schemas.microsoft.com/office/drawing/2014/main" id="{82483341-B09C-4CC1-A135-B4169975489E}"/>
              </a:ext>
            </a:extLst>
          </p:cNvPr>
          <p:cNvGraphicFramePr>
            <a:graphicFrameLocks noChangeAspect="1"/>
          </p:cNvGraphicFramePr>
          <p:nvPr>
            <p:extLst>
              <p:ext uri="{D42A27DB-BD31-4B8C-83A1-F6EECF244321}">
                <p14:modId xmlns:p14="http://schemas.microsoft.com/office/powerpoint/2010/main" val="3484132836"/>
              </p:ext>
            </p:extLst>
          </p:nvPr>
        </p:nvGraphicFramePr>
        <p:xfrm>
          <a:off x="438894" y="3362325"/>
          <a:ext cx="4853186" cy="571785"/>
        </p:xfrm>
        <a:graphic>
          <a:graphicData uri="http://schemas.openxmlformats.org/presentationml/2006/ole">
            <mc:AlternateContent xmlns:mc="http://schemas.openxmlformats.org/markup-compatibility/2006">
              <mc:Choice xmlns:v="urn:schemas-microsoft-com:vml" Requires="v">
                <p:oleObj name="Equation" r:id="rId2" imgW="2336760" imgH="279360" progId="Equation.DSMT4">
                  <p:embed/>
                </p:oleObj>
              </mc:Choice>
              <mc:Fallback>
                <p:oleObj name="Equation" r:id="rId2" imgW="2336760" imgH="279360" progId="Equation.DSMT4">
                  <p:embed/>
                  <p:pic>
                    <p:nvPicPr>
                      <p:cNvPr id="5" name="Object 8">
                        <a:extLst>
                          <a:ext uri="{FF2B5EF4-FFF2-40B4-BE49-F238E27FC236}">
                            <a16:creationId xmlns:a16="http://schemas.microsoft.com/office/drawing/2014/main" id="{43B2A3E8-0E67-42CE-85DC-6F4510FE3090}"/>
                          </a:ext>
                        </a:extLst>
                      </p:cNvPr>
                      <p:cNvPicPr>
                        <a:picLocks noGrp="1" noChangeAspect="1" noChangeArrowheads="1"/>
                      </p:cNvPicPr>
                      <p:nvPr/>
                    </p:nvPicPr>
                    <p:blipFill>
                      <a:blip r:embed="rId3"/>
                      <a:srcRect/>
                      <a:stretch>
                        <a:fillRect/>
                      </a:stretch>
                    </p:blipFill>
                    <p:spPr bwMode="auto">
                      <a:xfrm>
                        <a:off x="438894" y="3362325"/>
                        <a:ext cx="4853186" cy="571785"/>
                      </a:xfrm>
                      <a:prstGeom prst="rect">
                        <a:avLst/>
                      </a:prstGeom>
                      <a:noFill/>
                      <a:ln>
                        <a:noFill/>
                      </a:ln>
                    </p:spPr>
                  </p:pic>
                </p:oleObj>
              </mc:Fallback>
            </mc:AlternateContent>
          </a:graphicData>
        </a:graphic>
      </p:graphicFrame>
      <p:graphicFrame>
        <p:nvGraphicFramePr>
          <p:cNvPr id="22" name="Object 5">
            <a:extLst>
              <a:ext uri="{FF2B5EF4-FFF2-40B4-BE49-F238E27FC236}">
                <a16:creationId xmlns:a16="http://schemas.microsoft.com/office/drawing/2014/main" id="{5C34B495-C97B-4F92-BE19-532A9CAF5070}"/>
              </a:ext>
            </a:extLst>
          </p:cNvPr>
          <p:cNvGraphicFramePr>
            <a:graphicFrameLocks noChangeAspect="1"/>
          </p:cNvGraphicFramePr>
          <p:nvPr>
            <p:extLst>
              <p:ext uri="{D42A27DB-BD31-4B8C-83A1-F6EECF244321}">
                <p14:modId xmlns:p14="http://schemas.microsoft.com/office/powerpoint/2010/main" val="815158402"/>
              </p:ext>
            </p:extLst>
          </p:nvPr>
        </p:nvGraphicFramePr>
        <p:xfrm>
          <a:off x="441325" y="2751138"/>
          <a:ext cx="5210795" cy="573140"/>
        </p:xfrm>
        <a:graphic>
          <a:graphicData uri="http://schemas.openxmlformats.org/presentationml/2006/ole">
            <mc:AlternateContent xmlns:mc="http://schemas.openxmlformats.org/markup-compatibility/2006">
              <mc:Choice xmlns:v="urn:schemas-microsoft-com:vml" Requires="v">
                <p:oleObj name="Equation" r:id="rId4" imgW="2705040" imgH="279360" progId="Equation.DSMT4">
                  <p:embed/>
                </p:oleObj>
              </mc:Choice>
              <mc:Fallback>
                <p:oleObj name="Equation" r:id="rId4" imgW="2705040" imgH="279360" progId="Equation.DSMT4">
                  <p:embed/>
                  <p:pic>
                    <p:nvPicPr>
                      <p:cNvPr id="6" name="Object 5">
                        <a:extLst>
                          <a:ext uri="{FF2B5EF4-FFF2-40B4-BE49-F238E27FC236}">
                            <a16:creationId xmlns:a16="http://schemas.microsoft.com/office/drawing/2014/main" id="{F816B9DC-CD87-4C9B-9D41-0225903F250E}"/>
                          </a:ext>
                        </a:extLst>
                      </p:cNvPr>
                      <p:cNvPicPr>
                        <a:picLocks noChangeAspect="1" noChangeArrowheads="1"/>
                      </p:cNvPicPr>
                      <p:nvPr/>
                    </p:nvPicPr>
                    <p:blipFill>
                      <a:blip r:embed="rId5"/>
                      <a:srcRect/>
                      <a:stretch>
                        <a:fillRect/>
                      </a:stretch>
                    </p:blipFill>
                    <p:spPr bwMode="auto">
                      <a:xfrm>
                        <a:off x="441325" y="2751138"/>
                        <a:ext cx="5210795" cy="573140"/>
                      </a:xfrm>
                      <a:prstGeom prst="rect">
                        <a:avLst/>
                      </a:prstGeom>
                      <a:noFill/>
                      <a:ln>
                        <a:noFill/>
                      </a:ln>
                    </p:spPr>
                  </p:pic>
                </p:oleObj>
              </mc:Fallback>
            </mc:AlternateContent>
          </a:graphicData>
        </a:graphic>
      </p:graphicFrame>
      <p:sp>
        <p:nvSpPr>
          <p:cNvPr id="23" name="Rectangle 6">
            <a:extLst>
              <a:ext uri="{FF2B5EF4-FFF2-40B4-BE49-F238E27FC236}">
                <a16:creationId xmlns:a16="http://schemas.microsoft.com/office/drawing/2014/main" id="{F7E322D6-D7C0-4E38-A8D4-63209B1593E5}"/>
              </a:ext>
            </a:extLst>
          </p:cNvPr>
          <p:cNvSpPr>
            <a:spLocks noChangeArrowheads="1"/>
          </p:cNvSpPr>
          <p:nvPr/>
        </p:nvSpPr>
        <p:spPr bwMode="auto">
          <a:xfrm>
            <a:off x="-220216" y="4011910"/>
            <a:ext cx="9256712" cy="10794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lgn="just" eaLnBrk="1" hangingPunct="1">
              <a:lnSpc>
                <a:spcPct val="150000"/>
              </a:lnSpc>
              <a:spcBef>
                <a:spcPts val="1200"/>
              </a:spcBef>
              <a:buSzPct val="55000"/>
              <a:buFont typeface="Wingdings" panose="05000000000000000000" pitchFamily="2" charset="2"/>
              <a:buChar char="n"/>
              <a:defRPr/>
            </a:pPr>
            <a:r>
              <a:rPr lang="en-US" altLang="en-US" sz="2000" dirty="0" err="1">
                <a:latin typeface="Arial" panose="020B0604020202020204" pitchFamily="34" charset="0"/>
                <a:cs typeface="Arial" panose="020B0604020202020204" pitchFamily="34" charset="0"/>
              </a:rPr>
              <a:t>Quando</a:t>
            </a:r>
            <a:r>
              <a:rPr lang="en-US" altLang="en-US" sz="2000" dirty="0">
                <a:latin typeface="Arial" panose="020B0604020202020204" pitchFamily="34" charset="0"/>
                <a:cs typeface="Arial" panose="020B0604020202020204" pitchFamily="34" charset="0"/>
              </a:rPr>
              <a:t> </a:t>
            </a:r>
            <a:r>
              <a:rPr lang="en-US" altLang="en-US" sz="2000" dirty="0">
                <a:latin typeface="Arial" panose="020B0604020202020204" pitchFamily="34" charset="0"/>
                <a:cs typeface="Arial" panose="020B0604020202020204" pitchFamily="34" charset="0"/>
                <a:sym typeface="Symbol" panose="05050102010706020507" pitchFamily="18" charset="2"/>
              </a:rPr>
              <a:t></a:t>
            </a:r>
            <a:r>
              <a:rPr lang="en-US" altLang="en-US" sz="2000" dirty="0">
                <a:latin typeface="Arial" panose="020B0604020202020204" pitchFamily="34" charset="0"/>
                <a:cs typeface="Arial" panose="020B0604020202020204" pitchFamily="34" charset="0"/>
              </a:rPr>
              <a:t> = 0, </a:t>
            </a:r>
            <a:r>
              <a:rPr lang="en-US" altLang="en-US" sz="2000" dirty="0" err="1">
                <a:latin typeface="Arial" panose="020B0604020202020204" pitchFamily="34" charset="0"/>
                <a:cs typeface="Arial" panose="020B0604020202020204" pitchFamily="34" charset="0"/>
              </a:rPr>
              <a:t>todos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salários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são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definidos</a:t>
            </a:r>
            <a:r>
              <a:rPr lang="en-US" altLang="en-US" sz="2000" dirty="0">
                <a:latin typeface="Arial" panose="020B0604020202020204" pitchFamily="34" charset="0"/>
                <a:cs typeface="Arial" panose="020B0604020202020204" pitchFamily="34" charset="0"/>
              </a:rPr>
              <a:t> com base </a:t>
            </a:r>
            <a:r>
              <a:rPr lang="en-US" altLang="en-US" sz="2000" dirty="0" err="1">
                <a:latin typeface="Arial" panose="020B0604020202020204" pitchFamily="34" charset="0"/>
                <a:cs typeface="Arial" panose="020B0604020202020204" pitchFamily="34" charset="0"/>
              </a:rPr>
              <a:t>na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inflação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esperada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inflação</a:t>
            </a:r>
            <a:r>
              <a:rPr lang="en-US" altLang="en-US" sz="2000" dirty="0">
                <a:latin typeface="Arial" panose="020B0604020202020204" pitchFamily="34" charset="0"/>
                <a:cs typeface="Arial" panose="020B0604020202020204" pitchFamily="34" charset="0"/>
              </a:rPr>
              <a:t> do </a:t>
            </a:r>
            <a:r>
              <a:rPr lang="en-US" altLang="en-US" sz="2000" dirty="0" err="1">
                <a:latin typeface="Arial" panose="020B0604020202020204" pitchFamily="34" charset="0"/>
                <a:cs typeface="Arial" panose="020B0604020202020204" pitchFamily="34" charset="0"/>
              </a:rPr>
              <a:t>período</a:t>
            </a:r>
            <a:r>
              <a:rPr lang="en-US" altLang="en-US" sz="2000" dirty="0">
                <a:latin typeface="Arial" panose="020B0604020202020204" pitchFamily="34" charset="0"/>
                <a:cs typeface="Arial" panose="020B0604020202020204" pitchFamily="34" charset="0"/>
              </a:rPr>
              <a:t> anterior). Logo:</a:t>
            </a:r>
            <a:endParaRPr lang="en-US" altLang="en-US" sz="2000" dirty="0">
              <a:latin typeface="Arial" panose="020B0604020202020204" pitchFamily="34" charset="0"/>
              <a:cs typeface="Arial" panose="020B0604020202020204" pitchFamily="34" charset="0"/>
              <a:sym typeface="Symbol" panose="05050102010706020507" pitchFamily="18" charset="2"/>
            </a:endParaRPr>
          </a:p>
        </p:txBody>
      </p:sp>
      <p:graphicFrame>
        <p:nvGraphicFramePr>
          <p:cNvPr id="24" name="Object 7">
            <a:extLst>
              <a:ext uri="{FF2B5EF4-FFF2-40B4-BE49-F238E27FC236}">
                <a16:creationId xmlns:a16="http://schemas.microsoft.com/office/drawing/2014/main" id="{D20D1A2F-6464-4E9D-8B69-058B048E1070}"/>
              </a:ext>
            </a:extLst>
          </p:cNvPr>
          <p:cNvGraphicFramePr>
            <a:graphicFrameLocks noChangeAspect="1"/>
          </p:cNvGraphicFramePr>
          <p:nvPr>
            <p:extLst>
              <p:ext uri="{D42A27DB-BD31-4B8C-83A1-F6EECF244321}">
                <p14:modId xmlns:p14="http://schemas.microsoft.com/office/powerpoint/2010/main" val="2006286197"/>
              </p:ext>
            </p:extLst>
          </p:nvPr>
        </p:nvGraphicFramePr>
        <p:xfrm>
          <a:off x="5796136" y="4526120"/>
          <a:ext cx="2736304" cy="513741"/>
        </p:xfrm>
        <a:graphic>
          <a:graphicData uri="http://schemas.openxmlformats.org/presentationml/2006/ole">
            <mc:AlternateContent xmlns:mc="http://schemas.openxmlformats.org/markup-compatibility/2006">
              <mc:Choice xmlns:v="urn:schemas-microsoft-com:vml" Requires="v">
                <p:oleObj name="Equation" r:id="rId6" imgW="1358310" imgH="241195" progId="Equation.DSMT4">
                  <p:embed/>
                </p:oleObj>
              </mc:Choice>
              <mc:Fallback>
                <p:oleObj name="Equation" r:id="rId6" imgW="1358310" imgH="241195" progId="Equation.DSMT4">
                  <p:embed/>
                  <p:pic>
                    <p:nvPicPr>
                      <p:cNvPr id="8" name="Object 7">
                        <a:extLst>
                          <a:ext uri="{FF2B5EF4-FFF2-40B4-BE49-F238E27FC236}">
                            <a16:creationId xmlns:a16="http://schemas.microsoft.com/office/drawing/2014/main" id="{D71FEAEB-F9AF-4AAB-8BE1-5412E79A83B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796136" y="4526120"/>
                        <a:ext cx="2736304" cy="5137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247467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0">
                                            <p:txEl>
                                              <p:pRg st="0" end="0"/>
                                            </p:txEl>
                                          </p:spTgt>
                                        </p:tgtEl>
                                        <p:attrNameLst>
                                          <p:attrName>style.visibility</p:attrName>
                                        </p:attrNameLst>
                                      </p:cBhvr>
                                      <p:to>
                                        <p:strVal val="visible"/>
                                      </p:to>
                                    </p:set>
                                    <p:anim calcmode="lin" valueType="num">
                                      <p:cBhvr additive="base">
                                        <p:cTn id="13" dur="500" fill="hold"/>
                                        <p:tgtEl>
                                          <p:spTgt spid="20">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0">
                                            <p:txEl>
                                              <p:pRg st="1" end="1"/>
                                            </p:txEl>
                                          </p:spTgt>
                                        </p:tgtEl>
                                        <p:attrNameLst>
                                          <p:attrName>style.visibility</p:attrName>
                                        </p:attrNameLst>
                                      </p:cBhvr>
                                      <p:to>
                                        <p:strVal val="visible"/>
                                      </p:to>
                                    </p:set>
                                    <p:anim calcmode="lin" valueType="num">
                                      <p:cBhvr additive="base">
                                        <p:cTn id="19" dur="500" fill="hold"/>
                                        <p:tgtEl>
                                          <p:spTgt spid="20">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2"/>
                                        </p:tgtEl>
                                        <p:attrNameLst>
                                          <p:attrName>style.visibility</p:attrName>
                                        </p:attrNameLst>
                                      </p:cBhvr>
                                      <p:to>
                                        <p:strVal val="visible"/>
                                      </p:to>
                                    </p:set>
                                    <p:anim calcmode="lin" valueType="num">
                                      <p:cBhvr additive="base">
                                        <p:cTn id="25" dur="500" fill="hold"/>
                                        <p:tgtEl>
                                          <p:spTgt spid="22"/>
                                        </p:tgtEl>
                                        <p:attrNameLst>
                                          <p:attrName>ppt_x</p:attrName>
                                        </p:attrNameLst>
                                      </p:cBhvr>
                                      <p:tavLst>
                                        <p:tav tm="0">
                                          <p:val>
                                            <p:strVal val="#ppt_x"/>
                                          </p:val>
                                        </p:tav>
                                        <p:tav tm="100000">
                                          <p:val>
                                            <p:strVal val="#ppt_x"/>
                                          </p:val>
                                        </p:tav>
                                      </p:tavLst>
                                    </p:anim>
                                    <p:anim calcmode="lin" valueType="num">
                                      <p:cBhvr additive="base">
                                        <p:cTn id="26"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
                                        </p:tgtEl>
                                        <p:attrNameLst>
                                          <p:attrName>style.visibility</p:attrName>
                                        </p:attrNameLst>
                                      </p:cBhvr>
                                      <p:to>
                                        <p:strVal val="visible"/>
                                      </p:to>
                                    </p:set>
                                    <p:anim calcmode="lin" valueType="num">
                                      <p:cBhvr additive="base">
                                        <p:cTn id="37" dur="500" fill="hold"/>
                                        <p:tgtEl>
                                          <p:spTgt spid="23"/>
                                        </p:tgtEl>
                                        <p:attrNameLst>
                                          <p:attrName>ppt_x</p:attrName>
                                        </p:attrNameLst>
                                      </p:cBhvr>
                                      <p:tavLst>
                                        <p:tav tm="0">
                                          <p:val>
                                            <p:strVal val="#ppt_x"/>
                                          </p:val>
                                        </p:tav>
                                        <p:tav tm="100000">
                                          <p:val>
                                            <p:strVal val="#ppt_x"/>
                                          </p:val>
                                        </p:tav>
                                      </p:tavLst>
                                    </p:anim>
                                    <p:anim calcmode="lin" valueType="num">
                                      <p:cBhvr additive="base">
                                        <p:cTn id="38" dur="500" fill="hold"/>
                                        <p:tgtEl>
                                          <p:spTgt spid="23"/>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24"/>
                                        </p:tgtEl>
                                        <p:attrNameLst>
                                          <p:attrName>style.visibility</p:attrName>
                                        </p:attrNameLst>
                                      </p:cBhvr>
                                      <p:to>
                                        <p:strVal val="visible"/>
                                      </p:to>
                                    </p:set>
                                    <p:anim calcmode="lin" valueType="num">
                                      <p:cBhvr additive="base">
                                        <p:cTn id="41" dur="500" fill="hold"/>
                                        <p:tgtEl>
                                          <p:spTgt spid="24"/>
                                        </p:tgtEl>
                                        <p:attrNameLst>
                                          <p:attrName>ppt_x</p:attrName>
                                        </p:attrNameLst>
                                      </p:cBhvr>
                                      <p:tavLst>
                                        <p:tav tm="0">
                                          <p:val>
                                            <p:strVal val="#ppt_x"/>
                                          </p:val>
                                        </p:tav>
                                        <p:tav tm="100000">
                                          <p:val>
                                            <p:strVal val="#ppt_x"/>
                                          </p:val>
                                        </p:tav>
                                      </p:tavLst>
                                    </p:anim>
                                    <p:anim calcmode="lin" valueType="num">
                                      <p:cBhvr additive="base">
                                        <p:cTn id="42"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5">
            <a:extLst>
              <a:ext uri="{FF2B5EF4-FFF2-40B4-BE49-F238E27FC236}">
                <a16:creationId xmlns:a16="http://schemas.microsoft.com/office/drawing/2014/main" id="{9B9A99F5-0F0A-45E7-AFFA-82627B9B8E1F}"/>
              </a:ext>
            </a:extLst>
          </p:cNvPr>
          <p:cNvGraphicFramePr>
            <a:graphicFrameLocks noChangeAspect="1"/>
          </p:cNvGraphicFramePr>
          <p:nvPr>
            <p:extLst>
              <p:ext uri="{D42A27DB-BD31-4B8C-83A1-F6EECF244321}">
                <p14:modId xmlns:p14="http://schemas.microsoft.com/office/powerpoint/2010/main" val="4184880699"/>
              </p:ext>
            </p:extLst>
          </p:nvPr>
        </p:nvGraphicFramePr>
        <p:xfrm>
          <a:off x="27682" y="90488"/>
          <a:ext cx="9116318" cy="647267"/>
        </p:xfrm>
        <a:graphic>
          <a:graphicData uri="http://schemas.openxmlformats.org/presentationml/2006/ole">
            <mc:AlternateContent xmlns:mc="http://schemas.openxmlformats.org/markup-compatibility/2006">
              <mc:Choice xmlns:v="urn:schemas-microsoft-com:vml" Requires="v">
                <p:oleObj name="Equation" r:id="rId2" imgW="4660560" imgH="279360" progId="Equation.DSMT4">
                  <p:embed/>
                </p:oleObj>
              </mc:Choice>
              <mc:Fallback>
                <p:oleObj name="Equation" r:id="rId2" imgW="4660560" imgH="279360" progId="Equation.DSMT4">
                  <p:embed/>
                  <p:pic>
                    <p:nvPicPr>
                      <p:cNvPr id="2" name="Object 5">
                        <a:extLst>
                          <a:ext uri="{FF2B5EF4-FFF2-40B4-BE49-F238E27FC236}">
                            <a16:creationId xmlns:a16="http://schemas.microsoft.com/office/drawing/2014/main" id="{06857D30-2704-4F6B-9DE3-98D0EFAD2D84}"/>
                          </a:ext>
                        </a:extLst>
                      </p:cNvPr>
                      <p:cNvPicPr>
                        <a:picLocks noChangeAspect="1" noChangeArrowheads="1"/>
                      </p:cNvPicPr>
                      <p:nvPr/>
                    </p:nvPicPr>
                    <p:blipFill>
                      <a:blip r:embed="rId3"/>
                      <a:srcRect/>
                      <a:stretch>
                        <a:fillRect/>
                      </a:stretch>
                    </p:blipFill>
                    <p:spPr bwMode="auto">
                      <a:xfrm>
                        <a:off x="27682" y="90488"/>
                        <a:ext cx="9116318" cy="647267"/>
                      </a:xfrm>
                      <a:prstGeom prst="rect">
                        <a:avLst/>
                      </a:prstGeom>
                      <a:noFill/>
                      <a:ln>
                        <a:noFill/>
                      </a:ln>
                    </p:spPr>
                  </p:pic>
                </p:oleObj>
              </mc:Fallback>
            </mc:AlternateContent>
          </a:graphicData>
        </a:graphic>
      </p:graphicFrame>
      <p:graphicFrame>
        <p:nvGraphicFramePr>
          <p:cNvPr id="3" name="Object 6">
            <a:extLst>
              <a:ext uri="{FF2B5EF4-FFF2-40B4-BE49-F238E27FC236}">
                <a16:creationId xmlns:a16="http://schemas.microsoft.com/office/drawing/2014/main" id="{492099B8-EBE4-4B3D-9E24-F6E72D2ECBBC}"/>
              </a:ext>
            </a:extLst>
          </p:cNvPr>
          <p:cNvGraphicFramePr>
            <a:graphicFrameLocks noChangeAspect="1"/>
          </p:cNvGraphicFramePr>
          <p:nvPr>
            <p:extLst>
              <p:ext uri="{D42A27DB-BD31-4B8C-83A1-F6EECF244321}">
                <p14:modId xmlns:p14="http://schemas.microsoft.com/office/powerpoint/2010/main" val="2723554153"/>
              </p:ext>
            </p:extLst>
          </p:nvPr>
        </p:nvGraphicFramePr>
        <p:xfrm>
          <a:off x="27682" y="800745"/>
          <a:ext cx="9116318" cy="614363"/>
        </p:xfrm>
        <a:graphic>
          <a:graphicData uri="http://schemas.openxmlformats.org/presentationml/2006/ole">
            <mc:AlternateContent xmlns:mc="http://schemas.openxmlformats.org/markup-compatibility/2006">
              <mc:Choice xmlns:v="urn:schemas-microsoft-com:vml" Requires="v">
                <p:oleObj name="Equation" r:id="rId4" imgW="4470120" imgH="279360" progId="Equation.DSMT4">
                  <p:embed/>
                </p:oleObj>
              </mc:Choice>
              <mc:Fallback>
                <p:oleObj name="Equation" r:id="rId4" imgW="4470120" imgH="279360" progId="Equation.DSMT4">
                  <p:embed/>
                  <p:pic>
                    <p:nvPicPr>
                      <p:cNvPr id="3" name="Object 6">
                        <a:extLst>
                          <a:ext uri="{FF2B5EF4-FFF2-40B4-BE49-F238E27FC236}">
                            <a16:creationId xmlns:a16="http://schemas.microsoft.com/office/drawing/2014/main" id="{0B25937B-FCC0-4148-92A2-EA36A47D84A3}"/>
                          </a:ext>
                        </a:extLst>
                      </p:cNvPr>
                      <p:cNvPicPr>
                        <a:picLocks noChangeAspect="1" noChangeArrowheads="1"/>
                      </p:cNvPicPr>
                      <p:nvPr/>
                    </p:nvPicPr>
                    <p:blipFill>
                      <a:blip r:embed="rId5"/>
                      <a:srcRect/>
                      <a:stretch>
                        <a:fillRect/>
                      </a:stretch>
                    </p:blipFill>
                    <p:spPr bwMode="auto">
                      <a:xfrm>
                        <a:off x="27682" y="800745"/>
                        <a:ext cx="9116318" cy="614363"/>
                      </a:xfrm>
                      <a:prstGeom prst="rect">
                        <a:avLst/>
                      </a:prstGeom>
                      <a:noFill/>
                      <a:ln>
                        <a:noFill/>
                      </a:ln>
                    </p:spPr>
                  </p:pic>
                </p:oleObj>
              </mc:Fallback>
            </mc:AlternateContent>
          </a:graphicData>
        </a:graphic>
      </p:graphicFrame>
      <p:graphicFrame>
        <p:nvGraphicFramePr>
          <p:cNvPr id="4" name="Object 8">
            <a:extLst>
              <a:ext uri="{FF2B5EF4-FFF2-40B4-BE49-F238E27FC236}">
                <a16:creationId xmlns:a16="http://schemas.microsoft.com/office/drawing/2014/main" id="{430E6B2D-14F9-41A8-AE37-BB92D31ED114}"/>
              </a:ext>
            </a:extLst>
          </p:cNvPr>
          <p:cNvGraphicFramePr>
            <a:graphicFrameLocks noChangeAspect="1"/>
          </p:cNvGraphicFramePr>
          <p:nvPr>
            <p:extLst>
              <p:ext uri="{D42A27DB-BD31-4B8C-83A1-F6EECF244321}">
                <p14:modId xmlns:p14="http://schemas.microsoft.com/office/powerpoint/2010/main" val="1865204648"/>
              </p:ext>
            </p:extLst>
          </p:nvPr>
        </p:nvGraphicFramePr>
        <p:xfrm>
          <a:off x="395536" y="1478099"/>
          <a:ext cx="3888432" cy="956398"/>
        </p:xfrm>
        <a:graphic>
          <a:graphicData uri="http://schemas.openxmlformats.org/presentationml/2006/ole">
            <mc:AlternateContent xmlns:mc="http://schemas.openxmlformats.org/markup-compatibility/2006">
              <mc:Choice xmlns:v="urn:schemas-microsoft-com:vml" Requires="v">
                <p:oleObj name="Equation" r:id="rId6" imgW="1600200" imgH="393700" progId="Equation.3">
                  <p:embed/>
                </p:oleObj>
              </mc:Choice>
              <mc:Fallback>
                <p:oleObj name="Equation" r:id="rId6" imgW="1600200" imgH="393700" progId="Equation.3">
                  <p:embed/>
                  <p:pic>
                    <p:nvPicPr>
                      <p:cNvPr id="5" name="Object 8">
                        <a:extLst>
                          <a:ext uri="{FF2B5EF4-FFF2-40B4-BE49-F238E27FC236}">
                            <a16:creationId xmlns:a16="http://schemas.microsoft.com/office/drawing/2014/main" id="{85C8CA21-C8E1-46A9-8763-B580A7B010B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6" y="1478099"/>
                        <a:ext cx="3888432" cy="956398"/>
                      </a:xfrm>
                      <a:prstGeom prst="rect">
                        <a:avLst/>
                      </a:prstGeom>
                      <a:solidFill>
                        <a:schemeClr val="bg1">
                          <a:lumMod val="95000"/>
                        </a:schemeClr>
                      </a:solidFill>
                      <a:ln>
                        <a:solidFill>
                          <a:schemeClr val="tx1"/>
                        </a:solidFill>
                      </a:ln>
                    </p:spPr>
                  </p:pic>
                </p:oleObj>
              </mc:Fallback>
            </mc:AlternateContent>
          </a:graphicData>
        </a:graphic>
      </p:graphicFrame>
      <p:sp>
        <p:nvSpPr>
          <p:cNvPr id="5" name="Rectangle 9">
            <a:extLst>
              <a:ext uri="{FF2B5EF4-FFF2-40B4-BE49-F238E27FC236}">
                <a16:creationId xmlns:a16="http://schemas.microsoft.com/office/drawing/2014/main" id="{F1CC03D3-12D1-41AF-8F7B-AD852A0071DF}"/>
              </a:ext>
            </a:extLst>
          </p:cNvPr>
          <p:cNvSpPr>
            <a:spLocks noChangeArrowheads="1"/>
          </p:cNvSpPr>
          <p:nvPr/>
        </p:nvSpPr>
        <p:spPr bwMode="auto">
          <a:xfrm>
            <a:off x="-180528" y="2571750"/>
            <a:ext cx="927953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lvl="1" algn="just" eaLnBrk="1" hangingPunct="1">
              <a:spcBef>
                <a:spcPct val="20000"/>
              </a:spcBef>
              <a:buSzPct val="55000"/>
              <a:buFont typeface="Wingdings" panose="05000000000000000000" pitchFamily="2" charset="2"/>
              <a:buChar char="n"/>
              <a:defRPr/>
            </a:pPr>
            <a:r>
              <a:rPr lang="en-US" altLang="en-US" sz="2200" dirty="0">
                <a:latin typeface="Arial" panose="020B0604020202020204" pitchFamily="34" charset="0"/>
                <a:cs typeface="Arial" panose="020B0604020202020204" pitchFamily="34" charset="0"/>
              </a:rPr>
              <a:t>Logo, se </a:t>
            </a:r>
            <a:r>
              <a:rPr lang="en-US" altLang="en-US" sz="2200" dirty="0">
                <a:latin typeface="Arial" panose="020B0604020202020204" pitchFamily="34" charset="0"/>
                <a:cs typeface="Arial" panose="020B0604020202020204" pitchFamily="34" charset="0"/>
                <a:sym typeface="Symbol" panose="05050102010706020507" pitchFamily="18" charset="2"/>
              </a:rPr>
              <a:t></a:t>
            </a:r>
            <a:r>
              <a:rPr lang="en-US" altLang="en-US" sz="2200" dirty="0">
                <a:latin typeface="Arial" panose="020B0604020202020204" pitchFamily="34" charset="0"/>
                <a:cs typeface="Arial" panose="020B0604020202020204" pitchFamily="34" charset="0"/>
              </a:rPr>
              <a:t> se </a:t>
            </a:r>
            <a:r>
              <a:rPr lang="en-US" altLang="en-US" sz="2200" dirty="0" err="1">
                <a:latin typeface="Arial" panose="020B0604020202020204" pitchFamily="34" charset="0"/>
                <a:cs typeface="Arial" panose="020B0604020202020204" pitchFamily="34" charset="0"/>
              </a:rPr>
              <a:t>aproxima</a:t>
            </a:r>
            <a:r>
              <a:rPr lang="en-US" altLang="en-US" sz="2200" dirty="0">
                <a:latin typeface="Arial" panose="020B0604020202020204" pitchFamily="34" charset="0"/>
                <a:cs typeface="Arial" panose="020B0604020202020204" pitchFamily="34" charset="0"/>
              </a:rPr>
              <a:t> de 1, </a:t>
            </a:r>
            <a:r>
              <a:rPr lang="en-US" altLang="en-US" sz="2200" dirty="0" err="1">
                <a:latin typeface="Arial" panose="020B0604020202020204" pitchFamily="34" charset="0"/>
                <a:cs typeface="Arial" panose="020B0604020202020204" pitchFamily="34" charset="0"/>
              </a:rPr>
              <a:t>pequenas</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variações</a:t>
            </a:r>
            <a:r>
              <a:rPr lang="en-US" altLang="en-US" sz="2200" dirty="0">
                <a:latin typeface="Arial" panose="020B0604020202020204" pitchFamily="34" charset="0"/>
                <a:cs typeface="Arial" panose="020B0604020202020204" pitchFamily="34" charset="0"/>
              </a:rPr>
              <a:t> no </a:t>
            </a:r>
            <a:r>
              <a:rPr lang="en-US" altLang="en-US" sz="2200" dirty="0" err="1">
                <a:latin typeface="Arial" panose="020B0604020202020204" pitchFamily="34" charset="0"/>
                <a:cs typeface="Arial" panose="020B0604020202020204" pitchFamily="34" charset="0"/>
              </a:rPr>
              <a:t>desemprego</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provocam</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grandes</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variações</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na</a:t>
            </a:r>
            <a:r>
              <a:rPr lang="en-US" altLang="en-US" sz="2200" dirty="0">
                <a:latin typeface="Arial" panose="020B0604020202020204" pitchFamily="34" charset="0"/>
                <a:cs typeface="Arial" panose="020B0604020202020204" pitchFamily="34" charset="0"/>
              </a:rPr>
              <a:t> </a:t>
            </a:r>
            <a:r>
              <a:rPr lang="en-US" altLang="en-US" sz="2200" dirty="0" err="1">
                <a:latin typeface="Arial" panose="020B0604020202020204" pitchFamily="34" charset="0"/>
                <a:cs typeface="Arial" panose="020B0604020202020204" pitchFamily="34" charset="0"/>
              </a:rPr>
              <a:t>inflação</a:t>
            </a:r>
            <a:r>
              <a:rPr lang="en-US" altLang="en-US" sz="2200" dirty="0">
                <a:latin typeface="Arial" panose="020B0604020202020204" pitchFamily="34" charset="0"/>
                <a:cs typeface="Arial" panose="020B0604020202020204" pitchFamily="34" charset="0"/>
              </a:rPr>
              <a:t>.</a:t>
            </a:r>
            <a:endParaRPr lang="en-US" altLang="en-US" sz="2200" dirty="0">
              <a:latin typeface="Arial" panose="020B0604020202020204" pitchFamily="34" charset="0"/>
              <a:cs typeface="Arial" panose="020B0604020202020204" pitchFamily="34" charset="0"/>
              <a:sym typeface="Symbol" panose="05050102010706020507" pitchFamily="18" charset="2"/>
            </a:endParaRPr>
          </a:p>
        </p:txBody>
      </p:sp>
      <p:sp>
        <p:nvSpPr>
          <p:cNvPr id="7" name="Retângulo 6">
            <a:extLst>
              <a:ext uri="{FF2B5EF4-FFF2-40B4-BE49-F238E27FC236}">
                <a16:creationId xmlns:a16="http://schemas.microsoft.com/office/drawing/2014/main" id="{B5B73840-0A13-4209-A86D-C1569B699D11}"/>
              </a:ext>
            </a:extLst>
          </p:cNvPr>
          <p:cNvSpPr/>
          <p:nvPr/>
        </p:nvSpPr>
        <p:spPr>
          <a:xfrm>
            <a:off x="27682" y="3573472"/>
            <a:ext cx="9071322" cy="1446550"/>
          </a:xfrm>
          <a:prstGeom prst="rect">
            <a:avLst/>
          </a:prstGeom>
        </p:spPr>
        <p:txBody>
          <a:bodyPr wrap="square">
            <a:spAutoFit/>
          </a:bodyPr>
          <a:lstStyle/>
          <a:p>
            <a:pPr marL="342900" indent="-342900" algn="just">
              <a:buFont typeface="Wingdings" panose="05000000000000000000" pitchFamily="2" charset="2"/>
              <a:buChar char="§"/>
            </a:pPr>
            <a:r>
              <a:rPr lang="pt-BR" sz="2200" b="1" i="0" dirty="0">
                <a:effectLst/>
                <a:latin typeface="Arial" panose="020B0604020202020204" pitchFamily="34" charset="0"/>
                <a:cs typeface="Arial" panose="020B0604020202020204" pitchFamily="34" charset="0"/>
              </a:rPr>
              <a:t>Logo, a frase correta deve ser → </a:t>
            </a:r>
            <a:r>
              <a:rPr lang="pt-BR" sz="2200" b="0" i="0" dirty="0">
                <a:effectLst/>
                <a:latin typeface="Arial" panose="020B0604020202020204" pitchFamily="34" charset="0"/>
                <a:cs typeface="Arial" panose="020B0604020202020204" pitchFamily="34" charset="0"/>
              </a:rPr>
              <a:t>A indexação contratual a inflação </a:t>
            </a:r>
            <a:r>
              <a:rPr lang="pt-BR" sz="2200" dirty="0">
                <a:latin typeface="Arial" panose="020B0604020202020204" pitchFamily="34" charset="0"/>
                <a:cs typeface="Arial" panose="020B0604020202020204" pitchFamily="34" charset="0"/>
              </a:rPr>
              <a:t>corrente</a:t>
            </a:r>
            <a:r>
              <a:rPr lang="pt-BR" sz="2200" b="0" i="0" dirty="0">
                <a:effectLst/>
                <a:latin typeface="Arial" panose="020B0604020202020204" pitchFamily="34" charset="0"/>
                <a:cs typeface="Arial" panose="020B0604020202020204" pitchFamily="34" charset="0"/>
              </a:rPr>
              <a:t> aumenta os efeitos da variação da taxa de desemprego sobre a inflação corrente.</a:t>
            </a:r>
          </a:p>
          <a:p>
            <a:pPr marL="171450" indent="-171450" algn="just">
              <a:buFont typeface="Wingdings" panose="05000000000000000000" pitchFamily="2" charset="2"/>
              <a:buChar char="§"/>
            </a:pPr>
            <a:endParaRPr lang="pt-BR" sz="22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88583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xEl>
                                              <p:pRg st="0" end="0"/>
                                            </p:txEl>
                                          </p:spTgt>
                                        </p:tgtEl>
                                        <p:attrNameLst>
                                          <p:attrName>style.visibility</p:attrName>
                                        </p:attrNameLst>
                                      </p:cBhvr>
                                      <p:to>
                                        <p:strVal val="visible"/>
                                      </p:to>
                                    </p:set>
                                    <p:anim calcmode="lin" valueType="num">
                                      <p:cBhvr additive="base">
                                        <p:cTn id="25"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0" end="0"/>
                                            </p:txEl>
                                          </p:spTgt>
                                        </p:tgtEl>
                                        <p:attrNameLst>
                                          <p:attrName>style.visibility</p:attrName>
                                        </p:attrNameLst>
                                      </p:cBhvr>
                                      <p:to>
                                        <p:strVal val="visible"/>
                                      </p:to>
                                    </p:set>
                                    <p:anim calcmode="lin" valueType="num">
                                      <p:cBhvr additive="base">
                                        <p:cTn id="31"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BCC009E9-276F-4CA5-9A52-06DE9361CD65}"/>
              </a:ext>
            </a:extLst>
          </p:cNvPr>
          <p:cNvSpPr/>
          <p:nvPr/>
        </p:nvSpPr>
        <p:spPr>
          <a:xfrm>
            <a:off x="179512" y="58722"/>
            <a:ext cx="8784976" cy="1092607"/>
          </a:xfrm>
          <a:prstGeom prst="rect">
            <a:avLst/>
          </a:prstGeom>
        </p:spPr>
        <p:txBody>
          <a:bodyPr wrap="square">
            <a:spAutoFit/>
          </a:bodyPr>
          <a:lstStyle/>
          <a:p>
            <a:pPr algn="just"/>
            <a:r>
              <a:rPr lang="pt-BR" sz="2000" b="1" i="0" dirty="0">
                <a:effectLst/>
                <a:latin typeface="Arial" panose="020B0604020202020204" pitchFamily="34" charset="0"/>
                <a:cs typeface="Arial" panose="020B0604020202020204" pitchFamily="34" charset="0"/>
              </a:rPr>
              <a:t>1)</a:t>
            </a:r>
            <a:r>
              <a:rPr lang="pt-BR" sz="2000" b="0" i="0" dirty="0">
                <a:effectLst/>
                <a:latin typeface="Arial" panose="020B0604020202020204" pitchFamily="34" charset="0"/>
                <a:cs typeface="Arial" panose="020B0604020202020204" pitchFamily="34" charset="0"/>
              </a:rPr>
              <a:t> Em um ambiente de elevada rigidez nominal de preços e salários, é recomendada uma política de desinflação gradual e anunciada com antecedência.</a:t>
            </a:r>
          </a:p>
          <a:p>
            <a:pPr algn="just"/>
            <a:endParaRPr lang="pt-BR" sz="500" b="1" dirty="0">
              <a:latin typeface="Arial" panose="020B0604020202020204" pitchFamily="34" charset="0"/>
              <a:cs typeface="Arial" panose="020B0604020202020204" pitchFamily="34" charset="0"/>
            </a:endParaRPr>
          </a:p>
        </p:txBody>
      </p:sp>
      <p:sp>
        <p:nvSpPr>
          <p:cNvPr id="4" name="CaixaDeTexto 3">
            <a:extLst>
              <a:ext uri="{FF2B5EF4-FFF2-40B4-BE49-F238E27FC236}">
                <a16:creationId xmlns:a16="http://schemas.microsoft.com/office/drawing/2014/main" id="{DF4874AE-ABE8-4B56-9C38-22C93C2E6732}"/>
              </a:ext>
            </a:extLst>
          </p:cNvPr>
          <p:cNvSpPr txBox="1"/>
          <p:nvPr/>
        </p:nvSpPr>
        <p:spPr>
          <a:xfrm>
            <a:off x="1835696" y="62753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11" name="Rectangle 3">
            <a:extLst>
              <a:ext uri="{FF2B5EF4-FFF2-40B4-BE49-F238E27FC236}">
                <a16:creationId xmlns:a16="http://schemas.microsoft.com/office/drawing/2014/main" id="{D8AF0C89-C877-41D8-ADB7-8527F9EC4E63}"/>
              </a:ext>
            </a:extLst>
          </p:cNvPr>
          <p:cNvSpPr txBox="1">
            <a:spLocks noChangeArrowheads="1"/>
          </p:cNvSpPr>
          <p:nvPr/>
        </p:nvSpPr>
        <p:spPr bwMode="auto">
          <a:xfrm>
            <a:off x="107504" y="1059583"/>
            <a:ext cx="8856984" cy="208823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Stanley </a:t>
            </a:r>
            <a:r>
              <a:rPr lang="pt-BR" altLang="pt-BR" sz="2000" b="1" dirty="0">
                <a:latin typeface="Arial" panose="020B0604020202020204" pitchFamily="34" charset="0"/>
                <a:cs typeface="Arial" panose="020B0604020202020204" pitchFamily="34" charset="0"/>
              </a:rPr>
              <a:t>Fischer</a:t>
            </a:r>
            <a:r>
              <a:rPr lang="pt-BR" altLang="pt-BR" sz="2000" dirty="0">
                <a:latin typeface="Arial" panose="020B0604020202020204" pitchFamily="34" charset="0"/>
                <a:cs typeface="Arial" panose="020B0604020202020204" pitchFamily="34" charset="0"/>
              </a:rPr>
              <a:t> e John </a:t>
            </a:r>
            <a:r>
              <a:rPr lang="pt-BR" altLang="pt-BR" sz="2000" b="1" dirty="0">
                <a:latin typeface="Arial" panose="020B0604020202020204" pitchFamily="34" charset="0"/>
                <a:cs typeface="Arial" panose="020B0604020202020204" pitchFamily="34" charset="0"/>
              </a:rPr>
              <a:t>Taylor</a:t>
            </a:r>
            <a:r>
              <a:rPr lang="pt-BR" altLang="pt-BR" sz="2000" dirty="0">
                <a:latin typeface="Arial" panose="020B0604020202020204" pitchFamily="34" charset="0"/>
                <a:cs typeface="Arial" panose="020B0604020202020204" pitchFamily="34" charset="0"/>
              </a:rPr>
              <a:t> enfatizavam a dificuldade do processo de </a:t>
            </a:r>
            <a:r>
              <a:rPr lang="pt-BR" altLang="pt-BR" sz="2000" b="1" dirty="0">
                <a:latin typeface="Arial" panose="020B0604020202020204" pitchFamily="34" charset="0"/>
                <a:cs typeface="Arial" panose="020B0604020202020204" pitchFamily="34" charset="0"/>
              </a:rPr>
              <a:t>desinflação</a:t>
            </a:r>
            <a:r>
              <a:rPr lang="pt-BR" altLang="pt-BR" sz="2000" dirty="0">
                <a:latin typeface="Arial" panose="020B0604020202020204" pitchFamily="34" charset="0"/>
                <a:cs typeface="Arial" panose="020B0604020202020204" pitchFamily="34" charset="0"/>
              </a:rPr>
              <a:t>, mesmo com expectativas formadas racionalmente. </a:t>
            </a:r>
          </a:p>
          <a:p>
            <a:pPr lvl="1" algn="just">
              <a:buClrTx/>
              <a:buSzPct val="100000"/>
              <a:buFont typeface="Wingdings" panose="05000000000000000000" pitchFamily="2" charset="2"/>
              <a:buChar char="§"/>
            </a:pPr>
            <a:r>
              <a:rPr lang="pt-BR" altLang="pt-BR" sz="2000" b="1" i="1" dirty="0">
                <a:latin typeface="Arial" panose="020B0604020202020204" pitchFamily="34" charset="0"/>
                <a:cs typeface="Arial" panose="020B0604020202020204" pitchFamily="34" charset="0"/>
              </a:rPr>
              <a:t>Rigidez Nominal →</a:t>
            </a:r>
            <a:r>
              <a:rPr lang="pt-BR" altLang="pt-BR" sz="2000" b="1" dirty="0">
                <a:latin typeface="Arial" panose="020B0604020202020204" pitchFamily="34" charset="0"/>
                <a:cs typeface="Arial" panose="020B0604020202020204" pitchFamily="34" charset="0"/>
              </a:rPr>
              <a:t> </a:t>
            </a:r>
            <a:r>
              <a:rPr lang="pt-BR" altLang="pt-BR" sz="2000" dirty="0">
                <a:latin typeface="Arial" panose="020B0604020202020204" pitchFamily="34" charset="0"/>
                <a:cs typeface="Arial" panose="020B0604020202020204" pitchFamily="34" charset="0"/>
              </a:rPr>
              <a:t>Muitos salários e preços não costumam ser reajustados quando há mudança na política.</a:t>
            </a:r>
          </a:p>
          <a:p>
            <a:pPr lvl="1" algn="just">
              <a:buClrTx/>
              <a:buSzPct val="100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Para os salários fixados antes da mudança na política, </a:t>
            </a:r>
            <a:r>
              <a:rPr lang="pt-BR" altLang="pt-BR" sz="2000" b="1" dirty="0">
                <a:latin typeface="Arial" panose="020B0604020202020204" pitchFamily="34" charset="0"/>
                <a:cs typeface="Arial" panose="020B0604020202020204" pitchFamily="34" charset="0"/>
              </a:rPr>
              <a:t>a inflação já estaria embutida nos acordos salariais existentes. </a:t>
            </a:r>
          </a:p>
          <a:p>
            <a:pPr algn="just">
              <a:buClrTx/>
              <a:buSzPct val="100000"/>
              <a:buFont typeface="Wingdings" panose="05000000000000000000" pitchFamily="2" charset="2"/>
              <a:buChar char="§"/>
            </a:pPr>
            <a:endParaRPr lang="en-US" altLang="pt-BR" sz="2000" dirty="0">
              <a:latin typeface="Arial" panose="020B0604020202020204" pitchFamily="34" charset="0"/>
              <a:cs typeface="Arial" panose="020B0604020202020204" pitchFamily="34" charset="0"/>
            </a:endParaRPr>
          </a:p>
        </p:txBody>
      </p:sp>
      <p:sp>
        <p:nvSpPr>
          <p:cNvPr id="12" name="Rectangle 3">
            <a:extLst>
              <a:ext uri="{FF2B5EF4-FFF2-40B4-BE49-F238E27FC236}">
                <a16:creationId xmlns:a16="http://schemas.microsoft.com/office/drawing/2014/main" id="{2D4FA18A-4DE1-4CB3-9858-8E004E4FDE81}"/>
              </a:ext>
            </a:extLst>
          </p:cNvPr>
          <p:cNvSpPr txBox="1">
            <a:spLocks noChangeArrowheads="1"/>
          </p:cNvSpPr>
          <p:nvPr/>
        </p:nvSpPr>
        <p:spPr bwMode="auto">
          <a:xfrm>
            <a:off x="107504" y="3075806"/>
            <a:ext cx="8928992" cy="262773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lnSpc>
                <a:spcPct val="90000"/>
              </a:lnSpc>
              <a:buClrTx/>
              <a:buSzPct val="100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Para reduzir o custo do desemprego resultante da desinflação, seria necessário dar </a:t>
            </a:r>
            <a:r>
              <a:rPr lang="pt-BR" altLang="pt-BR" sz="2000" b="1" dirty="0">
                <a:latin typeface="Arial" panose="020B0604020202020204" pitchFamily="34" charset="0"/>
                <a:cs typeface="Arial" panose="020B0604020202020204" pitchFamily="34" charset="0"/>
              </a:rPr>
              <a:t>tempo aos fixadores de salários para levarem em conta a mudança na política econômica.</a:t>
            </a:r>
          </a:p>
          <a:p>
            <a:pPr algn="just">
              <a:lnSpc>
                <a:spcPct val="90000"/>
              </a:lnSpc>
              <a:buClrTx/>
              <a:buSzPct val="100000"/>
              <a:buFont typeface="Wingdings" panose="05000000000000000000" pitchFamily="2" charset="2"/>
              <a:buChar char="§"/>
            </a:pPr>
            <a:endParaRPr lang="pt-BR" altLang="pt-BR" sz="100" dirty="0">
              <a:latin typeface="Arial" panose="020B0604020202020204" pitchFamily="34" charset="0"/>
              <a:cs typeface="Arial" panose="020B0604020202020204" pitchFamily="34" charset="0"/>
            </a:endParaRPr>
          </a:p>
          <a:p>
            <a:pPr algn="just">
              <a:lnSpc>
                <a:spcPct val="90000"/>
              </a:lnSpc>
              <a:buClrTx/>
              <a:buSzPct val="100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Logo, uma desinflação com credibilidade poderia ter um custo menor caso seja utilizada uma </a:t>
            </a:r>
            <a:r>
              <a:rPr lang="pt-BR" altLang="pt-BR" sz="2000" b="1" dirty="0">
                <a:latin typeface="Arial" panose="020B0604020202020204" pitchFamily="34" charset="0"/>
                <a:cs typeface="Arial" panose="020B0604020202020204" pitchFamily="34" charset="0"/>
              </a:rPr>
              <a:t>política gradualista</a:t>
            </a:r>
            <a:r>
              <a:rPr lang="pt-BR" altLang="pt-BR" sz="2000" dirty="0">
                <a:latin typeface="Arial" panose="020B0604020202020204" pitchFamily="34" charset="0"/>
                <a:cs typeface="Arial" panose="020B0604020202020204" pitchFamily="34" charset="0"/>
              </a:rPr>
              <a:t>. </a:t>
            </a:r>
            <a:endParaRPr lang="en-US" alt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5933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 calcmode="lin" valueType="num">
                                      <p:cBhvr additive="base">
                                        <p:cTn id="1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1" end="1"/>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11">
                                            <p:txEl>
                                              <p:pRg st="2" end="2"/>
                                            </p:txEl>
                                          </p:spTgt>
                                        </p:tgtEl>
                                        <p:attrNameLst>
                                          <p:attrName>style.visibility</p:attrName>
                                        </p:attrNameLst>
                                      </p:cBhvr>
                                      <p:to>
                                        <p:strVal val="visible"/>
                                      </p:to>
                                    </p:set>
                                    <p:anim calcmode="lin" valueType="num">
                                      <p:cBhvr additive="base">
                                        <p:cTn id="21"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12">
                                            <p:txEl>
                                              <p:pRg st="0" end="0"/>
                                            </p:txEl>
                                          </p:spTgt>
                                        </p:tgtEl>
                                        <p:attrNameLst>
                                          <p:attrName>style.visibility</p:attrName>
                                        </p:attrNameLst>
                                      </p:cBhvr>
                                      <p:to>
                                        <p:strVal val="visible"/>
                                      </p:to>
                                    </p:set>
                                    <p:anim calcmode="lin" valueType="num">
                                      <p:cBhvr additive="base">
                                        <p:cTn id="27" dur="500" fill="hold"/>
                                        <p:tgtEl>
                                          <p:spTgt spid="12">
                                            <p:txEl>
                                              <p:pRg st="0" end="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12">
                                            <p:txEl>
                                              <p:pRg st="2" end="2"/>
                                            </p:txEl>
                                          </p:spTgt>
                                        </p:tgtEl>
                                        <p:attrNameLst>
                                          <p:attrName>style.visibility</p:attrName>
                                        </p:attrNameLst>
                                      </p:cBhvr>
                                      <p:to>
                                        <p:strVal val="visible"/>
                                      </p:to>
                                    </p:set>
                                    <p:anim calcmode="lin" valueType="num">
                                      <p:cBhvr additive="base">
                                        <p:cTn id="33" dur="500" fill="hold"/>
                                        <p:tgtEl>
                                          <p:spTgt spid="12">
                                            <p:txEl>
                                              <p:pRg st="2" end="2"/>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1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1AC11BE-3068-43A9-A69D-98166DE559A2}"/>
              </a:ext>
            </a:extLst>
          </p:cNvPr>
          <p:cNvSpPr/>
          <p:nvPr/>
        </p:nvSpPr>
        <p:spPr>
          <a:xfrm>
            <a:off x="179512" y="58722"/>
            <a:ext cx="8784976" cy="1015663"/>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Na Teoria dos Ciclos Econômicos Reais, as variações no produto são explicadas segundo os choques de demanda, por conta do passeio aleatório do PIB.</a:t>
            </a:r>
          </a:p>
        </p:txBody>
      </p:sp>
      <p:sp>
        <p:nvSpPr>
          <p:cNvPr id="3" name="CaixaDeTexto 2">
            <a:extLst>
              <a:ext uri="{FF2B5EF4-FFF2-40B4-BE49-F238E27FC236}">
                <a16:creationId xmlns:a16="http://schemas.microsoft.com/office/drawing/2014/main" id="{F266677F-9BB5-42DC-8AF5-BCF4DE0EF29A}"/>
              </a:ext>
            </a:extLst>
          </p:cNvPr>
          <p:cNvSpPr txBox="1"/>
          <p:nvPr/>
        </p:nvSpPr>
        <p:spPr>
          <a:xfrm>
            <a:off x="2123728" y="62753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11" name="Espaço Reservado para Conteúdo 2">
            <a:extLst>
              <a:ext uri="{FF2B5EF4-FFF2-40B4-BE49-F238E27FC236}">
                <a16:creationId xmlns:a16="http://schemas.microsoft.com/office/drawing/2014/main" id="{1D019F66-AA8B-4148-A8D1-A4B23FE029CB}"/>
              </a:ext>
            </a:extLst>
          </p:cNvPr>
          <p:cNvSpPr txBox="1">
            <a:spLocks/>
          </p:cNvSpPr>
          <p:nvPr/>
        </p:nvSpPr>
        <p:spPr>
          <a:xfrm>
            <a:off x="140677" y="1093886"/>
            <a:ext cx="8823811" cy="342208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sz="2000" b="1" dirty="0">
                <a:latin typeface="Arial" panose="020B0604020202020204" pitchFamily="34" charset="0"/>
                <a:cs typeface="Arial" panose="020B0604020202020204" pitchFamily="34" charset="0"/>
              </a:rPr>
              <a:t>Teoria dos Ciclos Econômicos Reais </a:t>
            </a:r>
            <a:r>
              <a:rPr lang="pt-BR" sz="2000" b="1" dirty="0">
                <a:latin typeface="Calibri" panose="020F0502020204030204" pitchFamily="34" charset="0"/>
                <a:cs typeface="Calibri" panose="020F0502020204030204" pitchFamily="34" charset="0"/>
              </a:rPr>
              <a:t>→ </a:t>
            </a:r>
            <a:r>
              <a:rPr lang="pt-BR" sz="2000" dirty="0">
                <a:latin typeface="Arial" panose="020B0604020202020204" pitchFamily="34" charset="0"/>
                <a:cs typeface="Arial" panose="020B0604020202020204" pitchFamily="34" charset="0"/>
              </a:rPr>
              <a:t>Flutuações no produto e emprego são resultado de choques reais que atingem a economia, com mercados que se ajustam rapidamente (P e w são flexíveis), permanecendo, sistematicamente,  em equilíbrio.</a:t>
            </a:r>
          </a:p>
          <a:p>
            <a:pPr lvl="1" algn="just">
              <a:buClrTx/>
              <a:buSzPct val="101000"/>
              <a:buFont typeface="Wingdings" panose="05000000000000000000" pitchFamily="2" charset="2"/>
              <a:buChar char="§"/>
            </a:pPr>
            <a:r>
              <a:rPr lang="pt-BR" sz="2000" b="1" dirty="0">
                <a:latin typeface="Arial" panose="020B0604020202020204" pitchFamily="34" charset="0"/>
                <a:cs typeface="Arial" panose="020B0604020202020204" pitchFamily="34" charset="0"/>
              </a:rPr>
              <a:t>Choques de oferta. </a:t>
            </a:r>
          </a:p>
          <a:p>
            <a:pPr lvl="1" algn="just">
              <a:buClrTx/>
              <a:buSzPct val="101000"/>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Nos modelos iniciais de CER, choques tecnológicos, </a:t>
            </a:r>
            <a:r>
              <a:rPr lang="pt-BR" altLang="pt-BR" sz="2000" b="1" dirty="0">
                <a:latin typeface="Arial" panose="020B0604020202020204" pitchFamily="34" charset="0"/>
                <a:cs typeface="Arial" panose="020B0604020202020204" pitchFamily="34" charset="0"/>
              </a:rPr>
              <a:t>propagados via substituição intertemporal de trabalho.</a:t>
            </a:r>
          </a:p>
          <a:p>
            <a:pPr lvl="1" algn="just">
              <a:buClr>
                <a:schemeClr val="tx1"/>
              </a:buClr>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Posteriormente, foram incluídos choques sobre variáveis fiscais, mercado de trabalho,...</a:t>
            </a:r>
          </a:p>
        </p:txBody>
      </p:sp>
    </p:spTree>
    <p:extLst>
      <p:ext uri="{BB962C8B-B14F-4D97-AF65-F5344CB8AC3E}">
        <p14:creationId xmlns:p14="http://schemas.microsoft.com/office/powerpoint/2010/main" val="33907973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 calcmode="lin" valueType="num">
                                      <p:cBhvr additive="base">
                                        <p:cTn id="1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anim calcmode="lin" valueType="num">
                                      <p:cBhvr additive="base">
                                        <p:cTn id="23"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 calcmode="lin" valueType="num">
                                      <p:cBhvr additive="base">
                                        <p:cTn id="2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B482EEF-ED50-4AE4-B08B-F6824AC9189D}"/>
              </a:ext>
            </a:extLst>
          </p:cNvPr>
          <p:cNvSpPr/>
          <p:nvPr/>
        </p:nvSpPr>
        <p:spPr>
          <a:xfrm>
            <a:off x="179512" y="58722"/>
            <a:ext cx="8784976" cy="1092607"/>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Nos Modelos Novos Keynesianos, a existência da rigidez de preços se deve ao fato de que as firmas enfrentam concorrência perfeita e, portanto, não podem ajustar seu preço de forma individual.</a:t>
            </a:r>
            <a:endParaRPr lang="pt-BR" sz="20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sp>
        <p:nvSpPr>
          <p:cNvPr id="5" name="CaixaDeTexto 4">
            <a:extLst>
              <a:ext uri="{FF2B5EF4-FFF2-40B4-BE49-F238E27FC236}">
                <a16:creationId xmlns:a16="http://schemas.microsoft.com/office/drawing/2014/main" id="{1855E7A0-49DD-41F0-A583-3AD7634F43DF}"/>
              </a:ext>
            </a:extLst>
          </p:cNvPr>
          <p:cNvSpPr txBox="1"/>
          <p:nvPr/>
        </p:nvSpPr>
        <p:spPr>
          <a:xfrm>
            <a:off x="5796136" y="62753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11" name="Espaço Reservado para Conteúdo 2">
            <a:extLst>
              <a:ext uri="{FF2B5EF4-FFF2-40B4-BE49-F238E27FC236}">
                <a16:creationId xmlns:a16="http://schemas.microsoft.com/office/drawing/2014/main" id="{69F0E084-01FC-4E70-B5A2-438106708DC9}"/>
              </a:ext>
            </a:extLst>
          </p:cNvPr>
          <p:cNvSpPr txBox="1">
            <a:spLocks noChangeArrowheads="1"/>
          </p:cNvSpPr>
          <p:nvPr/>
        </p:nvSpPr>
        <p:spPr>
          <a:xfrm>
            <a:off x="35496" y="1028724"/>
            <a:ext cx="9001000" cy="435133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pt-BR" sz="2000" b="1" dirty="0">
                <a:latin typeface="Arial" panose="020B0604020202020204" pitchFamily="34" charset="0"/>
                <a:cs typeface="Arial" panose="020B0604020202020204" pitchFamily="34" charset="0"/>
              </a:rPr>
              <a:t>Novos keynesianos → </a:t>
            </a:r>
            <a:r>
              <a:rPr lang="pt-BR" altLang="pt-BR" sz="2000" dirty="0">
                <a:latin typeface="Arial" panose="020B0604020202020204" pitchFamily="34" charset="0"/>
                <a:cs typeface="Arial" panose="020B0604020202020204" pitchFamily="34" charset="0"/>
              </a:rPr>
              <a:t>Modelos com </a:t>
            </a:r>
            <a:r>
              <a:rPr lang="pt-BR" altLang="pt-BR" sz="2000" b="1" dirty="0">
                <a:latin typeface="Arial" panose="020B0604020202020204" pitchFamily="34" charset="0"/>
                <a:cs typeface="Arial" panose="020B0604020202020204" pitchFamily="34" charset="0"/>
              </a:rPr>
              <a:t>expectativas</a:t>
            </a:r>
            <a:r>
              <a:rPr lang="pt-BR" altLang="pt-BR" sz="2000" dirty="0">
                <a:latin typeface="Arial" panose="020B0604020202020204" pitchFamily="34" charset="0"/>
                <a:cs typeface="Arial" panose="020B0604020202020204" pitchFamily="34" charset="0"/>
              </a:rPr>
              <a:t> </a:t>
            </a:r>
            <a:r>
              <a:rPr lang="pt-BR" altLang="pt-BR" sz="2000" b="1" dirty="0">
                <a:latin typeface="Arial" panose="020B0604020202020204" pitchFamily="34" charset="0"/>
                <a:cs typeface="Arial" panose="020B0604020202020204" pitchFamily="34" charset="0"/>
              </a:rPr>
              <a:t>racionais</a:t>
            </a:r>
            <a:r>
              <a:rPr lang="pt-BR" altLang="pt-BR" sz="2000" dirty="0">
                <a:latin typeface="Arial" panose="020B0604020202020204" pitchFamily="34" charset="0"/>
                <a:cs typeface="Arial" panose="020B0604020202020204" pitchFamily="34" charset="0"/>
              </a:rPr>
              <a:t> e </a:t>
            </a:r>
            <a:r>
              <a:rPr lang="pt-BR" altLang="pt-BR" sz="2000" b="1" dirty="0" err="1">
                <a:latin typeface="Arial" panose="020B0604020202020204" pitchFamily="34" charset="0"/>
                <a:cs typeface="Arial" panose="020B0604020202020204" pitchFamily="34" charset="0"/>
              </a:rPr>
              <a:t>microfundamentos</a:t>
            </a:r>
            <a:r>
              <a:rPr lang="pt-BR" altLang="pt-BR" sz="2000" dirty="0">
                <a:latin typeface="Arial" panose="020B0604020202020204" pitchFamily="34" charset="0"/>
                <a:cs typeface="Arial" panose="020B0604020202020204" pitchFamily="34" charset="0"/>
              </a:rPr>
              <a:t>. Entretanto, não existe concorrência perfeita → existe rigidez de preços ou salários, que pode ocorrer por diversas razões:</a:t>
            </a:r>
          </a:p>
          <a:p>
            <a:pPr lvl="1" algn="just">
              <a:buClrTx/>
              <a:buSzPct val="100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Custos de Menu, Falhas de Coordenação, Salários de Eficiência, Defasagem Salarial (Reajustes Descompassados ou Justapostos)...</a:t>
            </a:r>
          </a:p>
          <a:p>
            <a:pPr lvl="1" algn="just">
              <a:buClrTx/>
              <a:buSzPct val="100000"/>
              <a:buFont typeface="Wingdings" panose="05000000000000000000" pitchFamily="2" charset="2"/>
              <a:buChar char="§"/>
            </a:pPr>
            <a:endParaRPr lang="pt-BR" altLang="pt-BR" sz="600" dirty="0">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pt-BR" sz="2000" b="1" dirty="0">
                <a:latin typeface="Arial" panose="020B0604020202020204" pitchFamily="34" charset="0"/>
                <a:cs typeface="Arial" panose="020B0604020202020204" pitchFamily="34" charset="0"/>
              </a:rPr>
              <a:t>O que é realmente importante ? </a:t>
            </a:r>
          </a:p>
          <a:p>
            <a:pPr lvl="1" algn="just">
              <a:buClrTx/>
              <a:buSzPct val="100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Mesmo com agentes otimizadores e expectativas formadas racionalmente, a política econômica pode possuir efeitos reais no curto prazo, por conta do ajuste lento de alguns mercados (rigidezes).</a:t>
            </a:r>
          </a:p>
          <a:p>
            <a:pPr lvl="1" algn="just">
              <a:buClrTx/>
              <a:buSzPct val="100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Entretanto, note que todo tipo de rigidez, que faz com que os mercados não funcionem de forma eficiente, acontece por conta de uma estratégia de </a:t>
            </a:r>
            <a:r>
              <a:rPr lang="pt-BR" altLang="pt-BR" sz="2000" b="1" dirty="0">
                <a:latin typeface="Arial" panose="020B0604020202020204" pitchFamily="34" charset="0"/>
                <a:cs typeface="Arial" panose="020B0604020202020204" pitchFamily="34" charset="0"/>
              </a:rPr>
              <a:t>otimização dos agentes econômicos</a:t>
            </a:r>
            <a:r>
              <a:rPr lang="pt-BR" altLang="pt-BR" sz="2000" dirty="0">
                <a:latin typeface="Arial" panose="020B0604020202020204" pitchFamily="34" charset="0"/>
                <a:cs typeface="Arial" panose="020B0604020202020204" pitchFamily="34" charset="0"/>
              </a:rPr>
              <a:t>.</a:t>
            </a:r>
          </a:p>
          <a:p>
            <a:pPr algn="just">
              <a:buClrTx/>
              <a:buSzPct val="100000"/>
              <a:buFont typeface="Wingdings" panose="05000000000000000000" pitchFamily="2" charset="2"/>
              <a:buChar char="§"/>
            </a:pPr>
            <a:endParaRPr lang="pt-BR" altLang="pt-BR" sz="2400" dirty="0">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endParaRPr lang="pt-BR" alt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800408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0" end="0"/>
                                            </p:txEl>
                                          </p:spTgt>
                                        </p:tgtEl>
                                        <p:attrNameLst>
                                          <p:attrName>style.visibility</p:attrName>
                                        </p:attrNameLst>
                                      </p:cBhvr>
                                      <p:to>
                                        <p:strVal val="visible"/>
                                      </p:to>
                                    </p:set>
                                    <p:anim calcmode="lin" valueType="num">
                                      <p:cBhvr additive="base">
                                        <p:cTn id="13"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11">
                                            <p:txEl>
                                              <p:pRg st="1" end="1"/>
                                            </p:txEl>
                                          </p:spTgt>
                                        </p:tgtEl>
                                        <p:attrNameLst>
                                          <p:attrName>style.visibility</p:attrName>
                                        </p:attrNameLst>
                                      </p:cBhvr>
                                      <p:to>
                                        <p:strVal val="visible"/>
                                      </p:to>
                                    </p:set>
                                    <p:anim calcmode="lin" valueType="num">
                                      <p:cBhvr additive="base">
                                        <p:cTn id="17"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11">
                                            <p:txEl>
                                              <p:pRg st="3" end="3"/>
                                            </p:txEl>
                                          </p:spTgt>
                                        </p:tgtEl>
                                        <p:attrNameLst>
                                          <p:attrName>style.visibility</p:attrName>
                                        </p:attrNameLst>
                                      </p:cBhvr>
                                      <p:to>
                                        <p:strVal val="visible"/>
                                      </p:to>
                                    </p:set>
                                    <p:anim calcmode="lin" valueType="num">
                                      <p:cBhvr additive="base">
                                        <p:cTn id="23"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11">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1">
                                            <p:txEl>
                                              <p:pRg st="4" end="4"/>
                                            </p:txEl>
                                          </p:spTgt>
                                        </p:tgtEl>
                                        <p:attrNameLst>
                                          <p:attrName>style.visibility</p:attrName>
                                        </p:attrNameLst>
                                      </p:cBhvr>
                                      <p:to>
                                        <p:strVal val="visible"/>
                                      </p:to>
                                    </p:set>
                                    <p:anim calcmode="lin" valueType="num">
                                      <p:cBhvr additive="base">
                                        <p:cTn id="27"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11">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1">
                                            <p:txEl>
                                              <p:pRg st="5" end="5"/>
                                            </p:txEl>
                                          </p:spTgt>
                                        </p:tgtEl>
                                        <p:attrNameLst>
                                          <p:attrName>style.visibility</p:attrName>
                                        </p:attrNameLst>
                                      </p:cBhvr>
                                      <p:to>
                                        <p:strVal val="visible"/>
                                      </p:to>
                                    </p:set>
                                    <p:anim calcmode="lin" valueType="num">
                                      <p:cBhvr additive="base">
                                        <p:cTn id="31"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12F2DF09-F2F8-441E-8FC8-FA633D0C9A54}"/>
              </a:ext>
            </a:extLst>
          </p:cNvPr>
          <p:cNvSpPr/>
          <p:nvPr/>
        </p:nvSpPr>
        <p:spPr>
          <a:xfrm>
            <a:off x="179512" y="58722"/>
            <a:ext cx="8784976" cy="784830"/>
          </a:xfrm>
          <a:prstGeom prst="rect">
            <a:avLst/>
          </a:prstGeom>
        </p:spPr>
        <p:txBody>
          <a:bodyPr wrap="square">
            <a:spAutoFit/>
          </a:bodyPr>
          <a:lstStyle/>
          <a:p>
            <a:pPr algn="just"/>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A rigidez de preços é uma característica fundamental nos Modelos de Ciclos Econômicos Reais.</a:t>
            </a:r>
            <a:r>
              <a:rPr lang="pt-BR" sz="2000" dirty="0">
                <a:latin typeface="Arial" panose="020B0604020202020204" pitchFamily="34" charset="0"/>
                <a:cs typeface="Arial" panose="020B0604020202020204" pitchFamily="34" charset="0"/>
              </a:rPr>
              <a:t> </a:t>
            </a:r>
            <a:endParaRPr lang="pt-BR" sz="20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sp>
        <p:nvSpPr>
          <p:cNvPr id="6" name="CaixaDeTexto 5">
            <a:extLst>
              <a:ext uri="{FF2B5EF4-FFF2-40B4-BE49-F238E27FC236}">
                <a16:creationId xmlns:a16="http://schemas.microsoft.com/office/drawing/2014/main" id="{2C081404-85FE-440F-84D6-87D81DFA9399}"/>
              </a:ext>
            </a:extLst>
          </p:cNvPr>
          <p:cNvSpPr txBox="1"/>
          <p:nvPr/>
        </p:nvSpPr>
        <p:spPr>
          <a:xfrm>
            <a:off x="3203848" y="371440"/>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12" name="Espaço Reservado para Conteúdo 2">
            <a:extLst>
              <a:ext uri="{FF2B5EF4-FFF2-40B4-BE49-F238E27FC236}">
                <a16:creationId xmlns:a16="http://schemas.microsoft.com/office/drawing/2014/main" id="{B0B4CDDB-778B-44BB-8332-2E63D518DC5F}"/>
              </a:ext>
            </a:extLst>
          </p:cNvPr>
          <p:cNvSpPr txBox="1">
            <a:spLocks noChangeArrowheads="1"/>
          </p:cNvSpPr>
          <p:nvPr/>
        </p:nvSpPr>
        <p:spPr>
          <a:xfrm>
            <a:off x="107504" y="812700"/>
            <a:ext cx="9001000" cy="462906"/>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Modelagem realizada com preços e salários flexíveis.</a:t>
            </a:r>
          </a:p>
          <a:p>
            <a:pPr algn="just">
              <a:buClrTx/>
              <a:buSzPct val="100000"/>
              <a:buFont typeface="Wingdings" panose="05000000000000000000" pitchFamily="2" charset="2"/>
              <a:buChar char="§"/>
            </a:pPr>
            <a:endParaRPr lang="pt-BR" alt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53711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313BD7F-CD2C-4B43-A92A-838AFBD5BD20}"/>
              </a:ext>
            </a:extLst>
          </p:cNvPr>
          <p:cNvSpPr/>
          <p:nvPr/>
        </p:nvSpPr>
        <p:spPr>
          <a:xfrm>
            <a:off x="179512" y="58722"/>
            <a:ext cx="8784976" cy="3000821"/>
          </a:xfrm>
          <a:prstGeom prst="rect">
            <a:avLst/>
          </a:prstGeom>
        </p:spPr>
        <p:txBody>
          <a:bodyPr wrap="square">
            <a:spAutoFit/>
          </a:bodyPr>
          <a:lstStyle/>
          <a:p>
            <a:pPr algn="just"/>
            <a:r>
              <a:rPr lang="pt-BR" sz="2400" b="1" dirty="0">
                <a:latin typeface="Arial" panose="020B0604020202020204" pitchFamily="34" charset="0"/>
                <a:cs typeface="Arial" panose="020B0604020202020204" pitchFamily="34" charset="0"/>
              </a:rPr>
              <a:t>4) QUESTÃO 12 - 2020</a:t>
            </a:r>
          </a:p>
          <a:p>
            <a:pPr algn="just"/>
            <a:r>
              <a:rPr lang="pt-BR" sz="2000" b="0" i="0" dirty="0">
                <a:effectLst/>
                <a:latin typeface="Arial" panose="020B0604020202020204" pitchFamily="34" charset="0"/>
                <a:cs typeface="Arial" panose="020B0604020202020204" pitchFamily="34" charset="0"/>
              </a:rPr>
              <a:t>As duas tabelas abaixo apresentam o plano de desinflação dos países A e B e o comportamento projetado da taxa de desemprego e da taxa de crescimento do produto. Partindo da inflação observada no ano 1 (15% no país A e 16% no país B), as linhas das tabelas mostram, ano a ano, a trajetória alvo desenhada para a taxa de inflação dos países A e B e</a:t>
            </a:r>
            <a:br>
              <a:rPr lang="pt-BR" sz="2000" b="0" i="0" dirty="0">
                <a:effectLst/>
                <a:latin typeface="Arial" panose="020B0604020202020204" pitchFamily="34" charset="0"/>
                <a:cs typeface="Arial" panose="020B0604020202020204" pitchFamily="34" charset="0"/>
              </a:rPr>
            </a:br>
            <a:r>
              <a:rPr lang="pt-BR" sz="2000" b="0" i="0" dirty="0">
                <a:effectLst/>
                <a:latin typeface="Arial" panose="020B0604020202020204" pitchFamily="34" charset="0"/>
                <a:cs typeface="Arial" panose="020B0604020202020204" pitchFamily="34" charset="0"/>
              </a:rPr>
              <a:t>as respectivas trajetórias da taxa de desemprego e da taxa de crescimento do produto para alcançar os níveis de inflação desejados (3% no país A e 4% no país B).</a:t>
            </a:r>
            <a:r>
              <a:rPr lang="pt-BR" sz="2000" dirty="0">
                <a:latin typeface="Arial" panose="020B0604020202020204" pitchFamily="34" charset="0"/>
                <a:cs typeface="Arial" panose="020B0604020202020204" pitchFamily="34" charset="0"/>
              </a:rPr>
              <a:t>  </a:t>
            </a:r>
            <a:endParaRPr lang="pt-BR" sz="2000" b="1" dirty="0">
              <a:latin typeface="Arial" panose="020B0604020202020204" pitchFamily="34" charset="0"/>
              <a:cs typeface="Arial" panose="020B0604020202020204" pitchFamily="34" charset="0"/>
            </a:endParaRPr>
          </a:p>
          <a:p>
            <a:pPr algn="just"/>
            <a:endParaRPr lang="pt-BR" sz="500" b="1"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7F5A97D9-C17C-40D4-A158-A4F534603D36}"/>
              </a:ext>
            </a:extLst>
          </p:cNvPr>
          <p:cNvSpPr txBox="1"/>
          <p:nvPr/>
        </p:nvSpPr>
        <p:spPr>
          <a:xfrm>
            <a:off x="179512" y="3147814"/>
            <a:ext cx="8784976" cy="1631216"/>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Trata-se de um exercício muito comum na prova da ANPEC, que faz uso de um pequeno modelo de </a:t>
            </a:r>
            <a:r>
              <a:rPr lang="pt-BR" sz="2000" b="1" dirty="0">
                <a:latin typeface="Arial" panose="020B0604020202020204" pitchFamily="34" charset="0"/>
                <a:cs typeface="Arial" panose="020B0604020202020204" pitchFamily="34" charset="0"/>
              </a:rPr>
              <a:t>produto, inflação e desemprego</a:t>
            </a:r>
            <a:r>
              <a:rPr lang="pt-BR" sz="2000" dirty="0">
                <a:latin typeface="Arial" panose="020B0604020202020204" pitchFamily="34" charset="0"/>
                <a:cs typeface="Arial" panose="020B0604020202020204" pitchFamily="34" charset="0"/>
              </a:rPr>
              <a:t>, apresentado no livro de macroeconomia do O. </a:t>
            </a:r>
            <a:r>
              <a:rPr lang="pt-BR" sz="2000" dirty="0" err="1">
                <a:latin typeface="Arial" panose="020B0604020202020204" pitchFamily="34" charset="0"/>
                <a:cs typeface="Arial" panose="020B0604020202020204" pitchFamily="34" charset="0"/>
              </a:rPr>
              <a:t>Blanchard</a:t>
            </a:r>
            <a:r>
              <a:rPr lang="pt-BR" sz="2000" dirty="0">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Como veremos, a questão também envolve os conceitos de </a:t>
            </a:r>
            <a:r>
              <a:rPr lang="pt-BR" sz="2000" b="1" dirty="0">
                <a:latin typeface="Arial" panose="020B0604020202020204" pitchFamily="34" charset="0"/>
                <a:cs typeface="Arial" panose="020B0604020202020204" pitchFamily="34" charset="0"/>
              </a:rPr>
              <a:t>razão de sacrifício</a:t>
            </a:r>
            <a:r>
              <a:rPr lang="pt-BR" sz="2000" dirty="0">
                <a:latin typeface="Arial" panose="020B0604020202020204" pitchFamily="34" charset="0"/>
                <a:cs typeface="Arial" panose="020B0604020202020204" pitchFamily="34" charset="0"/>
              </a:rPr>
              <a:t> de combate à inflação e </a:t>
            </a:r>
            <a:r>
              <a:rPr lang="pt-BR" sz="2000" b="1" dirty="0">
                <a:latin typeface="Arial" panose="020B0604020202020204" pitchFamily="34" charset="0"/>
                <a:cs typeface="Arial" panose="020B0604020202020204" pitchFamily="34" charset="0"/>
              </a:rPr>
              <a:t>crítica de Lucas.</a:t>
            </a:r>
          </a:p>
        </p:txBody>
      </p:sp>
    </p:spTree>
    <p:extLst>
      <p:ext uri="{BB962C8B-B14F-4D97-AF65-F5344CB8AC3E}">
        <p14:creationId xmlns:p14="http://schemas.microsoft.com/office/powerpoint/2010/main" val="1655382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a:extLst>
              <a:ext uri="{FF2B5EF4-FFF2-40B4-BE49-F238E27FC236}">
                <a16:creationId xmlns:a16="http://schemas.microsoft.com/office/drawing/2014/main" id="{C66A2D8E-2543-4282-A6B9-B1D70B366399}"/>
              </a:ext>
            </a:extLst>
          </p:cNvPr>
          <p:cNvPicPr>
            <a:picLocks noChangeAspect="1"/>
          </p:cNvPicPr>
          <p:nvPr/>
        </p:nvPicPr>
        <p:blipFill>
          <a:blip r:embed="rId2"/>
          <a:stretch>
            <a:fillRect/>
          </a:stretch>
        </p:blipFill>
        <p:spPr>
          <a:xfrm>
            <a:off x="0" y="317730"/>
            <a:ext cx="9143999" cy="4464496"/>
          </a:xfrm>
          <a:prstGeom prst="rect">
            <a:avLst/>
          </a:prstGeom>
          <a:ln w="28575">
            <a:solidFill>
              <a:schemeClr val="tx1"/>
            </a:solidFill>
          </a:ln>
        </p:spPr>
      </p:pic>
    </p:spTree>
    <p:extLst>
      <p:ext uri="{BB962C8B-B14F-4D97-AF65-F5344CB8AC3E}">
        <p14:creationId xmlns:p14="http://schemas.microsoft.com/office/powerpoint/2010/main" val="290392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B2420EF-6E74-4FEA-BAA8-69D1654286CD}"/>
              </a:ext>
            </a:extLst>
          </p:cNvPr>
          <p:cNvSpPr/>
          <p:nvPr/>
        </p:nvSpPr>
        <p:spPr>
          <a:xfrm>
            <a:off x="107504" y="89337"/>
            <a:ext cx="8856984" cy="1508105"/>
          </a:xfrm>
          <a:prstGeom prst="rect">
            <a:avLst/>
          </a:prstGeom>
        </p:spPr>
        <p:txBody>
          <a:bodyPr wrap="square">
            <a:spAutoFit/>
          </a:bodyPr>
          <a:lstStyle/>
          <a:p>
            <a:pPr algn="just"/>
            <a:r>
              <a:rPr lang="pt-BR" sz="2400" b="1" dirty="0">
                <a:solidFill>
                  <a:srgbClr val="000000"/>
                </a:solidFill>
                <a:latin typeface="Arial" panose="020B0604020202020204" pitchFamily="34" charset="0"/>
                <a:cs typeface="Arial" panose="020B0604020202020204" pitchFamily="34" charset="0"/>
              </a:rPr>
              <a:t>1) QUESTÃO 04 - 2018</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Classifique as seguintes afirmativas como verdadeiras (V) ou falsas (F): </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O nível natural de produto pode ser determinado examinando-se isoladamente a curva de oferta agregada. </a:t>
            </a:r>
          </a:p>
        </p:txBody>
      </p:sp>
      <p:sp>
        <p:nvSpPr>
          <p:cNvPr id="3" name="CaixaDeTexto 2">
            <a:extLst>
              <a:ext uri="{FF2B5EF4-FFF2-40B4-BE49-F238E27FC236}">
                <a16:creationId xmlns:a16="http://schemas.microsoft.com/office/drawing/2014/main" id="{030D8CA3-1C44-40BB-87D0-F061822E1EC4}"/>
              </a:ext>
            </a:extLst>
          </p:cNvPr>
          <p:cNvSpPr txBox="1"/>
          <p:nvPr/>
        </p:nvSpPr>
        <p:spPr>
          <a:xfrm>
            <a:off x="4860032" y="1232173"/>
            <a:ext cx="43204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A941E4E1-3B3F-4B6A-A07F-262E551EEC35}"/>
              </a:ext>
            </a:extLst>
          </p:cNvPr>
          <p:cNvSpPr txBox="1"/>
          <p:nvPr/>
        </p:nvSpPr>
        <p:spPr>
          <a:xfrm>
            <a:off x="107504" y="4384144"/>
            <a:ext cx="8784976" cy="707886"/>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Dado o nível de preços, o nível de preços esperado (</a:t>
            </a:r>
            <a:r>
              <a:rPr lang="pt-BR" sz="2000" i="1" dirty="0">
                <a:latin typeface="Arial" panose="020B0604020202020204" pitchFamily="34" charset="0"/>
                <a:cs typeface="Arial" panose="020B0604020202020204" pitchFamily="34" charset="0"/>
              </a:rPr>
              <a:t>p</a:t>
            </a:r>
            <a:r>
              <a:rPr lang="pt-BR" sz="1200" i="1" dirty="0">
                <a:latin typeface="Arial" panose="020B0604020202020204" pitchFamily="34" charset="0"/>
                <a:cs typeface="Arial" panose="020B0604020202020204" pitchFamily="34" charset="0"/>
              </a:rPr>
              <a:t>t-1</a:t>
            </a:r>
            <a:r>
              <a:rPr lang="pt-BR" sz="2000" dirty="0">
                <a:latin typeface="Arial" panose="020B0604020202020204" pitchFamily="34" charset="0"/>
                <a:cs typeface="Arial" panose="020B0604020202020204" pitchFamily="34" charset="0"/>
              </a:rPr>
              <a:t>), o produto efetivo e os parâmetros </a:t>
            </a:r>
            <a:r>
              <a:rPr lang="pt-BR" sz="2000" dirty="0">
                <a:latin typeface="Symbol" panose="05050102010706020507" pitchFamily="18" charset="2"/>
                <a:cs typeface="Arial" panose="020B0604020202020204" pitchFamily="34" charset="0"/>
              </a:rPr>
              <a:t>a </a:t>
            </a:r>
            <a:r>
              <a:rPr lang="pt-BR" sz="2000" dirty="0">
                <a:latin typeface="Arial" panose="020B0604020202020204" pitchFamily="34" charset="0"/>
                <a:cs typeface="Arial" panose="020B0604020202020204" pitchFamily="34" charset="0"/>
              </a:rPr>
              <a:t>e </a:t>
            </a:r>
            <a:r>
              <a:rPr lang="pt-BR" sz="2000" dirty="0" err="1">
                <a:latin typeface="Symbol" panose="05050102010706020507" pitchFamily="18" charset="2"/>
                <a:cs typeface="Arial" panose="020B0604020202020204" pitchFamily="34" charset="0"/>
              </a:rPr>
              <a:t>e</a:t>
            </a:r>
            <a:r>
              <a:rPr lang="pt-BR" sz="2000" dirty="0">
                <a:latin typeface="Symbol" panose="05050102010706020507" pitchFamily="18" charset="2"/>
                <a:cs typeface="Arial" panose="020B0604020202020204" pitchFamily="34" charset="0"/>
              </a:rPr>
              <a:t> </a:t>
            </a:r>
            <a:r>
              <a:rPr lang="pt-BR" sz="2000" dirty="0">
                <a:latin typeface="Arial" panose="020B0604020202020204" pitchFamily="34" charset="0"/>
                <a:cs typeface="Arial" panose="020B0604020202020204" pitchFamily="34" charset="0"/>
              </a:rPr>
              <a:t>, podemos determinar o produto natural.</a:t>
            </a:r>
          </a:p>
        </p:txBody>
      </p:sp>
      <p:graphicFrame>
        <p:nvGraphicFramePr>
          <p:cNvPr id="5" name="Object 6">
            <a:extLst>
              <a:ext uri="{FF2B5EF4-FFF2-40B4-BE49-F238E27FC236}">
                <a16:creationId xmlns:a16="http://schemas.microsoft.com/office/drawing/2014/main" id="{ED70AE6D-F599-4161-A32E-5916462D1401}"/>
              </a:ext>
            </a:extLst>
          </p:cNvPr>
          <p:cNvGraphicFramePr>
            <a:graphicFrameLocks noChangeAspect="1"/>
          </p:cNvGraphicFramePr>
          <p:nvPr>
            <p:extLst>
              <p:ext uri="{D42A27DB-BD31-4B8C-83A1-F6EECF244321}">
                <p14:modId xmlns:p14="http://schemas.microsoft.com/office/powerpoint/2010/main" val="4171976203"/>
              </p:ext>
            </p:extLst>
          </p:nvPr>
        </p:nvGraphicFramePr>
        <p:xfrm>
          <a:off x="507752" y="3905761"/>
          <a:ext cx="8240712" cy="561975"/>
        </p:xfrm>
        <a:graphic>
          <a:graphicData uri="http://schemas.openxmlformats.org/presentationml/2006/ole">
            <mc:AlternateContent xmlns:mc="http://schemas.openxmlformats.org/markup-compatibility/2006">
              <mc:Choice xmlns:v="urn:schemas-microsoft-com:vml" Requires="v">
                <p:oleObj name="Equation" r:id="rId2" imgW="4241520" imgH="279360" progId="Equation.DSMT4">
                  <p:embed/>
                </p:oleObj>
              </mc:Choice>
              <mc:Fallback>
                <p:oleObj name="Equation" r:id="rId2" imgW="4241520" imgH="279360" progId="Equation.DSMT4">
                  <p:embed/>
                  <p:pic>
                    <p:nvPicPr>
                      <p:cNvPr id="6" name="Object 6">
                        <a:extLst>
                          <a:ext uri="{FF2B5EF4-FFF2-40B4-BE49-F238E27FC236}">
                            <a16:creationId xmlns:a16="http://schemas.microsoft.com/office/drawing/2014/main" id="{E4C38E15-8895-4AE0-ADE2-7DD90DCE9D8C}"/>
                          </a:ext>
                        </a:extLst>
                      </p:cNvPr>
                      <p:cNvPicPr>
                        <a:picLocks noChangeAspect="1" noChangeArrowheads="1"/>
                      </p:cNvPicPr>
                      <p:nvPr/>
                    </p:nvPicPr>
                    <p:blipFill>
                      <a:blip r:embed="rId3"/>
                      <a:srcRect/>
                      <a:stretch>
                        <a:fillRect/>
                      </a:stretch>
                    </p:blipFill>
                    <p:spPr bwMode="auto">
                      <a:xfrm>
                        <a:off x="507752" y="3905761"/>
                        <a:ext cx="8240712" cy="561975"/>
                      </a:xfrm>
                      <a:prstGeom prst="rect">
                        <a:avLst/>
                      </a:prstGeom>
                      <a:noFill/>
                      <a:ln>
                        <a:noFill/>
                      </a:ln>
                      <a:effectLst/>
                    </p:spPr>
                  </p:pic>
                </p:oleObj>
              </mc:Fallback>
            </mc:AlternateContent>
          </a:graphicData>
        </a:graphic>
      </p:graphicFrame>
      <p:sp>
        <p:nvSpPr>
          <p:cNvPr id="6" name="CaixaDeTexto 5">
            <a:extLst>
              <a:ext uri="{FF2B5EF4-FFF2-40B4-BE49-F238E27FC236}">
                <a16:creationId xmlns:a16="http://schemas.microsoft.com/office/drawing/2014/main" id="{EBE98263-7C9E-4BE4-9514-C4C417E5B56B}"/>
              </a:ext>
            </a:extLst>
          </p:cNvPr>
          <p:cNvSpPr txBox="1"/>
          <p:nvPr/>
        </p:nvSpPr>
        <p:spPr>
          <a:xfrm>
            <a:off x="35496" y="1529497"/>
            <a:ext cx="8784976" cy="707886"/>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 produto natural (ou potencial) está associado à taxa natural de desemprego, que é a taxa de desemprego não aceleradora da inflação.</a:t>
            </a:r>
          </a:p>
        </p:txBody>
      </p:sp>
      <p:sp>
        <p:nvSpPr>
          <p:cNvPr id="7" name="CaixaDeTexto 6">
            <a:extLst>
              <a:ext uri="{FF2B5EF4-FFF2-40B4-BE49-F238E27FC236}">
                <a16:creationId xmlns:a16="http://schemas.microsoft.com/office/drawing/2014/main" id="{88673041-2001-4101-84BD-1F129BEBCEC4}"/>
              </a:ext>
            </a:extLst>
          </p:cNvPr>
          <p:cNvSpPr txBox="1"/>
          <p:nvPr/>
        </p:nvSpPr>
        <p:spPr>
          <a:xfrm>
            <a:off x="35495" y="2182530"/>
            <a:ext cx="8807053" cy="1015663"/>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Portanto, caso                           (dada a lei de </a:t>
            </a:r>
            <a:r>
              <a:rPr lang="pt-BR" sz="2000" dirty="0" err="1">
                <a:latin typeface="Arial" panose="020B0604020202020204" pitchFamily="34" charset="0"/>
                <a:cs typeface="Arial" panose="020B0604020202020204" pitchFamily="34" charset="0"/>
              </a:rPr>
              <a:t>Okun</a:t>
            </a:r>
            <a:r>
              <a:rPr lang="pt-BR" sz="2000" dirty="0">
                <a:latin typeface="Arial" panose="020B0604020202020204" pitchFamily="34" charset="0"/>
                <a:cs typeface="Arial" panose="020B0604020202020204" pitchFamily="34" charset="0"/>
              </a:rPr>
              <a:t>) a economia não estará “aquecida” de forma a pressionar a taxa de inflação para cima nem “desaquecida”, de forma a pressionar a taxa de inflação para baixo.</a:t>
            </a:r>
          </a:p>
        </p:txBody>
      </p:sp>
      <p:graphicFrame>
        <p:nvGraphicFramePr>
          <p:cNvPr id="8" name="Object 6">
            <a:extLst>
              <a:ext uri="{FF2B5EF4-FFF2-40B4-BE49-F238E27FC236}">
                <a16:creationId xmlns:a16="http://schemas.microsoft.com/office/drawing/2014/main" id="{5D7A8C6B-F512-488D-98A4-7DF089F8698F}"/>
              </a:ext>
            </a:extLst>
          </p:cNvPr>
          <p:cNvGraphicFramePr>
            <a:graphicFrameLocks noChangeAspect="1"/>
          </p:cNvGraphicFramePr>
          <p:nvPr>
            <p:extLst>
              <p:ext uri="{D42A27DB-BD31-4B8C-83A1-F6EECF244321}">
                <p14:modId xmlns:p14="http://schemas.microsoft.com/office/powerpoint/2010/main" val="3831708487"/>
              </p:ext>
            </p:extLst>
          </p:nvPr>
        </p:nvGraphicFramePr>
        <p:xfrm>
          <a:off x="2267744" y="2177569"/>
          <a:ext cx="2016224" cy="428625"/>
        </p:xfrm>
        <a:graphic>
          <a:graphicData uri="http://schemas.openxmlformats.org/presentationml/2006/ole">
            <mc:AlternateContent xmlns:mc="http://schemas.openxmlformats.org/markup-compatibility/2006">
              <mc:Choice xmlns:v="urn:schemas-microsoft-com:vml" Requires="v">
                <p:oleObj name="Equation" r:id="rId4" imgW="1015920" imgH="228600" progId="Equation.DSMT4">
                  <p:embed/>
                </p:oleObj>
              </mc:Choice>
              <mc:Fallback>
                <p:oleObj name="Equation" r:id="rId4" imgW="1015920" imgH="228600" progId="Equation.DSMT4">
                  <p:embed/>
                  <p:pic>
                    <p:nvPicPr>
                      <p:cNvPr id="11" name="Object 6">
                        <a:extLst>
                          <a:ext uri="{FF2B5EF4-FFF2-40B4-BE49-F238E27FC236}">
                            <a16:creationId xmlns:a16="http://schemas.microsoft.com/office/drawing/2014/main" id="{555E91A9-7C3C-4C2A-9399-84618AD6CEC2}"/>
                          </a:ext>
                        </a:extLst>
                      </p:cNvPr>
                      <p:cNvPicPr>
                        <a:picLocks noChangeAspect="1" noChangeArrowheads="1"/>
                      </p:cNvPicPr>
                      <p:nvPr/>
                    </p:nvPicPr>
                    <p:blipFill>
                      <a:blip r:embed="rId5"/>
                      <a:srcRect/>
                      <a:stretch>
                        <a:fillRect/>
                      </a:stretch>
                    </p:blipFill>
                    <p:spPr bwMode="auto">
                      <a:xfrm>
                        <a:off x="2267744" y="2177569"/>
                        <a:ext cx="2016224" cy="428625"/>
                      </a:xfrm>
                      <a:prstGeom prst="rect">
                        <a:avLst/>
                      </a:prstGeom>
                      <a:noFill/>
                      <a:ln>
                        <a:noFill/>
                      </a:ln>
                      <a:effectLst/>
                    </p:spPr>
                  </p:pic>
                </p:oleObj>
              </mc:Fallback>
            </mc:AlternateContent>
          </a:graphicData>
        </a:graphic>
      </p:graphicFrame>
      <p:sp>
        <p:nvSpPr>
          <p:cNvPr id="9" name="CaixaDeTexto 8">
            <a:extLst>
              <a:ext uri="{FF2B5EF4-FFF2-40B4-BE49-F238E27FC236}">
                <a16:creationId xmlns:a16="http://schemas.microsoft.com/office/drawing/2014/main" id="{394D6579-5B90-4399-BFCB-5A58377E467B}"/>
              </a:ext>
            </a:extLst>
          </p:cNvPr>
          <p:cNvSpPr txBox="1"/>
          <p:nvPr/>
        </p:nvSpPr>
        <p:spPr>
          <a:xfrm>
            <a:off x="35496" y="3185681"/>
            <a:ext cx="8856984" cy="707886"/>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Por conta disso, considerando que as expectativas são formadas </a:t>
            </a:r>
            <a:r>
              <a:rPr lang="pt-BR" sz="2000" dirty="0" err="1">
                <a:latin typeface="Arial" panose="020B0604020202020204" pitchFamily="34" charset="0"/>
                <a:cs typeface="Arial" panose="020B0604020202020204" pitchFamily="34" charset="0"/>
              </a:rPr>
              <a:t>adaptativamente</a:t>
            </a:r>
            <a:r>
              <a:rPr lang="pt-BR" sz="2000" dirty="0">
                <a:latin typeface="Arial" panose="020B0604020202020204" pitchFamily="34" charset="0"/>
                <a:cs typeface="Arial" panose="020B0604020202020204" pitchFamily="34" charset="0"/>
              </a:rPr>
              <a:t>, podemos escrever a curva de oferta agregada (em log):</a:t>
            </a:r>
          </a:p>
        </p:txBody>
      </p:sp>
    </p:spTree>
    <p:extLst>
      <p:ext uri="{BB962C8B-B14F-4D97-AF65-F5344CB8AC3E}">
        <p14:creationId xmlns:p14="http://schemas.microsoft.com/office/powerpoint/2010/main" val="1885788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additive="base">
                                        <p:cTn id="29" dur="500" fill="hold"/>
                                        <p:tgtEl>
                                          <p:spTgt spid="9"/>
                                        </p:tgtEl>
                                        <p:attrNameLst>
                                          <p:attrName>ppt_x</p:attrName>
                                        </p:attrNameLst>
                                      </p:cBhvr>
                                      <p:tavLst>
                                        <p:tav tm="0">
                                          <p:val>
                                            <p:strVal val="#ppt_x"/>
                                          </p:val>
                                        </p:tav>
                                        <p:tav tm="100000">
                                          <p:val>
                                            <p:strVal val="#ppt_x"/>
                                          </p:val>
                                        </p:tav>
                                      </p:tavLst>
                                    </p:anim>
                                    <p:anim calcmode="lin" valueType="num">
                                      <p:cBhvr additive="base">
                                        <p:cTn id="30"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anim calcmode="lin" valueType="num">
                                      <p:cBhvr additive="base">
                                        <p:cTn id="41" dur="500" fill="hold"/>
                                        <p:tgtEl>
                                          <p:spTgt spid="4"/>
                                        </p:tgtEl>
                                        <p:attrNameLst>
                                          <p:attrName>ppt_x</p:attrName>
                                        </p:attrNameLst>
                                      </p:cBhvr>
                                      <p:tavLst>
                                        <p:tav tm="0">
                                          <p:val>
                                            <p:strVal val="#ppt_x"/>
                                          </p:val>
                                        </p:tav>
                                        <p:tav tm="100000">
                                          <p:val>
                                            <p:strVal val="#ppt_x"/>
                                          </p:val>
                                        </p:tav>
                                      </p:tavLst>
                                    </p:anim>
                                    <p:anim calcmode="lin" valueType="num">
                                      <p:cBhvr additive="base">
                                        <p:cTn id="4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P spid="7" grpId="0"/>
      <p:bldP spid="9"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535498DA-3C26-4D4B-B9B8-B65A5D5B8B70}"/>
              </a:ext>
            </a:extLst>
          </p:cNvPr>
          <p:cNvSpPr txBox="1">
            <a:spLocks noChangeArrowheads="1"/>
          </p:cNvSpPr>
          <p:nvPr/>
        </p:nvSpPr>
        <p:spPr>
          <a:xfrm>
            <a:off x="179512" y="-10516"/>
            <a:ext cx="8382000" cy="854074"/>
          </a:xfrm>
          <a:prstGeom prst="rect">
            <a:avLst/>
          </a:prstGeom>
        </p:spPr>
        <p:txBody>
          <a:bodyPr anchor="t">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pt-BR" altLang="en-US" sz="3200" dirty="0">
                <a:solidFill>
                  <a:schemeClr val="tx1"/>
                </a:solidFill>
                <a:effectLst/>
                <a:latin typeface="Arial" panose="020B0604020202020204" pitchFamily="34" charset="0"/>
                <a:cs typeface="Arial" panose="020B0604020202020204" pitchFamily="34" charset="0"/>
              </a:rPr>
              <a:t>Produto, Desemprego e Inflação</a:t>
            </a:r>
            <a:endParaRPr lang="en-US" altLang="en-US" sz="3200" dirty="0">
              <a:solidFill>
                <a:schemeClr val="tx1"/>
              </a:solidFill>
              <a:effectLst/>
              <a:latin typeface="Arial" panose="020B0604020202020204" pitchFamily="34" charset="0"/>
              <a:cs typeface="Arial" panose="020B0604020202020204" pitchFamily="34" charset="0"/>
            </a:endParaRPr>
          </a:p>
        </p:txBody>
      </p:sp>
      <p:sp>
        <p:nvSpPr>
          <p:cNvPr id="5" name="Rectangle 5">
            <a:extLst>
              <a:ext uri="{FF2B5EF4-FFF2-40B4-BE49-F238E27FC236}">
                <a16:creationId xmlns:a16="http://schemas.microsoft.com/office/drawing/2014/main" id="{210DBFB3-64ED-4E5F-89CD-AC066E6934BF}"/>
              </a:ext>
            </a:extLst>
          </p:cNvPr>
          <p:cNvSpPr txBox="1">
            <a:spLocks noChangeArrowheads="1"/>
          </p:cNvSpPr>
          <p:nvPr/>
        </p:nvSpPr>
        <p:spPr>
          <a:xfrm>
            <a:off x="0" y="483518"/>
            <a:ext cx="9036496" cy="4525963"/>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altLang="en-US" sz="2400" b="1" dirty="0">
                <a:latin typeface="Arial" panose="020B0604020202020204" pitchFamily="34" charset="0"/>
                <a:cs typeface="Arial" panose="020B0604020202020204" pitchFamily="34" charset="0"/>
              </a:rPr>
              <a:t>As três relações importantes</a:t>
            </a:r>
          </a:p>
          <a:p>
            <a:pPr algn="just">
              <a:buClr>
                <a:schemeClr val="tx1"/>
              </a:buClr>
              <a:buSzPct val="101000"/>
              <a:buFont typeface="Wingdings" panose="05000000000000000000" pitchFamily="2" charset="2"/>
              <a:buChar char="§"/>
            </a:pPr>
            <a:endParaRPr lang="pt-BR" altLang="en-US" sz="400" b="1" dirty="0">
              <a:latin typeface="Arial" panose="020B0604020202020204" pitchFamily="34" charset="0"/>
              <a:cs typeface="Arial" panose="020B0604020202020204" pitchFamily="34" charset="0"/>
            </a:endParaRPr>
          </a:p>
          <a:p>
            <a:pPr lvl="1" algn="just">
              <a:buClr>
                <a:schemeClr val="tx1"/>
              </a:buClr>
              <a:buSzPct val="101000"/>
              <a:buFont typeface="Wingdings" panose="05000000000000000000" pitchFamily="2" charset="2"/>
              <a:buChar char="§"/>
            </a:pPr>
            <a:r>
              <a:rPr lang="pt-BR" altLang="en-US" sz="2200" b="1" dirty="0">
                <a:latin typeface="Arial" panose="020B0604020202020204" pitchFamily="34" charset="0"/>
                <a:cs typeface="Arial" panose="020B0604020202020204" pitchFamily="34" charset="0"/>
              </a:rPr>
              <a:t>Lei de </a:t>
            </a:r>
            <a:r>
              <a:rPr lang="pt-BR" altLang="en-US" sz="2200" b="1" dirty="0" err="1">
                <a:latin typeface="Arial" panose="020B0604020202020204" pitchFamily="34" charset="0"/>
                <a:cs typeface="Arial" panose="020B0604020202020204" pitchFamily="34" charset="0"/>
              </a:rPr>
              <a:t>Okun</a:t>
            </a:r>
            <a:r>
              <a:rPr lang="pt-BR" altLang="en-US" sz="2200" b="1" dirty="0">
                <a:latin typeface="Arial" panose="020B0604020202020204" pitchFamily="34" charset="0"/>
                <a:cs typeface="Arial" panose="020B0604020202020204" pitchFamily="34" charset="0"/>
              </a:rPr>
              <a:t> → </a:t>
            </a:r>
            <a:r>
              <a:rPr lang="pt-BR" altLang="en-US" sz="2200" dirty="0">
                <a:latin typeface="Arial" panose="020B0604020202020204" pitchFamily="34" charset="0"/>
                <a:cs typeface="Arial" panose="020B0604020202020204" pitchFamily="34" charset="0"/>
              </a:rPr>
              <a:t>Relaciona a variação no desemprego ao crescimento do produto. Quanto maior a taxa de crescimento do produto, em relação a taxa “normal” de crescimento (taxa de crescimento que faz com que a taxa de desemprego permaneça constante), menor será a taxa de desemprego. </a:t>
            </a:r>
          </a:p>
          <a:p>
            <a:pPr lvl="1" algn="just">
              <a:buClr>
                <a:schemeClr val="tx1"/>
              </a:buClr>
              <a:buSzPct val="101000"/>
              <a:buFont typeface="Wingdings" panose="05000000000000000000" pitchFamily="2" charset="2"/>
              <a:buChar char="§"/>
            </a:pPr>
            <a:endParaRPr lang="pt-BR" altLang="en-US" sz="400" dirty="0">
              <a:latin typeface="Arial" panose="020B0604020202020204" pitchFamily="34" charset="0"/>
              <a:cs typeface="Arial" panose="020B0604020202020204" pitchFamily="34" charset="0"/>
            </a:endParaRPr>
          </a:p>
          <a:p>
            <a:pPr lvl="1" algn="just">
              <a:buClr>
                <a:schemeClr val="tx1"/>
              </a:buClr>
              <a:buSzPct val="101000"/>
              <a:buFont typeface="Wingdings" panose="05000000000000000000" pitchFamily="2" charset="2"/>
              <a:buChar char="§"/>
            </a:pPr>
            <a:r>
              <a:rPr lang="pt-BR" altLang="en-US" sz="2200" b="1" dirty="0">
                <a:latin typeface="Arial" panose="020B0604020202020204" pitchFamily="34" charset="0"/>
                <a:cs typeface="Arial" panose="020B0604020202020204" pitchFamily="34" charset="0"/>
              </a:rPr>
              <a:t>Curva de Phillips </a:t>
            </a:r>
            <a:r>
              <a:rPr lang="pt-BR" altLang="en-US" sz="2200" b="1" dirty="0">
                <a:latin typeface="Calibri" panose="020F0502020204030204" pitchFamily="34" charset="0"/>
                <a:cs typeface="Calibri" panose="020F0502020204030204" pitchFamily="34" charset="0"/>
              </a:rPr>
              <a:t>→</a:t>
            </a:r>
            <a:r>
              <a:rPr lang="pt-BR" altLang="en-US" sz="2200" b="1" dirty="0">
                <a:latin typeface="Arial" panose="020B0604020202020204" pitchFamily="34" charset="0"/>
                <a:cs typeface="Arial" panose="020B0604020202020204" pitchFamily="34" charset="0"/>
              </a:rPr>
              <a:t> </a:t>
            </a:r>
            <a:r>
              <a:rPr lang="pt-BR" altLang="en-US" sz="2200" dirty="0">
                <a:latin typeface="Arial" panose="020B0604020202020204" pitchFamily="34" charset="0"/>
                <a:cs typeface="Arial" panose="020B0604020202020204" pitchFamily="34" charset="0"/>
              </a:rPr>
              <a:t>Relaciona variações na inflação ao desemprego. Se a taxa de desemprego for menor que a taxa de desemprego natural (associada ao pleno emprego) a taxa inflação aumentará.</a:t>
            </a:r>
          </a:p>
          <a:p>
            <a:pPr lvl="1" algn="just">
              <a:buClr>
                <a:schemeClr val="tx1"/>
              </a:buClr>
              <a:buSzPct val="101000"/>
              <a:buFont typeface="Wingdings" panose="05000000000000000000" pitchFamily="2" charset="2"/>
              <a:buChar char="§"/>
            </a:pPr>
            <a:endParaRPr lang="pt-BR" altLang="en-US" sz="400" dirty="0">
              <a:latin typeface="Arial" panose="020B0604020202020204" pitchFamily="34" charset="0"/>
              <a:cs typeface="Arial" panose="020B0604020202020204" pitchFamily="34" charset="0"/>
            </a:endParaRPr>
          </a:p>
          <a:p>
            <a:pPr lvl="1" algn="just">
              <a:buClr>
                <a:schemeClr val="tx1"/>
              </a:buClr>
              <a:buSzPct val="101000"/>
              <a:buFont typeface="Wingdings" panose="05000000000000000000" pitchFamily="2" charset="2"/>
              <a:buChar char="§"/>
            </a:pPr>
            <a:r>
              <a:rPr lang="pt-BR" altLang="en-US" sz="2400" b="1" dirty="0">
                <a:latin typeface="Arial" panose="020B0604020202020204" pitchFamily="34" charset="0"/>
                <a:cs typeface="Arial" panose="020B0604020202020204" pitchFamily="34" charset="0"/>
              </a:rPr>
              <a:t>Demanda Agregada </a:t>
            </a:r>
            <a:r>
              <a:rPr lang="pt-BR" altLang="en-US" sz="2400" b="1" dirty="0">
                <a:latin typeface="Calibri" panose="020F0502020204030204" pitchFamily="34" charset="0"/>
                <a:cs typeface="Calibri" panose="020F0502020204030204" pitchFamily="34" charset="0"/>
              </a:rPr>
              <a:t>→ </a:t>
            </a:r>
            <a:r>
              <a:rPr lang="pt-BR" altLang="en-US" sz="2200" dirty="0">
                <a:latin typeface="Arial" panose="020B0604020202020204" pitchFamily="34" charset="0"/>
                <a:cs typeface="Arial" panose="020B0604020202020204" pitchFamily="34" charset="0"/>
              </a:rPr>
              <a:t>Nos mostra os efeitos da expansão monetária sobre o produto e inflação. </a:t>
            </a:r>
            <a:endParaRPr lang="en-US" altLang="en-US"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33946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 calcmode="lin" valueType="num">
                                      <p:cBhvr additive="base">
                                        <p:cTn id="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4" end="4"/>
                                            </p:txEl>
                                          </p:spTgt>
                                        </p:tgtEl>
                                        <p:attrNameLst>
                                          <p:attrName>style.visibility</p:attrName>
                                        </p:attrNameLst>
                                      </p:cBhvr>
                                      <p:to>
                                        <p:strVal val="visible"/>
                                      </p:to>
                                    </p:set>
                                    <p:anim calcmode="lin" valueType="num">
                                      <p:cBhvr additive="base">
                                        <p:cTn id="1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6" end="6"/>
                                            </p:txEl>
                                          </p:spTgt>
                                        </p:tgtEl>
                                        <p:attrNameLst>
                                          <p:attrName>style.visibility</p:attrName>
                                        </p:attrNameLst>
                                      </p:cBhvr>
                                      <p:to>
                                        <p:strVal val="visible"/>
                                      </p:to>
                                    </p:set>
                                    <p:anim calcmode="lin" valueType="num">
                                      <p:cBhvr additive="base">
                                        <p:cTn id="1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D0BE649-157F-42C6-BC24-26C48C61B751}"/>
              </a:ext>
            </a:extLst>
          </p:cNvPr>
          <p:cNvSpPr txBox="1">
            <a:spLocks noChangeArrowheads="1"/>
          </p:cNvSpPr>
          <p:nvPr/>
        </p:nvSpPr>
        <p:spPr>
          <a:xfrm>
            <a:off x="-36512" y="-11410"/>
            <a:ext cx="9136064" cy="1143000"/>
          </a:xfrm>
          <a:prstGeom prst="rect">
            <a:avLst/>
          </a:prstGeom>
        </p:spPr>
        <p:txBody>
          <a:bodyPr anchor="t">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pt-BR" altLang="en-US" sz="3200" dirty="0">
                <a:solidFill>
                  <a:schemeClr val="tx1"/>
                </a:solidFill>
                <a:effectLst/>
                <a:latin typeface="Arial" panose="020B0604020202020204" pitchFamily="34" charset="0"/>
                <a:cs typeface="Arial" panose="020B0604020202020204" pitchFamily="34" charset="0"/>
              </a:rPr>
              <a:t>Crescimento do Produto, Desemprego, Inflação e Expansão Monetária</a:t>
            </a:r>
            <a:endParaRPr lang="en-US" altLang="en-US" sz="3200" dirty="0">
              <a:solidFill>
                <a:schemeClr val="tx1"/>
              </a:solidFill>
              <a:effectLst/>
              <a:latin typeface="Arial" panose="020B0604020202020204" pitchFamily="34" charset="0"/>
              <a:cs typeface="Arial" panose="020B0604020202020204" pitchFamily="34" charset="0"/>
            </a:endParaRPr>
          </a:p>
        </p:txBody>
      </p:sp>
      <p:grpSp>
        <p:nvGrpSpPr>
          <p:cNvPr id="3" name="Agrupar 2">
            <a:extLst>
              <a:ext uri="{FF2B5EF4-FFF2-40B4-BE49-F238E27FC236}">
                <a16:creationId xmlns:a16="http://schemas.microsoft.com/office/drawing/2014/main" id="{00CB7413-FEAE-4486-9E66-AFB20F0CF1F5}"/>
              </a:ext>
            </a:extLst>
          </p:cNvPr>
          <p:cNvGrpSpPr/>
          <p:nvPr/>
        </p:nvGrpSpPr>
        <p:grpSpPr>
          <a:xfrm>
            <a:off x="683568" y="1059581"/>
            <a:ext cx="7529263" cy="4083918"/>
            <a:chOff x="1981200" y="1752599"/>
            <a:chExt cx="8046643" cy="3962400"/>
          </a:xfrm>
        </p:grpSpPr>
        <p:sp>
          <p:nvSpPr>
            <p:cNvPr id="4" name="Retângulo de cantos arredondados 28">
              <a:extLst>
                <a:ext uri="{FF2B5EF4-FFF2-40B4-BE49-F238E27FC236}">
                  <a16:creationId xmlns:a16="http://schemas.microsoft.com/office/drawing/2014/main" id="{D18A78A4-BBEE-43ED-B806-03CCFBFE2F50}"/>
                </a:ext>
              </a:extLst>
            </p:cNvPr>
            <p:cNvSpPr/>
            <p:nvPr/>
          </p:nvSpPr>
          <p:spPr>
            <a:xfrm>
              <a:off x="1981200" y="1752599"/>
              <a:ext cx="8046643" cy="3962400"/>
            </a:xfrm>
            <a:prstGeom prst="roundRect">
              <a:avLst/>
            </a:prstGeom>
            <a:solidFill>
              <a:schemeClr val="bg1">
                <a:lumMod val="9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5" name="Grupo 27">
              <a:extLst>
                <a:ext uri="{FF2B5EF4-FFF2-40B4-BE49-F238E27FC236}">
                  <a16:creationId xmlns:a16="http://schemas.microsoft.com/office/drawing/2014/main" id="{6D4F77B2-A994-4C4A-B49D-67DE42D4D39A}"/>
                </a:ext>
              </a:extLst>
            </p:cNvPr>
            <p:cNvGrpSpPr>
              <a:grpSpLocks/>
            </p:cNvGrpSpPr>
            <p:nvPr/>
          </p:nvGrpSpPr>
          <p:grpSpPr bwMode="auto">
            <a:xfrm>
              <a:off x="2514600" y="2133600"/>
              <a:ext cx="7010400" cy="3048000"/>
              <a:chOff x="762000" y="2133600"/>
              <a:chExt cx="7010400" cy="3048000"/>
            </a:xfrm>
          </p:grpSpPr>
          <p:sp>
            <p:nvSpPr>
              <p:cNvPr id="6" name="Retângulo de cantos arredondados 4">
                <a:extLst>
                  <a:ext uri="{FF2B5EF4-FFF2-40B4-BE49-F238E27FC236}">
                    <a16:creationId xmlns:a16="http://schemas.microsoft.com/office/drawing/2014/main" id="{2A8CD6FD-6AD6-4D30-A34A-8B4A687FEACE}"/>
                  </a:ext>
                </a:extLst>
              </p:cNvPr>
              <p:cNvSpPr/>
              <p:nvPr/>
            </p:nvSpPr>
            <p:spPr>
              <a:xfrm>
                <a:off x="762000" y="2133600"/>
                <a:ext cx="2362200" cy="914400"/>
              </a:xfrm>
              <a:prstGeom prst="roundRect">
                <a:avLst/>
              </a:prstGeom>
              <a:solidFill>
                <a:schemeClr val="accent1">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CaixaDeTexto 6">
                <a:extLst>
                  <a:ext uri="{FF2B5EF4-FFF2-40B4-BE49-F238E27FC236}">
                    <a16:creationId xmlns:a16="http://schemas.microsoft.com/office/drawing/2014/main" id="{F84C614C-26B6-47AF-B2C6-78F2B455B581}"/>
                  </a:ext>
                </a:extLst>
              </p:cNvPr>
              <p:cNvSpPr txBox="1"/>
              <p:nvPr/>
            </p:nvSpPr>
            <p:spPr>
              <a:xfrm>
                <a:off x="838201" y="2263775"/>
                <a:ext cx="2209800" cy="627099"/>
              </a:xfrm>
              <a:prstGeom prst="rect">
                <a:avLst/>
              </a:prstGeom>
              <a:noFill/>
            </p:spPr>
            <p:txBody>
              <a:bodyPr>
                <a:spAutoFit/>
              </a:bodyPr>
              <a:lstStyle/>
              <a:p>
                <a:pPr algn="ctr">
                  <a:defRPr/>
                </a:pPr>
                <a:r>
                  <a:rPr lang="pt-BR" b="1" dirty="0">
                    <a:latin typeface="+mn-lt"/>
                  </a:rPr>
                  <a:t>Aumento da Oferta Monetária</a:t>
                </a:r>
                <a:endParaRPr lang="en-US" b="1" dirty="0">
                  <a:latin typeface="+mn-lt"/>
                </a:endParaRPr>
              </a:p>
            </p:txBody>
          </p:sp>
          <p:cxnSp>
            <p:nvCxnSpPr>
              <p:cNvPr id="8" name="Conector de seta reta 7">
                <a:extLst>
                  <a:ext uri="{FF2B5EF4-FFF2-40B4-BE49-F238E27FC236}">
                    <a16:creationId xmlns:a16="http://schemas.microsoft.com/office/drawing/2014/main" id="{5447AA39-5D7A-4648-AE7B-3D4E1B3B2AF1}"/>
                  </a:ext>
                </a:extLst>
              </p:cNvPr>
              <p:cNvCxnSpPr>
                <a:stCxn id="6" idx="3"/>
                <a:endCxn id="9" idx="1"/>
              </p:cNvCxnSpPr>
              <p:nvPr/>
            </p:nvCxnSpPr>
            <p:spPr>
              <a:xfrm>
                <a:off x="3124200" y="2590800"/>
                <a:ext cx="1219200" cy="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9" name="Retângulo de cantos arredondados 8">
                <a:extLst>
                  <a:ext uri="{FF2B5EF4-FFF2-40B4-BE49-F238E27FC236}">
                    <a16:creationId xmlns:a16="http://schemas.microsoft.com/office/drawing/2014/main" id="{783F7B72-E578-4FBE-8A98-EACC05DACAED}"/>
                  </a:ext>
                </a:extLst>
              </p:cNvPr>
              <p:cNvSpPr/>
              <p:nvPr/>
            </p:nvSpPr>
            <p:spPr>
              <a:xfrm>
                <a:off x="4343400" y="2133600"/>
                <a:ext cx="2362200" cy="914400"/>
              </a:xfrm>
              <a:prstGeom prst="roundRect">
                <a:avLst/>
              </a:prstGeom>
              <a:solidFill>
                <a:schemeClr val="accent1">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 name="CaixaDeTexto 9">
                <a:extLst>
                  <a:ext uri="{FF2B5EF4-FFF2-40B4-BE49-F238E27FC236}">
                    <a16:creationId xmlns:a16="http://schemas.microsoft.com/office/drawing/2014/main" id="{6B9F02AA-A115-4E71-B4B3-7ECC8E487FEF}"/>
                  </a:ext>
                </a:extLst>
              </p:cNvPr>
              <p:cNvSpPr txBox="1"/>
              <p:nvPr/>
            </p:nvSpPr>
            <p:spPr>
              <a:xfrm>
                <a:off x="4419600" y="2313213"/>
                <a:ext cx="2209800" cy="627099"/>
              </a:xfrm>
              <a:prstGeom prst="rect">
                <a:avLst/>
              </a:prstGeom>
              <a:noFill/>
            </p:spPr>
            <p:txBody>
              <a:bodyPr>
                <a:spAutoFit/>
              </a:bodyPr>
              <a:lstStyle/>
              <a:p>
                <a:pPr algn="ctr">
                  <a:defRPr/>
                </a:pPr>
                <a:r>
                  <a:rPr lang="pt-BR" b="1" dirty="0">
                    <a:latin typeface="+mn-lt"/>
                  </a:rPr>
                  <a:t>Aumento do Produto</a:t>
                </a:r>
                <a:endParaRPr lang="en-US" b="1" dirty="0">
                  <a:latin typeface="+mn-lt"/>
                </a:endParaRPr>
              </a:p>
            </p:txBody>
          </p:sp>
          <p:sp>
            <p:nvSpPr>
              <p:cNvPr id="11" name="Retângulo 10">
                <a:extLst>
                  <a:ext uri="{FF2B5EF4-FFF2-40B4-BE49-F238E27FC236}">
                    <a16:creationId xmlns:a16="http://schemas.microsoft.com/office/drawing/2014/main" id="{BD734E67-20B5-488C-B904-0754F75BF574}"/>
                  </a:ext>
                </a:extLst>
              </p:cNvPr>
              <p:cNvSpPr/>
              <p:nvPr/>
            </p:nvSpPr>
            <p:spPr>
              <a:xfrm>
                <a:off x="3429000" y="2438400"/>
                <a:ext cx="609600" cy="381000"/>
              </a:xfrm>
              <a:prstGeom prst="rect">
                <a:avLst/>
              </a:prstGeom>
              <a:solidFill>
                <a:srgbClr val="99FF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2" name="CaixaDeTexto 11">
                <a:extLst>
                  <a:ext uri="{FF2B5EF4-FFF2-40B4-BE49-F238E27FC236}">
                    <a16:creationId xmlns:a16="http://schemas.microsoft.com/office/drawing/2014/main" id="{34D21449-1C3B-45EC-9E56-A07A998DB472}"/>
                  </a:ext>
                </a:extLst>
              </p:cNvPr>
              <p:cNvSpPr txBox="1"/>
              <p:nvPr/>
            </p:nvSpPr>
            <p:spPr>
              <a:xfrm>
                <a:off x="3460756" y="2451254"/>
                <a:ext cx="609600" cy="358342"/>
              </a:xfrm>
              <a:prstGeom prst="rect">
                <a:avLst/>
              </a:prstGeom>
              <a:noFill/>
            </p:spPr>
            <p:txBody>
              <a:bodyPr>
                <a:spAutoFit/>
              </a:bodyPr>
              <a:lstStyle/>
              <a:p>
                <a:pPr>
                  <a:defRPr/>
                </a:pPr>
                <a:r>
                  <a:rPr lang="pt-BR" b="1" dirty="0">
                    <a:latin typeface="+mn-lt"/>
                  </a:rPr>
                  <a:t>DA</a:t>
                </a:r>
                <a:endParaRPr lang="en-US" b="1" dirty="0">
                  <a:latin typeface="+mn-lt"/>
                </a:endParaRPr>
              </a:p>
            </p:txBody>
          </p:sp>
          <p:cxnSp>
            <p:nvCxnSpPr>
              <p:cNvPr id="13" name="Conector de seta reta 14">
                <a:extLst>
                  <a:ext uri="{FF2B5EF4-FFF2-40B4-BE49-F238E27FC236}">
                    <a16:creationId xmlns:a16="http://schemas.microsoft.com/office/drawing/2014/main" id="{5863C75E-9EC5-452A-B069-2A9140AD458A}"/>
                  </a:ext>
                </a:extLst>
              </p:cNvPr>
              <p:cNvCxnSpPr/>
              <p:nvPr/>
            </p:nvCxnSpPr>
            <p:spPr>
              <a:xfrm>
                <a:off x="6553200" y="3048000"/>
                <a:ext cx="0" cy="121920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4" name="Retângulo de cantos arredondados 16">
                <a:extLst>
                  <a:ext uri="{FF2B5EF4-FFF2-40B4-BE49-F238E27FC236}">
                    <a16:creationId xmlns:a16="http://schemas.microsoft.com/office/drawing/2014/main" id="{44C88B0E-4599-4CA4-B111-B2917C50D594}"/>
                  </a:ext>
                </a:extLst>
              </p:cNvPr>
              <p:cNvSpPr/>
              <p:nvPr/>
            </p:nvSpPr>
            <p:spPr>
              <a:xfrm>
                <a:off x="5410200" y="4267200"/>
                <a:ext cx="2362200" cy="914400"/>
              </a:xfrm>
              <a:prstGeom prst="roundRect">
                <a:avLst/>
              </a:prstGeom>
              <a:solidFill>
                <a:schemeClr val="accent1">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5" name="CaixaDeTexto 14">
                <a:extLst>
                  <a:ext uri="{FF2B5EF4-FFF2-40B4-BE49-F238E27FC236}">
                    <a16:creationId xmlns:a16="http://schemas.microsoft.com/office/drawing/2014/main" id="{663D9049-DB7D-45C4-BA2E-FF783DA9BEAE}"/>
                  </a:ext>
                </a:extLst>
              </p:cNvPr>
              <p:cNvSpPr txBox="1"/>
              <p:nvPr/>
            </p:nvSpPr>
            <p:spPr>
              <a:xfrm>
                <a:off x="5486400" y="4280148"/>
                <a:ext cx="2209800" cy="895856"/>
              </a:xfrm>
              <a:prstGeom prst="rect">
                <a:avLst/>
              </a:prstGeom>
              <a:noFill/>
            </p:spPr>
            <p:txBody>
              <a:bodyPr>
                <a:spAutoFit/>
              </a:bodyPr>
              <a:lstStyle/>
              <a:p>
                <a:pPr algn="ctr">
                  <a:defRPr/>
                </a:pPr>
                <a:r>
                  <a:rPr lang="pt-BR" b="1" dirty="0">
                    <a:latin typeface="+mn-lt"/>
                  </a:rPr>
                  <a:t>Redução da Taxa  de Desemprego</a:t>
                </a:r>
                <a:endParaRPr lang="en-US" b="1" dirty="0">
                  <a:latin typeface="+mn-lt"/>
                </a:endParaRPr>
              </a:p>
            </p:txBody>
          </p:sp>
          <p:sp>
            <p:nvSpPr>
              <p:cNvPr id="16" name="Retângulo 15">
                <a:extLst>
                  <a:ext uri="{FF2B5EF4-FFF2-40B4-BE49-F238E27FC236}">
                    <a16:creationId xmlns:a16="http://schemas.microsoft.com/office/drawing/2014/main" id="{9F1FD891-7775-409E-89A1-D565D51273BC}"/>
                  </a:ext>
                </a:extLst>
              </p:cNvPr>
              <p:cNvSpPr/>
              <p:nvPr/>
            </p:nvSpPr>
            <p:spPr>
              <a:xfrm>
                <a:off x="5747237" y="3429000"/>
                <a:ext cx="1672022" cy="381000"/>
              </a:xfrm>
              <a:prstGeom prst="rect">
                <a:avLst/>
              </a:prstGeom>
              <a:solidFill>
                <a:schemeClr val="accent6">
                  <a:lumMod val="60000"/>
                  <a:lumOff val="4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CaixaDeTexto 16">
                <a:extLst>
                  <a:ext uri="{FF2B5EF4-FFF2-40B4-BE49-F238E27FC236}">
                    <a16:creationId xmlns:a16="http://schemas.microsoft.com/office/drawing/2014/main" id="{C0FEC57C-BF03-4B54-B985-E58094FB0154}"/>
                  </a:ext>
                </a:extLst>
              </p:cNvPr>
              <p:cNvSpPr txBox="1"/>
              <p:nvPr/>
            </p:nvSpPr>
            <p:spPr>
              <a:xfrm>
                <a:off x="5769438" y="3447454"/>
                <a:ext cx="1649821" cy="358342"/>
              </a:xfrm>
              <a:prstGeom prst="rect">
                <a:avLst/>
              </a:prstGeom>
              <a:solidFill>
                <a:srgbClr val="99FF99"/>
              </a:solidFill>
            </p:spPr>
            <p:txBody>
              <a:bodyPr wrap="square">
                <a:spAutoFit/>
              </a:bodyPr>
              <a:lstStyle/>
              <a:p>
                <a:pPr>
                  <a:defRPr/>
                </a:pPr>
                <a:r>
                  <a:rPr lang="pt-BR" b="1" dirty="0">
                    <a:latin typeface="+mn-lt"/>
                  </a:rPr>
                  <a:t>Lei de </a:t>
                </a:r>
                <a:r>
                  <a:rPr lang="pt-BR" b="1" dirty="0" err="1">
                    <a:latin typeface="+mn-lt"/>
                  </a:rPr>
                  <a:t>Okun</a:t>
                </a:r>
                <a:endParaRPr lang="en-US" b="1" dirty="0">
                  <a:latin typeface="+mn-lt"/>
                </a:endParaRPr>
              </a:p>
            </p:txBody>
          </p:sp>
          <p:cxnSp>
            <p:nvCxnSpPr>
              <p:cNvPr id="18" name="Conector de seta reta 22">
                <a:extLst>
                  <a:ext uri="{FF2B5EF4-FFF2-40B4-BE49-F238E27FC236}">
                    <a16:creationId xmlns:a16="http://schemas.microsoft.com/office/drawing/2014/main" id="{429C24C2-E280-4D77-B625-52E82D846774}"/>
                  </a:ext>
                </a:extLst>
              </p:cNvPr>
              <p:cNvCxnSpPr>
                <a:stCxn id="14" idx="1"/>
              </p:cNvCxnSpPr>
              <p:nvPr/>
            </p:nvCxnSpPr>
            <p:spPr>
              <a:xfrm flipH="1">
                <a:off x="3124200" y="4724400"/>
                <a:ext cx="2286000" cy="0"/>
              </a:xfrm>
              <a:prstGeom prst="straightConnector1">
                <a:avLst/>
              </a:prstGeom>
              <a:ln w="28575">
                <a:solidFill>
                  <a:srgbClr val="002060"/>
                </a:solidFill>
                <a:tailEnd type="triangle"/>
              </a:ln>
            </p:spPr>
            <p:style>
              <a:lnRef idx="1">
                <a:schemeClr val="accent1"/>
              </a:lnRef>
              <a:fillRef idx="0">
                <a:schemeClr val="accent1"/>
              </a:fillRef>
              <a:effectRef idx="0">
                <a:schemeClr val="accent1"/>
              </a:effectRef>
              <a:fontRef idx="minor">
                <a:schemeClr val="tx1"/>
              </a:fontRef>
            </p:style>
          </p:cxnSp>
          <p:sp>
            <p:nvSpPr>
              <p:cNvPr id="19" name="Retângulo de cantos arredondados 23">
                <a:extLst>
                  <a:ext uri="{FF2B5EF4-FFF2-40B4-BE49-F238E27FC236}">
                    <a16:creationId xmlns:a16="http://schemas.microsoft.com/office/drawing/2014/main" id="{348B9E00-B442-4A32-96B1-B4249D56A399}"/>
                  </a:ext>
                </a:extLst>
              </p:cNvPr>
              <p:cNvSpPr/>
              <p:nvPr/>
            </p:nvSpPr>
            <p:spPr>
              <a:xfrm>
                <a:off x="762000" y="4267200"/>
                <a:ext cx="2362200" cy="914400"/>
              </a:xfrm>
              <a:prstGeom prst="roundRect">
                <a:avLst/>
              </a:prstGeom>
              <a:solidFill>
                <a:schemeClr val="accent1">
                  <a:lumMod val="40000"/>
                  <a:lumOff val="60000"/>
                </a:schemeClr>
              </a:solidFill>
              <a:ln w="28575">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CaixaDeTexto 19">
                <a:extLst>
                  <a:ext uri="{FF2B5EF4-FFF2-40B4-BE49-F238E27FC236}">
                    <a16:creationId xmlns:a16="http://schemas.microsoft.com/office/drawing/2014/main" id="{94915CEC-DBBD-4725-A326-755BEC23CF9E}"/>
                  </a:ext>
                </a:extLst>
              </p:cNvPr>
              <p:cNvSpPr txBox="1"/>
              <p:nvPr/>
            </p:nvSpPr>
            <p:spPr>
              <a:xfrm>
                <a:off x="838201" y="4419600"/>
                <a:ext cx="2209800" cy="627099"/>
              </a:xfrm>
              <a:prstGeom prst="rect">
                <a:avLst/>
              </a:prstGeom>
              <a:noFill/>
            </p:spPr>
            <p:txBody>
              <a:bodyPr>
                <a:spAutoFit/>
              </a:bodyPr>
              <a:lstStyle/>
              <a:p>
                <a:pPr algn="ctr">
                  <a:defRPr/>
                </a:pPr>
                <a:r>
                  <a:rPr lang="pt-BR" b="1" dirty="0">
                    <a:latin typeface="+mn-lt"/>
                  </a:rPr>
                  <a:t>Aumento da Taxa de Inflação</a:t>
                </a:r>
                <a:endParaRPr lang="en-US" b="1" dirty="0">
                  <a:latin typeface="+mn-lt"/>
                </a:endParaRPr>
              </a:p>
            </p:txBody>
          </p:sp>
          <p:sp>
            <p:nvSpPr>
              <p:cNvPr id="21" name="Retângulo 20">
                <a:extLst>
                  <a:ext uri="{FF2B5EF4-FFF2-40B4-BE49-F238E27FC236}">
                    <a16:creationId xmlns:a16="http://schemas.microsoft.com/office/drawing/2014/main" id="{96770BF7-2CC2-4C3F-8465-6BDE70DA1FD7}"/>
                  </a:ext>
                </a:extLst>
              </p:cNvPr>
              <p:cNvSpPr/>
              <p:nvPr/>
            </p:nvSpPr>
            <p:spPr>
              <a:xfrm>
                <a:off x="3581400" y="4343400"/>
                <a:ext cx="1447800" cy="685800"/>
              </a:xfrm>
              <a:prstGeom prst="rect">
                <a:avLst/>
              </a:prstGeom>
              <a:solidFill>
                <a:srgbClr val="99FF99"/>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CaixaDeTexto 21">
                <a:extLst>
                  <a:ext uri="{FF2B5EF4-FFF2-40B4-BE49-F238E27FC236}">
                    <a16:creationId xmlns:a16="http://schemas.microsoft.com/office/drawing/2014/main" id="{317487DE-E0D7-49B4-940D-EF7C7AE37AB3}"/>
                  </a:ext>
                </a:extLst>
              </p:cNvPr>
              <p:cNvSpPr txBox="1"/>
              <p:nvPr/>
            </p:nvSpPr>
            <p:spPr>
              <a:xfrm>
                <a:off x="3657600" y="4356463"/>
                <a:ext cx="1295400" cy="627099"/>
              </a:xfrm>
              <a:prstGeom prst="rect">
                <a:avLst/>
              </a:prstGeom>
              <a:noFill/>
            </p:spPr>
            <p:txBody>
              <a:bodyPr>
                <a:spAutoFit/>
              </a:bodyPr>
              <a:lstStyle/>
              <a:p>
                <a:pPr algn="ctr">
                  <a:defRPr/>
                </a:pPr>
                <a:r>
                  <a:rPr lang="pt-BR" b="1" dirty="0">
                    <a:latin typeface="+mn-lt"/>
                  </a:rPr>
                  <a:t>Curva de Phillips</a:t>
                </a:r>
                <a:endParaRPr lang="en-US" b="1" dirty="0">
                  <a:latin typeface="+mn-lt"/>
                </a:endParaRPr>
              </a:p>
            </p:txBody>
          </p:sp>
        </p:grpSp>
      </p:grpSp>
    </p:spTree>
    <p:extLst>
      <p:ext uri="{BB962C8B-B14F-4D97-AF65-F5344CB8AC3E}">
        <p14:creationId xmlns:p14="http://schemas.microsoft.com/office/powerpoint/2010/main" val="11376989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Objeto 1">
            <a:extLst>
              <a:ext uri="{FF2B5EF4-FFF2-40B4-BE49-F238E27FC236}">
                <a16:creationId xmlns:a16="http://schemas.microsoft.com/office/drawing/2014/main" id="{0EC25177-C8DB-4BC5-9264-76939254739D}"/>
              </a:ext>
            </a:extLst>
          </p:cNvPr>
          <p:cNvGraphicFramePr>
            <a:graphicFrameLocks noChangeAspect="1"/>
          </p:cNvGraphicFramePr>
          <p:nvPr>
            <p:extLst>
              <p:ext uri="{D42A27DB-BD31-4B8C-83A1-F6EECF244321}">
                <p14:modId xmlns:p14="http://schemas.microsoft.com/office/powerpoint/2010/main" val="3240463772"/>
              </p:ext>
            </p:extLst>
          </p:nvPr>
        </p:nvGraphicFramePr>
        <p:xfrm>
          <a:off x="7380312" y="4515966"/>
          <a:ext cx="1080120" cy="504056"/>
        </p:xfrm>
        <a:graphic>
          <a:graphicData uri="http://schemas.openxmlformats.org/presentationml/2006/ole">
            <mc:AlternateContent xmlns:mc="http://schemas.openxmlformats.org/markup-compatibility/2006">
              <mc:Choice xmlns:v="urn:schemas-microsoft-com:vml" Requires="v">
                <p:oleObj name="Equation" r:id="rId2" imgW="558720" imgH="241200" progId="Equation.DSMT4">
                  <p:embed/>
                </p:oleObj>
              </mc:Choice>
              <mc:Fallback>
                <p:oleObj name="Equation" r:id="rId2" imgW="558720" imgH="241200" progId="Equation.DSMT4">
                  <p:embed/>
                  <p:pic>
                    <p:nvPicPr>
                      <p:cNvPr id="101380" name="Objeto 1"/>
                      <p:cNvPicPr>
                        <a:picLocks noChangeAspect="1" noChangeArrowheads="1"/>
                      </p:cNvPicPr>
                      <p:nvPr/>
                    </p:nvPicPr>
                    <p:blipFill>
                      <a:blip r:embed="rId3"/>
                      <a:srcRect/>
                      <a:stretch>
                        <a:fillRect/>
                      </a:stretch>
                    </p:blipFill>
                    <p:spPr bwMode="auto">
                      <a:xfrm>
                        <a:off x="7380312" y="4515966"/>
                        <a:ext cx="1080120" cy="504056"/>
                      </a:xfrm>
                      <a:prstGeom prst="rect">
                        <a:avLst/>
                      </a:prstGeom>
                      <a:noFill/>
                      <a:ln w="9525">
                        <a:noFill/>
                        <a:miter lim="800000"/>
                        <a:headEnd/>
                        <a:tailEnd/>
                      </a:ln>
                    </p:spPr>
                  </p:pic>
                </p:oleObj>
              </mc:Fallback>
            </mc:AlternateContent>
          </a:graphicData>
        </a:graphic>
      </p:graphicFrame>
      <p:sp>
        <p:nvSpPr>
          <p:cNvPr id="5" name="Rectangle 5">
            <a:extLst>
              <a:ext uri="{FF2B5EF4-FFF2-40B4-BE49-F238E27FC236}">
                <a16:creationId xmlns:a16="http://schemas.microsoft.com/office/drawing/2014/main" id="{DD746A38-B7B1-443E-AC00-26EE889C23FC}"/>
              </a:ext>
            </a:extLst>
          </p:cNvPr>
          <p:cNvSpPr txBox="1">
            <a:spLocks noChangeArrowheads="1"/>
          </p:cNvSpPr>
          <p:nvPr/>
        </p:nvSpPr>
        <p:spPr>
          <a:xfrm>
            <a:off x="-108520" y="2139702"/>
            <a:ext cx="9144000" cy="3096344"/>
          </a:xfrm>
          <a:prstGeom prst="rect">
            <a:avLst/>
          </a:prstGeom>
        </p:spPr>
        <p:txBody>
          <a:bodyPr>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just">
              <a:buClr>
                <a:schemeClr val="tx1"/>
              </a:buClr>
              <a:buSzPct val="101000"/>
              <a:buNone/>
            </a:pPr>
            <a:endParaRPr lang="pt-BR" altLang="en-US" sz="400" b="1"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altLang="en-US" sz="2100" dirty="0">
                <a:latin typeface="Arial" panose="020B0604020202020204" pitchFamily="34" charset="0"/>
                <a:cs typeface="Arial" panose="020B0604020202020204" pitchFamily="34" charset="0"/>
              </a:rPr>
              <a:t>O parâmetro </a:t>
            </a:r>
            <a:r>
              <a:rPr lang="pt-BR" altLang="en-US" sz="2100" i="1" dirty="0">
                <a:latin typeface="Symbol" panose="05050102010706020507" pitchFamily="18" charset="2"/>
                <a:cs typeface="Arial" panose="020B0604020202020204" pitchFamily="34" charset="0"/>
              </a:rPr>
              <a:t>b</a:t>
            </a:r>
            <a:r>
              <a:rPr lang="pt-BR" altLang="en-US" sz="2100" dirty="0">
                <a:latin typeface="Arial" panose="020B0604020202020204" pitchFamily="34" charset="0"/>
                <a:cs typeface="Arial" panose="020B0604020202020204" pitchFamily="34" charset="0"/>
              </a:rPr>
              <a:t> captura a sensibilidade da variação da taxa de desemprego em relação aos desvios da taxa de crescimento em relação à taxa “normal” de crescimento (taxa de crescimento necessária para fazer com que a variação da taxa de desemprego seja zero).</a:t>
            </a:r>
          </a:p>
          <a:p>
            <a:pPr algn="just">
              <a:buClr>
                <a:schemeClr val="tx1"/>
              </a:buClr>
              <a:buSzPct val="101000"/>
              <a:buFont typeface="Wingdings" panose="05000000000000000000" pitchFamily="2" charset="2"/>
              <a:buChar char="§"/>
            </a:pPr>
            <a:r>
              <a:rPr lang="pt-BR" altLang="en-US" sz="2100" dirty="0">
                <a:latin typeface="Arial" panose="020B0604020202020204" pitchFamily="34" charset="0"/>
                <a:cs typeface="Arial" panose="020B0604020202020204" pitchFamily="34" charset="0"/>
              </a:rPr>
              <a:t>O parâmetro </a:t>
            </a:r>
            <a:r>
              <a:rPr lang="pt-BR" altLang="en-US" sz="2100" i="1" dirty="0">
                <a:latin typeface="Symbol" panose="05050102010706020507" pitchFamily="18" charset="2"/>
                <a:cs typeface="Arial" panose="020B0604020202020204" pitchFamily="34" charset="0"/>
              </a:rPr>
              <a:t>a</a:t>
            </a:r>
            <a:r>
              <a:rPr lang="pt-BR" altLang="en-US" sz="2100" dirty="0">
                <a:latin typeface="Arial" panose="020B0604020202020204" pitchFamily="34" charset="0"/>
                <a:cs typeface="Arial" panose="020B0604020202020204" pitchFamily="34" charset="0"/>
              </a:rPr>
              <a:t> captura a sensibilidade da variação da taxa de inflação em relação aos desvios da taxa de desemprego em relação ao seu nível natural.</a:t>
            </a:r>
          </a:p>
          <a:p>
            <a:pPr lvl="1" algn="just">
              <a:buClr>
                <a:schemeClr val="tx1"/>
              </a:buClr>
              <a:buSzPct val="101000"/>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As </a:t>
            </a:r>
            <a:r>
              <a:rPr lang="en-US" altLang="en-US" sz="2000" dirty="0" err="1">
                <a:latin typeface="Arial" panose="020B0604020202020204" pitchFamily="34" charset="0"/>
                <a:cs typeface="Arial" panose="020B0604020202020204" pitchFamily="34" charset="0"/>
              </a:rPr>
              <a:t>expectativas</a:t>
            </a:r>
            <a:r>
              <a:rPr lang="en-US" altLang="en-US" sz="2000" dirty="0">
                <a:latin typeface="Arial" panose="020B0604020202020204" pitchFamily="34" charset="0"/>
                <a:cs typeface="Arial" panose="020B0604020202020204" pitchFamily="34" charset="0"/>
              </a:rPr>
              <a:t> de </a:t>
            </a:r>
            <a:r>
              <a:rPr lang="en-US" altLang="en-US" sz="2000" dirty="0" err="1">
                <a:latin typeface="Arial" panose="020B0604020202020204" pitchFamily="34" charset="0"/>
                <a:cs typeface="Arial" panose="020B0604020202020204" pitchFamily="34" charset="0"/>
              </a:rPr>
              <a:t>inflação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são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formadas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adaptativamente</a:t>
            </a:r>
            <a:r>
              <a:rPr lang="en-US" altLang="en-US" sz="2000" dirty="0">
                <a:latin typeface="Arial" panose="020B0604020202020204" pitchFamily="34" charset="0"/>
                <a:cs typeface="Arial" panose="020B0604020202020204" pitchFamily="34" charset="0"/>
              </a:rPr>
              <a:t>:                </a:t>
            </a:r>
          </a:p>
        </p:txBody>
      </p:sp>
      <p:graphicFrame>
        <p:nvGraphicFramePr>
          <p:cNvPr id="7" name="Objeto 1">
            <a:extLst>
              <a:ext uri="{FF2B5EF4-FFF2-40B4-BE49-F238E27FC236}">
                <a16:creationId xmlns:a16="http://schemas.microsoft.com/office/drawing/2014/main" id="{A1A4FEA6-9FE2-4233-8D8A-B0337FF20689}"/>
              </a:ext>
            </a:extLst>
          </p:cNvPr>
          <p:cNvGraphicFramePr>
            <a:graphicFrameLocks noChangeAspect="1"/>
          </p:cNvGraphicFramePr>
          <p:nvPr>
            <p:extLst>
              <p:ext uri="{D42A27DB-BD31-4B8C-83A1-F6EECF244321}">
                <p14:modId xmlns:p14="http://schemas.microsoft.com/office/powerpoint/2010/main" val="1710516930"/>
              </p:ext>
            </p:extLst>
          </p:nvPr>
        </p:nvGraphicFramePr>
        <p:xfrm>
          <a:off x="467544" y="123478"/>
          <a:ext cx="6480720" cy="2088231"/>
        </p:xfrm>
        <a:graphic>
          <a:graphicData uri="http://schemas.openxmlformats.org/presentationml/2006/ole">
            <mc:AlternateContent xmlns:mc="http://schemas.openxmlformats.org/markup-compatibility/2006">
              <mc:Choice xmlns:v="urn:schemas-microsoft-com:vml" Requires="v">
                <p:oleObj name="Equation" r:id="rId4" imgW="2692080" imgH="901440" progId="Equation.DSMT4">
                  <p:embed/>
                </p:oleObj>
              </mc:Choice>
              <mc:Fallback>
                <p:oleObj name="Equation" r:id="rId4" imgW="2692080" imgH="901440" progId="Equation.DSMT4">
                  <p:embed/>
                  <p:pic>
                    <p:nvPicPr>
                      <p:cNvPr id="3" name="Objeto 1">
                        <a:extLst>
                          <a:ext uri="{FF2B5EF4-FFF2-40B4-BE49-F238E27FC236}">
                            <a16:creationId xmlns:a16="http://schemas.microsoft.com/office/drawing/2014/main" id="{0EC25177-C8DB-4BC5-9264-76939254739D}"/>
                          </a:ext>
                        </a:extLst>
                      </p:cNvPr>
                      <p:cNvPicPr>
                        <a:picLocks noChangeAspect="1" noChangeArrowheads="1"/>
                      </p:cNvPicPr>
                      <p:nvPr/>
                    </p:nvPicPr>
                    <p:blipFill>
                      <a:blip r:embed="rId5"/>
                      <a:srcRect/>
                      <a:stretch>
                        <a:fillRect/>
                      </a:stretch>
                    </p:blipFill>
                    <p:spPr bwMode="auto">
                      <a:xfrm>
                        <a:off x="467544" y="123478"/>
                        <a:ext cx="6480720" cy="2088231"/>
                      </a:xfrm>
                      <a:prstGeom prst="rect">
                        <a:avLst/>
                      </a:prstGeom>
                      <a:solidFill>
                        <a:schemeClr val="bg1">
                          <a:lumMod val="95000"/>
                        </a:schemeClr>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373165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 calcmode="lin" valueType="num">
                                      <p:cBhvr additive="base">
                                        <p:cTn id="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 calcmode="lin" valueType="num">
                                      <p:cBhvr additive="base">
                                        <p:cTn id="13"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500" fill="hold"/>
                                        <p:tgtEl>
                                          <p:spTgt spid="3"/>
                                        </p:tgtEl>
                                        <p:attrNameLst>
                                          <p:attrName>ppt_x</p:attrName>
                                        </p:attrNameLst>
                                      </p:cBhvr>
                                      <p:tavLst>
                                        <p:tav tm="0">
                                          <p:val>
                                            <p:strVal val="#ppt_x"/>
                                          </p:val>
                                        </p:tav>
                                        <p:tav tm="100000">
                                          <p:val>
                                            <p:strVal val="#ppt_x"/>
                                          </p:val>
                                        </p:tav>
                                      </p:tavLst>
                                    </p:anim>
                                    <p:anim calcmode="lin" valueType="num">
                                      <p:cBhvr additive="base">
                                        <p:cTn id="2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D810E77-B371-464B-ABCD-0EA77C3C80A1}"/>
              </a:ext>
            </a:extLst>
          </p:cNvPr>
          <p:cNvSpPr txBox="1">
            <a:spLocks noChangeArrowheads="1"/>
          </p:cNvSpPr>
          <p:nvPr/>
        </p:nvSpPr>
        <p:spPr>
          <a:xfrm>
            <a:off x="107504" y="-20538"/>
            <a:ext cx="9036496" cy="1143000"/>
          </a:xfrm>
          <a:prstGeom prst="rect">
            <a:avLst/>
          </a:prstGeom>
        </p:spPr>
        <p:txBody>
          <a:bodyPr anchor="t">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pt-BR" altLang="en-US" sz="2600" dirty="0">
                <a:solidFill>
                  <a:schemeClr val="tx1"/>
                </a:solidFill>
                <a:effectLst/>
                <a:latin typeface="Arial" panose="020B0604020202020204" pitchFamily="34" charset="0"/>
                <a:cs typeface="Arial" panose="020B0604020202020204" pitchFamily="34" charset="0"/>
              </a:rPr>
              <a:t>Desinflação: Quanto Desemprego? Por Quanto Tempo?</a:t>
            </a:r>
            <a:endParaRPr lang="en-US" altLang="en-US" sz="2600" dirty="0">
              <a:solidFill>
                <a:schemeClr val="tx1"/>
              </a:solidFill>
              <a:effectLst/>
              <a:latin typeface="Arial" panose="020B0604020202020204" pitchFamily="34" charset="0"/>
              <a:cs typeface="Arial" panose="020B0604020202020204" pitchFamily="34" charset="0"/>
            </a:endParaRPr>
          </a:p>
        </p:txBody>
      </p:sp>
      <p:graphicFrame>
        <p:nvGraphicFramePr>
          <p:cNvPr id="3" name="Object 5">
            <a:extLst>
              <a:ext uri="{FF2B5EF4-FFF2-40B4-BE49-F238E27FC236}">
                <a16:creationId xmlns:a16="http://schemas.microsoft.com/office/drawing/2014/main" id="{660322C7-4820-4C0C-9C48-2080F88F7366}"/>
              </a:ext>
            </a:extLst>
          </p:cNvPr>
          <p:cNvGraphicFramePr>
            <a:graphicFrameLocks/>
          </p:cNvGraphicFramePr>
          <p:nvPr>
            <p:extLst>
              <p:ext uri="{D42A27DB-BD31-4B8C-83A1-F6EECF244321}">
                <p14:modId xmlns:p14="http://schemas.microsoft.com/office/powerpoint/2010/main" val="4259410479"/>
              </p:ext>
            </p:extLst>
          </p:nvPr>
        </p:nvGraphicFramePr>
        <p:xfrm>
          <a:off x="625475" y="2835275"/>
          <a:ext cx="3802509" cy="724354"/>
        </p:xfrm>
        <a:graphic>
          <a:graphicData uri="http://schemas.openxmlformats.org/presentationml/2006/ole">
            <mc:AlternateContent xmlns:mc="http://schemas.openxmlformats.org/markup-compatibility/2006">
              <mc:Choice xmlns:v="urn:schemas-microsoft-com:vml" Requires="v">
                <p:oleObj name="Equation" r:id="rId2" imgW="1473120" imgH="279360" progId="Equation.DSMT4">
                  <p:embed/>
                </p:oleObj>
              </mc:Choice>
              <mc:Fallback>
                <p:oleObj name="Equation" r:id="rId2" imgW="1473120" imgH="279360" progId="Equation.DSMT4">
                  <p:embed/>
                  <p:pic>
                    <p:nvPicPr>
                      <p:cNvPr id="444421" name="Object 5"/>
                      <p:cNvPicPr>
                        <a:picLocks noChangeArrowheads="1"/>
                      </p:cNvPicPr>
                      <p:nvPr/>
                    </p:nvPicPr>
                    <p:blipFill>
                      <a:blip r:embed="rId3"/>
                      <a:srcRect/>
                      <a:stretch>
                        <a:fillRect/>
                      </a:stretch>
                    </p:blipFill>
                    <p:spPr bwMode="auto">
                      <a:xfrm>
                        <a:off x="625475" y="2835275"/>
                        <a:ext cx="3802509" cy="724354"/>
                      </a:xfrm>
                      <a:prstGeom prst="rect">
                        <a:avLst/>
                      </a:prstGeom>
                      <a:solidFill>
                        <a:schemeClr val="bg1">
                          <a:lumMod val="95000"/>
                        </a:schemeClr>
                      </a:solidFill>
                      <a:ln>
                        <a:solidFill>
                          <a:schemeClr val="tx1"/>
                        </a:solidFill>
                      </a:ln>
                      <a:effectLst/>
                    </p:spPr>
                  </p:pic>
                </p:oleObj>
              </mc:Fallback>
            </mc:AlternateContent>
          </a:graphicData>
        </a:graphic>
      </p:graphicFrame>
      <p:sp>
        <p:nvSpPr>
          <p:cNvPr id="4" name="Rectangle 7">
            <a:extLst>
              <a:ext uri="{FF2B5EF4-FFF2-40B4-BE49-F238E27FC236}">
                <a16:creationId xmlns:a16="http://schemas.microsoft.com/office/drawing/2014/main" id="{56B182D4-FE21-4628-AFB8-00C898C48FF2}"/>
              </a:ext>
            </a:extLst>
          </p:cNvPr>
          <p:cNvSpPr>
            <a:spLocks noChangeArrowheads="1"/>
          </p:cNvSpPr>
          <p:nvPr/>
        </p:nvSpPr>
        <p:spPr bwMode="auto">
          <a:xfrm>
            <a:off x="107504" y="1670670"/>
            <a:ext cx="8794304"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39725" indent="-339725">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10000"/>
              </a:spcBef>
              <a:spcAft>
                <a:spcPct val="10000"/>
              </a:spcAft>
              <a:buClr>
                <a:schemeClr val="tx1"/>
              </a:buClr>
              <a:buFont typeface="Wingdings" panose="05000000000000000000" pitchFamily="2" charset="2"/>
              <a:buChar char="§"/>
            </a:pPr>
            <a:r>
              <a:rPr lang="pt-BR" altLang="en-US" sz="2100" dirty="0">
                <a:latin typeface="Arial" panose="020B0604020202020204" pitchFamily="34" charset="0"/>
                <a:cs typeface="Arial" panose="020B0604020202020204" pitchFamily="34" charset="0"/>
              </a:rPr>
              <a:t>Um </a:t>
            </a:r>
            <a:r>
              <a:rPr lang="pt-BR" altLang="en-US" sz="2100" b="1" i="1" dirty="0">
                <a:latin typeface="Arial" panose="020B0604020202020204" pitchFamily="34" charset="0"/>
                <a:cs typeface="Arial" panose="020B0604020202020204" pitchFamily="34" charset="0"/>
              </a:rPr>
              <a:t>ano-ponto de excesso de desemprego</a:t>
            </a:r>
            <a:r>
              <a:rPr lang="pt-BR" altLang="en-US" sz="2100" b="1" dirty="0">
                <a:latin typeface="Arial" panose="020B0604020202020204" pitchFamily="34" charset="0"/>
                <a:cs typeface="Arial" panose="020B0604020202020204" pitchFamily="34" charset="0"/>
              </a:rPr>
              <a:t> </a:t>
            </a:r>
            <a:r>
              <a:rPr lang="pt-BR" altLang="en-US" sz="2100" dirty="0">
                <a:latin typeface="Arial" panose="020B0604020202020204" pitchFamily="34" charset="0"/>
                <a:cs typeface="Arial" panose="020B0604020202020204" pitchFamily="34" charset="0"/>
              </a:rPr>
              <a:t>é a diferença entre as taxas de desemprego atual e natural de um ponto percentual por ano.</a:t>
            </a:r>
          </a:p>
          <a:p>
            <a:pPr algn="just" eaLnBrk="1" hangingPunct="1">
              <a:spcBef>
                <a:spcPct val="10000"/>
              </a:spcBef>
              <a:spcAft>
                <a:spcPct val="10000"/>
              </a:spcAft>
              <a:buClr>
                <a:schemeClr val="tx1"/>
              </a:buClr>
              <a:buFont typeface="Wingdings" panose="05000000000000000000" pitchFamily="2" charset="2"/>
              <a:buChar char="§"/>
            </a:pPr>
            <a:r>
              <a:rPr lang="pt-BR" altLang="en-US" sz="2100" dirty="0">
                <a:latin typeface="Arial" panose="020B0604020202020204" pitchFamily="34" charset="0"/>
                <a:cs typeface="Arial" panose="020B0604020202020204" pitchFamily="34" charset="0"/>
              </a:rPr>
              <a:t>Suponha que a curva de Phillips seja dada por:</a:t>
            </a:r>
          </a:p>
        </p:txBody>
      </p:sp>
      <p:sp>
        <p:nvSpPr>
          <p:cNvPr id="5" name="Rectangle 8">
            <a:extLst>
              <a:ext uri="{FF2B5EF4-FFF2-40B4-BE49-F238E27FC236}">
                <a16:creationId xmlns:a16="http://schemas.microsoft.com/office/drawing/2014/main" id="{692F784E-1F66-421C-A8C9-071AFB7067A5}"/>
              </a:ext>
            </a:extLst>
          </p:cNvPr>
          <p:cNvSpPr>
            <a:spLocks noChangeArrowheads="1"/>
          </p:cNvSpPr>
          <p:nvPr/>
        </p:nvSpPr>
        <p:spPr bwMode="auto">
          <a:xfrm>
            <a:off x="49088" y="3651870"/>
            <a:ext cx="8915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514350" indent="-457200" algn="just">
              <a:spcBef>
                <a:spcPct val="20000"/>
              </a:spcBef>
              <a:buSzPct val="100000"/>
              <a:buFont typeface="Wingdings" panose="05000000000000000000" pitchFamily="2" charset="2"/>
              <a:buChar char="§"/>
              <a:defRPr/>
            </a:pPr>
            <a:r>
              <a:rPr lang="pt-BR" altLang="en-US" sz="2000" dirty="0">
                <a:latin typeface="Arial" panose="020B0604020202020204" pitchFamily="34" charset="0"/>
                <a:cs typeface="Arial" panose="020B0604020202020204" pitchFamily="34" charset="0"/>
              </a:rPr>
              <a:t>Reduzir a inflação em 10 pontos percentuais em cinco anos requer cinco anos de desemprego 2 pontos percentuais acima da taxa natural.</a:t>
            </a:r>
          </a:p>
          <a:p>
            <a:pPr marL="514350" indent="-457200" algn="just">
              <a:spcBef>
                <a:spcPct val="20000"/>
              </a:spcBef>
              <a:buSzPct val="100000"/>
              <a:buFont typeface="Wingdings" panose="05000000000000000000" pitchFamily="2" charset="2"/>
              <a:buChar char="§"/>
              <a:defRPr/>
            </a:pPr>
            <a:r>
              <a:rPr lang="pt-BR" altLang="en-US" sz="2000" dirty="0">
                <a:latin typeface="Arial" panose="020B0604020202020204" pitchFamily="34" charset="0"/>
                <a:cs typeface="Arial" panose="020B0604020202020204" pitchFamily="34" charset="0"/>
              </a:rPr>
              <a:t>Reduzir a inflação em 10 pontos percentuais em um ano requer um ano de desemprego 10 pontos percentuais acima da taxa natural.</a:t>
            </a:r>
          </a:p>
          <a:p>
            <a:pPr marL="914400" lvl="1" indent="-457200" algn="just" eaLnBrk="1" hangingPunct="1">
              <a:spcBef>
                <a:spcPct val="20000"/>
              </a:spcBef>
              <a:buClr>
                <a:schemeClr val="accent2"/>
              </a:buClr>
              <a:buSzPct val="100000"/>
              <a:buFont typeface="Wingdings" panose="05000000000000000000" pitchFamily="2" charset="2"/>
              <a:buChar char="§"/>
              <a:defRPr/>
            </a:pPr>
            <a:endParaRPr lang="pt-BR" altLang="en-US" sz="2000" dirty="0">
              <a:latin typeface="Arial" panose="020B0604020202020204" pitchFamily="34" charset="0"/>
              <a:cs typeface="Arial" panose="020B0604020202020204" pitchFamily="34" charset="0"/>
            </a:endParaRPr>
          </a:p>
        </p:txBody>
      </p:sp>
      <p:sp>
        <p:nvSpPr>
          <p:cNvPr id="6" name="Rectangle 9">
            <a:extLst>
              <a:ext uri="{FF2B5EF4-FFF2-40B4-BE49-F238E27FC236}">
                <a16:creationId xmlns:a16="http://schemas.microsoft.com/office/drawing/2014/main" id="{2D51D968-7030-444D-9055-A06A232661D6}"/>
              </a:ext>
            </a:extLst>
          </p:cNvPr>
          <p:cNvSpPr>
            <a:spLocks noChangeArrowheads="1"/>
          </p:cNvSpPr>
          <p:nvPr/>
        </p:nvSpPr>
        <p:spPr bwMode="auto">
          <a:xfrm>
            <a:off x="107504" y="483518"/>
            <a:ext cx="891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39725" indent="-339725">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just" eaLnBrk="1" hangingPunct="1">
              <a:spcBef>
                <a:spcPct val="10000"/>
              </a:spcBef>
              <a:spcAft>
                <a:spcPct val="10000"/>
              </a:spcAft>
              <a:buClr>
                <a:srgbClr val="003300"/>
              </a:buClr>
              <a:buFont typeface="Wingdings" panose="05000000000000000000" pitchFamily="2" charset="2"/>
              <a:buChar char="§"/>
            </a:pPr>
            <a:r>
              <a:rPr lang="pt-BR" altLang="en-US" sz="2200" dirty="0">
                <a:latin typeface="Arial" panose="020B0604020202020204" pitchFamily="34" charset="0"/>
                <a:cs typeface="Arial" panose="020B0604020202020204" pitchFamily="34" charset="0"/>
              </a:rPr>
              <a:t>Com expectativas adaptativas o custo do combate à inflação é dado por um aumento temporário na taxa de desemprego. Então, devemos nos perguntar: quanto desemprego ? Por quanto tempo ?</a:t>
            </a:r>
          </a:p>
        </p:txBody>
      </p:sp>
      <p:sp>
        <p:nvSpPr>
          <p:cNvPr id="7" name="CaixaDeTexto 6">
            <a:extLst>
              <a:ext uri="{FF2B5EF4-FFF2-40B4-BE49-F238E27FC236}">
                <a16:creationId xmlns:a16="http://schemas.microsoft.com/office/drawing/2014/main" id="{599E51E4-7E5B-4E3C-B3D9-89C722161559}"/>
              </a:ext>
            </a:extLst>
          </p:cNvPr>
          <p:cNvSpPr txBox="1"/>
          <p:nvPr/>
        </p:nvSpPr>
        <p:spPr>
          <a:xfrm>
            <a:off x="4860032" y="3004959"/>
            <a:ext cx="2088232" cy="430887"/>
          </a:xfrm>
          <a:prstGeom prst="rect">
            <a:avLst/>
          </a:prstGeom>
          <a:solidFill>
            <a:schemeClr val="bg1">
              <a:lumMod val="95000"/>
            </a:schemeClr>
          </a:solidFill>
          <a:ln>
            <a:solidFill>
              <a:schemeClr val="tx1"/>
            </a:solidFill>
          </a:ln>
        </p:spPr>
        <p:txBody>
          <a:bodyPr wrap="square">
            <a:spAutoFit/>
          </a:bodyPr>
          <a:lstStyle/>
          <a:p>
            <a:pPr>
              <a:defRPr/>
            </a:pPr>
            <a:r>
              <a:rPr lang="pt-BR" sz="2200" dirty="0">
                <a:latin typeface="Arial" panose="020B0604020202020204" pitchFamily="34" charset="0"/>
                <a:cs typeface="Arial" panose="020B0604020202020204" pitchFamily="34" charset="0"/>
              </a:rPr>
              <a:t>Suponha </a:t>
            </a:r>
            <a:r>
              <a:rPr lang="pt-BR" sz="2200" dirty="0">
                <a:latin typeface="Symbol" panose="05050102010706020507" pitchFamily="18" charset="2"/>
                <a:cs typeface="Arial" panose="020B0604020202020204" pitchFamily="34" charset="0"/>
              </a:rPr>
              <a:t>a</a:t>
            </a:r>
            <a:r>
              <a:rPr lang="pt-BR" sz="2200" dirty="0">
                <a:latin typeface="Arial" panose="020B0604020202020204" pitchFamily="34" charset="0"/>
                <a:cs typeface="Arial" panose="020B0604020202020204" pitchFamily="34" charset="0"/>
              </a:rPr>
              <a:t> = 1</a:t>
            </a:r>
            <a:endParaRPr lang="en-US" sz="2200" dirty="0">
              <a:latin typeface="Arial" panose="020B0604020202020204" pitchFamily="34" charset="0"/>
              <a:cs typeface="Arial" panose="020B0604020202020204" pitchFamily="34" charset="0"/>
            </a:endParaRPr>
          </a:p>
        </p:txBody>
      </p:sp>
      <p:cxnSp>
        <p:nvCxnSpPr>
          <p:cNvPr id="8" name="Conector de Seta Reta 7">
            <a:extLst>
              <a:ext uri="{FF2B5EF4-FFF2-40B4-BE49-F238E27FC236}">
                <a16:creationId xmlns:a16="http://schemas.microsoft.com/office/drawing/2014/main" id="{11E1314A-60DF-40B0-A2D6-8EBE14605F39}"/>
              </a:ext>
            </a:extLst>
          </p:cNvPr>
          <p:cNvCxnSpPr/>
          <p:nvPr/>
        </p:nvCxnSpPr>
        <p:spPr>
          <a:xfrm>
            <a:off x="4427450" y="3220983"/>
            <a:ext cx="4325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721788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0" end="0"/>
                                            </p:txEl>
                                          </p:spTgt>
                                        </p:tgtEl>
                                        <p:attrNameLst>
                                          <p:attrName>style.visibility</p:attrName>
                                        </p:attrNameLst>
                                      </p:cBhvr>
                                      <p:to>
                                        <p:strVal val="visible"/>
                                      </p:to>
                                    </p:set>
                                    <p:anim calcmode="lin" valueType="num">
                                      <p:cBhvr additive="base">
                                        <p:cTn id="3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1" end="1"/>
                                            </p:txEl>
                                          </p:spTgt>
                                        </p:tgtEl>
                                        <p:attrNameLst>
                                          <p:attrName>style.visibility</p:attrName>
                                        </p:attrNameLst>
                                      </p:cBhvr>
                                      <p:to>
                                        <p:strVal val="visible"/>
                                      </p:to>
                                    </p:set>
                                    <p:anim calcmode="lin" valueType="num">
                                      <p:cBhvr additive="base">
                                        <p:cTn id="3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631F1B8A-040C-4455-A465-683066393A90}"/>
              </a:ext>
            </a:extLst>
          </p:cNvPr>
          <p:cNvSpPr txBox="1">
            <a:spLocks noChangeArrowheads="1"/>
          </p:cNvSpPr>
          <p:nvPr/>
        </p:nvSpPr>
        <p:spPr bwMode="auto">
          <a:xfrm>
            <a:off x="76200" y="485007"/>
            <a:ext cx="8888288" cy="2590799"/>
          </a:xfrm>
          <a:prstGeom prst="rect">
            <a:avLst/>
          </a:prstGeom>
          <a:noFill/>
          <a:ln>
            <a:miter lim="800000"/>
            <a:headEnd/>
            <a:tailEnd/>
          </a:ln>
        </p:spPr>
        <p:txBody>
          <a:bodyPr/>
          <a:lstStyle/>
          <a:p>
            <a:pPr marL="285750" indent="-285750" algn="just">
              <a:spcBef>
                <a:spcPct val="20000"/>
              </a:spcBef>
              <a:buSzPct val="55000"/>
              <a:buFont typeface="Wingdings" pitchFamily="2" charset="2"/>
              <a:buChar char="n"/>
              <a:defRPr/>
            </a:pPr>
            <a:r>
              <a:rPr lang="pt-BR" sz="2100" kern="0" dirty="0">
                <a:latin typeface="Arial" panose="020B0604020202020204" pitchFamily="34" charset="0"/>
                <a:cs typeface="Arial" panose="020B0604020202020204" pitchFamily="34" charset="0"/>
              </a:rPr>
              <a:t>Note que, em cada caso, o número de anos-ponto de excesso de desemprego para reduzir a inflação em 10 pontos percentuais é o mesmo.</a:t>
            </a:r>
          </a:p>
          <a:p>
            <a:pPr marL="285750" indent="-285750" algn="just">
              <a:spcBef>
                <a:spcPct val="20000"/>
              </a:spcBef>
              <a:buSzPct val="55000"/>
              <a:buFont typeface="Wingdings" pitchFamily="2" charset="2"/>
              <a:buChar char="n"/>
              <a:defRPr/>
            </a:pPr>
            <a:r>
              <a:rPr lang="pt-BR" sz="2100" kern="0" dirty="0">
                <a:latin typeface="Arial" panose="020B0604020202020204" pitchFamily="34" charset="0"/>
                <a:cs typeface="Arial" panose="020B0604020202020204" pitchFamily="34" charset="0"/>
              </a:rPr>
              <a:t>Logo, </a:t>
            </a:r>
            <a:r>
              <a:rPr lang="pt-BR" sz="2100" b="1" kern="0" dirty="0">
                <a:latin typeface="Arial" panose="020B0604020202020204" pitchFamily="34" charset="0"/>
                <a:cs typeface="Arial" panose="020B0604020202020204" pitchFamily="34" charset="0"/>
              </a:rPr>
              <a:t>com expectativas adaptativas</a:t>
            </a:r>
            <a:r>
              <a:rPr lang="pt-BR" sz="2100" kern="0" dirty="0">
                <a:latin typeface="Arial" panose="020B0604020202020204" pitchFamily="34" charset="0"/>
                <a:cs typeface="Arial" panose="020B0604020202020204" pitchFamily="34" charset="0"/>
              </a:rPr>
              <a:t>, o Banco Central pode escolher a distribuição do excesso de desemprego ao longo do tempo, mas não pode alterar o número total de anos-ponto de excesso de desemprego.</a:t>
            </a:r>
          </a:p>
          <a:p>
            <a:pPr marL="285750" indent="-285750" algn="just">
              <a:spcBef>
                <a:spcPct val="20000"/>
              </a:spcBef>
              <a:buSzPct val="55000"/>
              <a:buFont typeface="Wingdings" pitchFamily="2" charset="2"/>
              <a:buChar char="n"/>
              <a:defRPr/>
            </a:pPr>
            <a:r>
              <a:rPr lang="pt-BR" sz="2100" kern="0" dirty="0">
                <a:latin typeface="Arial" panose="020B0604020202020204" pitchFamily="34" charset="0"/>
                <a:cs typeface="Arial" panose="020B0604020202020204" pitchFamily="34" charset="0"/>
              </a:rPr>
              <a:t>Uma outra maneira de analisarmos o custo de combate à inflação é calcularmos a razão de sacrifício.</a:t>
            </a:r>
          </a:p>
        </p:txBody>
      </p:sp>
      <p:sp>
        <p:nvSpPr>
          <p:cNvPr id="5" name="Rectangle 2">
            <a:extLst>
              <a:ext uri="{FF2B5EF4-FFF2-40B4-BE49-F238E27FC236}">
                <a16:creationId xmlns:a16="http://schemas.microsoft.com/office/drawing/2014/main" id="{A85E5B6D-C4B7-4768-AA36-405309A92712}"/>
              </a:ext>
            </a:extLst>
          </p:cNvPr>
          <p:cNvSpPr txBox="1">
            <a:spLocks noChangeArrowheads="1"/>
          </p:cNvSpPr>
          <p:nvPr/>
        </p:nvSpPr>
        <p:spPr>
          <a:xfrm>
            <a:off x="107504" y="-20538"/>
            <a:ext cx="9036496" cy="1143000"/>
          </a:xfrm>
          <a:prstGeom prst="rect">
            <a:avLst/>
          </a:prstGeom>
        </p:spPr>
        <p:txBody>
          <a:bodyPr anchor="t">
            <a:norm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pt-BR" altLang="en-US" sz="2600" dirty="0">
                <a:solidFill>
                  <a:schemeClr val="tx1"/>
                </a:solidFill>
                <a:effectLst/>
                <a:latin typeface="Arial" panose="020B0604020202020204" pitchFamily="34" charset="0"/>
                <a:cs typeface="Arial" panose="020B0604020202020204" pitchFamily="34" charset="0"/>
              </a:rPr>
              <a:t>Desinflação: Quanto Desemprego? Por Quanto Tempo?</a:t>
            </a:r>
            <a:endParaRPr lang="en-US" altLang="en-US" sz="26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170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10170F5-8C2B-473E-8352-F103F004261D}"/>
              </a:ext>
            </a:extLst>
          </p:cNvPr>
          <p:cNvSpPr/>
          <p:nvPr/>
        </p:nvSpPr>
        <p:spPr bwMode="auto">
          <a:xfrm>
            <a:off x="1403649" y="2643757"/>
            <a:ext cx="3672408" cy="1090597"/>
          </a:xfrm>
          <a:prstGeom prst="rect">
            <a:avLst/>
          </a:prstGeom>
          <a:solidFill>
            <a:schemeClr val="bg1">
              <a:lumMod val="95000"/>
            </a:schemeClr>
          </a:solidFill>
          <a:ln w="9525" cap="flat" cmpd="sng" algn="ctr">
            <a:solidFill>
              <a:schemeClr val="tx1"/>
            </a:solidFill>
            <a:prstDash val="solid"/>
            <a:round/>
            <a:headEnd type="none" w="med" len="med"/>
            <a:tailEnd type="none" w="med" len="med"/>
          </a:ln>
          <a:effectLst/>
        </p:spPr>
        <p:txBody>
          <a:bodyPr wrap="none"/>
          <a:lstStyle/>
          <a:p>
            <a:pPr eaLnBrk="1" hangingPunct="1">
              <a:defRPr/>
            </a:pPr>
            <a:endParaRPr lang="pt-BR"/>
          </a:p>
        </p:txBody>
      </p:sp>
      <p:sp>
        <p:nvSpPr>
          <p:cNvPr id="3" name="Título 6">
            <a:extLst>
              <a:ext uri="{FF2B5EF4-FFF2-40B4-BE49-F238E27FC236}">
                <a16:creationId xmlns:a16="http://schemas.microsoft.com/office/drawing/2014/main" id="{DDE7F638-2738-415D-A0EB-F50AA90D882A}"/>
              </a:ext>
            </a:extLst>
          </p:cNvPr>
          <p:cNvSpPr txBox="1">
            <a:spLocks/>
          </p:cNvSpPr>
          <p:nvPr/>
        </p:nvSpPr>
        <p:spPr>
          <a:xfrm>
            <a:off x="357708" y="-20538"/>
            <a:ext cx="7886700" cy="687388"/>
          </a:xfrm>
          <a:prstGeom prst="rect">
            <a:avLst/>
          </a:prstGeom>
        </p:spPr>
        <p:txBody>
          <a:bodyPr anchor="t">
            <a:normAutofit fontScale="975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pt-BR" altLang="en-US" sz="3600" dirty="0">
                <a:solidFill>
                  <a:schemeClr val="tx1"/>
                </a:solidFill>
                <a:effectLst/>
                <a:latin typeface="Arial" panose="020B0604020202020204" pitchFamily="34" charset="0"/>
                <a:cs typeface="Arial" panose="020B0604020202020204" pitchFamily="34" charset="0"/>
              </a:rPr>
              <a:t>A Razão de Sacrifício</a:t>
            </a:r>
          </a:p>
        </p:txBody>
      </p:sp>
      <p:graphicFrame>
        <p:nvGraphicFramePr>
          <p:cNvPr id="4" name="Object 9">
            <a:extLst>
              <a:ext uri="{FF2B5EF4-FFF2-40B4-BE49-F238E27FC236}">
                <a16:creationId xmlns:a16="http://schemas.microsoft.com/office/drawing/2014/main" id="{486C6D1B-E9FB-4F59-A28F-CC4F46ACBFB7}"/>
              </a:ext>
            </a:extLst>
          </p:cNvPr>
          <p:cNvGraphicFramePr>
            <a:graphicFrameLocks noGrp="1" noChangeAspect="1"/>
          </p:cNvGraphicFramePr>
          <p:nvPr>
            <p:extLst>
              <p:ext uri="{D42A27DB-BD31-4B8C-83A1-F6EECF244321}">
                <p14:modId xmlns:p14="http://schemas.microsoft.com/office/powerpoint/2010/main" val="293709765"/>
              </p:ext>
            </p:extLst>
          </p:nvPr>
        </p:nvGraphicFramePr>
        <p:xfrm>
          <a:off x="383806" y="555526"/>
          <a:ext cx="7932610" cy="1106795"/>
        </p:xfrm>
        <a:graphic>
          <a:graphicData uri="http://schemas.openxmlformats.org/presentationml/2006/ole">
            <mc:AlternateContent xmlns:mc="http://schemas.openxmlformats.org/markup-compatibility/2006">
              <mc:Choice xmlns:v="urn:schemas-microsoft-com:vml" Requires="v">
                <p:oleObj name="Equation" r:id="rId2" imgW="2933640" imgH="444240" progId="Equation.DSMT4">
                  <p:embed/>
                </p:oleObj>
              </mc:Choice>
              <mc:Fallback>
                <p:oleObj name="Equation" r:id="rId2" imgW="2933640" imgH="444240" progId="Equation.DSMT4">
                  <p:embed/>
                  <p:pic>
                    <p:nvPicPr>
                      <p:cNvPr id="109573" name="Object 9"/>
                      <p:cNvPicPr>
                        <a:picLocks noGrp="1" noChangeAspect="1" noChangeArrowheads="1"/>
                      </p:cNvPicPr>
                      <p:nvPr/>
                    </p:nvPicPr>
                    <p:blipFill>
                      <a:blip r:embed="rId3"/>
                      <a:srcRect/>
                      <a:stretch>
                        <a:fillRect/>
                      </a:stretch>
                    </p:blipFill>
                    <p:spPr bwMode="auto">
                      <a:xfrm>
                        <a:off x="383806" y="555526"/>
                        <a:ext cx="7932610" cy="1106795"/>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5" name="Object 10">
            <a:extLst>
              <a:ext uri="{FF2B5EF4-FFF2-40B4-BE49-F238E27FC236}">
                <a16:creationId xmlns:a16="http://schemas.microsoft.com/office/drawing/2014/main" id="{4BBF8580-905B-4A56-B413-6150C4B02AA8}"/>
              </a:ext>
            </a:extLst>
          </p:cNvPr>
          <p:cNvGraphicFramePr>
            <a:graphicFrameLocks noGrp="1" noChangeAspect="1"/>
          </p:cNvGraphicFramePr>
          <p:nvPr>
            <p:extLst>
              <p:ext uri="{D42A27DB-BD31-4B8C-83A1-F6EECF244321}">
                <p14:modId xmlns:p14="http://schemas.microsoft.com/office/powerpoint/2010/main" val="3109011403"/>
              </p:ext>
            </p:extLst>
          </p:nvPr>
        </p:nvGraphicFramePr>
        <p:xfrm>
          <a:off x="345642" y="1666655"/>
          <a:ext cx="7886700" cy="1049111"/>
        </p:xfrm>
        <a:graphic>
          <a:graphicData uri="http://schemas.openxmlformats.org/presentationml/2006/ole">
            <mc:AlternateContent xmlns:mc="http://schemas.openxmlformats.org/markup-compatibility/2006">
              <mc:Choice xmlns:v="urn:schemas-microsoft-com:vml" Requires="v">
                <p:oleObj name="Equation" r:id="rId4" imgW="2933640" imgH="431640" progId="Equation.DSMT4">
                  <p:embed/>
                </p:oleObj>
              </mc:Choice>
              <mc:Fallback>
                <p:oleObj name="Equation" r:id="rId4" imgW="2933640" imgH="431640" progId="Equation.DSMT4">
                  <p:embed/>
                  <p:pic>
                    <p:nvPicPr>
                      <p:cNvPr id="109574" name="Object 10"/>
                      <p:cNvPicPr>
                        <a:picLocks noGrp="1" noChangeAspect="1" noChangeArrowheads="1"/>
                      </p:cNvPicPr>
                      <p:nvPr/>
                    </p:nvPicPr>
                    <p:blipFill>
                      <a:blip r:embed="rId5"/>
                      <a:srcRect/>
                      <a:stretch>
                        <a:fillRect/>
                      </a:stretch>
                    </p:blipFill>
                    <p:spPr bwMode="auto">
                      <a:xfrm>
                        <a:off x="345642" y="1666655"/>
                        <a:ext cx="7886700" cy="1049111"/>
                      </a:xfrm>
                      <a:prstGeom prst="rect">
                        <a:avLst/>
                      </a:prstGeom>
                      <a:noFill/>
                      <a:ln>
                        <a:noFill/>
                      </a:ln>
                      <a:effectLst/>
                    </p:spPr>
                  </p:pic>
                </p:oleObj>
              </mc:Fallback>
            </mc:AlternateContent>
          </a:graphicData>
        </a:graphic>
      </p:graphicFrame>
      <p:graphicFrame>
        <p:nvGraphicFramePr>
          <p:cNvPr id="6" name="Object 11">
            <a:extLst>
              <a:ext uri="{FF2B5EF4-FFF2-40B4-BE49-F238E27FC236}">
                <a16:creationId xmlns:a16="http://schemas.microsoft.com/office/drawing/2014/main" id="{896E5F31-84C0-49A6-9FE5-5F13B68EA943}"/>
              </a:ext>
            </a:extLst>
          </p:cNvPr>
          <p:cNvGraphicFramePr>
            <a:graphicFrameLocks noGrp="1" noChangeAspect="1"/>
          </p:cNvGraphicFramePr>
          <p:nvPr>
            <p:extLst>
              <p:ext uri="{D42A27DB-BD31-4B8C-83A1-F6EECF244321}">
                <p14:modId xmlns:p14="http://schemas.microsoft.com/office/powerpoint/2010/main" val="792052821"/>
              </p:ext>
            </p:extLst>
          </p:nvPr>
        </p:nvGraphicFramePr>
        <p:xfrm>
          <a:off x="395536" y="2643758"/>
          <a:ext cx="4488924" cy="1090597"/>
        </p:xfrm>
        <a:graphic>
          <a:graphicData uri="http://schemas.openxmlformats.org/presentationml/2006/ole">
            <mc:AlternateContent xmlns:mc="http://schemas.openxmlformats.org/markup-compatibility/2006">
              <mc:Choice xmlns:v="urn:schemas-microsoft-com:vml" Requires="v">
                <p:oleObj name="Equation" r:id="rId6" imgW="1892300" imgH="482600" progId="Equation.DSMT4">
                  <p:embed/>
                </p:oleObj>
              </mc:Choice>
              <mc:Fallback>
                <p:oleObj name="Equation" r:id="rId6" imgW="1892300" imgH="482600" progId="Equation.DSMT4">
                  <p:embed/>
                  <p:pic>
                    <p:nvPicPr>
                      <p:cNvPr id="109575" name="Object 11"/>
                      <p:cNvPicPr>
                        <a:picLocks noGrp="1"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5536" y="2643758"/>
                        <a:ext cx="4488924" cy="1090597"/>
                      </a:xfrm>
                      <a:prstGeom prst="rect">
                        <a:avLst/>
                      </a:prstGeom>
                      <a:noFill/>
                      <a:ln>
                        <a:noFill/>
                      </a:ln>
                      <a:effectLst/>
                    </p:spPr>
                  </p:pic>
                </p:oleObj>
              </mc:Fallback>
            </mc:AlternateContent>
          </a:graphicData>
        </a:graphic>
      </p:graphicFrame>
      <p:graphicFrame>
        <p:nvGraphicFramePr>
          <p:cNvPr id="7" name="Object 12">
            <a:extLst>
              <a:ext uri="{FF2B5EF4-FFF2-40B4-BE49-F238E27FC236}">
                <a16:creationId xmlns:a16="http://schemas.microsoft.com/office/drawing/2014/main" id="{C8876C1F-E183-4B72-A962-9C3906A02953}"/>
              </a:ext>
            </a:extLst>
          </p:cNvPr>
          <p:cNvGraphicFramePr>
            <a:graphicFrameLocks noGrp="1" noChangeAspect="1"/>
          </p:cNvGraphicFramePr>
          <p:nvPr>
            <p:extLst>
              <p:ext uri="{D42A27DB-BD31-4B8C-83A1-F6EECF244321}">
                <p14:modId xmlns:p14="http://schemas.microsoft.com/office/powerpoint/2010/main" val="2067487324"/>
              </p:ext>
            </p:extLst>
          </p:nvPr>
        </p:nvGraphicFramePr>
        <p:xfrm>
          <a:off x="345642" y="3717794"/>
          <a:ext cx="8556625" cy="1374236"/>
        </p:xfrm>
        <a:graphic>
          <a:graphicData uri="http://schemas.openxmlformats.org/presentationml/2006/ole">
            <mc:AlternateContent xmlns:mc="http://schemas.openxmlformats.org/markup-compatibility/2006">
              <mc:Choice xmlns:v="urn:schemas-microsoft-com:vml" Requires="v">
                <p:oleObj name="Equation" r:id="rId8" imgW="3987720" imgH="634680" progId="Equation.DSMT4">
                  <p:embed/>
                </p:oleObj>
              </mc:Choice>
              <mc:Fallback>
                <p:oleObj name="Equation" r:id="rId8" imgW="3987720" imgH="634680" progId="Equation.DSMT4">
                  <p:embed/>
                  <p:pic>
                    <p:nvPicPr>
                      <p:cNvPr id="109576" name="Object 12"/>
                      <p:cNvPicPr>
                        <a:picLocks noGrp="1" noChangeAspect="1" noChangeArrowheads="1"/>
                      </p:cNvPicPr>
                      <p:nvPr/>
                    </p:nvPicPr>
                    <p:blipFill>
                      <a:blip r:embed="rId9"/>
                      <a:srcRect/>
                      <a:stretch>
                        <a:fillRect/>
                      </a:stretch>
                    </p:blipFill>
                    <p:spPr bwMode="auto">
                      <a:xfrm>
                        <a:off x="345642" y="3717794"/>
                        <a:ext cx="8556625" cy="1374236"/>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044962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281A5994-BD6A-41ED-BD9D-D7CC361EB6AA}"/>
              </a:ext>
            </a:extLst>
          </p:cNvPr>
          <p:cNvSpPr txBox="1"/>
          <p:nvPr/>
        </p:nvSpPr>
        <p:spPr>
          <a:xfrm>
            <a:off x="107504" y="571525"/>
            <a:ext cx="8964488" cy="1523494"/>
          </a:xfrm>
          <a:prstGeom prst="rect">
            <a:avLst/>
          </a:prstGeom>
          <a:noFill/>
          <a:ln>
            <a:noFill/>
          </a:ln>
        </p:spPr>
        <p:txBody>
          <a:bodyPr wrap="square">
            <a:spAutoFit/>
          </a:bodyPr>
          <a:lstStyle/>
          <a:p>
            <a:pPr marL="342900" indent="-342900" algn="just">
              <a:buFont typeface="Wingdings" panose="05000000000000000000" pitchFamily="2" charset="2"/>
              <a:buChar char="§"/>
              <a:defRPr/>
            </a:pPr>
            <a:r>
              <a:rPr lang="pt-BR" sz="2200" dirty="0">
                <a:latin typeface="Arial" panose="020B0604020202020204" pitchFamily="34" charset="0"/>
                <a:cs typeface="Arial" panose="020B0604020202020204" pitchFamily="34" charset="0"/>
              </a:rPr>
              <a:t>Observe que o resultado acima é válido, desde que as expectativas sejam formadas </a:t>
            </a:r>
            <a:r>
              <a:rPr lang="pt-BR" sz="2200" b="1" dirty="0" err="1">
                <a:latin typeface="Arial" panose="020B0604020202020204" pitchFamily="34" charset="0"/>
                <a:cs typeface="Arial" panose="020B0604020202020204" pitchFamily="34" charset="0"/>
              </a:rPr>
              <a:t>adaptativamente</a:t>
            </a:r>
            <a:r>
              <a:rPr lang="pt-BR" sz="2200" dirty="0">
                <a:latin typeface="Arial" panose="020B0604020202020204" pitchFamily="34" charset="0"/>
                <a:cs typeface="Arial" panose="020B0604020202020204" pitchFamily="34" charset="0"/>
              </a:rPr>
              <a:t>. </a:t>
            </a:r>
          </a:p>
          <a:p>
            <a:pPr marL="342900" indent="-342900" algn="just">
              <a:buFont typeface="Wingdings" panose="05000000000000000000" pitchFamily="2" charset="2"/>
              <a:buChar char="§"/>
              <a:defRPr/>
            </a:pPr>
            <a:endParaRPr lang="pt-BR" sz="5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defRPr/>
            </a:pPr>
            <a:r>
              <a:rPr lang="pt-BR" sz="2200" dirty="0">
                <a:solidFill>
                  <a:srgbClr val="003399"/>
                </a:solidFill>
                <a:latin typeface="Arial" panose="020B0604020202020204" pitchFamily="34" charset="0"/>
                <a:cs typeface="Arial" panose="020B0604020202020204" pitchFamily="34" charset="0"/>
              </a:rPr>
              <a:t>Qual seria o resultado se uma modificação na política econômica conseguisse alterar as expectativas dos agentes econômicos ?</a:t>
            </a:r>
          </a:p>
        </p:txBody>
      </p:sp>
      <p:sp>
        <p:nvSpPr>
          <p:cNvPr id="5" name="Título 6">
            <a:extLst>
              <a:ext uri="{FF2B5EF4-FFF2-40B4-BE49-F238E27FC236}">
                <a16:creationId xmlns:a16="http://schemas.microsoft.com/office/drawing/2014/main" id="{80A58DB7-AF36-4F2B-BA14-091490DD0B17}"/>
              </a:ext>
            </a:extLst>
          </p:cNvPr>
          <p:cNvSpPr txBox="1">
            <a:spLocks/>
          </p:cNvSpPr>
          <p:nvPr/>
        </p:nvSpPr>
        <p:spPr>
          <a:xfrm>
            <a:off x="395536" y="12154"/>
            <a:ext cx="7886700" cy="687388"/>
          </a:xfrm>
          <a:prstGeom prst="rect">
            <a:avLst/>
          </a:prstGeom>
        </p:spPr>
        <p:txBody>
          <a:bodyPr anchor="t">
            <a:normAutofit fontScale="97500"/>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defRPr/>
            </a:pPr>
            <a:r>
              <a:rPr lang="pt-BR" altLang="en-US" sz="3600" dirty="0">
                <a:solidFill>
                  <a:schemeClr val="tx1"/>
                </a:solidFill>
                <a:effectLst/>
                <a:latin typeface="Arial" panose="020B0604020202020204" pitchFamily="34" charset="0"/>
                <a:cs typeface="Arial" panose="020B0604020202020204" pitchFamily="34" charset="0"/>
              </a:rPr>
              <a:t>A Razão de Sacrifício</a:t>
            </a:r>
          </a:p>
        </p:txBody>
      </p:sp>
      <p:sp>
        <p:nvSpPr>
          <p:cNvPr id="6" name="Rectangle 3">
            <a:extLst>
              <a:ext uri="{FF2B5EF4-FFF2-40B4-BE49-F238E27FC236}">
                <a16:creationId xmlns:a16="http://schemas.microsoft.com/office/drawing/2014/main" id="{224E660C-D9F9-4CB4-B7E9-0C62BFAAAFF3}"/>
              </a:ext>
            </a:extLst>
          </p:cNvPr>
          <p:cNvSpPr txBox="1">
            <a:spLocks noChangeArrowheads="1"/>
          </p:cNvSpPr>
          <p:nvPr/>
        </p:nvSpPr>
        <p:spPr>
          <a:xfrm>
            <a:off x="-36512" y="2083693"/>
            <a:ext cx="9108504" cy="3440385"/>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altLang="en-US" sz="2200" dirty="0">
                <a:latin typeface="Arial" panose="020B0604020202020204" pitchFamily="34" charset="0"/>
                <a:cs typeface="Arial" panose="020B0604020202020204" pitchFamily="34" charset="0"/>
              </a:rPr>
              <a:t>Vamos examinar como as </a:t>
            </a:r>
            <a:r>
              <a:rPr lang="pt-BR" altLang="en-US" sz="2200" b="1" dirty="0">
                <a:latin typeface="Arial" panose="020B0604020202020204" pitchFamily="34" charset="0"/>
                <a:cs typeface="Arial" panose="020B0604020202020204" pitchFamily="34" charset="0"/>
              </a:rPr>
              <a:t>mudanças na formação de expectativas </a:t>
            </a:r>
            <a:r>
              <a:rPr lang="pt-BR" altLang="en-US" sz="2200" dirty="0">
                <a:latin typeface="Arial" panose="020B0604020202020204" pitchFamily="34" charset="0"/>
                <a:cs typeface="Arial" panose="020B0604020202020204" pitchFamily="34" charset="0"/>
              </a:rPr>
              <a:t>podem afetar o processo de desinflação.</a:t>
            </a:r>
          </a:p>
          <a:p>
            <a:pPr algn="just">
              <a:buClr>
                <a:schemeClr val="tx1"/>
              </a:buClr>
              <a:buSzPct val="101000"/>
              <a:buFont typeface="Wingdings" panose="05000000000000000000" pitchFamily="2" charset="2"/>
              <a:buChar char="§"/>
            </a:pPr>
            <a:endParaRPr lang="pt-BR" altLang="en-US" sz="200"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altLang="en-US" sz="2200" dirty="0">
                <a:latin typeface="Arial" panose="020B0604020202020204" pitchFamily="34" charset="0"/>
                <a:cs typeface="Arial" panose="020B0604020202020204" pitchFamily="34" charset="0"/>
              </a:rPr>
              <a:t>Se as </a:t>
            </a:r>
            <a:r>
              <a:rPr lang="pt-BR" altLang="en-US" sz="2200" b="1" dirty="0">
                <a:latin typeface="Arial" panose="020B0604020202020204" pitchFamily="34" charset="0"/>
                <a:cs typeface="Arial" panose="020B0604020202020204" pitchFamily="34" charset="0"/>
              </a:rPr>
              <a:t>expectativas forem formadas racionalmente</a:t>
            </a:r>
            <a:r>
              <a:rPr lang="pt-BR" altLang="en-US" sz="2200" dirty="0">
                <a:latin typeface="Arial" panose="020B0604020202020204" pitchFamily="34" charset="0"/>
                <a:cs typeface="Arial" panose="020B0604020202020204" pitchFamily="34" charset="0"/>
              </a:rPr>
              <a:t>, caso a </a:t>
            </a:r>
            <a:r>
              <a:rPr lang="pt-BR" altLang="en-US" sz="2200" b="1" dirty="0">
                <a:latin typeface="Arial" panose="020B0604020202020204" pitchFamily="34" charset="0"/>
                <a:cs typeface="Arial" panose="020B0604020202020204" pitchFamily="34" charset="0"/>
              </a:rPr>
              <a:t>política de desinflação seja crível </a:t>
            </a:r>
            <a:r>
              <a:rPr lang="pt-BR" altLang="en-US" sz="2200" dirty="0">
                <a:latin typeface="Arial" panose="020B0604020202020204" pitchFamily="34" charset="0"/>
                <a:cs typeface="Arial" panose="020B0604020202020204" pitchFamily="34" charset="0"/>
              </a:rPr>
              <a:t>e exista </a:t>
            </a:r>
            <a:r>
              <a:rPr lang="pt-BR" altLang="en-US" sz="2200" b="1" dirty="0">
                <a:latin typeface="Arial" panose="020B0604020202020204" pitchFamily="34" charset="0"/>
                <a:cs typeface="Arial" panose="020B0604020202020204" pitchFamily="34" charset="0"/>
              </a:rPr>
              <a:t>prefeita flexibilidade de preços e salários</a:t>
            </a:r>
            <a:r>
              <a:rPr lang="pt-BR" altLang="en-US" sz="2200" dirty="0">
                <a:latin typeface="Arial" panose="020B0604020202020204" pitchFamily="34" charset="0"/>
                <a:cs typeface="Arial" panose="020B0604020202020204" pitchFamily="34" charset="0"/>
              </a:rPr>
              <a:t>, o custo da desinflação pode ser igual a zero.</a:t>
            </a:r>
          </a:p>
          <a:p>
            <a:pPr lvl="1" algn="just">
              <a:buClr>
                <a:schemeClr val="tx1"/>
              </a:buClr>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Mesmo com expectativas formadas racionalmente, caso exista algum tipo de rigidez, mesmo uma política crível de desinflação elevará a taxa de desemprego.</a:t>
            </a:r>
          </a:p>
          <a:p>
            <a:pPr algn="just"/>
            <a:endParaRPr lang="en-US" altLang="en-US" sz="23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13397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anim calcmode="lin" valueType="num">
                                      <p:cBhvr additive="base">
                                        <p:cTn id="17"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8C779479-9969-4250-A995-45CD9518DEA6}"/>
              </a:ext>
            </a:extLst>
          </p:cNvPr>
          <p:cNvSpPr txBox="1">
            <a:spLocks/>
          </p:cNvSpPr>
          <p:nvPr/>
        </p:nvSpPr>
        <p:spPr>
          <a:xfrm>
            <a:off x="-36512" y="587102"/>
            <a:ext cx="9073008" cy="3352800"/>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0000"/>
              <a:buFont typeface="Wingdings" panose="05000000000000000000" pitchFamily="2" charset="2"/>
              <a:buChar char="§"/>
            </a:pPr>
            <a:r>
              <a:rPr lang="pt-BR" sz="2200" dirty="0">
                <a:latin typeface="Arial" panose="020B0604020202020204" pitchFamily="34" charset="0"/>
                <a:cs typeface="Arial" panose="020B0604020202020204" pitchFamily="34" charset="0"/>
              </a:rPr>
              <a:t>Vimos anteriormente alguns resultados quando os agentes econômicos formam expectativas de forma adaptativa (comportamento </a:t>
            </a:r>
            <a:r>
              <a:rPr lang="pt-BR" sz="2200" b="1" i="1" dirty="0" err="1">
                <a:latin typeface="Arial" panose="020B0604020202020204" pitchFamily="34" charset="0"/>
                <a:cs typeface="Arial" panose="020B0604020202020204" pitchFamily="34" charset="0"/>
              </a:rPr>
              <a:t>backward-looking</a:t>
            </a:r>
            <a:r>
              <a:rPr lang="pt-BR" sz="2200" dirty="0">
                <a:latin typeface="Arial" panose="020B0604020202020204" pitchFamily="34" charset="0"/>
                <a:cs typeface="Arial" panose="020B0604020202020204" pitchFamily="34" charset="0"/>
              </a:rPr>
              <a:t>).</a:t>
            </a:r>
          </a:p>
          <a:p>
            <a:pPr algn="just">
              <a:buClr>
                <a:schemeClr val="tx1"/>
              </a:buClr>
              <a:buSzPct val="100000"/>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algn="just">
              <a:buClr>
                <a:schemeClr val="tx1"/>
              </a:buClr>
              <a:buSzPct val="100000"/>
              <a:buFont typeface="Wingdings" panose="05000000000000000000" pitchFamily="2" charset="2"/>
              <a:buChar char="§"/>
            </a:pPr>
            <a:r>
              <a:rPr lang="pt-BR" sz="2200" dirty="0">
                <a:latin typeface="Arial" panose="020B0604020202020204" pitchFamily="34" charset="0"/>
                <a:cs typeface="Arial" panose="020B0604020202020204" pitchFamily="34" charset="0"/>
              </a:rPr>
              <a:t>Caso as expectativas sejam formadas racionalmente (comportamento </a:t>
            </a:r>
            <a:r>
              <a:rPr lang="pt-BR" sz="2200" b="1" i="1" dirty="0" err="1">
                <a:latin typeface="Arial" panose="020B0604020202020204" pitchFamily="34" charset="0"/>
                <a:cs typeface="Arial" panose="020B0604020202020204" pitchFamily="34" charset="0"/>
              </a:rPr>
              <a:t>forward-looking</a:t>
            </a:r>
            <a:r>
              <a:rPr lang="pt-BR" sz="2200" dirty="0">
                <a:latin typeface="Arial" panose="020B0604020202020204" pitchFamily="34" charset="0"/>
                <a:cs typeface="Arial" panose="020B0604020202020204" pitchFamily="34" charset="0"/>
              </a:rPr>
              <a:t>), teremos: </a:t>
            </a:r>
          </a:p>
          <a:p>
            <a:pPr algn="just">
              <a:buClr>
                <a:schemeClr val="tx1"/>
              </a:buClr>
              <a:buSzPct val="100000"/>
              <a:buFont typeface="Wingdings" panose="05000000000000000000" pitchFamily="2" charset="2"/>
              <a:buChar char="§"/>
            </a:pPr>
            <a:endParaRPr lang="pt-BR" sz="2200" dirty="0">
              <a:latin typeface="Arial" panose="020B0604020202020204" pitchFamily="34" charset="0"/>
              <a:cs typeface="Arial" panose="020B0604020202020204" pitchFamily="34" charset="0"/>
            </a:endParaRPr>
          </a:p>
          <a:p>
            <a:pPr marL="0" indent="0" algn="just">
              <a:buClr>
                <a:schemeClr val="tx1"/>
              </a:buClr>
              <a:buSzPct val="100000"/>
              <a:buFont typeface="Wingdings 3"/>
              <a:buNone/>
            </a:pPr>
            <a:endParaRPr lang="pt-BR" sz="2200" dirty="0">
              <a:latin typeface="Arial" panose="020B0604020202020204" pitchFamily="34" charset="0"/>
              <a:cs typeface="Arial" panose="020B0604020202020204" pitchFamily="34" charset="0"/>
            </a:endParaRPr>
          </a:p>
        </p:txBody>
      </p:sp>
      <p:graphicFrame>
        <p:nvGraphicFramePr>
          <p:cNvPr id="4" name="Objeto 3">
            <a:extLst>
              <a:ext uri="{FF2B5EF4-FFF2-40B4-BE49-F238E27FC236}">
                <a16:creationId xmlns:a16="http://schemas.microsoft.com/office/drawing/2014/main" id="{E9C1BFF6-AA90-4771-BBF0-D26EF1ACFE40}"/>
              </a:ext>
            </a:extLst>
          </p:cNvPr>
          <p:cNvGraphicFramePr>
            <a:graphicFrameLocks noChangeAspect="1"/>
          </p:cNvGraphicFramePr>
          <p:nvPr>
            <p:extLst>
              <p:ext uri="{D42A27DB-BD31-4B8C-83A1-F6EECF244321}">
                <p14:modId xmlns:p14="http://schemas.microsoft.com/office/powerpoint/2010/main" val="1407164256"/>
              </p:ext>
            </p:extLst>
          </p:nvPr>
        </p:nvGraphicFramePr>
        <p:xfrm>
          <a:off x="467545" y="2626824"/>
          <a:ext cx="2808311" cy="681787"/>
        </p:xfrm>
        <a:graphic>
          <a:graphicData uri="http://schemas.openxmlformats.org/presentationml/2006/ole">
            <mc:AlternateContent xmlns:mc="http://schemas.openxmlformats.org/markup-compatibility/2006">
              <mc:Choice xmlns:v="urn:schemas-microsoft-com:vml" Requires="v">
                <p:oleObj name="Equation" r:id="rId2" imgW="990360" imgH="253800" progId="Equation.DSMT4">
                  <p:embed/>
                </p:oleObj>
              </mc:Choice>
              <mc:Fallback>
                <p:oleObj name="Equation" r:id="rId2" imgW="990360" imgH="253800" progId="Equation.DSMT4">
                  <p:embed/>
                  <p:pic>
                    <p:nvPicPr>
                      <p:cNvPr id="6" name="Objeto 5"/>
                      <p:cNvPicPr/>
                      <p:nvPr/>
                    </p:nvPicPr>
                    <p:blipFill>
                      <a:blip r:embed="rId3"/>
                      <a:stretch>
                        <a:fillRect/>
                      </a:stretch>
                    </p:blipFill>
                    <p:spPr>
                      <a:xfrm>
                        <a:off x="467545" y="2626824"/>
                        <a:ext cx="2808311" cy="681787"/>
                      </a:xfrm>
                      <a:prstGeom prst="rect">
                        <a:avLst/>
                      </a:prstGeom>
                      <a:solidFill>
                        <a:schemeClr val="bg1">
                          <a:lumMod val="95000"/>
                        </a:schemeClr>
                      </a:solidFill>
                      <a:ln>
                        <a:solidFill>
                          <a:schemeClr val="tx1"/>
                        </a:solidFill>
                      </a:ln>
                    </p:spPr>
                  </p:pic>
                </p:oleObj>
              </mc:Fallback>
            </mc:AlternateContent>
          </a:graphicData>
        </a:graphic>
      </p:graphicFrame>
      <p:sp>
        <p:nvSpPr>
          <p:cNvPr id="5" name="Espaço Reservado para Conteúdo 2">
            <a:extLst>
              <a:ext uri="{FF2B5EF4-FFF2-40B4-BE49-F238E27FC236}">
                <a16:creationId xmlns:a16="http://schemas.microsoft.com/office/drawing/2014/main" id="{477224F4-F3D0-4798-9844-CA5F7862E5BD}"/>
              </a:ext>
            </a:extLst>
          </p:cNvPr>
          <p:cNvSpPr txBox="1">
            <a:spLocks/>
          </p:cNvSpPr>
          <p:nvPr/>
        </p:nvSpPr>
        <p:spPr>
          <a:xfrm>
            <a:off x="-108520" y="3147814"/>
            <a:ext cx="9145016" cy="167640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endParaRPr lang="pt-BR" sz="2200" dirty="0">
              <a:latin typeface="Arial" panose="020B0604020202020204" pitchFamily="34" charset="0"/>
              <a:cs typeface="Arial" panose="020B0604020202020204" pitchFamily="34" charset="0"/>
            </a:endParaRPr>
          </a:p>
          <a:p>
            <a:pPr lvl="1" algn="just">
              <a:buFont typeface="Wingdings" panose="05000000000000000000" pitchFamily="2" charset="2"/>
              <a:buChar char="§"/>
            </a:pPr>
            <a:r>
              <a:rPr lang="pt-BR" sz="2200" dirty="0">
                <a:latin typeface="Arial" panose="020B0604020202020204" pitchFamily="34" charset="0"/>
                <a:cs typeface="Arial" panose="020B0604020202020204" pitchFamily="34" charset="0"/>
              </a:rPr>
              <a:t>Onde     é a expectativa ótima de inflação no momento t-1, dadas todas as informações disponíveis (</a:t>
            </a:r>
            <a:r>
              <a:rPr lang="pt-BR" sz="2200" i="1" dirty="0">
                <a:latin typeface="Arial" panose="020B0604020202020204" pitchFamily="34" charset="0"/>
                <a:cs typeface="Arial" panose="020B0604020202020204" pitchFamily="34" charset="0"/>
              </a:rPr>
              <a:t>It</a:t>
            </a:r>
            <a:r>
              <a:rPr lang="pt-BR" sz="2200" dirty="0">
                <a:latin typeface="Arial" panose="020B0604020202020204" pitchFamily="34" charset="0"/>
                <a:cs typeface="Arial" panose="020B0604020202020204" pitchFamily="34" charset="0"/>
              </a:rPr>
              <a:t>).</a:t>
            </a:r>
          </a:p>
          <a:p>
            <a:pPr algn="just"/>
            <a:endParaRPr lang="en-US" sz="2200" dirty="0">
              <a:latin typeface="Arial" panose="020B0604020202020204" pitchFamily="34" charset="0"/>
              <a:cs typeface="Arial" panose="020B0604020202020204" pitchFamily="34" charset="0"/>
            </a:endParaRPr>
          </a:p>
        </p:txBody>
      </p:sp>
      <p:graphicFrame>
        <p:nvGraphicFramePr>
          <p:cNvPr id="6" name="Objeto 5">
            <a:extLst>
              <a:ext uri="{FF2B5EF4-FFF2-40B4-BE49-F238E27FC236}">
                <a16:creationId xmlns:a16="http://schemas.microsoft.com/office/drawing/2014/main" id="{F36DFA4D-CCA7-433F-9BB9-8FFCD8A61466}"/>
              </a:ext>
            </a:extLst>
          </p:cNvPr>
          <p:cNvGraphicFramePr>
            <a:graphicFrameLocks noChangeAspect="1"/>
          </p:cNvGraphicFramePr>
          <p:nvPr>
            <p:extLst>
              <p:ext uri="{D42A27DB-BD31-4B8C-83A1-F6EECF244321}">
                <p14:modId xmlns:p14="http://schemas.microsoft.com/office/powerpoint/2010/main" val="4262012111"/>
              </p:ext>
            </p:extLst>
          </p:nvPr>
        </p:nvGraphicFramePr>
        <p:xfrm>
          <a:off x="1331640" y="3388671"/>
          <a:ext cx="441747" cy="597343"/>
        </p:xfrm>
        <a:graphic>
          <a:graphicData uri="http://schemas.openxmlformats.org/presentationml/2006/ole">
            <mc:AlternateContent xmlns:mc="http://schemas.openxmlformats.org/markup-compatibility/2006">
              <mc:Choice xmlns:v="urn:schemas-microsoft-com:vml" Requires="v">
                <p:oleObj name="Equation" r:id="rId4" imgW="190440" imgH="241200" progId="Equation.DSMT4">
                  <p:embed/>
                </p:oleObj>
              </mc:Choice>
              <mc:Fallback>
                <p:oleObj name="Equation" r:id="rId4" imgW="190440" imgH="241200" progId="Equation.DSMT4">
                  <p:embed/>
                  <p:pic>
                    <p:nvPicPr>
                      <p:cNvPr id="10" name="Objeto 9"/>
                      <p:cNvPicPr/>
                      <p:nvPr/>
                    </p:nvPicPr>
                    <p:blipFill>
                      <a:blip r:embed="rId5"/>
                      <a:stretch>
                        <a:fillRect/>
                      </a:stretch>
                    </p:blipFill>
                    <p:spPr>
                      <a:xfrm>
                        <a:off x="1331640" y="3388671"/>
                        <a:ext cx="441747" cy="597343"/>
                      </a:xfrm>
                      <a:prstGeom prst="rect">
                        <a:avLst/>
                      </a:prstGeom>
                    </p:spPr>
                  </p:pic>
                </p:oleObj>
              </mc:Fallback>
            </mc:AlternateContent>
          </a:graphicData>
        </a:graphic>
      </p:graphicFrame>
      <p:sp>
        <p:nvSpPr>
          <p:cNvPr id="8" name="Rectangle 2">
            <a:extLst>
              <a:ext uri="{FF2B5EF4-FFF2-40B4-BE49-F238E27FC236}">
                <a16:creationId xmlns:a16="http://schemas.microsoft.com/office/drawing/2014/main" id="{38D8E6AE-8266-460F-90BD-0B5AA362CC5D}"/>
              </a:ext>
            </a:extLst>
          </p:cNvPr>
          <p:cNvSpPr txBox="1">
            <a:spLocks noChangeArrowheads="1"/>
          </p:cNvSpPr>
          <p:nvPr/>
        </p:nvSpPr>
        <p:spPr>
          <a:xfrm>
            <a:off x="35496" y="51470"/>
            <a:ext cx="9001000" cy="1143000"/>
          </a:xfrm>
          <a:prstGeom prst="rect">
            <a:avLst/>
          </a:prstGeom>
        </p:spPr>
        <p:txBody>
          <a:bodyPr anchor="t">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pt-BR" altLang="en-US" sz="2700" dirty="0">
                <a:solidFill>
                  <a:schemeClr val="tx1"/>
                </a:solidFill>
                <a:effectLst/>
                <a:latin typeface="Arial" panose="020B0604020202020204" pitchFamily="34" charset="0"/>
                <a:cs typeface="Arial" panose="020B0604020202020204" pitchFamily="34" charset="0"/>
              </a:rPr>
              <a:t>Expectativas, Credibilidade e Rigidez  de Preços (e w)</a:t>
            </a:r>
            <a:endParaRPr lang="en-US" altLang="en-US" sz="2700" dirty="0">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69443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BF45ED-A1E0-4233-B351-66A32320F86B}"/>
              </a:ext>
            </a:extLst>
          </p:cNvPr>
          <p:cNvSpPr txBox="1">
            <a:spLocks/>
          </p:cNvSpPr>
          <p:nvPr/>
        </p:nvSpPr>
        <p:spPr>
          <a:xfrm>
            <a:off x="-324544" y="-20538"/>
            <a:ext cx="9753600" cy="990600"/>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pt-BR" altLang="en-US" sz="3000" dirty="0">
                <a:solidFill>
                  <a:schemeClr val="tx1"/>
                </a:solidFill>
                <a:effectLst/>
                <a:latin typeface="Arial" panose="020B0604020202020204" pitchFamily="34" charset="0"/>
                <a:cs typeface="Arial" panose="020B0604020202020204" pitchFamily="34" charset="0"/>
              </a:rPr>
              <a:t>Expectativas e Credibilidade: A Crítica de Lucas.</a:t>
            </a:r>
          </a:p>
        </p:txBody>
      </p:sp>
      <p:sp>
        <p:nvSpPr>
          <p:cNvPr id="3" name="Espaço Reservado para Conteúdo 2">
            <a:extLst>
              <a:ext uri="{FF2B5EF4-FFF2-40B4-BE49-F238E27FC236}">
                <a16:creationId xmlns:a16="http://schemas.microsoft.com/office/drawing/2014/main" id="{8055F703-4E65-403F-B072-19A58588DEF4}"/>
              </a:ext>
            </a:extLst>
          </p:cNvPr>
          <p:cNvSpPr txBox="1">
            <a:spLocks/>
          </p:cNvSpPr>
          <p:nvPr/>
        </p:nvSpPr>
        <p:spPr>
          <a:xfrm>
            <a:off x="-36512" y="483518"/>
            <a:ext cx="9073008" cy="3429000"/>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altLang="en-US" sz="2300" dirty="0">
                <a:latin typeface="Arial" panose="020B0604020202020204" pitchFamily="34" charset="0"/>
                <a:cs typeface="Arial" panose="020B0604020202020204" pitchFamily="34" charset="0"/>
              </a:rPr>
              <a:t>A </a:t>
            </a:r>
            <a:r>
              <a:rPr lang="pt-BR" altLang="en-US" sz="2300" b="1" i="1" dirty="0">
                <a:latin typeface="Arial" panose="020B0604020202020204" pitchFamily="34" charset="0"/>
                <a:cs typeface="Arial" panose="020B0604020202020204" pitchFamily="34" charset="0"/>
              </a:rPr>
              <a:t>crítica</a:t>
            </a:r>
            <a:r>
              <a:rPr lang="pt-BR" altLang="en-US" sz="2300" dirty="0">
                <a:latin typeface="Arial" panose="020B0604020202020204" pitchFamily="34" charset="0"/>
                <a:cs typeface="Arial" panose="020B0604020202020204" pitchFamily="34" charset="0"/>
              </a:rPr>
              <a:t> </a:t>
            </a:r>
            <a:r>
              <a:rPr lang="pt-BR" altLang="en-US" sz="2300" b="1" i="1" dirty="0">
                <a:latin typeface="Arial" panose="020B0604020202020204" pitchFamily="34" charset="0"/>
                <a:cs typeface="Arial" panose="020B0604020202020204" pitchFamily="34" charset="0"/>
              </a:rPr>
              <a:t>de</a:t>
            </a:r>
            <a:r>
              <a:rPr lang="pt-BR" altLang="en-US" sz="2300" dirty="0">
                <a:latin typeface="Arial" panose="020B0604020202020204" pitchFamily="34" charset="0"/>
                <a:cs typeface="Arial" panose="020B0604020202020204" pitchFamily="34" charset="0"/>
              </a:rPr>
              <a:t> </a:t>
            </a:r>
            <a:r>
              <a:rPr lang="pt-BR" altLang="en-US" sz="2300" b="1" i="1" dirty="0">
                <a:latin typeface="Arial" panose="020B0604020202020204" pitchFamily="34" charset="0"/>
                <a:cs typeface="Arial" panose="020B0604020202020204" pitchFamily="34" charset="0"/>
              </a:rPr>
              <a:t>Lucas </a:t>
            </a:r>
            <a:r>
              <a:rPr lang="pt-BR" altLang="en-US" sz="2300" dirty="0">
                <a:latin typeface="Arial" panose="020B0604020202020204" pitchFamily="34" charset="0"/>
                <a:cs typeface="Arial" panose="020B0604020202020204" pitchFamily="34" charset="0"/>
              </a:rPr>
              <a:t>afirma que não é realista supor que os fixadores de preços não considerariam mudanças na política ao formarem suas expectativas.</a:t>
            </a:r>
          </a:p>
          <a:p>
            <a:pPr lvl="1" algn="just">
              <a:buClr>
                <a:schemeClr val="tx1"/>
              </a:buClr>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Se fosse possível convencer os fixadores de preços de que a inflação seria menor do que a do ano anterior, eles baixariam suas expectativas de inflação, o que por sua vez diminuiria a inflação atual, sem necessidade de uma mudança na taxa de desemprego. </a:t>
            </a:r>
          </a:p>
          <a:p>
            <a:pPr algn="just">
              <a:buClr>
                <a:schemeClr val="tx1"/>
              </a:buClr>
              <a:buSzPct val="101000"/>
            </a:pPr>
            <a:endParaRPr lang="pt-BR" altLang="en-US" sz="2300" dirty="0">
              <a:latin typeface="Arial" panose="020B0604020202020204" pitchFamily="34" charset="0"/>
              <a:cs typeface="Arial" panose="020B0604020202020204" pitchFamily="34" charset="0"/>
            </a:endParaRPr>
          </a:p>
        </p:txBody>
      </p:sp>
      <p:sp>
        <p:nvSpPr>
          <p:cNvPr id="4" name="Espaço Reservado para Conteúdo 2">
            <a:extLst>
              <a:ext uri="{FF2B5EF4-FFF2-40B4-BE49-F238E27FC236}">
                <a16:creationId xmlns:a16="http://schemas.microsoft.com/office/drawing/2014/main" id="{2BBB5B52-F47E-418D-8825-A2CB07370CC1}"/>
              </a:ext>
            </a:extLst>
          </p:cNvPr>
          <p:cNvSpPr txBox="1">
            <a:spLocks/>
          </p:cNvSpPr>
          <p:nvPr/>
        </p:nvSpPr>
        <p:spPr bwMode="auto">
          <a:xfrm>
            <a:off x="228600" y="2962622"/>
            <a:ext cx="8807896"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171450" indent="-171450" algn="l" defTabSz="685800" rtl="0" eaLnBrk="0" fontAlgn="base" hangingPunct="0">
              <a:lnSpc>
                <a:spcPct val="90000"/>
              </a:lnSpc>
              <a:spcBef>
                <a:spcPts val="750"/>
              </a:spcBef>
              <a:spcAft>
                <a:spcPct val="0"/>
              </a:spcAft>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0" fontAlgn="base" hangingPunct="0">
              <a:lnSpc>
                <a:spcPct val="90000"/>
              </a:lnSpc>
              <a:spcBef>
                <a:spcPts val="375"/>
              </a:spcBef>
              <a:spcAft>
                <a:spcPct val="0"/>
              </a:spcAft>
              <a:buFont typeface="Arial" panose="020B0604020202020204" pitchFamily="34" charset="0"/>
              <a:buChar char="•"/>
              <a:defRPr kern="1200">
                <a:solidFill>
                  <a:schemeClr val="tx1"/>
                </a:solidFill>
                <a:latin typeface="+mn-lt"/>
                <a:ea typeface="+mn-ea"/>
                <a:cs typeface="+mn-cs"/>
              </a:defRPr>
            </a:lvl2pPr>
            <a:lvl3pPr marL="857250" indent="-171450" algn="l" defTabSz="685800" rtl="0" eaLnBrk="0" fontAlgn="base" hangingPunct="0">
              <a:lnSpc>
                <a:spcPct val="90000"/>
              </a:lnSpc>
              <a:spcBef>
                <a:spcPts val="375"/>
              </a:spcBef>
              <a:spcAft>
                <a:spcPct val="0"/>
              </a:spcAft>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4pPr>
            <a:lvl5pPr marL="1543050" indent="-171450" algn="l" defTabSz="685800" rtl="0" eaLnBrk="0" fontAlgn="base" hangingPunct="0">
              <a:lnSpc>
                <a:spcPct val="90000"/>
              </a:lnSpc>
              <a:spcBef>
                <a:spcPts val="375"/>
              </a:spcBef>
              <a:spcAft>
                <a:spcPct val="0"/>
              </a:spcAft>
              <a:buFont typeface="Arial" panose="020B0604020202020204" pitchFamily="34" charset="0"/>
              <a:buChar char="•"/>
              <a:defRPr sz="13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just" eaLnBrk="1" hangingPunct="1">
              <a:buFont typeface="Wingdings" panose="05000000000000000000" pitchFamily="2" charset="2"/>
              <a:buChar char="§"/>
            </a:pPr>
            <a:r>
              <a:rPr lang="pt-BR" altLang="en-US" sz="2200" dirty="0">
                <a:latin typeface="Arial" panose="020B0604020202020204" pitchFamily="34" charset="0"/>
                <a:cs typeface="Arial" panose="020B0604020202020204" pitchFamily="34" charset="0"/>
              </a:rPr>
              <a:t>Thomas </a:t>
            </a:r>
            <a:r>
              <a:rPr lang="pt-BR" altLang="en-US" sz="2200" dirty="0" err="1">
                <a:latin typeface="Arial" panose="020B0604020202020204" pitchFamily="34" charset="0"/>
                <a:cs typeface="Arial" panose="020B0604020202020204" pitchFamily="34" charset="0"/>
              </a:rPr>
              <a:t>Sargent</a:t>
            </a:r>
            <a:r>
              <a:rPr lang="pt-BR" altLang="en-US" sz="2200" dirty="0">
                <a:latin typeface="Arial" panose="020B0604020202020204" pitchFamily="34" charset="0"/>
                <a:cs typeface="Arial" panose="020B0604020202020204" pitchFamily="34" charset="0"/>
              </a:rPr>
              <a:t> (1981) → Possibilidade de desinflação sem aumento do desemprego. </a:t>
            </a:r>
          </a:p>
          <a:p>
            <a:pPr algn="just" eaLnBrk="1" hangingPunct="1">
              <a:buFont typeface="Wingdings" panose="05000000000000000000" pitchFamily="2" charset="2"/>
              <a:buChar char="§"/>
            </a:pPr>
            <a:r>
              <a:rPr lang="pt-BR" altLang="en-US" sz="2200" dirty="0">
                <a:latin typeface="Arial" panose="020B0604020202020204" pitchFamily="34" charset="0"/>
                <a:cs typeface="Arial" panose="020B0604020202020204" pitchFamily="34" charset="0"/>
              </a:rPr>
              <a:t>O ingrediente essencial da desinflação bem-sucedida é a </a:t>
            </a:r>
            <a:r>
              <a:rPr lang="pt-BR" altLang="en-US" sz="2200" b="1" i="1" dirty="0">
                <a:latin typeface="Arial" panose="020B0604020202020204" pitchFamily="34" charset="0"/>
                <a:cs typeface="Arial" panose="020B0604020202020204" pitchFamily="34" charset="0"/>
              </a:rPr>
              <a:t>credibilidade</a:t>
            </a:r>
            <a:r>
              <a:rPr lang="pt-BR" altLang="en-US" sz="2200" dirty="0">
                <a:latin typeface="Arial" panose="020B0604020202020204" pitchFamily="34" charset="0"/>
                <a:cs typeface="Arial" panose="020B0604020202020204" pitchFamily="34" charset="0"/>
              </a:rPr>
              <a:t> da política monetária : </a:t>
            </a:r>
            <a:r>
              <a:rPr lang="pt-BR" altLang="en-US" sz="2200" b="1" i="1" dirty="0">
                <a:latin typeface="Arial" panose="020B0604020202020204" pitchFamily="34" charset="0"/>
                <a:cs typeface="Arial" panose="020B0604020202020204" pitchFamily="34" charset="0"/>
              </a:rPr>
              <a:t>i)</a:t>
            </a:r>
            <a:r>
              <a:rPr lang="pt-BR" altLang="en-US" sz="2200" dirty="0">
                <a:latin typeface="Arial" panose="020B0604020202020204" pitchFamily="34" charset="0"/>
                <a:cs typeface="Arial" panose="020B0604020202020204" pitchFamily="34" charset="0"/>
              </a:rPr>
              <a:t> a convicção de que o Banco Central de fato está comprometido com a redução da inflação e     </a:t>
            </a:r>
            <a:r>
              <a:rPr lang="pt-BR" altLang="en-US" sz="2200" b="1" i="1" dirty="0" err="1">
                <a:latin typeface="Arial" panose="020B0604020202020204" pitchFamily="34" charset="0"/>
                <a:cs typeface="Arial" panose="020B0604020202020204" pitchFamily="34" charset="0"/>
              </a:rPr>
              <a:t>ii</a:t>
            </a:r>
            <a:r>
              <a:rPr lang="pt-BR" altLang="en-US" sz="2200" b="1" i="1" dirty="0">
                <a:latin typeface="Arial" panose="020B0604020202020204" pitchFamily="34" charset="0"/>
                <a:cs typeface="Arial" panose="020B0604020202020204" pitchFamily="34" charset="0"/>
              </a:rPr>
              <a:t>)</a:t>
            </a:r>
            <a:r>
              <a:rPr lang="pt-BR" altLang="en-US" sz="2200" dirty="0">
                <a:latin typeface="Arial" panose="020B0604020202020204" pitchFamily="34" charset="0"/>
                <a:cs typeface="Arial" panose="020B0604020202020204" pitchFamily="34" charset="0"/>
              </a:rPr>
              <a:t> a inflação objetivada é plausível.</a:t>
            </a:r>
          </a:p>
        </p:txBody>
      </p:sp>
    </p:spTree>
    <p:extLst>
      <p:ext uri="{BB962C8B-B14F-4D97-AF65-F5344CB8AC3E}">
        <p14:creationId xmlns:p14="http://schemas.microsoft.com/office/powerpoint/2010/main" val="299689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a:extLst>
              <a:ext uri="{FF2B5EF4-FFF2-40B4-BE49-F238E27FC236}">
                <a16:creationId xmlns:a16="http://schemas.microsoft.com/office/drawing/2014/main" id="{9EF7A5C3-DA25-4A36-897A-47E1A71D7942}"/>
              </a:ext>
            </a:extLst>
          </p:cNvPr>
          <p:cNvSpPr txBox="1">
            <a:spLocks/>
          </p:cNvSpPr>
          <p:nvPr/>
        </p:nvSpPr>
        <p:spPr>
          <a:xfrm>
            <a:off x="-36512" y="627534"/>
            <a:ext cx="8928992" cy="5029200"/>
          </a:xfrm>
          <a:prstGeom prst="rect">
            <a:avLst/>
          </a:prstGeom>
        </p:spPr>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spcBef>
                <a:spcPct val="20000"/>
              </a:spcBef>
              <a:buClr>
                <a:schemeClr val="tx1"/>
              </a:buClr>
              <a:buSzPct val="101000"/>
              <a:buFont typeface="Wingdings" panose="05000000000000000000" pitchFamily="2" charset="2"/>
              <a:buChar char="§"/>
              <a:defRPr/>
            </a:pPr>
            <a:r>
              <a:rPr lang="pt-BR" sz="2200" b="1" kern="0" dirty="0">
                <a:solidFill>
                  <a:srgbClr val="000000"/>
                </a:solidFill>
                <a:latin typeface="Arial" panose="020B0604020202020204" pitchFamily="34" charset="0"/>
                <a:cs typeface="Arial" panose="020B0604020202020204" pitchFamily="34" charset="0"/>
              </a:rPr>
              <a:t>Expectativas Racionais e Desinflação</a:t>
            </a:r>
          </a:p>
          <a:p>
            <a:pPr marL="342900" indent="-342900" algn="just">
              <a:spcBef>
                <a:spcPct val="20000"/>
              </a:spcBef>
              <a:buClr>
                <a:schemeClr val="tx1"/>
              </a:buClr>
              <a:buSzPct val="101000"/>
              <a:buFont typeface="Wingdings" panose="05000000000000000000" pitchFamily="2" charset="2"/>
              <a:buChar char="§"/>
              <a:defRPr/>
            </a:pPr>
            <a:endParaRPr lang="pt-BR" sz="300" kern="0" dirty="0">
              <a:solidFill>
                <a:srgbClr val="000000"/>
              </a:solidFill>
              <a:latin typeface="Arial" panose="020B0604020202020204" pitchFamily="34" charset="0"/>
              <a:cs typeface="Arial" panose="020B0604020202020204" pitchFamily="34" charset="0"/>
            </a:endParaRPr>
          </a:p>
          <a:p>
            <a:pPr marL="479425" indent="-342900" algn="just">
              <a:lnSpc>
                <a:spcPct val="150000"/>
              </a:lnSpc>
              <a:spcBef>
                <a:spcPct val="20000"/>
              </a:spcBef>
              <a:buClr>
                <a:schemeClr val="tx1"/>
              </a:buClr>
              <a:buSzPct val="101000"/>
              <a:buFont typeface="Wingdings" panose="05000000000000000000" pitchFamily="2" charset="2"/>
              <a:buChar char="§"/>
              <a:defRPr/>
            </a:pPr>
            <a:r>
              <a:rPr lang="pt-BR" sz="2300" kern="0" dirty="0">
                <a:solidFill>
                  <a:srgbClr val="000000"/>
                </a:solidFill>
                <a:latin typeface="Arial" panose="020B0604020202020204" pitchFamily="34" charset="0"/>
                <a:cs typeface="Arial" panose="020B0604020202020204" pitchFamily="34" charset="0"/>
              </a:rPr>
              <a:t>Tomar  a  equação                                           que, como vimos, no caso das  expectativas  serem  formadas   </a:t>
            </a:r>
            <a:r>
              <a:rPr lang="pt-BR" sz="2300" kern="0" dirty="0" err="1">
                <a:solidFill>
                  <a:srgbClr val="000000"/>
                </a:solidFill>
                <a:latin typeface="Arial" panose="020B0604020202020204" pitchFamily="34" charset="0"/>
                <a:cs typeface="Arial" panose="020B0604020202020204" pitchFamily="34" charset="0"/>
              </a:rPr>
              <a:t>adaptativamente</a:t>
            </a:r>
            <a:r>
              <a:rPr lang="pt-BR" sz="2300" kern="0" dirty="0">
                <a:solidFill>
                  <a:srgbClr val="000000"/>
                </a:solidFill>
                <a:latin typeface="Arial" panose="020B0604020202020204" pitchFamily="34" charset="0"/>
                <a:cs typeface="Arial" panose="020B0604020202020204" pitchFamily="34" charset="0"/>
              </a:rPr>
              <a:t>,  equivale a                                             , é como supor que os fixadores de preços e salários continuariam a esperar que a inflação futura fosse mesma do passado e que não se alteraria em resposta a uma mudança na política econômica.</a:t>
            </a:r>
          </a:p>
        </p:txBody>
      </p:sp>
      <p:graphicFrame>
        <p:nvGraphicFramePr>
          <p:cNvPr id="4" name="Object 2">
            <a:extLst>
              <a:ext uri="{FF2B5EF4-FFF2-40B4-BE49-F238E27FC236}">
                <a16:creationId xmlns:a16="http://schemas.microsoft.com/office/drawing/2014/main" id="{750E543D-DE7C-4146-B728-ED160CBC8647}"/>
              </a:ext>
            </a:extLst>
          </p:cNvPr>
          <p:cNvGraphicFramePr>
            <a:graphicFrameLocks noChangeAspect="1"/>
          </p:cNvGraphicFramePr>
          <p:nvPr>
            <p:extLst>
              <p:ext uri="{D42A27DB-BD31-4B8C-83A1-F6EECF244321}">
                <p14:modId xmlns:p14="http://schemas.microsoft.com/office/powerpoint/2010/main" val="2832909544"/>
              </p:ext>
            </p:extLst>
          </p:nvPr>
        </p:nvGraphicFramePr>
        <p:xfrm>
          <a:off x="3059832" y="1059582"/>
          <a:ext cx="3240360" cy="717452"/>
        </p:xfrm>
        <a:graphic>
          <a:graphicData uri="http://schemas.openxmlformats.org/presentationml/2006/ole">
            <mc:AlternateContent xmlns:mc="http://schemas.openxmlformats.org/markup-compatibility/2006">
              <mc:Choice xmlns:v="urn:schemas-microsoft-com:vml" Requires="v">
                <p:oleObj name="Equation" r:id="rId2" imgW="1473200" imgH="279400" progId="Equation.DSMT4">
                  <p:embed/>
                </p:oleObj>
              </mc:Choice>
              <mc:Fallback>
                <p:oleObj name="Equation" r:id="rId2" imgW="1473200" imgH="279400" progId="Equation.DSMT4">
                  <p:embed/>
                  <p:pic>
                    <p:nvPicPr>
                      <p:cNvPr id="5" name="Object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59832" y="1059582"/>
                        <a:ext cx="3240360" cy="717452"/>
                      </a:xfrm>
                      <a:prstGeom prst="rect">
                        <a:avLst/>
                      </a:prstGeom>
                      <a:noFill/>
                      <a:ln>
                        <a:noFill/>
                      </a:ln>
                    </p:spPr>
                  </p:pic>
                </p:oleObj>
              </mc:Fallback>
            </mc:AlternateContent>
          </a:graphicData>
        </a:graphic>
      </p:graphicFrame>
      <p:graphicFrame>
        <p:nvGraphicFramePr>
          <p:cNvPr id="5" name="Object 3">
            <a:extLst>
              <a:ext uri="{FF2B5EF4-FFF2-40B4-BE49-F238E27FC236}">
                <a16:creationId xmlns:a16="http://schemas.microsoft.com/office/drawing/2014/main" id="{5C32DC02-093B-4AF6-8FAB-0A83823A0094}"/>
              </a:ext>
            </a:extLst>
          </p:cNvPr>
          <p:cNvGraphicFramePr>
            <a:graphicFrameLocks noChangeAspect="1"/>
          </p:cNvGraphicFramePr>
          <p:nvPr>
            <p:extLst>
              <p:ext uri="{D42A27DB-BD31-4B8C-83A1-F6EECF244321}">
                <p14:modId xmlns:p14="http://schemas.microsoft.com/office/powerpoint/2010/main" val="2468524631"/>
              </p:ext>
            </p:extLst>
          </p:nvPr>
        </p:nvGraphicFramePr>
        <p:xfrm>
          <a:off x="1979712" y="2122311"/>
          <a:ext cx="3744416" cy="737471"/>
        </p:xfrm>
        <a:graphic>
          <a:graphicData uri="http://schemas.openxmlformats.org/presentationml/2006/ole">
            <mc:AlternateContent xmlns:mc="http://schemas.openxmlformats.org/markup-compatibility/2006">
              <mc:Choice xmlns:v="urn:schemas-microsoft-com:vml" Requires="v">
                <p:oleObj name="Equation" r:id="rId4" imgW="1625600" imgH="279400" progId="Equation.DSMT4">
                  <p:embed/>
                </p:oleObj>
              </mc:Choice>
              <mc:Fallback>
                <p:oleObj name="Equation" r:id="rId4" imgW="1625600" imgH="279400" progId="Equation.DSMT4">
                  <p:embed/>
                  <p:pic>
                    <p:nvPicPr>
                      <p:cNvPr id="6"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79712" y="2122311"/>
                        <a:ext cx="3744416" cy="737471"/>
                      </a:xfrm>
                      <a:prstGeom prst="rect">
                        <a:avLst/>
                      </a:prstGeom>
                      <a:noFill/>
                      <a:ln>
                        <a:noFill/>
                      </a:ln>
                    </p:spPr>
                  </p:pic>
                </p:oleObj>
              </mc:Fallback>
            </mc:AlternateContent>
          </a:graphicData>
        </a:graphic>
      </p:graphicFrame>
      <p:sp>
        <p:nvSpPr>
          <p:cNvPr id="7" name="Título 1">
            <a:extLst>
              <a:ext uri="{FF2B5EF4-FFF2-40B4-BE49-F238E27FC236}">
                <a16:creationId xmlns:a16="http://schemas.microsoft.com/office/drawing/2014/main" id="{EE2771F5-8D91-4907-8855-763338AC7377}"/>
              </a:ext>
            </a:extLst>
          </p:cNvPr>
          <p:cNvSpPr txBox="1">
            <a:spLocks/>
          </p:cNvSpPr>
          <p:nvPr/>
        </p:nvSpPr>
        <p:spPr>
          <a:xfrm>
            <a:off x="-324544" y="-20538"/>
            <a:ext cx="9753600" cy="990600"/>
          </a:xfrm>
          <a:prstGeom prst="rect">
            <a:avLst/>
          </a:prstGeom>
        </p:spPr>
        <p:txBody>
          <a:bodyPr>
            <a:noAutofit/>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pt-BR" altLang="en-US" sz="3000" dirty="0">
                <a:solidFill>
                  <a:schemeClr val="tx1"/>
                </a:solidFill>
                <a:effectLst/>
                <a:latin typeface="Arial" panose="020B0604020202020204" pitchFamily="34" charset="0"/>
                <a:cs typeface="Arial" panose="020B0604020202020204" pitchFamily="34" charset="0"/>
              </a:rPr>
              <a:t>Expectativas e Credibilidade: A Crítica de Lucas.</a:t>
            </a:r>
          </a:p>
        </p:txBody>
      </p:sp>
    </p:spTree>
    <p:extLst>
      <p:ext uri="{BB962C8B-B14F-4D97-AF65-F5344CB8AC3E}">
        <p14:creationId xmlns:p14="http://schemas.microsoft.com/office/powerpoint/2010/main" val="266201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additive="base">
                                        <p:cTn id="17" dur="500" fill="hold"/>
                                        <p:tgtEl>
                                          <p:spTgt spid="4"/>
                                        </p:tgtEl>
                                        <p:attrNameLst>
                                          <p:attrName>ppt_x</p:attrName>
                                        </p:attrNameLst>
                                      </p:cBhvr>
                                      <p:tavLst>
                                        <p:tav tm="0">
                                          <p:val>
                                            <p:strVal val="#ppt_x"/>
                                          </p:val>
                                        </p:tav>
                                        <p:tav tm="100000">
                                          <p:val>
                                            <p:strVal val="#ppt_x"/>
                                          </p:val>
                                        </p:tav>
                                      </p:tavLst>
                                    </p:anim>
                                    <p:anim calcmode="lin" valueType="num">
                                      <p:cBhvr additive="base">
                                        <p:cTn id="18" dur="500" fill="hold"/>
                                        <p:tgtEl>
                                          <p:spTgt spid="4"/>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4B9EB08A-4BEA-40ED-A9CC-8DDA4872E597}"/>
              </a:ext>
            </a:extLst>
          </p:cNvPr>
          <p:cNvSpPr/>
          <p:nvPr/>
        </p:nvSpPr>
        <p:spPr>
          <a:xfrm>
            <a:off x="107504" y="51470"/>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1)</a:t>
            </a:r>
            <a:r>
              <a:rPr lang="pt-BR" sz="2000" dirty="0">
                <a:solidFill>
                  <a:srgbClr val="000000"/>
                </a:solidFill>
                <a:latin typeface="Arial" panose="020B0604020202020204" pitchFamily="34" charset="0"/>
                <a:cs typeface="Arial" panose="020B0604020202020204" pitchFamily="34" charset="0"/>
              </a:rPr>
              <a:t> A curva de oferta agregada implica que um aumento do produto leva a um aumento do nível de preços. </a:t>
            </a:r>
          </a:p>
        </p:txBody>
      </p:sp>
      <p:sp>
        <p:nvSpPr>
          <p:cNvPr id="3" name="CaixaDeTexto 2">
            <a:extLst>
              <a:ext uri="{FF2B5EF4-FFF2-40B4-BE49-F238E27FC236}">
                <a16:creationId xmlns:a16="http://schemas.microsoft.com/office/drawing/2014/main" id="{7B397FDF-60E1-4BEC-8955-9095E98FB1E2}"/>
              </a:ext>
            </a:extLst>
          </p:cNvPr>
          <p:cNvSpPr txBox="1"/>
          <p:nvPr/>
        </p:nvSpPr>
        <p:spPr>
          <a:xfrm>
            <a:off x="3347864" y="402218"/>
            <a:ext cx="43204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graphicFrame>
        <p:nvGraphicFramePr>
          <p:cNvPr id="4" name="Object 6">
            <a:extLst>
              <a:ext uri="{FF2B5EF4-FFF2-40B4-BE49-F238E27FC236}">
                <a16:creationId xmlns:a16="http://schemas.microsoft.com/office/drawing/2014/main" id="{7D1C8C47-BD97-413C-9E3F-510BEC490168}"/>
              </a:ext>
            </a:extLst>
          </p:cNvPr>
          <p:cNvGraphicFramePr>
            <a:graphicFrameLocks noChangeAspect="1"/>
          </p:cNvGraphicFramePr>
          <p:nvPr>
            <p:extLst>
              <p:ext uri="{D42A27DB-BD31-4B8C-83A1-F6EECF244321}">
                <p14:modId xmlns:p14="http://schemas.microsoft.com/office/powerpoint/2010/main" val="1279865285"/>
              </p:ext>
            </p:extLst>
          </p:nvPr>
        </p:nvGraphicFramePr>
        <p:xfrm>
          <a:off x="2051720" y="857250"/>
          <a:ext cx="3775075" cy="561975"/>
        </p:xfrm>
        <a:graphic>
          <a:graphicData uri="http://schemas.openxmlformats.org/presentationml/2006/ole">
            <mc:AlternateContent xmlns:mc="http://schemas.openxmlformats.org/markup-compatibility/2006">
              <mc:Choice xmlns:v="urn:schemas-microsoft-com:vml" Requires="v">
                <p:oleObj name="Equation" r:id="rId2" imgW="1942920" imgH="279360" progId="Equation.DSMT4">
                  <p:embed/>
                </p:oleObj>
              </mc:Choice>
              <mc:Fallback>
                <p:oleObj name="Equation" r:id="rId2" imgW="1942920" imgH="279360" progId="Equation.DSMT4">
                  <p:embed/>
                  <p:pic>
                    <p:nvPicPr>
                      <p:cNvPr id="4" name="Object 6">
                        <a:extLst>
                          <a:ext uri="{FF2B5EF4-FFF2-40B4-BE49-F238E27FC236}">
                            <a16:creationId xmlns:a16="http://schemas.microsoft.com/office/drawing/2014/main" id="{32A3A11A-D5F7-40D5-B6F6-3553373C9CE4}"/>
                          </a:ext>
                        </a:extLst>
                      </p:cNvPr>
                      <p:cNvPicPr>
                        <a:picLocks noChangeAspect="1" noChangeArrowheads="1"/>
                      </p:cNvPicPr>
                      <p:nvPr/>
                    </p:nvPicPr>
                    <p:blipFill>
                      <a:blip r:embed="rId3"/>
                      <a:srcRect/>
                      <a:stretch>
                        <a:fillRect/>
                      </a:stretch>
                    </p:blipFill>
                    <p:spPr bwMode="auto">
                      <a:xfrm>
                        <a:off x="2051720" y="857250"/>
                        <a:ext cx="3775075" cy="561975"/>
                      </a:xfrm>
                      <a:prstGeom prst="rect">
                        <a:avLst/>
                      </a:prstGeom>
                      <a:noFill/>
                      <a:ln>
                        <a:noFill/>
                      </a:ln>
                      <a:effectLst/>
                    </p:spPr>
                  </p:pic>
                </p:oleObj>
              </mc:Fallback>
            </mc:AlternateContent>
          </a:graphicData>
        </a:graphic>
      </p:graphicFrame>
      <p:sp>
        <p:nvSpPr>
          <p:cNvPr id="5" name="CaixaDeTexto 4">
            <a:extLst>
              <a:ext uri="{FF2B5EF4-FFF2-40B4-BE49-F238E27FC236}">
                <a16:creationId xmlns:a16="http://schemas.microsoft.com/office/drawing/2014/main" id="{29207258-B8BE-44CB-BF10-FB31B6E849BA}"/>
              </a:ext>
            </a:extLst>
          </p:cNvPr>
          <p:cNvSpPr txBox="1"/>
          <p:nvPr/>
        </p:nvSpPr>
        <p:spPr>
          <a:xfrm>
            <a:off x="179512" y="927760"/>
            <a:ext cx="2160240" cy="400110"/>
          </a:xfrm>
          <a:prstGeom prst="rect">
            <a:avLst/>
          </a:prstGeom>
          <a:noFill/>
        </p:spPr>
        <p:txBody>
          <a:bodyPr wrap="square" rtlCol="0">
            <a:spAutoFit/>
          </a:bodyPr>
          <a:lstStyle/>
          <a:p>
            <a:pPr marL="285750" indent="-285750">
              <a:buFont typeface="Wingdings" panose="05000000000000000000" pitchFamily="2" charset="2"/>
              <a:buChar char="§"/>
            </a:pPr>
            <a:r>
              <a:rPr lang="pt-BR" sz="2000" dirty="0">
                <a:latin typeface="Arial" panose="020B0604020202020204" pitchFamily="34" charset="0"/>
                <a:cs typeface="Arial" panose="020B0604020202020204" pitchFamily="34" charset="0"/>
              </a:rPr>
              <a:t>Como vimos: </a:t>
            </a:r>
          </a:p>
        </p:txBody>
      </p:sp>
      <p:sp>
        <p:nvSpPr>
          <p:cNvPr id="6" name="CaixaDeTexto 5">
            <a:extLst>
              <a:ext uri="{FF2B5EF4-FFF2-40B4-BE49-F238E27FC236}">
                <a16:creationId xmlns:a16="http://schemas.microsoft.com/office/drawing/2014/main" id="{06AFB49E-2535-4E20-8278-6487529B643A}"/>
              </a:ext>
            </a:extLst>
          </p:cNvPr>
          <p:cNvSpPr txBox="1"/>
          <p:nvPr/>
        </p:nvSpPr>
        <p:spPr>
          <a:xfrm>
            <a:off x="179512" y="1491630"/>
            <a:ext cx="8784976" cy="3354765"/>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Portanto, a curva de oferta agregada é positivamente inclinada, pois um aumento do produto efetivo, tudo o mais constante, tende a pressionar o nível de preços para cima. </a:t>
            </a:r>
          </a:p>
          <a:p>
            <a:pPr marL="285750" indent="-28575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Note que o parâmetro </a:t>
            </a:r>
            <a:r>
              <a:rPr lang="pt-BR" sz="2000" dirty="0">
                <a:latin typeface="Symbol" panose="05050102010706020507" pitchFamily="18" charset="2"/>
                <a:cs typeface="Arial" panose="020B0604020202020204" pitchFamily="34" charset="0"/>
              </a:rPr>
              <a:t>a</a:t>
            </a:r>
            <a:r>
              <a:rPr lang="pt-BR" sz="2000" dirty="0">
                <a:latin typeface="Arial" panose="020B0604020202020204" pitchFamily="34" charset="0"/>
                <a:cs typeface="Arial" panose="020B0604020202020204" pitchFamily="34" charset="0"/>
              </a:rPr>
              <a:t> determina a inclinação da curva de oferta agregada, ou seja, trata-se da sensibilidade do nível de preços a uma alteração no produto (dado o produto natural).</a:t>
            </a:r>
          </a:p>
          <a:p>
            <a:pPr marL="285750" indent="-28575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 curva de oferta agregada será deslocada para a esquerda (para cima) no caso de um aumento da expectativa do nível de preços ou um choque adverso de oferta.</a:t>
            </a:r>
          </a:p>
          <a:p>
            <a:pPr marL="285750" indent="-28575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034781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anim calcmode="lin" valueType="num">
                                      <p:cBhvr additive="base">
                                        <p:cTn id="23"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2" end="2"/>
                                            </p:txEl>
                                          </p:spTgt>
                                        </p:tgtEl>
                                        <p:attrNameLst>
                                          <p:attrName>style.visibility</p:attrName>
                                        </p:attrNameLst>
                                      </p:cBhvr>
                                      <p:to>
                                        <p:strVal val="visible"/>
                                      </p:to>
                                    </p:set>
                                    <p:anim calcmode="lin" valueType="num">
                                      <p:cBhvr additive="base">
                                        <p:cTn id="2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2" end="2"/>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 calcmode="lin" valueType="num">
                                      <p:cBhvr additive="base">
                                        <p:cTn id="31"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3689EAB-F908-4F37-AB81-EE71C7B9C544}"/>
              </a:ext>
            </a:extLst>
          </p:cNvPr>
          <p:cNvSpPr txBox="1">
            <a:spLocks/>
          </p:cNvSpPr>
          <p:nvPr/>
        </p:nvSpPr>
        <p:spPr>
          <a:xfrm>
            <a:off x="2136648" y="156592"/>
            <a:ext cx="8153400" cy="990600"/>
          </a:xfrm>
          <a:prstGeom prst="rect">
            <a:avLst/>
          </a:prstGeom>
        </p:spPr>
        <p:txBody>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pt-BR"/>
              <a:t>   </a:t>
            </a:r>
            <a:endParaRPr lang="en-US" dirty="0"/>
          </a:p>
        </p:txBody>
      </p:sp>
      <p:sp>
        <p:nvSpPr>
          <p:cNvPr id="3" name="Rectangle 3">
            <a:extLst>
              <a:ext uri="{FF2B5EF4-FFF2-40B4-BE49-F238E27FC236}">
                <a16:creationId xmlns:a16="http://schemas.microsoft.com/office/drawing/2014/main" id="{7FF7C51C-0CD6-439F-BC62-53161FF99404}"/>
              </a:ext>
            </a:extLst>
          </p:cNvPr>
          <p:cNvSpPr txBox="1">
            <a:spLocks noChangeArrowheads="1"/>
          </p:cNvSpPr>
          <p:nvPr/>
        </p:nvSpPr>
        <p:spPr bwMode="auto">
          <a:xfrm>
            <a:off x="35496" y="54373"/>
            <a:ext cx="9036496" cy="1828800"/>
          </a:xfrm>
          <a:prstGeom prst="rect">
            <a:avLst/>
          </a:prstGeom>
          <a:noFill/>
          <a:ln>
            <a:miter lim="800000"/>
            <a:headEnd/>
            <a:tailEnd/>
          </a:ln>
        </p:spPr>
        <p:txBody>
          <a:bodyPr/>
          <a:lstStyle/>
          <a:p>
            <a:pPr marL="457200" indent="-457200" algn="just">
              <a:spcBef>
                <a:spcPct val="20000"/>
              </a:spcBef>
              <a:buFont typeface="Wingdings" panose="05000000000000000000" pitchFamily="2" charset="2"/>
              <a:buChar char="§"/>
              <a:defRPr/>
            </a:pPr>
            <a:r>
              <a:rPr lang="pt-BR" sz="2200" kern="0" dirty="0">
                <a:solidFill>
                  <a:srgbClr val="000000"/>
                </a:solidFill>
                <a:latin typeface="Arial" pitchFamily="34" charset="0"/>
                <a:cs typeface="Arial" pitchFamily="34" charset="0"/>
              </a:rPr>
              <a:t>Suponha que o Banco Central, sob um regime de metas para a inflação, deseje reduzir a taxa de inflação de 4% a.a. para 2% a.a..</a:t>
            </a:r>
          </a:p>
          <a:p>
            <a:pPr marL="457200" indent="-457200" algn="just">
              <a:spcBef>
                <a:spcPct val="20000"/>
              </a:spcBef>
              <a:buFont typeface="Wingdings" panose="05000000000000000000" pitchFamily="2" charset="2"/>
              <a:buChar char="§"/>
              <a:defRPr/>
            </a:pPr>
            <a:r>
              <a:rPr lang="pt-BR" sz="2200" kern="0" dirty="0">
                <a:solidFill>
                  <a:srgbClr val="000000"/>
                </a:solidFill>
                <a:latin typeface="Arial" pitchFamily="34" charset="0"/>
                <a:cs typeface="Arial" pitchFamily="34" charset="0"/>
              </a:rPr>
              <a:t>Suponha ainda que o melhor palpite para a taxa de inflação seja a meta de inflação  fixada  pelo  Bacen (credibilidade completa).    </a:t>
            </a:r>
          </a:p>
          <a:p>
            <a:pPr marL="457200" indent="-457200" algn="just">
              <a:spcBef>
                <a:spcPct val="20000"/>
              </a:spcBef>
              <a:buFont typeface="Wingdings" panose="05000000000000000000" pitchFamily="2" charset="2"/>
              <a:buChar char="§"/>
              <a:defRPr/>
            </a:pPr>
            <a:endParaRPr lang="pt-BR" sz="2200" kern="0" dirty="0">
              <a:solidFill>
                <a:srgbClr val="000000"/>
              </a:solidFill>
              <a:latin typeface="Arial" pitchFamily="34" charset="0"/>
              <a:cs typeface="Arial" pitchFamily="34" charset="0"/>
            </a:endParaRPr>
          </a:p>
          <a:p>
            <a:pPr marL="457200" indent="-457200" algn="just">
              <a:spcBef>
                <a:spcPct val="20000"/>
              </a:spcBef>
              <a:buFont typeface="Wingdings" panose="05000000000000000000" pitchFamily="2" charset="2"/>
              <a:buChar char="§"/>
              <a:defRPr/>
            </a:pPr>
            <a:endParaRPr lang="pt-BR" sz="2600" kern="0" dirty="0">
              <a:solidFill>
                <a:srgbClr val="000000"/>
              </a:solidFill>
              <a:latin typeface="Arial" pitchFamily="34" charset="0"/>
              <a:cs typeface="Arial" pitchFamily="34" charset="0"/>
            </a:endParaRPr>
          </a:p>
          <a:p>
            <a:pPr marL="457200" indent="-457200" algn="just">
              <a:spcBef>
                <a:spcPct val="20000"/>
              </a:spcBef>
              <a:buFont typeface="Wingdings" panose="05000000000000000000" pitchFamily="2" charset="2"/>
              <a:buChar char="§"/>
              <a:defRPr/>
            </a:pPr>
            <a:endParaRPr lang="pt-BR" sz="3800" kern="0" dirty="0">
              <a:solidFill>
                <a:srgbClr val="000000"/>
              </a:solidFill>
              <a:latin typeface="Arial" pitchFamily="34" charset="0"/>
              <a:cs typeface="Arial" pitchFamily="34" charset="0"/>
            </a:endParaRPr>
          </a:p>
          <a:p>
            <a:pPr marL="914400" lvl="1" indent="-457200" algn="just">
              <a:spcBef>
                <a:spcPct val="20000"/>
              </a:spcBef>
              <a:buClr>
                <a:schemeClr val="accent2"/>
              </a:buClr>
              <a:buSzPct val="55000"/>
              <a:buFont typeface="Wingdings" panose="05000000000000000000" pitchFamily="2" charset="2"/>
              <a:buChar char="§"/>
              <a:defRPr/>
            </a:pPr>
            <a:endParaRPr lang="pt-BR" sz="2600" kern="0" dirty="0"/>
          </a:p>
        </p:txBody>
      </p:sp>
      <p:graphicFrame>
        <p:nvGraphicFramePr>
          <p:cNvPr id="4" name="Object 2">
            <a:extLst>
              <a:ext uri="{FF2B5EF4-FFF2-40B4-BE49-F238E27FC236}">
                <a16:creationId xmlns:a16="http://schemas.microsoft.com/office/drawing/2014/main" id="{66FB20A9-B4ED-45FA-A862-37A110D74E45}"/>
              </a:ext>
            </a:extLst>
          </p:cNvPr>
          <p:cNvGraphicFramePr>
            <a:graphicFrameLocks noChangeAspect="1"/>
          </p:cNvGraphicFramePr>
          <p:nvPr>
            <p:extLst>
              <p:ext uri="{D42A27DB-BD31-4B8C-83A1-F6EECF244321}">
                <p14:modId xmlns:p14="http://schemas.microsoft.com/office/powerpoint/2010/main" val="3297293735"/>
              </p:ext>
            </p:extLst>
          </p:nvPr>
        </p:nvGraphicFramePr>
        <p:xfrm>
          <a:off x="539552" y="2727795"/>
          <a:ext cx="8532440" cy="1083438"/>
        </p:xfrm>
        <a:graphic>
          <a:graphicData uri="http://schemas.openxmlformats.org/presentationml/2006/ole">
            <mc:AlternateContent xmlns:mc="http://schemas.openxmlformats.org/markup-compatibility/2006">
              <mc:Choice xmlns:v="urn:schemas-microsoft-com:vml" Requires="v">
                <p:oleObj name="Equation" r:id="rId2" imgW="3441600" imgH="482400" progId="Equation.DSMT4">
                  <p:embed/>
                </p:oleObj>
              </mc:Choice>
              <mc:Fallback>
                <p:oleObj name="Equation" r:id="rId2" imgW="3441600" imgH="482400" progId="Equation.DSMT4">
                  <p:embed/>
                  <p:pic>
                    <p:nvPicPr>
                      <p:cNvPr id="8" name="Object 2"/>
                      <p:cNvPicPr>
                        <a:picLocks noChangeAspect="1" noChangeArrowheads="1"/>
                      </p:cNvPicPr>
                      <p:nvPr/>
                    </p:nvPicPr>
                    <p:blipFill>
                      <a:blip r:embed="rId3"/>
                      <a:srcRect/>
                      <a:stretch>
                        <a:fillRect/>
                      </a:stretch>
                    </p:blipFill>
                    <p:spPr bwMode="auto">
                      <a:xfrm>
                        <a:off x="539552" y="2727795"/>
                        <a:ext cx="8532440" cy="1083438"/>
                      </a:xfrm>
                      <a:prstGeom prst="rect">
                        <a:avLst/>
                      </a:prstGeom>
                      <a:solidFill>
                        <a:schemeClr val="bg1">
                          <a:lumMod val="95000"/>
                        </a:schemeClr>
                      </a:solidFill>
                      <a:ln>
                        <a:solidFill>
                          <a:schemeClr val="tx1"/>
                        </a:solidFill>
                      </a:ln>
                    </p:spPr>
                  </p:pic>
                </p:oleObj>
              </mc:Fallback>
            </mc:AlternateContent>
          </a:graphicData>
        </a:graphic>
      </p:graphicFrame>
      <p:sp>
        <p:nvSpPr>
          <p:cNvPr id="5" name="Seta em curva para cima 8">
            <a:extLst>
              <a:ext uri="{FF2B5EF4-FFF2-40B4-BE49-F238E27FC236}">
                <a16:creationId xmlns:a16="http://schemas.microsoft.com/office/drawing/2014/main" id="{D129397C-B9D7-4955-8E63-20361260A14D}"/>
              </a:ext>
            </a:extLst>
          </p:cNvPr>
          <p:cNvSpPr/>
          <p:nvPr/>
        </p:nvSpPr>
        <p:spPr>
          <a:xfrm rot="10800000">
            <a:off x="4860032" y="2598067"/>
            <a:ext cx="1305070" cy="374641"/>
          </a:xfrm>
          <a:prstGeom prst="curvedUpArrow">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ectangle 3">
            <a:extLst>
              <a:ext uri="{FF2B5EF4-FFF2-40B4-BE49-F238E27FC236}">
                <a16:creationId xmlns:a16="http://schemas.microsoft.com/office/drawing/2014/main" id="{8738FBAB-2732-48C9-ADE2-3B367E400908}"/>
              </a:ext>
            </a:extLst>
          </p:cNvPr>
          <p:cNvSpPr txBox="1">
            <a:spLocks noChangeArrowheads="1"/>
          </p:cNvSpPr>
          <p:nvPr/>
        </p:nvSpPr>
        <p:spPr bwMode="auto">
          <a:xfrm>
            <a:off x="35496" y="1445940"/>
            <a:ext cx="9036496" cy="1360122"/>
          </a:xfrm>
          <a:prstGeom prst="rect">
            <a:avLst/>
          </a:prstGeom>
          <a:noFill/>
          <a:ln>
            <a:miter lim="800000"/>
            <a:headEnd/>
            <a:tailEnd/>
          </a:ln>
        </p:spPr>
        <p:txBody>
          <a:bodyPr/>
          <a:lstStyle/>
          <a:p>
            <a:pPr marL="457200" indent="-457200" algn="just">
              <a:lnSpc>
                <a:spcPct val="150000"/>
              </a:lnSpc>
              <a:spcBef>
                <a:spcPct val="20000"/>
              </a:spcBef>
              <a:buFont typeface="Wingdings" panose="05000000000000000000" pitchFamily="2" charset="2"/>
              <a:buChar char="§"/>
              <a:defRPr/>
            </a:pPr>
            <a:r>
              <a:rPr lang="pt-BR" sz="2200" kern="0" dirty="0">
                <a:solidFill>
                  <a:srgbClr val="000000"/>
                </a:solidFill>
                <a:latin typeface="Arial" pitchFamily="34" charset="0"/>
                <a:cs typeface="Arial" pitchFamily="34" charset="0"/>
              </a:rPr>
              <a:t>Nesse caso,                                       . Logo, a curva de Phillips é dada por                                             .</a:t>
            </a:r>
          </a:p>
          <a:p>
            <a:pPr marL="457200" indent="-457200" algn="just">
              <a:spcBef>
                <a:spcPct val="20000"/>
              </a:spcBef>
              <a:buFont typeface="Wingdings" panose="05000000000000000000" pitchFamily="2" charset="2"/>
              <a:buChar char="§"/>
              <a:defRPr/>
            </a:pPr>
            <a:endParaRPr lang="pt-BR" sz="2200" kern="0" dirty="0">
              <a:solidFill>
                <a:srgbClr val="000000"/>
              </a:solidFill>
              <a:latin typeface="Arial" pitchFamily="34" charset="0"/>
              <a:cs typeface="Arial" pitchFamily="34" charset="0"/>
            </a:endParaRPr>
          </a:p>
          <a:p>
            <a:pPr marL="457200" indent="-457200" algn="just">
              <a:spcBef>
                <a:spcPct val="20000"/>
              </a:spcBef>
              <a:buFont typeface="Wingdings" panose="05000000000000000000" pitchFamily="2" charset="2"/>
              <a:buChar char="§"/>
              <a:defRPr/>
            </a:pPr>
            <a:endParaRPr lang="pt-BR" sz="2200" kern="0" dirty="0">
              <a:solidFill>
                <a:srgbClr val="000000"/>
              </a:solidFill>
              <a:latin typeface="Arial" pitchFamily="34" charset="0"/>
              <a:cs typeface="Arial" pitchFamily="34" charset="0"/>
            </a:endParaRPr>
          </a:p>
          <a:p>
            <a:pPr marL="457200" indent="-457200" algn="just">
              <a:spcBef>
                <a:spcPct val="20000"/>
              </a:spcBef>
              <a:buFont typeface="Wingdings" panose="05000000000000000000" pitchFamily="2" charset="2"/>
              <a:buChar char="§"/>
              <a:defRPr/>
            </a:pPr>
            <a:endParaRPr lang="pt-BR" sz="2200" kern="0" dirty="0">
              <a:solidFill>
                <a:srgbClr val="000000"/>
              </a:solidFill>
              <a:latin typeface="Arial" pitchFamily="34" charset="0"/>
              <a:cs typeface="Arial" pitchFamily="34" charset="0"/>
            </a:endParaRPr>
          </a:p>
          <a:p>
            <a:pPr marL="457200" indent="-457200" algn="just">
              <a:spcBef>
                <a:spcPct val="20000"/>
              </a:spcBef>
              <a:buClr>
                <a:schemeClr val="accent2"/>
              </a:buClr>
              <a:buFont typeface="Wingdings" panose="05000000000000000000" pitchFamily="2" charset="2"/>
              <a:buChar char="§"/>
              <a:defRPr/>
            </a:pPr>
            <a:endParaRPr lang="pt-BR" sz="2200" kern="0" dirty="0">
              <a:latin typeface="Arial" panose="020B0604020202020204" pitchFamily="34" charset="0"/>
              <a:cs typeface="Arial" panose="020B0604020202020204" pitchFamily="34" charset="0"/>
            </a:endParaRPr>
          </a:p>
          <a:p>
            <a:pPr marL="914400" lvl="1" indent="-457200" algn="just">
              <a:spcBef>
                <a:spcPct val="20000"/>
              </a:spcBef>
              <a:buClr>
                <a:schemeClr val="accent2"/>
              </a:buClr>
              <a:buSzPct val="55000"/>
              <a:buFont typeface="Wingdings" panose="05000000000000000000" pitchFamily="2" charset="2"/>
              <a:buChar char="§"/>
              <a:defRPr/>
            </a:pPr>
            <a:endParaRPr lang="pt-BR" sz="2200" kern="0" dirty="0">
              <a:latin typeface="Arial" panose="020B0604020202020204" pitchFamily="34" charset="0"/>
              <a:cs typeface="Arial" panose="020B0604020202020204" pitchFamily="34" charset="0"/>
            </a:endParaRPr>
          </a:p>
        </p:txBody>
      </p:sp>
      <p:graphicFrame>
        <p:nvGraphicFramePr>
          <p:cNvPr id="7" name="Object 2">
            <a:extLst>
              <a:ext uri="{FF2B5EF4-FFF2-40B4-BE49-F238E27FC236}">
                <a16:creationId xmlns:a16="http://schemas.microsoft.com/office/drawing/2014/main" id="{63E4D0B4-E1B4-4AD3-84CB-35BF67DF0565}"/>
              </a:ext>
            </a:extLst>
          </p:cNvPr>
          <p:cNvGraphicFramePr>
            <a:graphicFrameLocks noChangeAspect="1"/>
          </p:cNvGraphicFramePr>
          <p:nvPr>
            <p:extLst>
              <p:ext uri="{D42A27DB-BD31-4B8C-83A1-F6EECF244321}">
                <p14:modId xmlns:p14="http://schemas.microsoft.com/office/powerpoint/2010/main" val="952035077"/>
              </p:ext>
            </p:extLst>
          </p:nvPr>
        </p:nvGraphicFramePr>
        <p:xfrm>
          <a:off x="1763689" y="2065728"/>
          <a:ext cx="3384375" cy="650038"/>
        </p:xfrm>
        <a:graphic>
          <a:graphicData uri="http://schemas.openxmlformats.org/presentationml/2006/ole">
            <mc:AlternateContent xmlns:mc="http://schemas.openxmlformats.org/markup-compatibility/2006">
              <mc:Choice xmlns:v="urn:schemas-microsoft-com:vml" Requires="v">
                <p:oleObj name="Equation" r:id="rId4" imgW="1307880" imgH="279360" progId="Equation.DSMT4">
                  <p:embed/>
                </p:oleObj>
              </mc:Choice>
              <mc:Fallback>
                <p:oleObj name="Equation" r:id="rId4" imgW="1307880" imgH="279360" progId="Equation.DSMT4">
                  <p:embed/>
                  <p:pic>
                    <p:nvPicPr>
                      <p:cNvPr id="12" name="Object 2"/>
                      <p:cNvPicPr>
                        <a:picLocks noChangeAspect="1" noChangeArrowheads="1"/>
                      </p:cNvPicPr>
                      <p:nvPr/>
                    </p:nvPicPr>
                    <p:blipFill>
                      <a:blip r:embed="rId5"/>
                      <a:srcRect/>
                      <a:stretch>
                        <a:fillRect/>
                      </a:stretch>
                    </p:blipFill>
                    <p:spPr bwMode="auto">
                      <a:xfrm>
                        <a:off x="1763689" y="2065728"/>
                        <a:ext cx="3384375" cy="650038"/>
                      </a:xfrm>
                      <a:prstGeom prst="rect">
                        <a:avLst/>
                      </a:prstGeom>
                      <a:noFill/>
                    </p:spPr>
                  </p:pic>
                </p:oleObj>
              </mc:Fallback>
            </mc:AlternateContent>
          </a:graphicData>
        </a:graphic>
      </p:graphicFrame>
      <p:graphicFrame>
        <p:nvGraphicFramePr>
          <p:cNvPr id="8" name="Objeto 7">
            <a:extLst>
              <a:ext uri="{FF2B5EF4-FFF2-40B4-BE49-F238E27FC236}">
                <a16:creationId xmlns:a16="http://schemas.microsoft.com/office/drawing/2014/main" id="{2C6B6F84-5BCC-4424-AEC8-2BF608FEBBE3}"/>
              </a:ext>
            </a:extLst>
          </p:cNvPr>
          <p:cNvGraphicFramePr>
            <a:graphicFrameLocks noChangeAspect="1"/>
          </p:cNvGraphicFramePr>
          <p:nvPr>
            <p:extLst>
              <p:ext uri="{D42A27DB-BD31-4B8C-83A1-F6EECF244321}">
                <p14:modId xmlns:p14="http://schemas.microsoft.com/office/powerpoint/2010/main" val="1073967524"/>
              </p:ext>
            </p:extLst>
          </p:nvPr>
        </p:nvGraphicFramePr>
        <p:xfrm>
          <a:off x="2267744" y="1585229"/>
          <a:ext cx="3168351" cy="588664"/>
        </p:xfrm>
        <a:graphic>
          <a:graphicData uri="http://schemas.openxmlformats.org/presentationml/2006/ole">
            <mc:AlternateContent xmlns:mc="http://schemas.openxmlformats.org/markup-compatibility/2006">
              <mc:Choice xmlns:v="urn:schemas-microsoft-com:vml" Requires="v">
                <p:oleObj name="Equation" r:id="rId6" imgW="1333440" imgH="253800" progId="Equation.DSMT4">
                  <p:embed/>
                </p:oleObj>
              </mc:Choice>
              <mc:Fallback>
                <p:oleObj name="Equation" r:id="rId6" imgW="1333440" imgH="253800" progId="Equation.DSMT4">
                  <p:embed/>
                  <p:pic>
                    <p:nvPicPr>
                      <p:cNvPr id="13" name="Objeto 12"/>
                      <p:cNvPicPr/>
                      <p:nvPr/>
                    </p:nvPicPr>
                    <p:blipFill>
                      <a:blip r:embed="rId7"/>
                      <a:stretch>
                        <a:fillRect/>
                      </a:stretch>
                    </p:blipFill>
                    <p:spPr>
                      <a:xfrm>
                        <a:off x="2267744" y="1585229"/>
                        <a:ext cx="3168351" cy="588664"/>
                      </a:xfrm>
                      <a:prstGeom prst="rect">
                        <a:avLst/>
                      </a:prstGeom>
                    </p:spPr>
                  </p:pic>
                </p:oleObj>
              </mc:Fallback>
            </mc:AlternateContent>
          </a:graphicData>
        </a:graphic>
      </p:graphicFrame>
      <p:sp>
        <p:nvSpPr>
          <p:cNvPr id="9" name="Rectangle 3">
            <a:extLst>
              <a:ext uri="{FF2B5EF4-FFF2-40B4-BE49-F238E27FC236}">
                <a16:creationId xmlns:a16="http://schemas.microsoft.com/office/drawing/2014/main" id="{6F72CAD8-FBC5-4726-BC16-2D11A6D576F7}"/>
              </a:ext>
            </a:extLst>
          </p:cNvPr>
          <p:cNvSpPr txBox="1">
            <a:spLocks noChangeArrowheads="1"/>
          </p:cNvSpPr>
          <p:nvPr/>
        </p:nvSpPr>
        <p:spPr bwMode="auto">
          <a:xfrm>
            <a:off x="35496" y="3795886"/>
            <a:ext cx="9108504" cy="1788132"/>
          </a:xfrm>
          <a:prstGeom prst="rect">
            <a:avLst/>
          </a:prstGeom>
          <a:noFill/>
          <a:ln>
            <a:miter lim="800000"/>
            <a:headEnd/>
            <a:tailEnd/>
          </a:ln>
        </p:spPr>
        <p:txBody>
          <a:bodyPr/>
          <a:lstStyle/>
          <a:p>
            <a:pPr marL="457200" indent="-457200" algn="just">
              <a:spcBef>
                <a:spcPct val="20000"/>
              </a:spcBef>
              <a:buFont typeface="Wingdings" panose="05000000000000000000" pitchFamily="2" charset="2"/>
              <a:buChar char="§"/>
              <a:defRPr/>
            </a:pPr>
            <a:r>
              <a:rPr lang="pt-BR" sz="2000" kern="0" dirty="0">
                <a:solidFill>
                  <a:srgbClr val="000000"/>
                </a:solidFill>
                <a:latin typeface="Arial" pitchFamily="34" charset="0"/>
                <a:cs typeface="Arial" pitchFamily="34" charset="0"/>
              </a:rPr>
              <a:t>Desta forma, o anúncio de uma meta crível de inflação menor por parte do Bacen reduziria a expectativa de inflação e a própria inflação, sem que a taxa de desemprego se desviasse do seu nível natural. Logo, uma meta de 2% poderia levar a inflação para 2% com u = u</a:t>
            </a:r>
            <a:r>
              <a:rPr lang="pt-BR" sz="1400" kern="0" dirty="0">
                <a:solidFill>
                  <a:srgbClr val="000000"/>
                </a:solidFill>
                <a:latin typeface="Arial" pitchFamily="34" charset="0"/>
                <a:cs typeface="Arial" pitchFamily="34" charset="0"/>
              </a:rPr>
              <a:t>n</a:t>
            </a:r>
            <a:r>
              <a:rPr lang="pt-BR" sz="2000" kern="0" dirty="0">
                <a:solidFill>
                  <a:srgbClr val="000000"/>
                </a:solidFill>
                <a:latin typeface="Arial" pitchFamily="34" charset="0"/>
                <a:cs typeface="Arial" pitchFamily="34" charset="0"/>
              </a:rPr>
              <a:t>.</a:t>
            </a:r>
            <a:endParaRPr lang="pt-BR" sz="2000" kern="0" dirty="0">
              <a:latin typeface="Arial" pitchFamily="34" charset="0"/>
              <a:cs typeface="Arial" pitchFamily="34" charset="0"/>
            </a:endParaRPr>
          </a:p>
          <a:p>
            <a:pPr marL="457200" indent="-457200" algn="just">
              <a:spcBef>
                <a:spcPct val="20000"/>
              </a:spcBef>
              <a:buClr>
                <a:schemeClr val="accent2"/>
              </a:buClr>
              <a:buFont typeface="Wingdings" panose="05000000000000000000" pitchFamily="2" charset="2"/>
              <a:buChar char="§"/>
              <a:defRPr/>
            </a:pPr>
            <a:endParaRPr lang="pt-BR" sz="2000" kern="0" dirty="0">
              <a:latin typeface="Arial" pitchFamily="34" charset="0"/>
              <a:cs typeface="Arial" pitchFamily="34" charset="0"/>
            </a:endParaRPr>
          </a:p>
          <a:p>
            <a:pPr marL="914400" lvl="1" indent="-457200" algn="just">
              <a:spcBef>
                <a:spcPct val="20000"/>
              </a:spcBef>
              <a:buClr>
                <a:schemeClr val="accent2"/>
              </a:buClr>
              <a:buSzPct val="55000"/>
              <a:buFont typeface="Wingdings" panose="05000000000000000000" pitchFamily="2" charset="2"/>
              <a:buChar char="§"/>
              <a:defRPr/>
            </a:pPr>
            <a:endParaRPr lang="pt-BR" sz="2000" kern="0" dirty="0">
              <a:latin typeface="Arial" pitchFamily="34" charset="0"/>
              <a:cs typeface="Arial" pitchFamily="34" charset="0"/>
            </a:endParaRPr>
          </a:p>
        </p:txBody>
      </p:sp>
    </p:spTree>
    <p:extLst>
      <p:ext uri="{BB962C8B-B14F-4D97-AF65-F5344CB8AC3E}">
        <p14:creationId xmlns:p14="http://schemas.microsoft.com/office/powerpoint/2010/main" val="2873034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500" fill="hold"/>
                                        <p:tgtEl>
                                          <p:spTgt spid="5"/>
                                        </p:tgtEl>
                                        <p:attrNameLst>
                                          <p:attrName>ppt_x</p:attrName>
                                        </p:attrNameLst>
                                      </p:cBhvr>
                                      <p:tavLst>
                                        <p:tav tm="0">
                                          <p:val>
                                            <p:strVal val="#ppt_x"/>
                                          </p:val>
                                        </p:tav>
                                        <p:tav tm="100000">
                                          <p:val>
                                            <p:strVal val="#ppt_x"/>
                                          </p:val>
                                        </p:tav>
                                      </p:tavLst>
                                    </p:anim>
                                    <p:anim calcmode="lin" valueType="num">
                                      <p:cBhvr additive="base">
                                        <p:cTn id="4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9"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6">
            <a:extLst>
              <a:ext uri="{FF2B5EF4-FFF2-40B4-BE49-F238E27FC236}">
                <a16:creationId xmlns:a16="http://schemas.microsoft.com/office/drawing/2014/main" id="{C0681E64-598D-4D7B-B224-975C681D8EFD}"/>
              </a:ext>
            </a:extLst>
          </p:cNvPr>
          <p:cNvGraphicFramePr>
            <a:graphicFrameLocks noChangeAspect="1"/>
          </p:cNvGraphicFramePr>
          <p:nvPr>
            <p:extLst>
              <p:ext uri="{D42A27DB-BD31-4B8C-83A1-F6EECF244321}">
                <p14:modId xmlns:p14="http://schemas.microsoft.com/office/powerpoint/2010/main" val="1583401474"/>
              </p:ext>
            </p:extLst>
          </p:nvPr>
        </p:nvGraphicFramePr>
        <p:xfrm>
          <a:off x="3255099" y="3703431"/>
          <a:ext cx="410947" cy="511482"/>
        </p:xfrm>
        <a:graphic>
          <a:graphicData uri="http://schemas.openxmlformats.org/presentationml/2006/ole">
            <mc:AlternateContent xmlns:mc="http://schemas.openxmlformats.org/markup-compatibility/2006">
              <mc:Choice xmlns:v="urn:schemas-microsoft-com:vml" Requires="v">
                <p:oleObj name="Equation" r:id="rId2" imgW="177480" imgH="203040" progId="Equation.3">
                  <p:embed/>
                </p:oleObj>
              </mc:Choice>
              <mc:Fallback>
                <p:oleObj name="Equation" r:id="rId2" imgW="177480" imgH="203040" progId="Equation.3">
                  <p:embed/>
                  <p:pic>
                    <p:nvPicPr>
                      <p:cNvPr id="4" name="Object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55099" y="3703431"/>
                        <a:ext cx="410947" cy="511482"/>
                      </a:xfrm>
                      <a:prstGeom prst="rect">
                        <a:avLst/>
                      </a:prstGeom>
                      <a:noFill/>
                      <a:ln>
                        <a:noFill/>
                      </a:ln>
                      <a:effectLst/>
                    </p:spPr>
                  </p:pic>
                </p:oleObj>
              </mc:Fallback>
            </mc:AlternateContent>
          </a:graphicData>
        </a:graphic>
      </p:graphicFrame>
      <p:sp>
        <p:nvSpPr>
          <p:cNvPr id="3" name="Line 7">
            <a:extLst>
              <a:ext uri="{FF2B5EF4-FFF2-40B4-BE49-F238E27FC236}">
                <a16:creationId xmlns:a16="http://schemas.microsoft.com/office/drawing/2014/main" id="{50D5EF57-6836-4338-9D45-D55176A1FCC7}"/>
              </a:ext>
            </a:extLst>
          </p:cNvPr>
          <p:cNvSpPr>
            <a:spLocks noChangeShapeType="1"/>
          </p:cNvSpPr>
          <p:nvPr/>
        </p:nvSpPr>
        <p:spPr bwMode="auto">
          <a:xfrm flipV="1">
            <a:off x="1307972" y="265839"/>
            <a:ext cx="0" cy="3423321"/>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 name="Line 8">
            <a:extLst>
              <a:ext uri="{FF2B5EF4-FFF2-40B4-BE49-F238E27FC236}">
                <a16:creationId xmlns:a16="http://schemas.microsoft.com/office/drawing/2014/main" id="{67477861-1D86-4227-BCB9-EE0454D7696C}"/>
              </a:ext>
            </a:extLst>
          </p:cNvPr>
          <p:cNvSpPr>
            <a:spLocks noChangeShapeType="1"/>
          </p:cNvSpPr>
          <p:nvPr/>
        </p:nvSpPr>
        <p:spPr bwMode="auto">
          <a:xfrm>
            <a:off x="1307972" y="3689160"/>
            <a:ext cx="5256815"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9">
            <a:extLst>
              <a:ext uri="{FF2B5EF4-FFF2-40B4-BE49-F238E27FC236}">
                <a16:creationId xmlns:a16="http://schemas.microsoft.com/office/drawing/2014/main" id="{6D710347-5892-4FD7-8712-DDBD76E7101A}"/>
              </a:ext>
            </a:extLst>
          </p:cNvPr>
          <p:cNvSpPr>
            <a:spLocks noChangeShapeType="1"/>
          </p:cNvSpPr>
          <p:nvPr/>
        </p:nvSpPr>
        <p:spPr bwMode="auto">
          <a:xfrm>
            <a:off x="2058945" y="563519"/>
            <a:ext cx="3550057" cy="3869841"/>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6" name="Object 13">
            <a:extLst>
              <a:ext uri="{FF2B5EF4-FFF2-40B4-BE49-F238E27FC236}">
                <a16:creationId xmlns:a16="http://schemas.microsoft.com/office/drawing/2014/main" id="{23B31BDD-EE8D-4CB2-9C39-2F475DD6CAC3}"/>
              </a:ext>
            </a:extLst>
          </p:cNvPr>
          <p:cNvGraphicFramePr>
            <a:graphicFrameLocks noChangeAspect="1"/>
          </p:cNvGraphicFramePr>
          <p:nvPr>
            <p:extLst>
              <p:ext uri="{D42A27DB-BD31-4B8C-83A1-F6EECF244321}">
                <p14:modId xmlns:p14="http://schemas.microsoft.com/office/powerpoint/2010/main" val="350577489"/>
              </p:ext>
            </p:extLst>
          </p:nvPr>
        </p:nvGraphicFramePr>
        <p:xfrm>
          <a:off x="161152" y="1803397"/>
          <a:ext cx="1039800" cy="490375"/>
        </p:xfrm>
        <a:graphic>
          <a:graphicData uri="http://schemas.openxmlformats.org/presentationml/2006/ole">
            <mc:AlternateContent xmlns:mc="http://schemas.openxmlformats.org/markup-compatibility/2006">
              <mc:Choice xmlns:v="urn:schemas-microsoft-com:vml" Requires="v">
                <p:oleObj name="Equation" r:id="rId4" imgW="558720" imgH="241200" progId="Equation.DSMT4">
                  <p:embed/>
                </p:oleObj>
              </mc:Choice>
              <mc:Fallback>
                <p:oleObj name="Equation" r:id="rId4" imgW="558720" imgH="241200" progId="Equation.DSMT4">
                  <p:embed/>
                  <p:pic>
                    <p:nvPicPr>
                      <p:cNvPr id="8" name="Object 13"/>
                      <p:cNvPicPr>
                        <a:picLocks noChangeAspect="1" noChangeArrowheads="1"/>
                      </p:cNvPicPr>
                      <p:nvPr/>
                    </p:nvPicPr>
                    <p:blipFill>
                      <a:blip r:embed="rId5"/>
                      <a:srcRect/>
                      <a:stretch>
                        <a:fillRect/>
                      </a:stretch>
                    </p:blipFill>
                    <p:spPr bwMode="auto">
                      <a:xfrm>
                        <a:off x="161152" y="1803397"/>
                        <a:ext cx="1039800" cy="490375"/>
                      </a:xfrm>
                      <a:prstGeom prst="rect">
                        <a:avLst/>
                      </a:prstGeom>
                      <a:noFill/>
                      <a:ln>
                        <a:noFill/>
                      </a:ln>
                      <a:effectLst/>
                    </p:spPr>
                  </p:pic>
                </p:oleObj>
              </mc:Fallback>
            </mc:AlternateContent>
          </a:graphicData>
        </a:graphic>
      </p:graphicFrame>
      <p:graphicFrame>
        <p:nvGraphicFramePr>
          <p:cNvPr id="7" name="Object 17">
            <a:extLst>
              <a:ext uri="{FF2B5EF4-FFF2-40B4-BE49-F238E27FC236}">
                <a16:creationId xmlns:a16="http://schemas.microsoft.com/office/drawing/2014/main" id="{08985B87-C66F-439C-963A-521D64BB10E3}"/>
              </a:ext>
            </a:extLst>
          </p:cNvPr>
          <p:cNvGraphicFramePr>
            <a:graphicFrameLocks noChangeAspect="1"/>
          </p:cNvGraphicFramePr>
          <p:nvPr>
            <p:extLst>
              <p:ext uri="{D42A27DB-BD31-4B8C-83A1-F6EECF244321}">
                <p14:modId xmlns:p14="http://schemas.microsoft.com/office/powerpoint/2010/main" val="57220932"/>
              </p:ext>
            </p:extLst>
          </p:nvPr>
        </p:nvGraphicFramePr>
        <p:xfrm>
          <a:off x="5650349" y="4067171"/>
          <a:ext cx="2655979" cy="583032"/>
        </p:xfrm>
        <a:graphic>
          <a:graphicData uri="http://schemas.openxmlformats.org/presentationml/2006/ole">
            <mc:AlternateContent xmlns:mc="http://schemas.openxmlformats.org/markup-compatibility/2006">
              <mc:Choice xmlns:v="urn:schemas-microsoft-com:vml" Requires="v">
                <p:oleObj name="Equation" r:id="rId6" imgW="1257120" imgH="279360" progId="Equation.DSMT4">
                  <p:embed/>
                </p:oleObj>
              </mc:Choice>
              <mc:Fallback>
                <p:oleObj name="Equation" r:id="rId6" imgW="1257120" imgH="279360" progId="Equation.DSMT4">
                  <p:embed/>
                  <p:pic>
                    <p:nvPicPr>
                      <p:cNvPr id="9" name="Object 17"/>
                      <p:cNvPicPr>
                        <a:picLocks noChangeAspect="1" noChangeArrowheads="1"/>
                      </p:cNvPicPr>
                      <p:nvPr/>
                    </p:nvPicPr>
                    <p:blipFill>
                      <a:blip r:embed="rId7"/>
                      <a:srcRect/>
                      <a:stretch>
                        <a:fillRect/>
                      </a:stretch>
                    </p:blipFill>
                    <p:spPr bwMode="auto">
                      <a:xfrm>
                        <a:off x="5650349" y="4067171"/>
                        <a:ext cx="2655979" cy="583032"/>
                      </a:xfrm>
                      <a:prstGeom prst="rect">
                        <a:avLst/>
                      </a:prstGeom>
                      <a:noFill/>
                      <a:ln>
                        <a:noFill/>
                      </a:ln>
                      <a:effectLst/>
                    </p:spPr>
                  </p:pic>
                </p:oleObj>
              </mc:Fallback>
            </mc:AlternateContent>
          </a:graphicData>
        </a:graphic>
      </p:graphicFrame>
      <p:sp>
        <p:nvSpPr>
          <p:cNvPr id="8" name="Line 20">
            <a:extLst>
              <a:ext uri="{FF2B5EF4-FFF2-40B4-BE49-F238E27FC236}">
                <a16:creationId xmlns:a16="http://schemas.microsoft.com/office/drawing/2014/main" id="{6DD5A3A4-D08C-4012-B282-E3F20B9B3004}"/>
              </a:ext>
            </a:extLst>
          </p:cNvPr>
          <p:cNvSpPr>
            <a:spLocks noChangeShapeType="1"/>
          </p:cNvSpPr>
          <p:nvPr/>
        </p:nvSpPr>
        <p:spPr bwMode="auto">
          <a:xfrm flipV="1">
            <a:off x="3424352" y="563519"/>
            <a:ext cx="0" cy="3125641"/>
          </a:xfrm>
          <a:prstGeom prst="line">
            <a:avLst/>
          </a:prstGeom>
          <a:noFill/>
          <a:ln w="28575">
            <a:solidFill>
              <a:srgbClr val="000000"/>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24">
            <a:extLst>
              <a:ext uri="{FF2B5EF4-FFF2-40B4-BE49-F238E27FC236}">
                <a16:creationId xmlns:a16="http://schemas.microsoft.com/office/drawing/2014/main" id="{507AB007-34FC-4DB7-AA65-A3A171702EB9}"/>
              </a:ext>
            </a:extLst>
          </p:cNvPr>
          <p:cNvSpPr>
            <a:spLocks noChangeShapeType="1"/>
          </p:cNvSpPr>
          <p:nvPr/>
        </p:nvSpPr>
        <p:spPr bwMode="auto">
          <a:xfrm flipH="1">
            <a:off x="1307972" y="2051920"/>
            <a:ext cx="136540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 name="Line 25">
            <a:extLst>
              <a:ext uri="{FF2B5EF4-FFF2-40B4-BE49-F238E27FC236}">
                <a16:creationId xmlns:a16="http://schemas.microsoft.com/office/drawing/2014/main" id="{B18B6EF8-92C4-43CA-B5E1-3006D92D9260}"/>
              </a:ext>
            </a:extLst>
          </p:cNvPr>
          <p:cNvSpPr>
            <a:spLocks noChangeShapeType="1"/>
          </p:cNvSpPr>
          <p:nvPr/>
        </p:nvSpPr>
        <p:spPr bwMode="auto">
          <a:xfrm>
            <a:off x="2673378" y="2051920"/>
            <a:ext cx="750973"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Oval 33">
            <a:extLst>
              <a:ext uri="{FF2B5EF4-FFF2-40B4-BE49-F238E27FC236}">
                <a16:creationId xmlns:a16="http://schemas.microsoft.com/office/drawing/2014/main" id="{59820740-92F9-4F43-B4DB-8F6D51607769}"/>
              </a:ext>
            </a:extLst>
          </p:cNvPr>
          <p:cNvSpPr>
            <a:spLocks noChangeArrowheads="1"/>
          </p:cNvSpPr>
          <p:nvPr/>
        </p:nvSpPr>
        <p:spPr bwMode="auto">
          <a:xfrm>
            <a:off x="3356081" y="1977500"/>
            <a:ext cx="136541" cy="148840"/>
          </a:xfrm>
          <a:prstGeom prst="ellipse">
            <a:avLst/>
          </a:prstGeom>
          <a:solidFill>
            <a:srgbClr val="00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12" name="Text Box 51">
            <a:extLst>
              <a:ext uri="{FF2B5EF4-FFF2-40B4-BE49-F238E27FC236}">
                <a16:creationId xmlns:a16="http://schemas.microsoft.com/office/drawing/2014/main" id="{5B19268D-00DD-42E7-94D8-3FFAF7237B74}"/>
              </a:ext>
            </a:extLst>
          </p:cNvPr>
          <p:cNvSpPr txBox="1">
            <a:spLocks noChangeArrowheads="1"/>
          </p:cNvSpPr>
          <p:nvPr/>
        </p:nvSpPr>
        <p:spPr bwMode="auto">
          <a:xfrm>
            <a:off x="6496516" y="3479855"/>
            <a:ext cx="273082" cy="4588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sz="3000" b="1" dirty="0">
                <a:solidFill>
                  <a:srgbClr val="000000"/>
                </a:solidFill>
              </a:rPr>
              <a:t>u</a:t>
            </a:r>
          </a:p>
        </p:txBody>
      </p:sp>
      <p:sp>
        <p:nvSpPr>
          <p:cNvPr id="13" name="Text Box 52">
            <a:extLst>
              <a:ext uri="{FF2B5EF4-FFF2-40B4-BE49-F238E27FC236}">
                <a16:creationId xmlns:a16="http://schemas.microsoft.com/office/drawing/2014/main" id="{63B937FE-A051-4D1E-A07D-2F12FE829B0D}"/>
              </a:ext>
            </a:extLst>
          </p:cNvPr>
          <p:cNvSpPr txBox="1">
            <a:spLocks noChangeArrowheads="1"/>
          </p:cNvSpPr>
          <p:nvPr/>
        </p:nvSpPr>
        <p:spPr bwMode="auto">
          <a:xfrm>
            <a:off x="898349" y="-20538"/>
            <a:ext cx="273082" cy="509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sz="3400" b="1" dirty="0">
                <a:solidFill>
                  <a:srgbClr val="000000"/>
                </a:solidFill>
                <a:latin typeface="Symbol" panose="05050102010706020507" pitchFamily="18" charset="2"/>
              </a:rPr>
              <a:t>p</a:t>
            </a:r>
          </a:p>
        </p:txBody>
      </p:sp>
      <p:grpSp>
        <p:nvGrpSpPr>
          <p:cNvPr id="14" name="Agrupar 13">
            <a:extLst>
              <a:ext uri="{FF2B5EF4-FFF2-40B4-BE49-F238E27FC236}">
                <a16:creationId xmlns:a16="http://schemas.microsoft.com/office/drawing/2014/main" id="{954BC357-033E-4FA1-A72B-F843201119B1}"/>
              </a:ext>
            </a:extLst>
          </p:cNvPr>
          <p:cNvGrpSpPr/>
          <p:nvPr/>
        </p:nvGrpSpPr>
        <p:grpSpPr>
          <a:xfrm>
            <a:off x="107504" y="457384"/>
            <a:ext cx="9001000" cy="4634646"/>
            <a:chOff x="543350" y="1034175"/>
            <a:chExt cx="11115250" cy="5595225"/>
          </a:xfrm>
        </p:grpSpPr>
        <p:grpSp>
          <p:nvGrpSpPr>
            <p:cNvPr id="15" name="Agrupar 14">
              <a:extLst>
                <a:ext uri="{FF2B5EF4-FFF2-40B4-BE49-F238E27FC236}">
                  <a16:creationId xmlns:a16="http://schemas.microsoft.com/office/drawing/2014/main" id="{938147B1-21DE-4797-8926-DA0DBFD5C40E}"/>
                </a:ext>
              </a:extLst>
            </p:cNvPr>
            <p:cNvGrpSpPr/>
            <p:nvPr/>
          </p:nvGrpSpPr>
          <p:grpSpPr>
            <a:xfrm>
              <a:off x="543350" y="1034175"/>
              <a:ext cx="11115250" cy="5595225"/>
              <a:chOff x="543350" y="1034175"/>
              <a:chExt cx="11115250" cy="5595225"/>
            </a:xfrm>
          </p:grpSpPr>
          <p:grpSp>
            <p:nvGrpSpPr>
              <p:cNvPr id="17" name="Grupo 17">
                <a:extLst>
                  <a:ext uri="{FF2B5EF4-FFF2-40B4-BE49-F238E27FC236}">
                    <a16:creationId xmlns:a16="http://schemas.microsoft.com/office/drawing/2014/main" id="{B6FF0256-33CB-4CBD-B646-0CB39730DC10}"/>
                  </a:ext>
                </a:extLst>
              </p:cNvPr>
              <p:cNvGrpSpPr/>
              <p:nvPr/>
            </p:nvGrpSpPr>
            <p:grpSpPr>
              <a:xfrm>
                <a:off x="543350" y="1034175"/>
                <a:ext cx="11115250" cy="5595225"/>
                <a:chOff x="-90653" y="2096831"/>
                <a:chExt cx="10046475" cy="4745498"/>
              </a:xfrm>
            </p:grpSpPr>
            <p:cxnSp>
              <p:nvCxnSpPr>
                <p:cNvPr id="19" name="Conector de seta reta 20">
                  <a:extLst>
                    <a:ext uri="{FF2B5EF4-FFF2-40B4-BE49-F238E27FC236}">
                      <a16:creationId xmlns:a16="http://schemas.microsoft.com/office/drawing/2014/main" id="{73AF6480-9A01-4C74-ACA4-8C80EEA42AAF}"/>
                    </a:ext>
                  </a:extLst>
                </p:cNvPr>
                <p:cNvCxnSpPr/>
                <p:nvPr/>
              </p:nvCxnSpPr>
              <p:spPr>
                <a:xfrm>
                  <a:off x="3591059" y="3848635"/>
                  <a:ext cx="0" cy="206062"/>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0" name="Conector de seta reta 21">
                  <a:extLst>
                    <a:ext uri="{FF2B5EF4-FFF2-40B4-BE49-F238E27FC236}">
                      <a16:creationId xmlns:a16="http://schemas.microsoft.com/office/drawing/2014/main" id="{3FAE2B11-D33C-4FFA-B49D-83A0426BDB03}"/>
                    </a:ext>
                  </a:extLst>
                </p:cNvPr>
                <p:cNvCxnSpPr/>
                <p:nvPr/>
              </p:nvCxnSpPr>
              <p:spPr>
                <a:xfrm>
                  <a:off x="3601791" y="4267200"/>
                  <a:ext cx="0" cy="206062"/>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1" name="Line 11">
                  <a:extLst>
                    <a:ext uri="{FF2B5EF4-FFF2-40B4-BE49-F238E27FC236}">
                      <a16:creationId xmlns:a16="http://schemas.microsoft.com/office/drawing/2014/main" id="{30EC3B0B-BD3D-4E78-A89A-3FE27EFB0D33}"/>
                    </a:ext>
                  </a:extLst>
                </p:cNvPr>
                <p:cNvSpPr>
                  <a:spLocks noChangeShapeType="1"/>
                </p:cNvSpPr>
                <p:nvPr/>
              </p:nvSpPr>
              <p:spPr bwMode="auto">
                <a:xfrm>
                  <a:off x="1752600" y="2743200"/>
                  <a:ext cx="3581400" cy="3581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2" name="Object 15">
                  <a:extLst>
                    <a:ext uri="{FF2B5EF4-FFF2-40B4-BE49-F238E27FC236}">
                      <a16:creationId xmlns:a16="http://schemas.microsoft.com/office/drawing/2014/main" id="{526EFC0F-809A-4E3F-A9F1-933250EF58F3}"/>
                    </a:ext>
                  </a:extLst>
                </p:cNvPr>
                <p:cNvGraphicFramePr>
                  <a:graphicFrameLocks noChangeAspect="1"/>
                </p:cNvGraphicFramePr>
                <p:nvPr>
                  <p:extLst>
                    <p:ext uri="{D42A27DB-BD31-4B8C-83A1-F6EECF244321}">
                      <p14:modId xmlns:p14="http://schemas.microsoft.com/office/powerpoint/2010/main" val="2465861287"/>
                    </p:ext>
                  </p:extLst>
                </p:nvPr>
              </p:nvGraphicFramePr>
              <p:xfrm>
                <a:off x="5097461" y="6265494"/>
                <a:ext cx="3480900" cy="576835"/>
              </p:xfrm>
              <a:graphic>
                <a:graphicData uri="http://schemas.openxmlformats.org/presentationml/2006/ole">
                  <mc:AlternateContent xmlns:mc="http://schemas.openxmlformats.org/markup-compatibility/2006">
                    <mc:Choice xmlns:v="urn:schemas-microsoft-com:vml" Requires="v">
                      <p:oleObj name="Equation" r:id="rId8" imgW="1473120" imgH="279360" progId="Equation.DSMT4">
                        <p:embed/>
                      </p:oleObj>
                    </mc:Choice>
                    <mc:Fallback>
                      <p:oleObj name="Equation" r:id="rId8" imgW="1473120" imgH="279360" progId="Equation.DSMT4">
                        <p:embed/>
                        <p:pic>
                          <p:nvPicPr>
                            <p:cNvPr id="24" name="Object 15"/>
                            <p:cNvPicPr>
                              <a:picLocks noChangeAspect="1" noChangeArrowheads="1"/>
                            </p:cNvPicPr>
                            <p:nvPr/>
                          </p:nvPicPr>
                          <p:blipFill>
                            <a:blip r:embed="rId9"/>
                            <a:srcRect/>
                            <a:stretch>
                              <a:fillRect/>
                            </a:stretch>
                          </p:blipFill>
                          <p:spPr bwMode="auto">
                            <a:xfrm>
                              <a:off x="5097461" y="6265494"/>
                              <a:ext cx="3480900" cy="576835"/>
                            </a:xfrm>
                            <a:prstGeom prst="rect">
                              <a:avLst/>
                            </a:prstGeom>
                            <a:noFill/>
                            <a:ln>
                              <a:noFill/>
                            </a:ln>
                            <a:effectLst/>
                          </p:spPr>
                        </p:pic>
                      </p:oleObj>
                    </mc:Fallback>
                  </mc:AlternateContent>
                </a:graphicData>
              </a:graphic>
            </p:graphicFrame>
            <p:sp>
              <p:nvSpPr>
                <p:cNvPr id="23" name="Oval 31">
                  <a:extLst>
                    <a:ext uri="{FF2B5EF4-FFF2-40B4-BE49-F238E27FC236}">
                      <a16:creationId xmlns:a16="http://schemas.microsoft.com/office/drawing/2014/main" id="{D81235C1-C853-4478-A48E-ECA7B108663E}"/>
                    </a:ext>
                  </a:extLst>
                </p:cNvPr>
                <p:cNvSpPr>
                  <a:spLocks noChangeArrowheads="1"/>
                </p:cNvSpPr>
                <p:nvPr/>
              </p:nvSpPr>
              <p:spPr bwMode="auto">
                <a:xfrm>
                  <a:off x="3535250" y="4495800"/>
                  <a:ext cx="152400" cy="152400"/>
                </a:xfrm>
                <a:prstGeom prst="ellipse">
                  <a:avLst/>
                </a:prstGeom>
                <a:solidFill>
                  <a:srgbClr val="00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graphicFrame>
              <p:nvGraphicFramePr>
                <p:cNvPr id="24" name="Object 48">
                  <a:extLst>
                    <a:ext uri="{FF2B5EF4-FFF2-40B4-BE49-F238E27FC236}">
                      <a16:creationId xmlns:a16="http://schemas.microsoft.com/office/drawing/2014/main" id="{00B5A142-7465-40DA-9545-1E9A411F285E}"/>
                    </a:ext>
                  </a:extLst>
                </p:cNvPr>
                <p:cNvGraphicFramePr>
                  <a:graphicFrameLocks noChangeAspect="1"/>
                </p:cNvGraphicFramePr>
                <p:nvPr>
                  <p:extLst>
                    <p:ext uri="{D42A27DB-BD31-4B8C-83A1-F6EECF244321}">
                      <p14:modId xmlns:p14="http://schemas.microsoft.com/office/powerpoint/2010/main" val="2885357861"/>
                    </p:ext>
                  </p:extLst>
                </p:nvPr>
              </p:nvGraphicFramePr>
              <p:xfrm>
                <a:off x="-90653" y="4267200"/>
                <a:ext cx="1309853" cy="507040"/>
              </p:xfrm>
              <a:graphic>
                <a:graphicData uri="http://schemas.openxmlformats.org/presentationml/2006/ole">
                  <mc:AlternateContent xmlns:mc="http://schemas.openxmlformats.org/markup-compatibility/2006">
                    <mc:Choice xmlns:v="urn:schemas-microsoft-com:vml" Requires="v">
                      <p:oleObj name="Equation" r:id="rId10" imgW="622080" imgH="241200" progId="Equation.DSMT4">
                        <p:embed/>
                      </p:oleObj>
                    </mc:Choice>
                    <mc:Fallback>
                      <p:oleObj name="Equation" r:id="rId10" imgW="622080" imgH="241200" progId="Equation.DSMT4">
                        <p:embed/>
                        <p:pic>
                          <p:nvPicPr>
                            <p:cNvPr id="26" name="Object 48"/>
                            <p:cNvPicPr>
                              <a:picLocks noGrp="1" noChangeAspect="1" noChangeArrowheads="1"/>
                            </p:cNvPicPr>
                            <p:nvPr/>
                          </p:nvPicPr>
                          <p:blipFill>
                            <a:blip r:embed="rId11"/>
                            <a:srcRect/>
                            <a:stretch>
                              <a:fillRect/>
                            </a:stretch>
                          </p:blipFill>
                          <p:spPr bwMode="auto">
                            <a:xfrm>
                              <a:off x="-90653" y="4267200"/>
                              <a:ext cx="1309853" cy="507040"/>
                            </a:xfrm>
                            <a:prstGeom prst="rect">
                              <a:avLst/>
                            </a:prstGeom>
                            <a:noFill/>
                            <a:ln>
                              <a:noFill/>
                            </a:ln>
                            <a:effectLst/>
                          </p:spPr>
                        </p:pic>
                      </p:oleObj>
                    </mc:Fallback>
                  </mc:AlternateContent>
                </a:graphicData>
              </a:graphic>
            </p:graphicFrame>
            <p:sp>
              <p:nvSpPr>
                <p:cNvPr id="25" name="CaixaDeTexto 24">
                  <a:extLst>
                    <a:ext uri="{FF2B5EF4-FFF2-40B4-BE49-F238E27FC236}">
                      <a16:creationId xmlns:a16="http://schemas.microsoft.com/office/drawing/2014/main" id="{ED673D55-5642-4D16-89F9-6352521D749C}"/>
                    </a:ext>
                  </a:extLst>
                </p:cNvPr>
                <p:cNvSpPr txBox="1"/>
                <p:nvPr/>
              </p:nvSpPr>
              <p:spPr>
                <a:xfrm>
                  <a:off x="4788877" y="2096831"/>
                  <a:ext cx="5166945" cy="1796286"/>
                </a:xfrm>
                <a:prstGeom prst="rect">
                  <a:avLst/>
                </a:prstGeom>
                <a:noFill/>
                <a:ln>
                  <a:solidFill>
                    <a:srgbClr val="C00000"/>
                  </a:solidFill>
                </a:ln>
              </p:spPr>
              <p:txBody>
                <a:bodyPr wrap="square" rtlCol="0">
                  <a:spAutoFit/>
                </a:bodyPr>
                <a:lstStyle/>
                <a:p>
                  <a:pPr algn="just"/>
                  <a:r>
                    <a:rPr lang="pt-BR" dirty="0">
                      <a:solidFill>
                        <a:srgbClr val="C00000"/>
                      </a:solidFill>
                      <a:latin typeface="Arial" panose="020B0604020202020204" pitchFamily="34" charset="0"/>
                      <a:cs typeface="Arial" panose="020B0604020202020204" pitchFamily="34" charset="0"/>
                    </a:rPr>
                    <a:t>Logo, uma política crível de combate à inflação pode fazer com que a inflação caia sem que a taxa de desemprego aumente, desde que as expectativas sejam formadas racionalmente (</a:t>
                  </a:r>
                  <a:r>
                    <a:rPr lang="pt-BR" i="1" dirty="0" err="1">
                      <a:solidFill>
                        <a:srgbClr val="C00000"/>
                      </a:solidFill>
                      <a:latin typeface="Arial" panose="020B0604020202020204" pitchFamily="34" charset="0"/>
                      <a:cs typeface="Arial" panose="020B0604020202020204" pitchFamily="34" charset="0"/>
                    </a:rPr>
                    <a:t>forward</a:t>
                  </a:r>
                  <a:r>
                    <a:rPr lang="pt-BR" i="1" dirty="0">
                      <a:solidFill>
                        <a:srgbClr val="C00000"/>
                      </a:solidFill>
                      <a:latin typeface="Arial" panose="020B0604020202020204" pitchFamily="34" charset="0"/>
                      <a:cs typeface="Arial" panose="020B0604020202020204" pitchFamily="34" charset="0"/>
                    </a:rPr>
                    <a:t> </a:t>
                  </a:r>
                  <a:r>
                    <a:rPr lang="pt-BR" i="1" dirty="0" err="1">
                      <a:solidFill>
                        <a:srgbClr val="C00000"/>
                      </a:solidFill>
                      <a:latin typeface="Arial" panose="020B0604020202020204" pitchFamily="34" charset="0"/>
                      <a:cs typeface="Arial" panose="020B0604020202020204" pitchFamily="34" charset="0"/>
                    </a:rPr>
                    <a:t>looking</a:t>
                  </a:r>
                  <a:r>
                    <a:rPr lang="pt-BR" dirty="0">
                      <a:solidFill>
                        <a:srgbClr val="C00000"/>
                      </a:solidFill>
                      <a:latin typeface="Arial" panose="020B0604020202020204" pitchFamily="34" charset="0"/>
                      <a:cs typeface="Arial" panose="020B0604020202020204" pitchFamily="34" charset="0"/>
                    </a:rPr>
                    <a:t>) e que P e w sejam flexíveis. </a:t>
                  </a:r>
                </a:p>
              </p:txBody>
            </p:sp>
            <p:cxnSp>
              <p:nvCxnSpPr>
                <p:cNvPr id="26" name="Conector de seta reta 27">
                  <a:extLst>
                    <a:ext uri="{FF2B5EF4-FFF2-40B4-BE49-F238E27FC236}">
                      <a16:creationId xmlns:a16="http://schemas.microsoft.com/office/drawing/2014/main" id="{4FB41A81-C25E-43AF-BE34-053BD2A83EB1}"/>
                    </a:ext>
                  </a:extLst>
                </p:cNvPr>
                <p:cNvCxnSpPr/>
                <p:nvPr/>
              </p:nvCxnSpPr>
              <p:spPr>
                <a:xfrm flipH="1">
                  <a:off x="3763851" y="3839623"/>
                  <a:ext cx="1018014" cy="633639"/>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18" name="Line 24">
                <a:extLst>
                  <a:ext uri="{FF2B5EF4-FFF2-40B4-BE49-F238E27FC236}">
                    <a16:creationId xmlns:a16="http://schemas.microsoft.com/office/drawing/2014/main" id="{654DECB2-113B-4955-AD6E-AF886E142081}"/>
                  </a:ext>
                </a:extLst>
              </p:cNvPr>
              <p:cNvSpPr>
                <a:spLocks noChangeShapeType="1"/>
              </p:cNvSpPr>
              <p:nvPr/>
            </p:nvSpPr>
            <p:spPr bwMode="auto">
              <a:xfrm flipH="1">
                <a:off x="1992549" y="3952547"/>
                <a:ext cx="168612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sp>
          <p:nvSpPr>
            <p:cNvPr id="16" name="Line 25">
              <a:extLst>
                <a:ext uri="{FF2B5EF4-FFF2-40B4-BE49-F238E27FC236}">
                  <a16:creationId xmlns:a16="http://schemas.microsoft.com/office/drawing/2014/main" id="{ED3B0F25-1FC6-4FAE-BD2C-C30452D22C4B}"/>
                </a:ext>
              </a:extLst>
            </p:cNvPr>
            <p:cNvSpPr>
              <a:spLocks noChangeShapeType="1"/>
            </p:cNvSpPr>
            <p:nvPr/>
          </p:nvSpPr>
          <p:spPr bwMode="auto">
            <a:xfrm>
              <a:off x="3678677" y="3952547"/>
              <a:ext cx="92737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3954944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ppt_x"/>
                                          </p:val>
                                        </p:tav>
                                        <p:tav tm="100000">
                                          <p:val>
                                            <p:strVal val="#ppt_x"/>
                                          </p:val>
                                        </p:tav>
                                      </p:tavLst>
                                    </p:anim>
                                    <p:anim calcmode="lin" valueType="num">
                                      <p:cBhvr additive="base">
                                        <p:cTn id="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ixaDeTexto 2">
            <a:extLst>
              <a:ext uri="{FF2B5EF4-FFF2-40B4-BE49-F238E27FC236}">
                <a16:creationId xmlns:a16="http://schemas.microsoft.com/office/drawing/2014/main" id="{91AAB2FD-4AF4-4CFD-827C-67B39AE4B6E3}"/>
              </a:ext>
            </a:extLst>
          </p:cNvPr>
          <p:cNvSpPr txBox="1"/>
          <p:nvPr/>
        </p:nvSpPr>
        <p:spPr>
          <a:xfrm>
            <a:off x="179512" y="51470"/>
            <a:ext cx="8784976" cy="1323439"/>
          </a:xfrm>
          <a:prstGeom prst="rect">
            <a:avLst/>
          </a:prstGeom>
          <a:noFill/>
        </p:spPr>
        <p:txBody>
          <a:bodyPr wrap="square">
            <a:spAutoFit/>
          </a:bodyPr>
          <a:lstStyle/>
          <a:p>
            <a:pPr algn="just"/>
            <a:r>
              <a:rPr lang="pt-BR" sz="2000" b="0" i="0" dirty="0">
                <a:effectLst/>
                <a:latin typeface="Arial" panose="020B0604020202020204" pitchFamily="34" charset="0"/>
                <a:cs typeface="Arial" panose="020B0604020202020204" pitchFamily="34" charset="0"/>
              </a:rPr>
              <a:t>Com base nestas informações, responda:</a:t>
            </a:r>
          </a:p>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A taxa de desemprego natural e a taxa de crescimento normal do produto são iguais em ambos os países.</a:t>
            </a:r>
          </a:p>
          <a:p>
            <a:pPr algn="just"/>
            <a:r>
              <a:rPr lang="pt-BR" sz="2000" b="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Os agentes têm expectativas racionais.</a:t>
            </a:r>
          </a:p>
        </p:txBody>
      </p:sp>
      <p:sp>
        <p:nvSpPr>
          <p:cNvPr id="4" name="CaixaDeTexto 3">
            <a:extLst>
              <a:ext uri="{FF2B5EF4-FFF2-40B4-BE49-F238E27FC236}">
                <a16:creationId xmlns:a16="http://schemas.microsoft.com/office/drawing/2014/main" id="{3F365BDC-0819-472A-AEF4-CD9D17E634E9}"/>
              </a:ext>
            </a:extLst>
          </p:cNvPr>
          <p:cNvSpPr txBox="1"/>
          <p:nvPr/>
        </p:nvSpPr>
        <p:spPr>
          <a:xfrm>
            <a:off x="5004048" y="915566"/>
            <a:ext cx="4752528" cy="769441"/>
          </a:xfrm>
          <a:prstGeom prst="rect">
            <a:avLst/>
          </a:prstGeom>
          <a:noFill/>
        </p:spPr>
        <p:txBody>
          <a:bodyPr wrap="square" rtlCol="0">
            <a:spAutoFit/>
          </a:bodyPr>
          <a:lstStyle/>
          <a:p>
            <a:r>
              <a:rPr lang="pt-BR" sz="2000" b="1" dirty="0">
                <a:solidFill>
                  <a:srgbClr val="006600"/>
                </a:solidFill>
                <a:latin typeface="Arial" panose="020B0604020202020204" pitchFamily="34" charset="0"/>
                <a:cs typeface="Arial" panose="020B0604020202020204" pitchFamily="34" charset="0"/>
              </a:rPr>
              <a:t>F </a:t>
            </a:r>
            <a:r>
              <a:rPr lang="pt-BR" dirty="0">
                <a:solidFill>
                  <a:srgbClr val="006600"/>
                </a:solidFill>
                <a:latin typeface="Arial" panose="020B0604020202020204" pitchFamily="34" charset="0"/>
                <a:cs typeface="Arial" panose="020B0604020202020204" pitchFamily="34" charset="0"/>
              </a:rPr>
              <a:t>(Existe um </a:t>
            </a:r>
            <a:r>
              <a:rPr lang="pt-BR" i="1" dirty="0">
                <a:solidFill>
                  <a:srgbClr val="006600"/>
                </a:solidFill>
                <a:latin typeface="Arial" panose="020B0604020202020204" pitchFamily="34" charset="0"/>
                <a:cs typeface="Arial" panose="020B0604020202020204" pitchFamily="34" charset="0"/>
              </a:rPr>
              <a:t>trade-off</a:t>
            </a:r>
            <a:r>
              <a:rPr lang="pt-BR" dirty="0">
                <a:solidFill>
                  <a:srgbClr val="006600"/>
                </a:solidFill>
                <a:latin typeface="Arial" panose="020B0604020202020204" pitchFamily="34" charset="0"/>
                <a:cs typeface="Arial" panose="020B0604020202020204" pitchFamily="34" charset="0"/>
              </a:rPr>
              <a:t> de CP </a:t>
            </a:r>
            <a:r>
              <a:rPr lang="pt-BR" sz="2400" i="1" dirty="0">
                <a:solidFill>
                  <a:srgbClr val="006600"/>
                </a:solidFill>
                <a:latin typeface="Symbol" panose="05050102010706020507" pitchFamily="18" charset="2"/>
                <a:cs typeface="Arial" panose="020B0604020202020204" pitchFamily="34" charset="0"/>
              </a:rPr>
              <a:t>p</a:t>
            </a:r>
            <a:r>
              <a:rPr lang="pt-BR" dirty="0">
                <a:solidFill>
                  <a:srgbClr val="006600"/>
                </a:solidFill>
                <a:latin typeface="Arial" panose="020B0604020202020204" pitchFamily="34" charset="0"/>
                <a:cs typeface="Arial" panose="020B0604020202020204" pitchFamily="34" charset="0"/>
              </a:rPr>
              <a:t> e </a:t>
            </a:r>
            <a:r>
              <a:rPr lang="pt-BR" sz="2000" i="1" dirty="0">
                <a:solidFill>
                  <a:srgbClr val="006600"/>
                </a:solidFill>
                <a:latin typeface="Arial" panose="020B0604020202020204" pitchFamily="34" charset="0"/>
                <a:cs typeface="Arial" panose="020B0604020202020204" pitchFamily="34" charset="0"/>
              </a:rPr>
              <a:t>u</a:t>
            </a:r>
            <a:r>
              <a:rPr lang="pt-BR" dirty="0">
                <a:solidFill>
                  <a:srgbClr val="006600"/>
                </a:solidFill>
                <a:latin typeface="Arial" panose="020B0604020202020204" pitchFamily="34" charset="0"/>
                <a:cs typeface="Arial" panose="020B0604020202020204" pitchFamily="34" charset="0"/>
              </a:rPr>
              <a:t>) </a:t>
            </a:r>
            <a:r>
              <a:rPr lang="pt-BR" sz="2000" b="1" dirty="0">
                <a:solidFill>
                  <a:srgbClr val="006600"/>
                </a:solidFill>
                <a:latin typeface="Arial" panose="020B0604020202020204" pitchFamily="34" charset="0"/>
                <a:cs typeface="Arial" panose="020B0604020202020204" pitchFamily="34" charset="0"/>
              </a:rPr>
              <a:t>inflação e desemprego)</a:t>
            </a:r>
          </a:p>
        </p:txBody>
      </p:sp>
      <p:sp>
        <p:nvSpPr>
          <p:cNvPr id="5" name="CaixaDeTexto 4">
            <a:extLst>
              <a:ext uri="{FF2B5EF4-FFF2-40B4-BE49-F238E27FC236}">
                <a16:creationId xmlns:a16="http://schemas.microsoft.com/office/drawing/2014/main" id="{508AB94A-29C6-474A-829B-926D65AF7A1E}"/>
              </a:ext>
            </a:extLst>
          </p:cNvPr>
          <p:cNvSpPr txBox="1"/>
          <p:nvPr/>
        </p:nvSpPr>
        <p:spPr>
          <a:xfrm>
            <a:off x="3851920" y="65947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pic>
        <p:nvPicPr>
          <p:cNvPr id="2" name="Imagem 1">
            <a:extLst>
              <a:ext uri="{FF2B5EF4-FFF2-40B4-BE49-F238E27FC236}">
                <a16:creationId xmlns:a16="http://schemas.microsoft.com/office/drawing/2014/main" id="{23AF194B-FDE6-48A3-AF9B-195AFBAC0F11}"/>
              </a:ext>
            </a:extLst>
          </p:cNvPr>
          <p:cNvPicPr>
            <a:picLocks noChangeAspect="1"/>
          </p:cNvPicPr>
          <p:nvPr/>
        </p:nvPicPr>
        <p:blipFill>
          <a:blip r:embed="rId2"/>
          <a:stretch>
            <a:fillRect/>
          </a:stretch>
        </p:blipFill>
        <p:spPr>
          <a:xfrm>
            <a:off x="0" y="1347614"/>
            <a:ext cx="9143999" cy="3744416"/>
          </a:xfrm>
          <a:prstGeom prst="rect">
            <a:avLst/>
          </a:prstGeom>
          <a:ln w="28575">
            <a:solidFill>
              <a:schemeClr val="tx1"/>
            </a:solidFill>
          </a:ln>
        </p:spPr>
      </p:pic>
      <p:sp>
        <p:nvSpPr>
          <p:cNvPr id="16" name="Retângulo 15">
            <a:extLst>
              <a:ext uri="{FF2B5EF4-FFF2-40B4-BE49-F238E27FC236}">
                <a16:creationId xmlns:a16="http://schemas.microsoft.com/office/drawing/2014/main" id="{50C4A5E7-5DC3-47A1-B497-478A60C1BF8F}"/>
              </a:ext>
            </a:extLst>
          </p:cNvPr>
          <p:cNvSpPr/>
          <p:nvPr/>
        </p:nvSpPr>
        <p:spPr>
          <a:xfrm>
            <a:off x="7812360" y="1563638"/>
            <a:ext cx="1224136" cy="345638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8" name="Retângulo 17">
            <a:extLst>
              <a:ext uri="{FF2B5EF4-FFF2-40B4-BE49-F238E27FC236}">
                <a16:creationId xmlns:a16="http://schemas.microsoft.com/office/drawing/2014/main" id="{69BD9BE6-4D0A-41BB-AB4F-3559BB722B90}"/>
              </a:ext>
            </a:extLst>
          </p:cNvPr>
          <p:cNvSpPr/>
          <p:nvPr/>
        </p:nvSpPr>
        <p:spPr>
          <a:xfrm>
            <a:off x="2743200" y="1973039"/>
            <a:ext cx="6293296" cy="698014"/>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2" name="Retângulo 21">
            <a:extLst>
              <a:ext uri="{FF2B5EF4-FFF2-40B4-BE49-F238E27FC236}">
                <a16:creationId xmlns:a16="http://schemas.microsoft.com/office/drawing/2014/main" id="{881E5977-BF6F-4CED-B34F-61592A57F766}"/>
              </a:ext>
            </a:extLst>
          </p:cNvPr>
          <p:cNvSpPr/>
          <p:nvPr/>
        </p:nvSpPr>
        <p:spPr>
          <a:xfrm>
            <a:off x="2743200" y="3961968"/>
            <a:ext cx="6293296" cy="698014"/>
          </a:xfrm>
          <a:prstGeom prst="rect">
            <a:avLst/>
          </a:prstGeom>
          <a:noFill/>
          <a:ln>
            <a:solidFill>
              <a:srgbClr val="00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Tree>
    <p:extLst>
      <p:ext uri="{BB962C8B-B14F-4D97-AF65-F5344CB8AC3E}">
        <p14:creationId xmlns:p14="http://schemas.microsoft.com/office/powerpoint/2010/main" val="162530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 calcmode="lin" valueType="num">
                                      <p:cBhvr additive="base">
                                        <p:cTn id="17" dur="500" fill="hold"/>
                                        <p:tgtEl>
                                          <p:spTgt spid="18"/>
                                        </p:tgtEl>
                                        <p:attrNameLst>
                                          <p:attrName>ppt_x</p:attrName>
                                        </p:attrNameLst>
                                      </p:cBhvr>
                                      <p:tavLst>
                                        <p:tav tm="0">
                                          <p:val>
                                            <p:strVal val="#ppt_x"/>
                                          </p:val>
                                        </p:tav>
                                        <p:tav tm="100000">
                                          <p:val>
                                            <p:strVal val="#ppt_x"/>
                                          </p:val>
                                        </p:tav>
                                      </p:tavLst>
                                    </p:anim>
                                    <p:anim calcmode="lin" valueType="num">
                                      <p:cBhvr additive="base">
                                        <p:cTn id="18" dur="500" fill="hold"/>
                                        <p:tgtEl>
                                          <p:spTgt spid="18"/>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22"/>
                                        </p:tgtEl>
                                        <p:attrNameLst>
                                          <p:attrName>style.visibility</p:attrName>
                                        </p:attrNameLst>
                                      </p:cBhvr>
                                      <p:to>
                                        <p:strVal val="visible"/>
                                      </p:to>
                                    </p:set>
                                    <p:anim calcmode="lin" valueType="num">
                                      <p:cBhvr additive="base">
                                        <p:cTn id="21" dur="500" fill="hold"/>
                                        <p:tgtEl>
                                          <p:spTgt spid="22"/>
                                        </p:tgtEl>
                                        <p:attrNameLst>
                                          <p:attrName>ppt_x</p:attrName>
                                        </p:attrNameLst>
                                      </p:cBhvr>
                                      <p:tavLst>
                                        <p:tav tm="0">
                                          <p:val>
                                            <p:strVal val="#ppt_x"/>
                                          </p:val>
                                        </p:tav>
                                        <p:tav tm="100000">
                                          <p:val>
                                            <p:strVal val="#ppt_x"/>
                                          </p:val>
                                        </p:tav>
                                      </p:tavLst>
                                    </p:anim>
                                    <p:anim calcmode="lin" valueType="num">
                                      <p:cBhvr additive="base">
                                        <p:cTn id="22" dur="500" fill="hold"/>
                                        <p:tgtEl>
                                          <p:spTgt spid="22"/>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16" grpId="0" animBg="1"/>
      <p:bldP spid="18" grpId="0" animBg="1"/>
      <p:bldP spid="22"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tângulo 7">
            <a:extLst>
              <a:ext uri="{FF2B5EF4-FFF2-40B4-BE49-F238E27FC236}">
                <a16:creationId xmlns:a16="http://schemas.microsoft.com/office/drawing/2014/main" id="{7547E827-ED65-4781-A379-EEDCCF9A7FCA}"/>
              </a:ext>
            </a:extLst>
          </p:cNvPr>
          <p:cNvSpPr/>
          <p:nvPr/>
        </p:nvSpPr>
        <p:spPr>
          <a:xfrm>
            <a:off x="107504" y="2657601"/>
            <a:ext cx="8912906" cy="56222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5">
            <a:extLst>
              <a:ext uri="{FF2B5EF4-FFF2-40B4-BE49-F238E27FC236}">
                <a16:creationId xmlns:a16="http://schemas.microsoft.com/office/drawing/2014/main" id="{A1458E54-F9B0-46AE-AE30-F02C52ED36AE}"/>
              </a:ext>
            </a:extLst>
          </p:cNvPr>
          <p:cNvSpPr/>
          <p:nvPr/>
        </p:nvSpPr>
        <p:spPr>
          <a:xfrm>
            <a:off x="108857" y="65314"/>
            <a:ext cx="8912906" cy="562221"/>
          </a:xfrm>
          <a:prstGeom prst="rect">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3" name="Objeto 1">
            <a:extLst>
              <a:ext uri="{FF2B5EF4-FFF2-40B4-BE49-F238E27FC236}">
                <a16:creationId xmlns:a16="http://schemas.microsoft.com/office/drawing/2014/main" id="{2AC1BA32-B7F2-4CDF-BA04-0CFF7042D4E4}"/>
              </a:ext>
            </a:extLst>
          </p:cNvPr>
          <p:cNvGraphicFramePr>
            <a:graphicFrameLocks noChangeAspect="1"/>
          </p:cNvGraphicFramePr>
          <p:nvPr>
            <p:extLst>
              <p:ext uri="{D42A27DB-BD31-4B8C-83A1-F6EECF244321}">
                <p14:modId xmlns:p14="http://schemas.microsoft.com/office/powerpoint/2010/main" val="2413312159"/>
              </p:ext>
            </p:extLst>
          </p:nvPr>
        </p:nvGraphicFramePr>
        <p:xfrm>
          <a:off x="209563" y="50800"/>
          <a:ext cx="8934437" cy="2449513"/>
        </p:xfrm>
        <a:graphic>
          <a:graphicData uri="http://schemas.openxmlformats.org/presentationml/2006/ole">
            <mc:AlternateContent xmlns:mc="http://schemas.openxmlformats.org/markup-compatibility/2006">
              <mc:Choice xmlns:v="urn:schemas-microsoft-com:vml" Requires="v">
                <p:oleObj name="Equation" r:id="rId2" imgW="4025880" imgH="1091880" progId="Equation.DSMT4">
                  <p:embed/>
                </p:oleObj>
              </mc:Choice>
              <mc:Fallback>
                <p:oleObj name="Equation" r:id="rId2" imgW="4025880" imgH="1091880" progId="Equation.DSMT4">
                  <p:embed/>
                  <p:pic>
                    <p:nvPicPr>
                      <p:cNvPr id="7" name="Objeto 1">
                        <a:extLst>
                          <a:ext uri="{FF2B5EF4-FFF2-40B4-BE49-F238E27FC236}">
                            <a16:creationId xmlns:a16="http://schemas.microsoft.com/office/drawing/2014/main" id="{A1A4FEA6-9FE2-4233-8D8A-B0337FF20689}"/>
                          </a:ext>
                        </a:extLst>
                      </p:cNvPr>
                      <p:cNvPicPr>
                        <a:picLocks noChangeAspect="1" noChangeArrowheads="1"/>
                      </p:cNvPicPr>
                      <p:nvPr/>
                    </p:nvPicPr>
                    <p:blipFill>
                      <a:blip r:embed="rId3"/>
                      <a:srcRect/>
                      <a:stretch>
                        <a:fillRect/>
                      </a:stretch>
                    </p:blipFill>
                    <p:spPr bwMode="auto">
                      <a:xfrm>
                        <a:off x="209563" y="50800"/>
                        <a:ext cx="8934437" cy="2449513"/>
                      </a:xfrm>
                      <a:prstGeom prst="rect">
                        <a:avLst/>
                      </a:prstGeom>
                      <a:noFill/>
                      <a:ln w="9525">
                        <a:noFill/>
                        <a:miter lim="800000"/>
                        <a:headEnd/>
                        <a:tailEnd/>
                      </a:ln>
                    </p:spPr>
                  </p:pic>
                </p:oleObj>
              </mc:Fallback>
            </mc:AlternateContent>
          </a:graphicData>
        </a:graphic>
      </p:graphicFrame>
      <p:graphicFrame>
        <p:nvGraphicFramePr>
          <p:cNvPr id="5" name="Objeto 1">
            <a:extLst>
              <a:ext uri="{FF2B5EF4-FFF2-40B4-BE49-F238E27FC236}">
                <a16:creationId xmlns:a16="http://schemas.microsoft.com/office/drawing/2014/main" id="{ACEFAA53-EBE4-40C7-B154-A17320421687}"/>
              </a:ext>
            </a:extLst>
          </p:cNvPr>
          <p:cNvGraphicFramePr>
            <a:graphicFrameLocks noChangeAspect="1"/>
          </p:cNvGraphicFramePr>
          <p:nvPr>
            <p:extLst>
              <p:ext uri="{D42A27DB-BD31-4B8C-83A1-F6EECF244321}">
                <p14:modId xmlns:p14="http://schemas.microsoft.com/office/powerpoint/2010/main" val="123770847"/>
              </p:ext>
            </p:extLst>
          </p:nvPr>
        </p:nvGraphicFramePr>
        <p:xfrm>
          <a:off x="193675" y="2643188"/>
          <a:ext cx="8828088" cy="2449512"/>
        </p:xfrm>
        <a:graphic>
          <a:graphicData uri="http://schemas.openxmlformats.org/presentationml/2006/ole">
            <mc:AlternateContent xmlns:mc="http://schemas.openxmlformats.org/markup-compatibility/2006">
              <mc:Choice xmlns:v="urn:schemas-microsoft-com:vml" Requires="v">
                <p:oleObj name="Equation" r:id="rId4" imgW="3898800" imgH="1091880" progId="Equation.DSMT4">
                  <p:embed/>
                </p:oleObj>
              </mc:Choice>
              <mc:Fallback>
                <p:oleObj name="Equation" r:id="rId4" imgW="3898800" imgH="1091880" progId="Equation.DSMT4">
                  <p:embed/>
                  <p:pic>
                    <p:nvPicPr>
                      <p:cNvPr id="3" name="Objeto 1">
                        <a:extLst>
                          <a:ext uri="{FF2B5EF4-FFF2-40B4-BE49-F238E27FC236}">
                            <a16:creationId xmlns:a16="http://schemas.microsoft.com/office/drawing/2014/main" id="{2AC1BA32-B7F2-4CDF-BA04-0CFF7042D4E4}"/>
                          </a:ext>
                        </a:extLst>
                      </p:cNvPr>
                      <p:cNvPicPr>
                        <a:picLocks noChangeAspect="1" noChangeArrowheads="1"/>
                      </p:cNvPicPr>
                      <p:nvPr/>
                    </p:nvPicPr>
                    <p:blipFill>
                      <a:blip r:embed="rId5"/>
                      <a:srcRect/>
                      <a:stretch>
                        <a:fillRect/>
                      </a:stretch>
                    </p:blipFill>
                    <p:spPr bwMode="auto">
                      <a:xfrm>
                        <a:off x="193675" y="2643188"/>
                        <a:ext cx="8828088" cy="2449512"/>
                      </a:xfrm>
                      <a:prstGeom prst="rect">
                        <a:avLst/>
                      </a:prstGeom>
                      <a:noFill/>
                      <a:ln w="9525">
                        <a:noFill/>
                        <a:miter lim="800000"/>
                        <a:headEnd/>
                        <a:tailEnd/>
                      </a:ln>
                    </p:spPr>
                  </p:pic>
                </p:oleObj>
              </mc:Fallback>
            </mc:AlternateContent>
          </a:graphicData>
        </a:graphic>
      </p:graphicFrame>
    </p:spTree>
    <p:extLst>
      <p:ext uri="{BB962C8B-B14F-4D97-AF65-F5344CB8AC3E}">
        <p14:creationId xmlns:p14="http://schemas.microsoft.com/office/powerpoint/2010/main" val="1796552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500" fill="hold"/>
                                        <p:tgtEl>
                                          <p:spTgt spid="3"/>
                                        </p:tgtEl>
                                        <p:attrNameLst>
                                          <p:attrName>ppt_x</p:attrName>
                                        </p:attrNameLst>
                                      </p:cBhvr>
                                      <p:tavLst>
                                        <p:tav tm="0">
                                          <p:val>
                                            <p:strVal val="#ppt_x"/>
                                          </p:val>
                                        </p:tav>
                                        <p:tav tm="100000">
                                          <p:val>
                                            <p:strVal val="#ppt_x"/>
                                          </p:val>
                                        </p:tav>
                                      </p:tavLst>
                                    </p:anim>
                                    <p:anim calcmode="lin" valueType="num">
                                      <p:cBhvr additive="base">
                                        <p:cTn id="12"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 calcmode="lin" valueType="num">
                                      <p:cBhvr additive="base">
                                        <p:cTn id="17" dur="500" fill="hold"/>
                                        <p:tgtEl>
                                          <p:spTgt spid="8"/>
                                        </p:tgtEl>
                                        <p:attrNameLst>
                                          <p:attrName>ppt_x</p:attrName>
                                        </p:attrNameLst>
                                      </p:cBhvr>
                                      <p:tavLst>
                                        <p:tav tm="0">
                                          <p:val>
                                            <p:strVal val="#ppt_x"/>
                                          </p:val>
                                        </p:tav>
                                        <p:tav tm="100000">
                                          <p:val>
                                            <p:strVal val="#ppt_x"/>
                                          </p:val>
                                        </p:tav>
                                      </p:tavLst>
                                    </p:anim>
                                    <p:anim calcmode="lin" valueType="num">
                                      <p:cBhvr additive="base">
                                        <p:cTn id="18" dur="500" fill="hold"/>
                                        <p:tgtEl>
                                          <p:spTgt spid="8"/>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500" fill="hold"/>
                                        <p:tgtEl>
                                          <p:spTgt spid="5"/>
                                        </p:tgtEl>
                                        <p:attrNameLst>
                                          <p:attrName>ppt_x</p:attrName>
                                        </p:attrNameLst>
                                      </p:cBhvr>
                                      <p:tavLst>
                                        <p:tav tm="0">
                                          <p:val>
                                            <p:strVal val="#ppt_x"/>
                                          </p:val>
                                        </p:tav>
                                        <p:tav tm="100000">
                                          <p:val>
                                            <p:strVal val="#ppt_x"/>
                                          </p:val>
                                        </p:tav>
                                      </p:tavLst>
                                    </p:anim>
                                    <p:anim calcmode="lin" valueType="num">
                                      <p:cBhvr additive="base">
                                        <p:cTn id="2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tângulo 10">
            <a:extLst>
              <a:ext uri="{FF2B5EF4-FFF2-40B4-BE49-F238E27FC236}">
                <a16:creationId xmlns:a16="http://schemas.microsoft.com/office/drawing/2014/main" id="{36B5761F-DD74-4B65-982A-B8A42BF8B407}"/>
              </a:ext>
            </a:extLst>
          </p:cNvPr>
          <p:cNvSpPr/>
          <p:nvPr/>
        </p:nvSpPr>
        <p:spPr>
          <a:xfrm>
            <a:off x="3347864" y="843558"/>
            <a:ext cx="2954964" cy="829025"/>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8">
            <a:extLst>
              <a:ext uri="{FF2B5EF4-FFF2-40B4-BE49-F238E27FC236}">
                <a16:creationId xmlns:a16="http://schemas.microsoft.com/office/drawing/2014/main" id="{E1D910C1-A314-4DF4-87C3-7268408D70E5}"/>
              </a:ext>
            </a:extLst>
          </p:cNvPr>
          <p:cNvSpPr/>
          <p:nvPr/>
        </p:nvSpPr>
        <p:spPr>
          <a:xfrm>
            <a:off x="611560" y="836855"/>
            <a:ext cx="2304256" cy="829025"/>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CaixaDeTexto 1">
            <a:extLst>
              <a:ext uri="{FF2B5EF4-FFF2-40B4-BE49-F238E27FC236}">
                <a16:creationId xmlns:a16="http://schemas.microsoft.com/office/drawing/2014/main" id="{9DD16A66-AEFB-4BED-9EB0-89DB16A18AB3}"/>
              </a:ext>
            </a:extLst>
          </p:cNvPr>
          <p:cNvSpPr txBox="1"/>
          <p:nvPr/>
        </p:nvSpPr>
        <p:spPr>
          <a:xfrm>
            <a:off x="179512" y="51470"/>
            <a:ext cx="8784976" cy="4278094"/>
          </a:xfrm>
          <a:prstGeom prst="rect">
            <a:avLst/>
          </a:prstGeom>
          <a:noFill/>
        </p:spPr>
        <p:txBody>
          <a:bodyPr wrap="square">
            <a:spAutoFit/>
          </a:bodyPr>
          <a:lstStyle/>
          <a:p>
            <a:pPr algn="just"/>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A razão de sacrifício (ou taxa de sacrifício) da desinflação em termos de excesso de desemprego é maior no país A.</a:t>
            </a:r>
          </a:p>
          <a:p>
            <a:pPr algn="just"/>
            <a:endParaRPr lang="pt-BR" sz="2000" dirty="0">
              <a:latin typeface="Arial" panose="020B0604020202020204" pitchFamily="34" charset="0"/>
              <a:cs typeface="Arial" panose="020B0604020202020204" pitchFamily="34" charset="0"/>
            </a:endParaRPr>
          </a:p>
          <a:p>
            <a:pPr algn="just"/>
            <a:endParaRPr lang="pt-BR" sz="2000" b="0" i="0" dirty="0">
              <a:effectLst/>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algn="just"/>
            <a:endParaRPr lang="pt-BR" sz="2000" b="0" i="0" dirty="0">
              <a:effectLst/>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algn="just"/>
            <a:endParaRPr lang="pt-BR" sz="1200" b="0" i="0" dirty="0">
              <a:effectLst/>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No país B, as empresas ajustam o emprego mais que proporcionalmente em resposta aos desvios do crescimento do produto em relação ao crescimento normal.</a:t>
            </a:r>
          </a:p>
        </p:txBody>
      </p:sp>
      <p:sp>
        <p:nvSpPr>
          <p:cNvPr id="6" name="CaixaDeTexto 5">
            <a:extLst>
              <a:ext uri="{FF2B5EF4-FFF2-40B4-BE49-F238E27FC236}">
                <a16:creationId xmlns:a16="http://schemas.microsoft.com/office/drawing/2014/main" id="{4CEAC3AB-1A51-4465-B47B-D78CB849E2A5}"/>
              </a:ext>
            </a:extLst>
          </p:cNvPr>
          <p:cNvSpPr txBox="1"/>
          <p:nvPr/>
        </p:nvSpPr>
        <p:spPr>
          <a:xfrm>
            <a:off x="5148064"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7" name="CaixaDeTexto 6">
            <a:extLst>
              <a:ext uri="{FF2B5EF4-FFF2-40B4-BE49-F238E27FC236}">
                <a16:creationId xmlns:a16="http://schemas.microsoft.com/office/drawing/2014/main" id="{D49B2050-5149-4B93-B92F-7D9574C70987}"/>
              </a:ext>
            </a:extLst>
          </p:cNvPr>
          <p:cNvSpPr txBox="1"/>
          <p:nvPr/>
        </p:nvSpPr>
        <p:spPr>
          <a:xfrm>
            <a:off x="2555776" y="3867894"/>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graphicFrame>
        <p:nvGraphicFramePr>
          <p:cNvPr id="8" name="Object 11">
            <a:extLst>
              <a:ext uri="{FF2B5EF4-FFF2-40B4-BE49-F238E27FC236}">
                <a16:creationId xmlns:a16="http://schemas.microsoft.com/office/drawing/2014/main" id="{2BD0A83F-7E15-4729-B48F-4DB3C43A885C}"/>
              </a:ext>
            </a:extLst>
          </p:cNvPr>
          <p:cNvGraphicFramePr>
            <a:graphicFrameLocks noGrp="1" noChangeAspect="1"/>
          </p:cNvGraphicFramePr>
          <p:nvPr>
            <p:extLst>
              <p:ext uri="{D42A27DB-BD31-4B8C-83A1-F6EECF244321}">
                <p14:modId xmlns:p14="http://schemas.microsoft.com/office/powerpoint/2010/main" val="2436806852"/>
              </p:ext>
            </p:extLst>
          </p:nvPr>
        </p:nvGraphicFramePr>
        <p:xfrm>
          <a:off x="323527" y="836855"/>
          <a:ext cx="5979301" cy="829025"/>
        </p:xfrm>
        <a:graphic>
          <a:graphicData uri="http://schemas.openxmlformats.org/presentationml/2006/ole">
            <mc:AlternateContent xmlns:mc="http://schemas.openxmlformats.org/markup-compatibility/2006">
              <mc:Choice xmlns:v="urn:schemas-microsoft-com:vml" Requires="v">
                <p:oleObj name="Equation" r:id="rId2" imgW="2781000" imgH="406080" progId="Equation.DSMT4">
                  <p:embed/>
                </p:oleObj>
              </mc:Choice>
              <mc:Fallback>
                <p:oleObj name="Equation" r:id="rId2" imgW="2781000" imgH="406080" progId="Equation.DSMT4">
                  <p:embed/>
                  <p:pic>
                    <p:nvPicPr>
                      <p:cNvPr id="6" name="Object 11">
                        <a:extLst>
                          <a:ext uri="{FF2B5EF4-FFF2-40B4-BE49-F238E27FC236}">
                            <a16:creationId xmlns:a16="http://schemas.microsoft.com/office/drawing/2014/main" id="{896E5F31-84C0-49A6-9FE5-5F13B68EA943}"/>
                          </a:ext>
                        </a:extLst>
                      </p:cNvPr>
                      <p:cNvPicPr>
                        <a:picLocks noGrp="1" noChangeAspect="1" noChangeArrowheads="1"/>
                      </p:cNvPicPr>
                      <p:nvPr/>
                    </p:nvPicPr>
                    <p:blipFill>
                      <a:blip r:embed="rId3"/>
                      <a:srcRect/>
                      <a:stretch>
                        <a:fillRect/>
                      </a:stretch>
                    </p:blipFill>
                    <p:spPr bwMode="auto">
                      <a:xfrm>
                        <a:off x="323527" y="836855"/>
                        <a:ext cx="5979301" cy="829025"/>
                      </a:xfrm>
                      <a:prstGeom prst="rect">
                        <a:avLst/>
                      </a:prstGeom>
                      <a:noFill/>
                      <a:ln>
                        <a:noFill/>
                      </a:ln>
                      <a:effectLst/>
                    </p:spPr>
                  </p:pic>
                </p:oleObj>
              </mc:Fallback>
            </mc:AlternateContent>
          </a:graphicData>
        </a:graphic>
      </p:graphicFrame>
      <p:sp>
        <p:nvSpPr>
          <p:cNvPr id="12" name="CaixaDeTexto 11">
            <a:extLst>
              <a:ext uri="{FF2B5EF4-FFF2-40B4-BE49-F238E27FC236}">
                <a16:creationId xmlns:a16="http://schemas.microsoft.com/office/drawing/2014/main" id="{3488B2F5-699A-49BF-B5CF-C8181ECF8293}"/>
              </a:ext>
            </a:extLst>
          </p:cNvPr>
          <p:cNvSpPr txBox="1"/>
          <p:nvPr/>
        </p:nvSpPr>
        <p:spPr>
          <a:xfrm>
            <a:off x="539553" y="1779662"/>
            <a:ext cx="8424936" cy="1323439"/>
          </a:xfrm>
          <a:prstGeom prst="rect">
            <a:avLst/>
          </a:prstGeom>
          <a:noFill/>
        </p:spPr>
        <p:txBody>
          <a:bodyPr wrap="square" rtlCol="0">
            <a:spAutoFit/>
          </a:bodyPr>
          <a:lstStyle/>
          <a:p>
            <a:pPr marL="342900" indent="-342900" algn="just">
              <a:buSzPct val="105000"/>
              <a:buFont typeface="Arial" panose="020B0604020202020204" pitchFamily="34" charset="0"/>
              <a:buChar char="•"/>
            </a:pPr>
            <a:r>
              <a:rPr lang="pt-BR" sz="2000" dirty="0">
                <a:latin typeface="Arial" panose="020B0604020202020204" pitchFamily="34" charset="0"/>
                <a:cs typeface="Arial" panose="020B0604020202020204" pitchFamily="34" charset="0"/>
              </a:rPr>
              <a:t>A razão de sacrifício na economia A </a:t>
            </a:r>
            <a:r>
              <a:rPr lang="pt-BR" sz="2000" b="1" dirty="0">
                <a:latin typeface="Arial" panose="020B0604020202020204" pitchFamily="34" charset="0"/>
                <a:cs typeface="Arial" panose="020B0604020202020204" pitchFamily="34" charset="0"/>
              </a:rPr>
              <a:t>é menor</a:t>
            </a:r>
            <a:r>
              <a:rPr lang="pt-BR" sz="2000" dirty="0">
                <a:latin typeface="Arial" panose="020B0604020202020204" pitchFamily="34" charset="0"/>
                <a:cs typeface="Arial" panose="020B0604020202020204" pitchFamily="34" charset="0"/>
              </a:rPr>
              <a:t>; uma redução da inflação de 1 </a:t>
            </a:r>
            <a:r>
              <a:rPr lang="pt-BR" sz="2000" dirty="0" err="1">
                <a:latin typeface="Arial" panose="020B0604020202020204" pitchFamily="34" charset="0"/>
                <a:cs typeface="Arial" panose="020B0604020202020204" pitchFamily="34" charset="0"/>
              </a:rPr>
              <a:t>p.p</a:t>
            </a:r>
            <a:r>
              <a:rPr lang="pt-BR" sz="2000" dirty="0">
                <a:latin typeface="Arial" panose="020B0604020202020204" pitchFamily="34" charset="0"/>
                <a:cs typeface="Arial" panose="020B0604020202020204" pitchFamily="34" charset="0"/>
              </a:rPr>
              <a:t>. exige 1 </a:t>
            </a:r>
            <a:r>
              <a:rPr lang="pt-BR" sz="2000" dirty="0" err="1">
                <a:latin typeface="Arial" panose="020B0604020202020204" pitchFamily="34" charset="0"/>
                <a:cs typeface="Arial" panose="020B0604020202020204" pitchFamily="34" charset="0"/>
              </a:rPr>
              <a:t>p.p</a:t>
            </a:r>
            <a:r>
              <a:rPr lang="pt-BR" sz="2000" dirty="0">
                <a:latin typeface="Arial" panose="020B0604020202020204" pitchFamily="34" charset="0"/>
                <a:cs typeface="Arial" panose="020B0604020202020204" pitchFamily="34" charset="0"/>
              </a:rPr>
              <a:t>. a mais de desemprego. No caso da economia B, para reduzir a inflação em 1 </a:t>
            </a:r>
            <a:r>
              <a:rPr lang="pt-BR" sz="2000" dirty="0" err="1">
                <a:latin typeface="Arial" panose="020B0604020202020204" pitchFamily="34" charset="0"/>
                <a:cs typeface="Arial" panose="020B0604020202020204" pitchFamily="34" charset="0"/>
              </a:rPr>
              <a:t>p.p</a:t>
            </a:r>
            <a:r>
              <a:rPr lang="pt-BR" sz="2000" dirty="0">
                <a:latin typeface="Arial" panose="020B0604020202020204" pitchFamily="34" charset="0"/>
                <a:cs typeface="Arial" panose="020B0604020202020204" pitchFamily="34" charset="0"/>
              </a:rPr>
              <a:t>. a taxa de desemprego deve aumentar 1,5 </a:t>
            </a:r>
            <a:r>
              <a:rPr lang="pt-BR" sz="2000" dirty="0" err="1">
                <a:latin typeface="Arial" panose="020B0604020202020204" pitchFamily="34" charset="0"/>
                <a:cs typeface="Arial" panose="020B0604020202020204" pitchFamily="34" charset="0"/>
              </a:rPr>
              <a:t>p.p</a:t>
            </a:r>
            <a:r>
              <a:rPr lang="pt-BR" sz="2000" dirty="0">
                <a:latin typeface="Arial" panose="020B0604020202020204" pitchFamily="34" charset="0"/>
                <a:cs typeface="Arial" panose="020B0604020202020204" pitchFamily="34" charset="0"/>
              </a:rPr>
              <a:t>.</a:t>
            </a:r>
          </a:p>
        </p:txBody>
      </p:sp>
      <p:sp>
        <p:nvSpPr>
          <p:cNvPr id="14" name="CaixaDeTexto 13">
            <a:extLst>
              <a:ext uri="{FF2B5EF4-FFF2-40B4-BE49-F238E27FC236}">
                <a16:creationId xmlns:a16="http://schemas.microsoft.com/office/drawing/2014/main" id="{469B6287-0517-4A46-91B2-A8DB8FB3A379}"/>
              </a:ext>
            </a:extLst>
          </p:cNvPr>
          <p:cNvSpPr txBox="1"/>
          <p:nvPr/>
        </p:nvSpPr>
        <p:spPr>
          <a:xfrm>
            <a:off x="539552" y="4259872"/>
            <a:ext cx="8424936" cy="430887"/>
          </a:xfrm>
          <a:prstGeom prst="rect">
            <a:avLst/>
          </a:prstGeom>
          <a:noFill/>
        </p:spPr>
        <p:txBody>
          <a:bodyPr wrap="square" rtlCol="0">
            <a:spAutoFit/>
          </a:bodyPr>
          <a:lstStyle/>
          <a:p>
            <a:pPr marL="342900" indent="-342900" algn="just">
              <a:buSzPct val="105000"/>
              <a:buFont typeface="Arial" panose="020B0604020202020204" pitchFamily="34" charset="0"/>
              <a:buChar char="•"/>
            </a:pPr>
            <a:r>
              <a:rPr lang="pt-BR" sz="2000" dirty="0">
                <a:latin typeface="Arial" panose="020B0604020202020204" pitchFamily="34" charset="0"/>
                <a:cs typeface="Arial" panose="020B0604020202020204" pitchFamily="34" charset="0"/>
              </a:rPr>
              <a:t>Como vimos, </a:t>
            </a:r>
            <a:r>
              <a:rPr lang="pt-BR" sz="2200" i="1" dirty="0" err="1">
                <a:latin typeface="Symbol" panose="05050102010706020507" pitchFamily="18" charset="2"/>
                <a:cs typeface="Arial" panose="020B0604020202020204" pitchFamily="34" charset="0"/>
              </a:rPr>
              <a:t>b</a:t>
            </a:r>
            <a:r>
              <a:rPr lang="pt-BR" sz="1200" i="1" dirty="0" err="1">
                <a:latin typeface="Arial" panose="020B0604020202020204" pitchFamily="34" charset="0"/>
                <a:cs typeface="Arial" panose="020B0604020202020204" pitchFamily="34" charset="0"/>
              </a:rPr>
              <a:t>A</a:t>
            </a:r>
            <a:r>
              <a:rPr lang="pt-BR" sz="2000" dirty="0">
                <a:latin typeface="Arial" panose="020B0604020202020204" pitchFamily="34" charset="0"/>
                <a:cs typeface="Arial" panose="020B0604020202020204" pitchFamily="34" charset="0"/>
              </a:rPr>
              <a:t> (0,5) &gt; </a:t>
            </a:r>
            <a:r>
              <a:rPr lang="pt-BR" sz="2200" i="1" dirty="0" err="1">
                <a:latin typeface="Symbol" panose="05050102010706020507" pitchFamily="18" charset="2"/>
                <a:cs typeface="Arial" panose="020B0604020202020204" pitchFamily="34" charset="0"/>
              </a:rPr>
              <a:t>b</a:t>
            </a:r>
            <a:r>
              <a:rPr lang="pt-BR" sz="1200" i="1" dirty="0" err="1">
                <a:latin typeface="Arial" panose="020B0604020202020204" pitchFamily="34" charset="0"/>
                <a:cs typeface="Arial" panose="020B0604020202020204" pitchFamily="34" charset="0"/>
              </a:rPr>
              <a:t>B</a:t>
            </a:r>
            <a:r>
              <a:rPr lang="pt-BR" sz="2000" dirty="0">
                <a:latin typeface="Arial" panose="020B0604020202020204" pitchFamily="34" charset="0"/>
                <a:cs typeface="Arial" panose="020B0604020202020204" pitchFamily="34" charset="0"/>
              </a:rPr>
              <a:t> (0,4)</a:t>
            </a:r>
          </a:p>
        </p:txBody>
      </p:sp>
    </p:spTree>
    <p:extLst>
      <p:ext uri="{BB962C8B-B14F-4D97-AF65-F5344CB8AC3E}">
        <p14:creationId xmlns:p14="http://schemas.microsoft.com/office/powerpoint/2010/main" val="91950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500" fill="hold"/>
                                        <p:tgtEl>
                                          <p:spTgt spid="11"/>
                                        </p:tgtEl>
                                        <p:attrNameLst>
                                          <p:attrName>ppt_x</p:attrName>
                                        </p:attrNameLst>
                                      </p:cBhvr>
                                      <p:tavLst>
                                        <p:tav tm="0">
                                          <p:val>
                                            <p:strVal val="#ppt_x"/>
                                          </p:val>
                                        </p:tav>
                                        <p:tav tm="100000">
                                          <p:val>
                                            <p:strVal val="#ppt_x"/>
                                          </p:val>
                                        </p:tav>
                                      </p:tavLst>
                                    </p:anim>
                                    <p:anim calcmode="lin" valueType="num">
                                      <p:cBhvr additive="base">
                                        <p:cTn id="8" dur="500" fill="hold"/>
                                        <p:tgtEl>
                                          <p:spTgt spid="11"/>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additive="base">
                                        <p:cTn id="23" dur="500" fill="hold"/>
                                        <p:tgtEl>
                                          <p:spTgt spid="12"/>
                                        </p:tgtEl>
                                        <p:attrNameLst>
                                          <p:attrName>ppt_x</p:attrName>
                                        </p:attrNameLst>
                                      </p:cBhvr>
                                      <p:tavLst>
                                        <p:tav tm="0">
                                          <p:val>
                                            <p:strVal val="#ppt_x"/>
                                          </p:val>
                                        </p:tav>
                                        <p:tav tm="100000">
                                          <p:val>
                                            <p:strVal val="#ppt_x"/>
                                          </p:val>
                                        </p:tav>
                                      </p:tavLst>
                                    </p:anim>
                                    <p:anim calcmode="lin" valueType="num">
                                      <p:cBhvr additive="base">
                                        <p:cTn id="2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 calcmode="lin" valueType="num">
                                      <p:cBhvr additive="base">
                                        <p:cTn id="29" dur="500" fill="hold"/>
                                        <p:tgtEl>
                                          <p:spTgt spid="7"/>
                                        </p:tgtEl>
                                        <p:attrNameLst>
                                          <p:attrName>ppt_x</p:attrName>
                                        </p:attrNameLst>
                                      </p:cBhvr>
                                      <p:tavLst>
                                        <p:tav tm="0">
                                          <p:val>
                                            <p:strVal val="#ppt_x"/>
                                          </p:val>
                                        </p:tav>
                                        <p:tav tm="100000">
                                          <p:val>
                                            <p:strVal val="#ppt_x"/>
                                          </p:val>
                                        </p:tav>
                                      </p:tavLst>
                                    </p:anim>
                                    <p:anim calcmode="lin" valueType="num">
                                      <p:cBhvr additive="base">
                                        <p:cTn id="30" dur="500" fill="hold"/>
                                        <p:tgtEl>
                                          <p:spTgt spid="7"/>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 calcmode="lin" valueType="num">
                                      <p:cBhvr additive="base">
                                        <p:cTn id="33" dur="500" fill="hold"/>
                                        <p:tgtEl>
                                          <p:spTgt spid="14"/>
                                        </p:tgtEl>
                                        <p:attrNameLst>
                                          <p:attrName>ppt_x</p:attrName>
                                        </p:attrNameLst>
                                      </p:cBhvr>
                                      <p:tavLst>
                                        <p:tav tm="0">
                                          <p:val>
                                            <p:strVal val="#ppt_x"/>
                                          </p:val>
                                        </p:tav>
                                        <p:tav tm="100000">
                                          <p:val>
                                            <p:strVal val="#ppt_x"/>
                                          </p:val>
                                        </p:tav>
                                      </p:tavLst>
                                    </p:anim>
                                    <p:anim calcmode="lin" valueType="num">
                                      <p:cBhvr additive="base">
                                        <p:cTn id="34"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9" grpId="0" animBg="1"/>
      <p:bldP spid="6" grpId="0"/>
      <p:bldP spid="7" grpId="0"/>
      <p:bldP spid="12" grpId="0"/>
      <p:bldP spid="14"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a:extLst>
              <a:ext uri="{FF2B5EF4-FFF2-40B4-BE49-F238E27FC236}">
                <a16:creationId xmlns:a16="http://schemas.microsoft.com/office/drawing/2014/main" id="{E0725D56-9236-47C7-B707-D2A0D841E18C}"/>
              </a:ext>
            </a:extLst>
          </p:cNvPr>
          <p:cNvSpPr txBox="1"/>
          <p:nvPr/>
        </p:nvSpPr>
        <p:spPr>
          <a:xfrm>
            <a:off x="179512" y="51470"/>
            <a:ext cx="8784976" cy="707886"/>
          </a:xfrm>
          <a:prstGeom prst="rect">
            <a:avLst/>
          </a:prstGeom>
          <a:noFill/>
        </p:spPr>
        <p:txBody>
          <a:bodyPr wrap="square">
            <a:spAutoFit/>
          </a:bodyPr>
          <a:lstStyle/>
          <a:p>
            <a:pPr algn="just"/>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a:t>
            </a:r>
            <a:r>
              <a:rPr lang="pt-BR" sz="2000" b="0" i="0" dirty="0">
                <a:effectLst/>
                <a:latin typeface="Arial" panose="020B0604020202020204" pitchFamily="34" charset="0"/>
                <a:cs typeface="Arial" panose="020B0604020202020204" pitchFamily="34" charset="0"/>
              </a:rPr>
              <a:t>As trajetórias das variáveis macroeconômicas dos planos de desinflação dos dois países estão sujeitas à Crítica de Lucas.</a:t>
            </a:r>
            <a:r>
              <a:rPr lang="pt-BR" sz="2000" dirty="0">
                <a:latin typeface="Arial" panose="020B0604020202020204" pitchFamily="34" charset="0"/>
                <a:cs typeface="Arial" panose="020B0604020202020204" pitchFamily="34" charset="0"/>
              </a:rPr>
              <a:t> </a:t>
            </a:r>
          </a:p>
        </p:txBody>
      </p:sp>
      <p:sp>
        <p:nvSpPr>
          <p:cNvPr id="5" name="CaixaDeTexto 4">
            <a:extLst>
              <a:ext uri="{FF2B5EF4-FFF2-40B4-BE49-F238E27FC236}">
                <a16:creationId xmlns:a16="http://schemas.microsoft.com/office/drawing/2014/main" id="{4A78F797-08F2-4AC1-80D4-CC38023A5ACC}"/>
              </a:ext>
            </a:extLst>
          </p:cNvPr>
          <p:cNvSpPr txBox="1"/>
          <p:nvPr/>
        </p:nvSpPr>
        <p:spPr>
          <a:xfrm>
            <a:off x="5868144" y="339502"/>
            <a:ext cx="360040"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10" name="CaixaDeTexto 9">
            <a:extLst>
              <a:ext uri="{FF2B5EF4-FFF2-40B4-BE49-F238E27FC236}">
                <a16:creationId xmlns:a16="http://schemas.microsoft.com/office/drawing/2014/main" id="{B04976D2-9E37-406F-8134-16F5A1F40FB0}"/>
              </a:ext>
            </a:extLst>
          </p:cNvPr>
          <p:cNvSpPr txBox="1"/>
          <p:nvPr/>
        </p:nvSpPr>
        <p:spPr>
          <a:xfrm>
            <a:off x="179512" y="843558"/>
            <a:ext cx="8784976" cy="1631216"/>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Mesmo considerando que a “desinflação” seja anunciada, a expectativa de inflação não foi afetada (ao menos não na mesma magnitude). Com isso, tivemos a taxa de inflação maior que a expectativa de inflação (e a taxa de desemprego maior que a natural) durante o processo de desinflação.</a:t>
            </a:r>
          </a:p>
        </p:txBody>
      </p:sp>
    </p:spTree>
    <p:extLst>
      <p:ext uri="{BB962C8B-B14F-4D97-AF65-F5344CB8AC3E}">
        <p14:creationId xmlns:p14="http://schemas.microsoft.com/office/powerpoint/2010/main" val="627466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A466DDA3-407A-4127-AE16-77EF71C6AEB8}"/>
              </a:ext>
            </a:extLst>
          </p:cNvPr>
          <p:cNvSpPr txBox="1"/>
          <p:nvPr/>
        </p:nvSpPr>
        <p:spPr>
          <a:xfrm>
            <a:off x="107504" y="51470"/>
            <a:ext cx="8856984" cy="4647426"/>
          </a:xfrm>
          <a:prstGeom prst="rect">
            <a:avLst/>
          </a:prstGeom>
          <a:noFill/>
        </p:spPr>
        <p:txBody>
          <a:bodyPr wrap="square" rtlCol="0">
            <a:spAutoFit/>
          </a:bodyPr>
          <a:lstStyle/>
          <a:p>
            <a:pPr algn="just"/>
            <a:r>
              <a:rPr lang="pt-BR" sz="2400" b="1" dirty="0">
                <a:latin typeface="Arial" panose="020B0604020202020204" pitchFamily="34" charset="0"/>
                <a:cs typeface="Arial" panose="020B0604020202020204" pitchFamily="34" charset="0"/>
              </a:rPr>
              <a:t>5) QUESTÃO 12 - 2019</a:t>
            </a:r>
          </a:p>
          <a:p>
            <a:pPr algn="just"/>
            <a:endParaRPr lang="pt-BR" sz="600" b="1" dirty="0">
              <a:latin typeface="Arial" panose="020B0604020202020204" pitchFamily="34" charset="0"/>
              <a:cs typeface="Arial" panose="020B0604020202020204" pitchFamily="34" charset="0"/>
            </a:endParaRPr>
          </a:p>
          <a:p>
            <a:pPr algn="just"/>
            <a:r>
              <a:rPr lang="pt-BR" sz="2000" dirty="0">
                <a:latin typeface="Arial" panose="020B0604020202020204" pitchFamily="34" charset="0"/>
                <a:cs typeface="Arial" panose="020B0604020202020204" pitchFamily="34" charset="0"/>
              </a:rPr>
              <a:t>Avalie os itens abaixo como verdadeiros ou falsos baseando-se no Modelo de Preços Rígidos e/ou na Curva de Oferta de Lucas (Modelo de Informação Imperfeita), com curvas traçadas no plano produto </a:t>
            </a:r>
            <a:r>
              <a:rPr lang="pt-BR" sz="2000" i="1" dirty="0">
                <a:latin typeface="Arial" panose="020B0604020202020204" pitchFamily="34" charset="0"/>
                <a:cs typeface="Arial" panose="020B0604020202020204" pitchFamily="34" charset="0"/>
              </a:rPr>
              <a:t>versus</a:t>
            </a:r>
            <a:r>
              <a:rPr lang="pt-BR" sz="2000" dirty="0">
                <a:latin typeface="Arial" panose="020B0604020202020204" pitchFamily="34" charset="0"/>
                <a:cs typeface="Arial" panose="020B0604020202020204" pitchFamily="34" charset="0"/>
              </a:rPr>
              <a:t> nível geral de preços:</a:t>
            </a:r>
          </a:p>
          <a:p>
            <a:pPr algn="just"/>
            <a:endParaRPr lang="pt-BR" sz="2000" dirty="0">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algn="just"/>
            <a:endParaRPr lang="pt-BR" sz="2000" dirty="0">
              <a:latin typeface="Arial" panose="020B0604020202020204" pitchFamily="34" charset="0"/>
              <a:cs typeface="Arial" panose="020B0604020202020204" pitchFamily="34" charset="0"/>
            </a:endParaRPr>
          </a:p>
          <a:p>
            <a:pPr algn="just"/>
            <a:endParaRPr lang="pt-BR" sz="600" dirty="0">
              <a:latin typeface="Arial" panose="020B0604020202020204" pitchFamily="34" charset="0"/>
              <a:cs typeface="Arial" panose="020B0604020202020204" pitchFamily="34" charset="0"/>
            </a:endParaRPr>
          </a:p>
          <a:p>
            <a:pPr algn="just"/>
            <a:r>
              <a:rPr lang="pt-BR" sz="2000" b="1" dirty="0">
                <a:latin typeface="Arial" panose="020B0604020202020204" pitchFamily="34" charset="0"/>
                <a:cs typeface="Arial" panose="020B0604020202020204" pitchFamily="34" charset="0"/>
              </a:rPr>
              <a:t>0)</a:t>
            </a:r>
            <a:r>
              <a:rPr lang="pt-BR" sz="2000" dirty="0">
                <a:latin typeface="Arial" panose="020B0604020202020204" pitchFamily="34" charset="0"/>
                <a:cs typeface="Arial" panose="020B0604020202020204" pitchFamily="34" charset="0"/>
              </a:rPr>
              <a:t> Na Curva de Oferta de Lucas não há firma com poder de mercado.</a:t>
            </a:r>
          </a:p>
          <a:p>
            <a:pPr lvl="0" algn="just" fontAlgn="base"/>
            <a:r>
              <a:rPr lang="pt-BR" sz="2000" b="1" dirty="0">
                <a:latin typeface="Arial" panose="020B0604020202020204" pitchFamily="34" charset="0"/>
                <a:cs typeface="Arial" panose="020B0604020202020204" pitchFamily="34" charset="0"/>
              </a:rPr>
              <a:t>1)</a:t>
            </a:r>
            <a:r>
              <a:rPr lang="pt-BR" sz="2000" dirty="0">
                <a:latin typeface="Arial" panose="020B0604020202020204" pitchFamily="34" charset="0"/>
                <a:cs typeface="Arial" panose="020B0604020202020204" pitchFamily="34" charset="0"/>
              </a:rPr>
              <a:t> A Curva de Oferta Agregada de Lucas é tanto mais inclinada (ou íngreme) quanto mais instável for o nível geral de preços.</a:t>
            </a:r>
          </a:p>
          <a:p>
            <a:pPr lvl="0" algn="just" fontAlgn="base"/>
            <a:r>
              <a:rPr lang="pt-BR" sz="2000" b="1" dirty="0">
                <a:latin typeface="Arial" panose="020B0604020202020204" pitchFamily="34" charset="0"/>
                <a:cs typeface="Arial" panose="020B0604020202020204" pitchFamily="34" charset="0"/>
              </a:rPr>
              <a:t>4)</a:t>
            </a:r>
            <a:r>
              <a:rPr lang="pt-BR" sz="2000" dirty="0">
                <a:latin typeface="Arial" panose="020B0604020202020204" pitchFamily="34" charset="0"/>
                <a:cs typeface="Arial" panose="020B0604020202020204" pitchFamily="34" charset="0"/>
              </a:rPr>
              <a:t> Uma das hipóteses da Curva de Oferta de Lucas é a capacidade limitada dos agentes processarem informações.</a:t>
            </a:r>
          </a:p>
          <a:p>
            <a:pPr algn="just"/>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68787CAF-F640-47C2-9122-2BFDEDA5F8B7}"/>
              </a:ext>
            </a:extLst>
          </p:cNvPr>
          <p:cNvSpPr txBox="1"/>
          <p:nvPr/>
        </p:nvSpPr>
        <p:spPr>
          <a:xfrm>
            <a:off x="7994944" y="2743077"/>
            <a:ext cx="321472" cy="404737"/>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D9D98E93-62A0-4078-AC0C-56B1F56A57DE}"/>
              </a:ext>
            </a:extLst>
          </p:cNvPr>
          <p:cNvSpPr txBox="1"/>
          <p:nvPr/>
        </p:nvSpPr>
        <p:spPr>
          <a:xfrm>
            <a:off x="5580112" y="3363838"/>
            <a:ext cx="321472" cy="404737"/>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5" name="CaixaDeTexto 4">
            <a:extLst>
              <a:ext uri="{FF2B5EF4-FFF2-40B4-BE49-F238E27FC236}">
                <a16:creationId xmlns:a16="http://schemas.microsoft.com/office/drawing/2014/main" id="{317836DA-CB3A-4A0D-9C4F-17A0D86A34FD}"/>
              </a:ext>
            </a:extLst>
          </p:cNvPr>
          <p:cNvSpPr txBox="1"/>
          <p:nvPr/>
        </p:nvSpPr>
        <p:spPr>
          <a:xfrm>
            <a:off x="4682576" y="3967213"/>
            <a:ext cx="321472" cy="404737"/>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6" name="CaixaDeTexto 5">
            <a:extLst>
              <a:ext uri="{FF2B5EF4-FFF2-40B4-BE49-F238E27FC236}">
                <a16:creationId xmlns:a16="http://schemas.microsoft.com/office/drawing/2014/main" id="{3CB7B27A-7C48-4667-B761-BB208AA8CFE6}"/>
              </a:ext>
            </a:extLst>
          </p:cNvPr>
          <p:cNvSpPr txBox="1"/>
          <p:nvPr/>
        </p:nvSpPr>
        <p:spPr>
          <a:xfrm>
            <a:off x="179512" y="1923678"/>
            <a:ext cx="8712968" cy="738664"/>
          </a:xfrm>
          <a:prstGeom prst="rect">
            <a:avLst/>
          </a:prstGeom>
          <a:noFill/>
        </p:spPr>
        <p:txBody>
          <a:bodyPr wrap="square" rtlCol="0">
            <a:spAutoFit/>
          </a:bodyPr>
          <a:lstStyle/>
          <a:p>
            <a:pPr marL="342900" indent="-342900" algn="just">
              <a:buFont typeface="Wingdings" panose="05000000000000000000" pitchFamily="2" charset="2"/>
              <a:buChar char="§"/>
            </a:pPr>
            <a:r>
              <a:rPr lang="pt-BR" sz="2100" b="1" dirty="0">
                <a:solidFill>
                  <a:srgbClr val="FF0000"/>
                </a:solidFill>
                <a:latin typeface="Arial" panose="020B0604020202020204" pitchFamily="34" charset="0"/>
                <a:cs typeface="Arial" panose="020B0604020202020204" pitchFamily="34" charset="0"/>
              </a:rPr>
              <a:t>Vamos resolver primeiro os itens que se referem a Curva de Oferta de Lucas.</a:t>
            </a:r>
          </a:p>
        </p:txBody>
      </p:sp>
    </p:spTree>
    <p:extLst>
      <p:ext uri="{BB962C8B-B14F-4D97-AF65-F5344CB8AC3E}">
        <p14:creationId xmlns:p14="http://schemas.microsoft.com/office/powerpoint/2010/main" val="2406153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1B5B3633-A984-423E-BB20-0C32C14201DA}"/>
              </a:ext>
            </a:extLst>
          </p:cNvPr>
          <p:cNvSpPr txBox="1"/>
          <p:nvPr/>
        </p:nvSpPr>
        <p:spPr>
          <a:xfrm>
            <a:off x="35496" y="171380"/>
            <a:ext cx="8959648" cy="5062924"/>
          </a:xfrm>
          <a:prstGeom prst="rect">
            <a:avLst/>
          </a:prstGeom>
          <a:noFill/>
        </p:spPr>
        <p:txBody>
          <a:bodyPr wrap="square">
            <a:spAutoFit/>
          </a:bodyPr>
          <a:lstStyle/>
          <a:p>
            <a:pPr marL="342900" indent="-342900" algn="just">
              <a:buSzPct val="101000"/>
              <a:buFont typeface="Wingdings" panose="05000000000000000000" pitchFamily="2" charset="2"/>
              <a:buChar char="§"/>
              <a:defRPr/>
            </a:pPr>
            <a:r>
              <a:rPr lang="pt-BR" sz="2100" b="1" dirty="0">
                <a:latin typeface="Arial" panose="020B0604020202020204" pitchFamily="34" charset="0"/>
                <a:cs typeface="Arial" panose="020B0604020202020204" pitchFamily="34" charset="0"/>
              </a:rPr>
              <a:t>Curva de Oferta de Lucas → </a:t>
            </a:r>
            <a:r>
              <a:rPr lang="pt-BR" sz="2100" dirty="0">
                <a:latin typeface="Arial" panose="020B0604020202020204" pitchFamily="34" charset="0"/>
                <a:cs typeface="Arial" panose="020B0604020202020204" pitchFamily="34" charset="0"/>
              </a:rPr>
              <a:t>Trata-se de um modelo de </a:t>
            </a:r>
            <a:r>
              <a:rPr lang="pt-BR" sz="2100" b="1" dirty="0">
                <a:latin typeface="Arial" panose="020B0604020202020204" pitchFamily="34" charset="0"/>
                <a:cs typeface="Arial" panose="020B0604020202020204" pitchFamily="34" charset="0"/>
              </a:rPr>
              <a:t>informação imperfeita</a:t>
            </a:r>
            <a:r>
              <a:rPr lang="pt-BR" sz="2100" dirty="0">
                <a:latin typeface="Arial" panose="020B0604020202020204" pitchFamily="34" charset="0"/>
                <a:cs typeface="Arial" panose="020B0604020202020204" pitchFamily="34" charset="0"/>
              </a:rPr>
              <a:t>.</a:t>
            </a:r>
          </a:p>
          <a:p>
            <a:pPr marL="800100" lvl="1" indent="-342900" algn="just">
              <a:buSzPct val="101000"/>
              <a:buFont typeface="Wingdings" panose="05000000000000000000" pitchFamily="2" charset="2"/>
              <a:buChar char="§"/>
              <a:defRPr/>
            </a:pPr>
            <a:r>
              <a:rPr lang="pt-BR" sz="2100" dirty="0">
                <a:latin typeface="Arial" panose="020B0604020202020204" pitchFamily="34" charset="0"/>
                <a:cs typeface="Arial" panose="020B0604020202020204" pitchFamily="34" charset="0"/>
              </a:rPr>
              <a:t>Supondo mercados em </a:t>
            </a:r>
            <a:r>
              <a:rPr lang="pt-BR" sz="2100" b="1" dirty="0">
                <a:latin typeface="Arial" panose="020B0604020202020204" pitchFamily="34" charset="0"/>
                <a:cs typeface="Arial" panose="020B0604020202020204" pitchFamily="34" charset="0"/>
              </a:rPr>
              <a:t>concorrência perfeita (firmas “tomadoras de preços”) </a:t>
            </a:r>
            <a:r>
              <a:rPr lang="pt-BR" sz="2100" dirty="0">
                <a:latin typeface="Arial" panose="020B0604020202020204" pitchFamily="34" charset="0"/>
                <a:cs typeface="Arial" panose="020B0604020202020204" pitchFamily="34" charset="0"/>
              </a:rPr>
              <a:t>e </a:t>
            </a:r>
            <a:r>
              <a:rPr lang="pt-BR" sz="2100" b="1" dirty="0">
                <a:latin typeface="Arial" panose="020B0604020202020204" pitchFamily="34" charset="0"/>
                <a:cs typeface="Arial" panose="020B0604020202020204" pitchFamily="34" charset="0"/>
              </a:rPr>
              <a:t>preços e salários flexíveis</a:t>
            </a:r>
            <a:r>
              <a:rPr lang="pt-BR" sz="2100" dirty="0">
                <a:latin typeface="Arial" panose="020B0604020202020204" pitchFamily="34" charset="0"/>
                <a:cs typeface="Arial" panose="020B0604020202020204" pitchFamily="34" charset="0"/>
              </a:rPr>
              <a:t>, onde as firmas, que formam expectativas </a:t>
            </a:r>
            <a:r>
              <a:rPr lang="pt-BR" sz="2100" b="1" dirty="0">
                <a:latin typeface="Arial" panose="020B0604020202020204" pitchFamily="34" charset="0"/>
                <a:cs typeface="Arial" panose="020B0604020202020204" pitchFamily="34" charset="0"/>
              </a:rPr>
              <a:t>racionalmente</a:t>
            </a:r>
            <a:r>
              <a:rPr lang="pt-BR" sz="2100" dirty="0">
                <a:latin typeface="Arial" panose="020B0604020202020204" pitchFamily="34" charset="0"/>
                <a:cs typeface="Arial" panose="020B0604020202020204" pitchFamily="34" charset="0"/>
              </a:rPr>
              <a:t>, devem interpretar um aumento no preço do seu produto como sendo um aumento do preço relativamente ao nível geral de preços ou não, em um ambiente em que elas</a:t>
            </a:r>
            <a:r>
              <a:rPr lang="pt-BR" altLang="pt-BR" sz="2100" dirty="0">
                <a:latin typeface="Arial" panose="020B0604020202020204" pitchFamily="34" charset="0"/>
                <a:cs typeface="Arial" panose="020B0604020202020204" pitchFamily="34" charset="0"/>
              </a:rPr>
              <a:t> não conhecem com perfeição os preços em outros mercados (“Ilhas de Lucas”).</a:t>
            </a:r>
          </a:p>
          <a:p>
            <a:pPr marL="342900" indent="-342900" algn="just">
              <a:buSzPct val="101000"/>
              <a:buFont typeface="Wingdings" panose="05000000000000000000" pitchFamily="2" charset="2"/>
              <a:buChar char="§"/>
              <a:defRPr/>
            </a:pPr>
            <a:r>
              <a:rPr lang="pt-BR" sz="2100" dirty="0">
                <a:latin typeface="Arial" panose="020B0604020202020204" pitchFamily="34" charset="0"/>
                <a:cs typeface="Arial" panose="020B0604020202020204" pitchFamily="34" charset="0"/>
              </a:rPr>
              <a:t>Quando o </a:t>
            </a:r>
            <a:r>
              <a:rPr lang="pt-BR" sz="2100" b="1" dirty="0">
                <a:latin typeface="Arial" panose="020B0604020202020204" pitchFamily="34" charset="0"/>
                <a:cs typeface="Arial" panose="020B0604020202020204" pitchFamily="34" charset="0"/>
              </a:rPr>
              <a:t>preço do produto no seu mercado aumenta</a:t>
            </a:r>
            <a:r>
              <a:rPr lang="pt-BR" sz="2100" dirty="0">
                <a:latin typeface="Arial" panose="020B0604020202020204" pitchFamily="34" charset="0"/>
                <a:cs typeface="Arial" panose="020B0604020202020204" pitchFamily="34" charset="0"/>
              </a:rPr>
              <a:t>, </a:t>
            </a:r>
            <a:r>
              <a:rPr lang="pt-BR" sz="2100" b="1" dirty="0">
                <a:latin typeface="Arial" panose="020B0604020202020204" pitchFamily="34" charset="0"/>
                <a:cs typeface="Arial" panose="020B0604020202020204" pitchFamily="34" charset="0"/>
              </a:rPr>
              <a:t>os produtores não sabem com certeza se houve um aumento do preço relativo</a:t>
            </a:r>
            <a:r>
              <a:rPr lang="pt-BR" sz="2100" dirty="0">
                <a:latin typeface="Arial" panose="020B0604020202020204" pitchFamily="34" charset="0"/>
                <a:cs typeface="Arial" panose="020B0604020202020204" pitchFamily="34" charset="0"/>
              </a:rPr>
              <a:t>, o que os levaria a ofertar mais.</a:t>
            </a:r>
          </a:p>
          <a:p>
            <a:pPr marL="914400" lvl="1" indent="-457200" algn="just">
              <a:buSzPct val="101000"/>
              <a:buFont typeface="Wingdings" panose="05000000000000000000" pitchFamily="2" charset="2"/>
              <a:buChar char="§"/>
              <a:defRPr/>
            </a:pPr>
            <a:r>
              <a:rPr lang="pt-BR" sz="2100" dirty="0">
                <a:latin typeface="Arial" panose="020B0604020202020204" pitchFamily="34" charset="0"/>
                <a:cs typeface="Arial" panose="020B0604020202020204" pitchFamily="34" charset="0"/>
              </a:rPr>
              <a:t>Portanto, caso as firmas interpretem isso como um aumento do preço relativo, elas ofertarão mais; caso contrário não.</a:t>
            </a:r>
          </a:p>
          <a:p>
            <a:pPr marL="914400" lvl="1" indent="-457200" algn="just">
              <a:buSzPct val="101000"/>
              <a:buFont typeface="Wingdings" panose="05000000000000000000" pitchFamily="2" charset="2"/>
              <a:buChar char="§"/>
              <a:defRPr/>
            </a:pPr>
            <a:r>
              <a:rPr lang="pt-BR" sz="2100" dirty="0">
                <a:latin typeface="Arial" panose="020B0604020202020204" pitchFamily="34" charset="0"/>
                <a:cs typeface="Arial" panose="020B0604020202020204" pitchFamily="34" charset="0"/>
              </a:rPr>
              <a:t>Qual sinal extrair do aumento do preço no seu mercado ?</a:t>
            </a:r>
          </a:p>
          <a:p>
            <a:pPr marL="914400" lvl="1" indent="-457200" algn="just">
              <a:buSzPct val="101000"/>
              <a:buFont typeface="Wingdings" panose="05000000000000000000" pitchFamily="2" charset="2"/>
              <a:buChar char="§"/>
              <a:defRPr/>
            </a:pPr>
            <a:endParaRPr lang="pt-BR"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1822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anim calcmode="lin" valueType="num">
                                      <p:cBhvr additive="base">
                                        <p:cTn id="1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anim calcmode="lin" valueType="num">
                                      <p:cBhvr additive="base">
                                        <p:cTn id="15"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05AB298-446E-4198-AB95-E0D17544C569}"/>
              </a:ext>
            </a:extLst>
          </p:cNvPr>
          <p:cNvSpPr txBox="1"/>
          <p:nvPr/>
        </p:nvSpPr>
        <p:spPr>
          <a:xfrm>
            <a:off x="35496" y="45075"/>
            <a:ext cx="8959648" cy="1954381"/>
          </a:xfrm>
          <a:prstGeom prst="rect">
            <a:avLst/>
          </a:prstGeom>
          <a:noFill/>
        </p:spPr>
        <p:txBody>
          <a:bodyPr wrap="square">
            <a:spAutoFit/>
          </a:bodyPr>
          <a:lstStyle/>
          <a:p>
            <a:pPr marL="914400" lvl="1" indent="-457200" algn="just">
              <a:buSzPct val="101000"/>
              <a:buFont typeface="Wingdings" panose="05000000000000000000" pitchFamily="2" charset="2"/>
              <a:buChar char="§"/>
              <a:defRPr/>
            </a:pPr>
            <a:endParaRPr lang="pt-BR" sz="800" dirty="0">
              <a:latin typeface="Arial" panose="020B0604020202020204" pitchFamily="34" charset="0"/>
              <a:cs typeface="Arial" panose="020B0604020202020204" pitchFamily="34" charset="0"/>
            </a:endParaRPr>
          </a:p>
          <a:p>
            <a:pPr marL="457200" indent="-457200" algn="just">
              <a:buSzPct val="101000"/>
              <a:buFont typeface="Wingdings" panose="05000000000000000000" pitchFamily="2" charset="2"/>
              <a:buChar char="§"/>
              <a:defRPr/>
            </a:pPr>
            <a:r>
              <a:rPr lang="pt-BR" sz="2100" b="1" dirty="0">
                <a:solidFill>
                  <a:srgbClr val="FF0000"/>
                </a:solidFill>
                <a:latin typeface="Arial" panose="020B0604020202020204" pitchFamily="34" charset="0"/>
                <a:cs typeface="Arial" panose="020B0604020202020204" pitchFamily="34" charset="0"/>
              </a:rPr>
              <a:t>Logo, já sabemos que:</a:t>
            </a:r>
          </a:p>
          <a:p>
            <a:pPr marL="457200" indent="-457200" algn="just">
              <a:buSzPct val="101000"/>
              <a:buFont typeface="Wingdings" panose="05000000000000000000" pitchFamily="2" charset="2"/>
              <a:buChar char="§"/>
              <a:defRPr/>
            </a:pPr>
            <a:endParaRPr lang="pt-BR" sz="400" b="1" dirty="0">
              <a:solidFill>
                <a:srgbClr val="FF0000"/>
              </a:solidFill>
              <a:latin typeface="Arial" panose="020B0604020202020204" pitchFamily="34" charset="0"/>
              <a:cs typeface="Arial" panose="020B0604020202020204" pitchFamily="34" charset="0"/>
            </a:endParaRPr>
          </a:p>
          <a:p>
            <a:pPr marL="457200" indent="-457200" algn="just">
              <a:buSzPct val="101000"/>
              <a:buFont typeface="Wingdings" panose="05000000000000000000" pitchFamily="2" charset="2"/>
              <a:buChar char="§"/>
              <a:defRPr/>
            </a:pPr>
            <a:r>
              <a:rPr lang="pt-BR" sz="2100" b="1" dirty="0">
                <a:solidFill>
                  <a:srgbClr val="FF0000"/>
                </a:solidFill>
                <a:latin typeface="Arial" panose="020B0604020202020204" pitchFamily="34" charset="0"/>
                <a:cs typeface="Arial" panose="020B0604020202020204" pitchFamily="34" charset="0"/>
              </a:rPr>
              <a:t>o item (0) é verdadeiro, </a:t>
            </a:r>
            <a:r>
              <a:rPr lang="pt-BR" sz="2100" dirty="0">
                <a:solidFill>
                  <a:srgbClr val="FF0000"/>
                </a:solidFill>
                <a:latin typeface="Arial" panose="020B0604020202020204" pitchFamily="34" charset="0"/>
                <a:cs typeface="Arial" panose="020B0604020202020204" pitchFamily="34" charset="0"/>
              </a:rPr>
              <a:t>pois as firmas são “tomadoras de preços”;</a:t>
            </a:r>
          </a:p>
          <a:p>
            <a:pPr marL="457200" indent="-457200" algn="just">
              <a:buSzPct val="101000"/>
              <a:buFont typeface="Wingdings" panose="05000000000000000000" pitchFamily="2" charset="2"/>
              <a:buChar char="§"/>
              <a:defRPr/>
            </a:pPr>
            <a:endParaRPr lang="pt-BR" sz="400" b="1" dirty="0">
              <a:solidFill>
                <a:srgbClr val="FF0000"/>
              </a:solidFill>
              <a:latin typeface="Arial" panose="020B0604020202020204" pitchFamily="34" charset="0"/>
              <a:cs typeface="Arial" panose="020B0604020202020204" pitchFamily="34" charset="0"/>
            </a:endParaRPr>
          </a:p>
          <a:p>
            <a:pPr marL="457200" indent="-457200" algn="just">
              <a:buSzPct val="101000"/>
              <a:buFont typeface="Wingdings" panose="05000000000000000000" pitchFamily="2" charset="2"/>
              <a:buChar char="§"/>
              <a:defRPr/>
            </a:pPr>
            <a:r>
              <a:rPr lang="pt-BR" sz="2100" b="1" dirty="0">
                <a:solidFill>
                  <a:srgbClr val="FF0000"/>
                </a:solidFill>
                <a:latin typeface="Arial" panose="020B0604020202020204" pitchFamily="34" charset="0"/>
                <a:cs typeface="Arial" panose="020B0604020202020204" pitchFamily="34" charset="0"/>
              </a:rPr>
              <a:t>o (4) é Falso. </a:t>
            </a:r>
            <a:r>
              <a:rPr lang="pt-BR" sz="2100" dirty="0">
                <a:solidFill>
                  <a:srgbClr val="FF0000"/>
                </a:solidFill>
                <a:latin typeface="Arial" panose="020B0604020202020204" pitchFamily="34" charset="0"/>
                <a:cs typeface="Arial" panose="020B0604020202020204" pitchFamily="34" charset="0"/>
              </a:rPr>
              <a:t>A capacidade dos agentes processarem informações </a:t>
            </a:r>
            <a:r>
              <a:rPr lang="pt-BR" sz="2100" b="1" dirty="0">
                <a:solidFill>
                  <a:srgbClr val="FF0000"/>
                </a:solidFill>
                <a:latin typeface="Arial" panose="020B0604020202020204" pitchFamily="34" charset="0"/>
                <a:cs typeface="Arial" panose="020B0604020202020204" pitchFamily="34" charset="0"/>
              </a:rPr>
              <a:t>não é limitada </a:t>
            </a:r>
            <a:r>
              <a:rPr lang="pt-BR" sz="2100" dirty="0">
                <a:solidFill>
                  <a:srgbClr val="FF0000"/>
                </a:solidFill>
                <a:latin typeface="Arial" panose="020B0604020202020204" pitchFamily="34" charset="0"/>
                <a:cs typeface="Arial" panose="020B0604020202020204" pitchFamily="34" charset="0"/>
              </a:rPr>
              <a:t>(expectativas racionais !), mas as </a:t>
            </a:r>
            <a:r>
              <a:rPr lang="pt-BR" sz="2100" b="1" dirty="0">
                <a:solidFill>
                  <a:srgbClr val="FF0000"/>
                </a:solidFill>
                <a:latin typeface="Arial" panose="020B0604020202020204" pitchFamily="34" charset="0"/>
                <a:cs typeface="Arial" panose="020B0604020202020204" pitchFamily="34" charset="0"/>
              </a:rPr>
              <a:t>informações são imperfeitas</a:t>
            </a:r>
            <a:r>
              <a:rPr lang="pt-BR" sz="2100" dirty="0">
                <a:solidFill>
                  <a:srgbClr val="FF0000"/>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493653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5" end="5"/>
                                            </p:txEl>
                                          </p:spTgt>
                                        </p:tgtEl>
                                        <p:attrNameLst>
                                          <p:attrName>style.visibility</p:attrName>
                                        </p:attrNameLst>
                                      </p:cBhvr>
                                      <p:to>
                                        <p:strVal val="visible"/>
                                      </p:to>
                                    </p:set>
                                    <p:anim calcmode="lin" valueType="num">
                                      <p:cBhvr additive="base">
                                        <p:cTn id="1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3598F95C-9D47-4C3E-90AC-74FBD16B9C54}"/>
              </a:ext>
            </a:extLst>
          </p:cNvPr>
          <p:cNvSpPr txBox="1"/>
          <p:nvPr/>
        </p:nvSpPr>
        <p:spPr>
          <a:xfrm>
            <a:off x="107504" y="123478"/>
            <a:ext cx="8856984" cy="4231928"/>
          </a:xfrm>
          <a:prstGeom prst="rect">
            <a:avLst/>
          </a:prstGeom>
          <a:noFill/>
        </p:spPr>
        <p:txBody>
          <a:bodyPr wrap="square">
            <a:spAutoFit/>
          </a:bodyPr>
          <a:lstStyle/>
          <a:p>
            <a:pPr marL="342900" indent="-342900" algn="just">
              <a:buFont typeface="Wingdings" panose="05000000000000000000" pitchFamily="2" charset="2"/>
              <a:buChar char="§"/>
              <a:defRPr/>
            </a:pPr>
            <a:r>
              <a:rPr lang="pt-BR" sz="2400" b="1" dirty="0">
                <a:latin typeface="Arial" panose="020B0604020202020204" pitchFamily="34" charset="0"/>
                <a:cs typeface="Arial" panose="020B0604020202020204" pitchFamily="34" charset="0"/>
              </a:rPr>
              <a:t>Curva de Oferta de Lucas: A Estrutura.</a:t>
            </a:r>
          </a:p>
          <a:p>
            <a:pPr marL="342900" indent="-342900" algn="just">
              <a:buFont typeface="Wingdings" panose="05000000000000000000" pitchFamily="2" charset="2"/>
              <a:buChar char="§"/>
              <a:defRPr/>
            </a:pPr>
            <a:endParaRPr lang="pt-BR" sz="12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defRPr/>
            </a:pPr>
            <a:r>
              <a:rPr lang="pt-BR" sz="2100" b="1" dirty="0">
                <a:latin typeface="Arial" panose="020B0604020202020204" pitchFamily="34" charset="0"/>
                <a:cs typeface="Arial" panose="020B0604020202020204" pitchFamily="34" charset="0"/>
              </a:rPr>
              <a:t>Lucas e a Curva de Oferta da Firma</a:t>
            </a:r>
          </a:p>
          <a:p>
            <a:pPr marL="342900" indent="-342900" algn="just">
              <a:buFont typeface="Wingdings" panose="05000000000000000000" pitchFamily="2" charset="2"/>
              <a:buChar char="§"/>
              <a:defRPr/>
            </a:pPr>
            <a:endParaRPr lang="pt-BR" sz="200" b="1"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defRPr/>
            </a:pPr>
            <a:r>
              <a:rPr lang="pt-BR" sz="2100" dirty="0">
                <a:latin typeface="Arial" panose="020B0604020202020204" pitchFamily="34" charset="0"/>
                <a:ea typeface="Times New Roman" panose="02020603050405020304" pitchFamily="18" charset="0"/>
                <a:cs typeface="Arial" panose="020B0604020202020204" pitchFamily="34" charset="0"/>
              </a:rPr>
              <a:t>Segundo  a  teoria  microeconômica,  a  firma competitiva  produz   até  o  ponto onde P = </a:t>
            </a:r>
            <a:r>
              <a:rPr lang="pt-BR" sz="2100" dirty="0" err="1">
                <a:latin typeface="Arial" panose="020B0604020202020204" pitchFamily="34" charset="0"/>
                <a:ea typeface="Times New Roman" panose="02020603050405020304" pitchFamily="18" charset="0"/>
                <a:cs typeface="Arial" panose="020B0604020202020204" pitchFamily="34" charset="0"/>
              </a:rPr>
              <a:t>Cmg</a:t>
            </a:r>
            <a:r>
              <a:rPr lang="pt-BR" sz="2100" dirty="0">
                <a:latin typeface="Arial" panose="020B0604020202020204" pitchFamily="34" charset="0"/>
                <a:ea typeface="Times New Roman" panose="02020603050405020304" pitchFamily="18" charset="0"/>
                <a:cs typeface="Arial" panose="020B0604020202020204" pitchFamily="34" charset="0"/>
              </a:rPr>
              <a:t>, onde este último depende do preço dos  insumos.</a:t>
            </a:r>
          </a:p>
          <a:p>
            <a:pPr marL="800100" lvl="1" indent="-342900" algn="just">
              <a:buFont typeface="Wingdings" panose="05000000000000000000" pitchFamily="2" charset="2"/>
              <a:buChar char="§"/>
              <a:defRPr/>
            </a:pPr>
            <a:r>
              <a:rPr lang="pt-BR" sz="2100" dirty="0">
                <a:latin typeface="Arial" panose="020B0604020202020204" pitchFamily="34" charset="0"/>
                <a:ea typeface="Times New Roman" panose="02020603050405020304" pitchFamily="18" charset="0"/>
                <a:cs typeface="Arial" panose="020B0604020202020204" pitchFamily="34" charset="0"/>
              </a:rPr>
              <a:t>Se  o  preço  da  firma  subir  em  relação aos outros preços, inclusive seus insumos, a firma produzirá mais. </a:t>
            </a:r>
          </a:p>
          <a:p>
            <a:pPr marL="800100" lvl="1" indent="-342900" algn="just">
              <a:buFont typeface="Wingdings" panose="05000000000000000000" pitchFamily="2" charset="2"/>
              <a:buChar char="§"/>
              <a:defRPr/>
            </a:pPr>
            <a:r>
              <a:rPr lang="pt-BR" sz="2100" dirty="0">
                <a:latin typeface="Arial" panose="020B0604020202020204" pitchFamily="34" charset="0"/>
                <a:ea typeface="Times New Roman" panose="02020603050405020304" pitchFamily="18" charset="0"/>
                <a:cs typeface="Arial" panose="020B0604020202020204" pitchFamily="34" charset="0"/>
              </a:rPr>
              <a:t>Entretanto, se todos os outros preços subirem  proporcionalmente ao preço do produto da firma, esta não será estimulada a produzir mais.</a:t>
            </a:r>
          </a:p>
          <a:p>
            <a:pPr marL="800100" lvl="1" indent="-342900" algn="just">
              <a:buFont typeface="Wingdings" panose="05000000000000000000" pitchFamily="2" charset="2"/>
              <a:buChar char="§"/>
              <a:defRPr/>
            </a:pPr>
            <a:endParaRPr lang="pt-BR" sz="1600" dirty="0">
              <a:latin typeface="Arial" panose="020B0604020202020204" pitchFamily="34" charset="0"/>
              <a:ea typeface="Times New Roman" panose="02020603050405020304" pitchFamily="18" charset="0"/>
              <a:cs typeface="Arial" panose="020B0604020202020204" pitchFamily="34" charset="0"/>
            </a:endParaRPr>
          </a:p>
          <a:p>
            <a:pPr marL="342900" indent="-342900" algn="just">
              <a:buFont typeface="Wingdings" panose="05000000000000000000" pitchFamily="2" charset="2"/>
              <a:buChar char="§"/>
              <a:defRPr/>
            </a:pPr>
            <a:r>
              <a:rPr lang="pt-BR" sz="2100" dirty="0">
                <a:latin typeface="Arial" panose="020B0604020202020204" pitchFamily="34" charset="0"/>
                <a:ea typeface="Times New Roman" panose="02020603050405020304" pitchFamily="18" charset="0"/>
                <a:cs typeface="Arial" panose="020B0604020202020204" pitchFamily="34" charset="0"/>
              </a:rPr>
              <a:t>Desta forma, temos, para a firma </a:t>
            </a:r>
            <a:r>
              <a:rPr lang="pt-BR" sz="2100" i="1" dirty="0">
                <a:latin typeface="Arial" panose="020B0604020202020204" pitchFamily="34" charset="0"/>
                <a:ea typeface="Times New Roman" panose="02020603050405020304" pitchFamily="18" charset="0"/>
                <a:cs typeface="Arial" panose="020B0604020202020204" pitchFamily="34" charset="0"/>
              </a:rPr>
              <a:t>i </a:t>
            </a:r>
            <a:r>
              <a:rPr lang="pt-BR" sz="2100" dirty="0">
                <a:latin typeface="Arial" panose="020B0604020202020204" pitchFamily="34" charset="0"/>
                <a:ea typeface="Times New Roman" panose="02020603050405020304" pitchFamily="18" charset="0"/>
                <a:cs typeface="Arial" panose="020B0604020202020204" pitchFamily="34" charset="0"/>
              </a:rPr>
              <a:t>:</a:t>
            </a:r>
          </a:p>
        </p:txBody>
      </p:sp>
      <p:graphicFrame>
        <p:nvGraphicFramePr>
          <p:cNvPr id="3" name="Object 3">
            <a:extLst>
              <a:ext uri="{FF2B5EF4-FFF2-40B4-BE49-F238E27FC236}">
                <a16:creationId xmlns:a16="http://schemas.microsoft.com/office/drawing/2014/main" id="{A11EFFAE-5537-4EBD-AA95-8315E75F757D}"/>
              </a:ext>
            </a:extLst>
          </p:cNvPr>
          <p:cNvGraphicFramePr>
            <a:graphicFrameLocks/>
          </p:cNvGraphicFramePr>
          <p:nvPr>
            <p:extLst>
              <p:ext uri="{D42A27DB-BD31-4B8C-83A1-F6EECF244321}">
                <p14:modId xmlns:p14="http://schemas.microsoft.com/office/powerpoint/2010/main" val="4258026048"/>
              </p:ext>
            </p:extLst>
          </p:nvPr>
        </p:nvGraphicFramePr>
        <p:xfrm>
          <a:off x="4788024" y="3763925"/>
          <a:ext cx="3960439" cy="591481"/>
        </p:xfrm>
        <a:graphic>
          <a:graphicData uri="http://schemas.openxmlformats.org/presentationml/2006/ole">
            <mc:AlternateContent xmlns:mc="http://schemas.openxmlformats.org/markup-compatibility/2006">
              <mc:Choice xmlns:v="urn:schemas-microsoft-com:vml" Requires="v">
                <p:oleObj name="Equation" r:id="rId2" imgW="1625600" imgH="254000" progId="Equation.DSMT4">
                  <p:embed/>
                </p:oleObj>
              </mc:Choice>
              <mc:Fallback>
                <p:oleObj name="Equation" r:id="rId2" imgW="1625600" imgH="254000" progId="Equation.DSMT4">
                  <p:embed/>
                  <p:pic>
                    <p:nvPicPr>
                      <p:cNvPr id="3" name="Object 3">
                        <a:extLst>
                          <a:ext uri="{FF2B5EF4-FFF2-40B4-BE49-F238E27FC236}">
                            <a16:creationId xmlns:a16="http://schemas.microsoft.com/office/drawing/2014/main" id="{DEBE8DF6-7B0C-4C35-8D6F-A83D298E77D1}"/>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8024" y="3763925"/>
                        <a:ext cx="3960439" cy="591481"/>
                      </a:xfrm>
                      <a:prstGeom prst="rect">
                        <a:avLst/>
                      </a:prstGeom>
                      <a:solidFill>
                        <a:srgbClr val="F2F2F2"/>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10318434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6" end="6"/>
                                            </p:txEl>
                                          </p:spTgt>
                                        </p:tgtEl>
                                        <p:attrNameLst>
                                          <p:attrName>style.visibility</p:attrName>
                                        </p:attrNameLst>
                                      </p:cBhvr>
                                      <p:to>
                                        <p:strVal val="visible"/>
                                      </p:to>
                                    </p:set>
                                    <p:anim calcmode="lin" valueType="num">
                                      <p:cBhvr additive="base">
                                        <p:cTn id="21"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2">
                                            <p:txEl>
                                              <p:pRg st="8" end="8"/>
                                            </p:txEl>
                                          </p:spTgt>
                                        </p:tgtEl>
                                        <p:attrNameLst>
                                          <p:attrName>style.visibility</p:attrName>
                                        </p:attrNameLst>
                                      </p:cBhvr>
                                      <p:to>
                                        <p:strVal val="visible"/>
                                      </p:to>
                                    </p:set>
                                    <p:anim calcmode="lin" valueType="num">
                                      <p:cBhvr additive="base">
                                        <p:cTn id="27"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gtEl>
                                        <p:attrNameLst>
                                          <p:attrName>style.visibility</p:attrName>
                                        </p:attrNameLst>
                                      </p:cBhvr>
                                      <p:to>
                                        <p:strVal val="visible"/>
                                      </p:to>
                                    </p:set>
                                    <p:anim calcmode="lin" valueType="num">
                                      <p:cBhvr additive="base">
                                        <p:cTn id="33" dur="500" fill="hold"/>
                                        <p:tgtEl>
                                          <p:spTgt spid="3"/>
                                        </p:tgtEl>
                                        <p:attrNameLst>
                                          <p:attrName>ppt_x</p:attrName>
                                        </p:attrNameLst>
                                      </p:cBhvr>
                                      <p:tavLst>
                                        <p:tav tm="0">
                                          <p:val>
                                            <p:strVal val="#ppt_x"/>
                                          </p:val>
                                        </p:tav>
                                        <p:tav tm="100000">
                                          <p:val>
                                            <p:strVal val="#ppt_x"/>
                                          </p:val>
                                        </p:tav>
                                      </p:tavLst>
                                    </p:anim>
                                    <p:anim calcmode="lin" valueType="num">
                                      <p:cBhvr additive="base">
                                        <p:cTn id="3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6">
            <a:extLst>
              <a:ext uri="{FF2B5EF4-FFF2-40B4-BE49-F238E27FC236}">
                <a16:creationId xmlns:a16="http://schemas.microsoft.com/office/drawing/2014/main" id="{BDF5D6F5-75C7-4D26-AF09-0213AE1B965A}"/>
              </a:ext>
            </a:extLst>
          </p:cNvPr>
          <p:cNvSpPr>
            <a:spLocks noChangeShapeType="1"/>
          </p:cNvSpPr>
          <p:nvPr/>
        </p:nvSpPr>
        <p:spPr bwMode="auto">
          <a:xfrm flipV="1">
            <a:off x="2154816" y="661534"/>
            <a:ext cx="0" cy="3033476"/>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 name="Line 7">
            <a:extLst>
              <a:ext uri="{FF2B5EF4-FFF2-40B4-BE49-F238E27FC236}">
                <a16:creationId xmlns:a16="http://schemas.microsoft.com/office/drawing/2014/main" id="{8FB75CEB-72F6-4906-BCE7-A2D2C5A082E6}"/>
              </a:ext>
            </a:extLst>
          </p:cNvPr>
          <p:cNvSpPr>
            <a:spLocks noChangeShapeType="1"/>
          </p:cNvSpPr>
          <p:nvPr/>
        </p:nvSpPr>
        <p:spPr bwMode="auto">
          <a:xfrm>
            <a:off x="2089121" y="3633102"/>
            <a:ext cx="4335875"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 name="Line 8">
            <a:extLst>
              <a:ext uri="{FF2B5EF4-FFF2-40B4-BE49-F238E27FC236}">
                <a16:creationId xmlns:a16="http://schemas.microsoft.com/office/drawing/2014/main" id="{3CC97AE7-13A9-4DB8-8552-8CDF57045360}"/>
              </a:ext>
            </a:extLst>
          </p:cNvPr>
          <p:cNvSpPr>
            <a:spLocks noChangeShapeType="1"/>
          </p:cNvSpPr>
          <p:nvPr/>
        </p:nvSpPr>
        <p:spPr bwMode="auto">
          <a:xfrm flipV="1">
            <a:off x="2483291" y="1218703"/>
            <a:ext cx="3219059" cy="2228676"/>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5" name="Object 9">
            <a:extLst>
              <a:ext uri="{FF2B5EF4-FFF2-40B4-BE49-F238E27FC236}">
                <a16:creationId xmlns:a16="http://schemas.microsoft.com/office/drawing/2014/main" id="{42AC3845-F322-40D8-B263-57DE2F0B4C3F}"/>
              </a:ext>
            </a:extLst>
          </p:cNvPr>
          <p:cNvGraphicFramePr>
            <a:graphicFrameLocks noChangeAspect="1"/>
          </p:cNvGraphicFramePr>
          <p:nvPr>
            <p:extLst>
              <p:ext uri="{D42A27DB-BD31-4B8C-83A1-F6EECF244321}">
                <p14:modId xmlns:p14="http://schemas.microsoft.com/office/powerpoint/2010/main" val="1824154362"/>
              </p:ext>
            </p:extLst>
          </p:nvPr>
        </p:nvGraphicFramePr>
        <p:xfrm>
          <a:off x="5702350" y="919483"/>
          <a:ext cx="1182511" cy="512028"/>
        </p:xfrm>
        <a:graphic>
          <a:graphicData uri="http://schemas.openxmlformats.org/presentationml/2006/ole">
            <mc:AlternateContent xmlns:mc="http://schemas.openxmlformats.org/markup-compatibility/2006">
              <mc:Choice xmlns:v="urn:schemas-microsoft-com:vml" Requires="v">
                <p:oleObj name="Equation" r:id="rId2" imgW="508000" imgH="241300" progId="Equation.3">
                  <p:embed/>
                </p:oleObj>
              </mc:Choice>
              <mc:Fallback>
                <p:oleObj name="Equation" r:id="rId2" imgW="508000" imgH="241300" progId="Equation.3">
                  <p:embed/>
                  <p:pic>
                    <p:nvPicPr>
                      <p:cNvPr id="45061"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02350" y="919483"/>
                        <a:ext cx="1182511" cy="5120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6" name="Line 10">
            <a:extLst>
              <a:ext uri="{FF2B5EF4-FFF2-40B4-BE49-F238E27FC236}">
                <a16:creationId xmlns:a16="http://schemas.microsoft.com/office/drawing/2014/main" id="{11D8477B-D58B-491E-B2C2-E0341E2AE4EA}"/>
              </a:ext>
            </a:extLst>
          </p:cNvPr>
          <p:cNvSpPr>
            <a:spLocks noChangeShapeType="1"/>
          </p:cNvSpPr>
          <p:nvPr/>
        </p:nvSpPr>
        <p:spPr bwMode="auto">
          <a:xfrm flipV="1">
            <a:off x="4191363" y="723442"/>
            <a:ext cx="0" cy="2909660"/>
          </a:xfrm>
          <a:prstGeom prst="line">
            <a:avLst/>
          </a:prstGeom>
          <a:noFill/>
          <a:ln w="9525" cap="rnd">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 name="Line 11">
            <a:extLst>
              <a:ext uri="{FF2B5EF4-FFF2-40B4-BE49-F238E27FC236}">
                <a16:creationId xmlns:a16="http://schemas.microsoft.com/office/drawing/2014/main" id="{58822CD1-11B4-471C-9ED2-62A368AC1DFE}"/>
              </a:ext>
            </a:extLst>
          </p:cNvPr>
          <p:cNvSpPr>
            <a:spLocks noChangeShapeType="1"/>
          </p:cNvSpPr>
          <p:nvPr/>
        </p:nvSpPr>
        <p:spPr bwMode="auto">
          <a:xfrm flipH="1">
            <a:off x="2154816" y="2271134"/>
            <a:ext cx="2036547" cy="0"/>
          </a:xfrm>
          <a:prstGeom prst="line">
            <a:avLst/>
          </a:prstGeom>
          <a:noFill/>
          <a:ln w="9525" cap="rnd">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8" name="Object 12">
            <a:extLst>
              <a:ext uri="{FF2B5EF4-FFF2-40B4-BE49-F238E27FC236}">
                <a16:creationId xmlns:a16="http://schemas.microsoft.com/office/drawing/2014/main" id="{16B82034-7A25-4EAB-B474-FEBDFFA31A50}"/>
              </a:ext>
            </a:extLst>
          </p:cNvPr>
          <p:cNvGraphicFramePr>
            <a:graphicFrameLocks noChangeAspect="1"/>
          </p:cNvGraphicFramePr>
          <p:nvPr>
            <p:extLst>
              <p:ext uri="{D42A27DB-BD31-4B8C-83A1-F6EECF244321}">
                <p14:modId xmlns:p14="http://schemas.microsoft.com/office/powerpoint/2010/main" val="3736706357"/>
              </p:ext>
            </p:extLst>
          </p:nvPr>
        </p:nvGraphicFramePr>
        <p:xfrm>
          <a:off x="967406" y="2049298"/>
          <a:ext cx="1198359" cy="529710"/>
        </p:xfrm>
        <a:graphic>
          <a:graphicData uri="http://schemas.openxmlformats.org/presentationml/2006/ole">
            <mc:AlternateContent xmlns:mc="http://schemas.openxmlformats.org/markup-compatibility/2006">
              <mc:Choice xmlns:v="urn:schemas-microsoft-com:vml" Requires="v">
                <p:oleObj name="Equation" r:id="rId4" imgW="482391" imgH="241195" progId="Equation.3">
                  <p:embed/>
                </p:oleObj>
              </mc:Choice>
              <mc:Fallback>
                <p:oleObj name="Equation" r:id="rId4" imgW="482391" imgH="241195" progId="Equation.3">
                  <p:embed/>
                  <p:pic>
                    <p:nvPicPr>
                      <p:cNvPr id="45064" name="Object 1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67406" y="2049298"/>
                        <a:ext cx="1198359" cy="529710"/>
                      </a:xfrm>
                      <a:prstGeom prst="rect">
                        <a:avLst/>
                      </a:prstGeom>
                      <a:noFill/>
                      <a:ln>
                        <a:noFill/>
                      </a:ln>
                      <a:effectLst/>
                    </p:spPr>
                  </p:pic>
                </p:oleObj>
              </mc:Fallback>
            </mc:AlternateContent>
          </a:graphicData>
        </a:graphic>
      </p:graphicFrame>
      <p:graphicFrame>
        <p:nvGraphicFramePr>
          <p:cNvPr id="9" name="Object 13">
            <a:extLst>
              <a:ext uri="{FF2B5EF4-FFF2-40B4-BE49-F238E27FC236}">
                <a16:creationId xmlns:a16="http://schemas.microsoft.com/office/drawing/2014/main" id="{CBC9B6AE-A398-4836-BD76-3078BDA10BC8}"/>
              </a:ext>
            </a:extLst>
          </p:cNvPr>
          <p:cNvGraphicFramePr>
            <a:graphicFrameLocks noChangeAspect="1"/>
          </p:cNvGraphicFramePr>
          <p:nvPr>
            <p:extLst>
              <p:ext uri="{D42A27DB-BD31-4B8C-83A1-F6EECF244321}">
                <p14:modId xmlns:p14="http://schemas.microsoft.com/office/powerpoint/2010/main" val="1974373057"/>
              </p:ext>
            </p:extLst>
          </p:nvPr>
        </p:nvGraphicFramePr>
        <p:xfrm>
          <a:off x="3994278" y="3571195"/>
          <a:ext cx="406489" cy="495261"/>
        </p:xfrm>
        <a:graphic>
          <a:graphicData uri="http://schemas.openxmlformats.org/presentationml/2006/ole">
            <mc:AlternateContent xmlns:mc="http://schemas.openxmlformats.org/markup-compatibility/2006">
              <mc:Choice xmlns:v="urn:schemas-microsoft-com:vml" Requires="v">
                <p:oleObj name="Equation" r:id="rId6" imgW="165028" imgH="228501" progId="Equation.3">
                  <p:embed/>
                </p:oleObj>
              </mc:Choice>
              <mc:Fallback>
                <p:oleObj name="Equation" r:id="rId6" imgW="165028" imgH="228501" progId="Equation.3">
                  <p:embed/>
                  <p:pic>
                    <p:nvPicPr>
                      <p:cNvPr id="45065" name="Object 13"/>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994278" y="3571195"/>
                        <a:ext cx="406489" cy="49526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ct 14">
            <a:extLst>
              <a:ext uri="{FF2B5EF4-FFF2-40B4-BE49-F238E27FC236}">
                <a16:creationId xmlns:a16="http://schemas.microsoft.com/office/drawing/2014/main" id="{EF514D92-ACFE-4DE0-985D-588EC398082C}"/>
              </a:ext>
            </a:extLst>
          </p:cNvPr>
          <p:cNvGraphicFramePr>
            <a:graphicFrameLocks noChangeAspect="1"/>
          </p:cNvGraphicFramePr>
          <p:nvPr>
            <p:extLst>
              <p:ext uri="{D42A27DB-BD31-4B8C-83A1-F6EECF244321}">
                <p14:modId xmlns:p14="http://schemas.microsoft.com/office/powerpoint/2010/main" val="3245846704"/>
              </p:ext>
            </p:extLst>
          </p:nvPr>
        </p:nvGraphicFramePr>
        <p:xfrm>
          <a:off x="6359301" y="3627943"/>
          <a:ext cx="394170" cy="376605"/>
        </p:xfrm>
        <a:graphic>
          <a:graphicData uri="http://schemas.openxmlformats.org/presentationml/2006/ole">
            <mc:AlternateContent xmlns:mc="http://schemas.openxmlformats.org/markup-compatibility/2006">
              <mc:Choice xmlns:v="urn:schemas-microsoft-com:vml" Requires="v">
                <p:oleObj name="Equation" r:id="rId8" imgW="139579" imgH="164957" progId="Equation.3">
                  <p:embed/>
                </p:oleObj>
              </mc:Choice>
              <mc:Fallback>
                <p:oleObj name="Equation" r:id="rId8" imgW="139579" imgH="164957" progId="Equation.3">
                  <p:embed/>
                  <p:pic>
                    <p:nvPicPr>
                      <p:cNvPr id="45066"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359301" y="3627943"/>
                        <a:ext cx="394170" cy="37660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ct 15">
            <a:extLst>
              <a:ext uri="{FF2B5EF4-FFF2-40B4-BE49-F238E27FC236}">
                <a16:creationId xmlns:a16="http://schemas.microsoft.com/office/drawing/2014/main" id="{1E6EE053-2518-462F-BA63-898E313B4A99}"/>
              </a:ext>
            </a:extLst>
          </p:cNvPr>
          <p:cNvGraphicFramePr>
            <a:graphicFrameLocks noChangeAspect="1"/>
          </p:cNvGraphicFramePr>
          <p:nvPr>
            <p:extLst>
              <p:ext uri="{D42A27DB-BD31-4B8C-83A1-F6EECF244321}">
                <p14:modId xmlns:p14="http://schemas.microsoft.com/office/powerpoint/2010/main" val="2331993663"/>
              </p:ext>
            </p:extLst>
          </p:nvPr>
        </p:nvGraphicFramePr>
        <p:xfrm>
          <a:off x="1725061" y="486129"/>
          <a:ext cx="364060" cy="371446"/>
        </p:xfrm>
        <a:graphic>
          <a:graphicData uri="http://schemas.openxmlformats.org/presentationml/2006/ole">
            <mc:AlternateContent xmlns:mc="http://schemas.openxmlformats.org/markup-compatibility/2006">
              <mc:Choice xmlns:v="urn:schemas-microsoft-com:vml" Requires="v">
                <p:oleObj name="Equation" r:id="rId10" imgW="152268" imgH="164957" progId="Equation.3">
                  <p:embed/>
                </p:oleObj>
              </mc:Choice>
              <mc:Fallback>
                <p:oleObj name="Equation" r:id="rId10" imgW="152268" imgH="164957" progId="Equation.3">
                  <p:embed/>
                  <p:pic>
                    <p:nvPicPr>
                      <p:cNvPr id="45067" name="Object 15"/>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725061" y="486129"/>
                        <a:ext cx="364060" cy="37144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12" name="Group 34">
            <a:extLst>
              <a:ext uri="{FF2B5EF4-FFF2-40B4-BE49-F238E27FC236}">
                <a16:creationId xmlns:a16="http://schemas.microsoft.com/office/drawing/2014/main" id="{69D2C1B5-5C7B-41F9-A442-B15AE30B9B64}"/>
              </a:ext>
            </a:extLst>
          </p:cNvPr>
          <p:cNvGrpSpPr>
            <a:grpSpLocks/>
          </p:cNvGrpSpPr>
          <p:nvPr/>
        </p:nvGrpSpPr>
        <p:grpSpPr bwMode="auto">
          <a:xfrm>
            <a:off x="994203" y="281269"/>
            <a:ext cx="5562183" cy="2465989"/>
            <a:chOff x="352" y="584"/>
            <a:chExt cx="4064" cy="1912"/>
          </a:xfrm>
        </p:grpSpPr>
        <p:sp>
          <p:nvSpPr>
            <p:cNvPr id="13" name="Line 19">
              <a:extLst>
                <a:ext uri="{FF2B5EF4-FFF2-40B4-BE49-F238E27FC236}">
                  <a16:creationId xmlns:a16="http://schemas.microsoft.com/office/drawing/2014/main" id="{0BD67875-30A7-4242-9CCF-58963D1E9368}"/>
                </a:ext>
              </a:extLst>
            </p:cNvPr>
            <p:cNvSpPr>
              <a:spLocks noChangeShapeType="1"/>
            </p:cNvSpPr>
            <p:nvPr/>
          </p:nvSpPr>
          <p:spPr bwMode="auto">
            <a:xfrm flipH="1">
              <a:off x="1200" y="1448"/>
              <a:ext cx="1488" cy="0"/>
            </a:xfrm>
            <a:prstGeom prst="line">
              <a:avLst/>
            </a:prstGeom>
            <a:noFill/>
            <a:ln w="9525" cap="rnd">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4" name="Line 16">
              <a:extLst>
                <a:ext uri="{FF2B5EF4-FFF2-40B4-BE49-F238E27FC236}">
                  <a16:creationId xmlns:a16="http://schemas.microsoft.com/office/drawing/2014/main" id="{E96257EF-3090-4B9B-8AEA-39B05C6A5E06}"/>
                </a:ext>
              </a:extLst>
            </p:cNvPr>
            <p:cNvSpPr>
              <a:spLocks noChangeShapeType="1"/>
            </p:cNvSpPr>
            <p:nvPr/>
          </p:nvSpPr>
          <p:spPr bwMode="auto">
            <a:xfrm flipV="1">
              <a:off x="1296" y="816"/>
              <a:ext cx="2256" cy="168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5" name="Object 17">
              <a:extLst>
                <a:ext uri="{FF2B5EF4-FFF2-40B4-BE49-F238E27FC236}">
                  <a16:creationId xmlns:a16="http://schemas.microsoft.com/office/drawing/2014/main" id="{19783BC0-22AD-49D7-BBA1-683F4FC80AF1}"/>
                </a:ext>
              </a:extLst>
            </p:cNvPr>
            <p:cNvGraphicFramePr>
              <a:graphicFrameLocks noChangeAspect="1"/>
            </p:cNvGraphicFramePr>
            <p:nvPr>
              <p:extLst>
                <p:ext uri="{D42A27DB-BD31-4B8C-83A1-F6EECF244321}">
                  <p14:modId xmlns:p14="http://schemas.microsoft.com/office/powerpoint/2010/main" val="303518319"/>
                </p:ext>
              </p:extLst>
            </p:nvPr>
          </p:nvGraphicFramePr>
          <p:xfrm>
            <a:off x="3552" y="584"/>
            <a:ext cx="864" cy="376"/>
          </p:xfrm>
          <a:graphic>
            <a:graphicData uri="http://schemas.openxmlformats.org/presentationml/2006/ole">
              <mc:AlternateContent xmlns:mc="http://schemas.openxmlformats.org/markup-compatibility/2006">
                <mc:Choice xmlns:v="urn:schemas-microsoft-com:vml" Requires="v">
                  <p:oleObj name="Equation" r:id="rId12" imgW="508000" imgH="228600" progId="Equation.3">
                    <p:embed/>
                  </p:oleObj>
                </mc:Choice>
                <mc:Fallback>
                  <p:oleObj name="Equation" r:id="rId12" imgW="508000" imgH="228600" progId="Equation.3">
                    <p:embed/>
                    <p:pic>
                      <p:nvPicPr>
                        <p:cNvPr id="45080" name="Object 17"/>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3552" y="584"/>
                          <a:ext cx="864" cy="37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16" name="Line 18">
              <a:extLst>
                <a:ext uri="{FF2B5EF4-FFF2-40B4-BE49-F238E27FC236}">
                  <a16:creationId xmlns:a16="http://schemas.microsoft.com/office/drawing/2014/main" id="{ADD048E2-B723-4A3A-BF6C-72DF0CA5B6C3}"/>
                </a:ext>
              </a:extLst>
            </p:cNvPr>
            <p:cNvSpPr>
              <a:spLocks noChangeShapeType="1"/>
            </p:cNvSpPr>
            <p:nvPr/>
          </p:nvSpPr>
          <p:spPr bwMode="auto">
            <a:xfrm flipH="1" flipV="1">
              <a:off x="3360" y="1008"/>
              <a:ext cx="240" cy="24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aphicFrame>
          <p:nvGraphicFramePr>
            <p:cNvPr id="17" name="Object 20">
              <a:extLst>
                <a:ext uri="{FF2B5EF4-FFF2-40B4-BE49-F238E27FC236}">
                  <a16:creationId xmlns:a16="http://schemas.microsoft.com/office/drawing/2014/main" id="{45FFE546-20FD-4D47-8292-E062A6C4FCEB}"/>
                </a:ext>
              </a:extLst>
            </p:cNvPr>
            <p:cNvGraphicFramePr>
              <a:graphicFrameLocks noChangeAspect="1"/>
            </p:cNvGraphicFramePr>
            <p:nvPr>
              <p:extLst>
                <p:ext uri="{D42A27DB-BD31-4B8C-83A1-F6EECF244321}">
                  <p14:modId xmlns:p14="http://schemas.microsoft.com/office/powerpoint/2010/main" val="1220932173"/>
                </p:ext>
              </p:extLst>
            </p:nvPr>
          </p:nvGraphicFramePr>
          <p:xfrm>
            <a:off x="352" y="1257"/>
            <a:ext cx="846" cy="386"/>
          </p:xfrm>
          <a:graphic>
            <a:graphicData uri="http://schemas.openxmlformats.org/presentationml/2006/ole">
              <mc:AlternateContent xmlns:mc="http://schemas.openxmlformats.org/markup-compatibility/2006">
                <mc:Choice xmlns:v="urn:schemas-microsoft-com:vml" Requires="v">
                  <p:oleObj name="Equation" r:id="rId14" imgW="469900" imgH="228600" progId="Equation.3">
                    <p:embed/>
                  </p:oleObj>
                </mc:Choice>
                <mc:Fallback>
                  <p:oleObj name="Equation" r:id="rId14" imgW="469900" imgH="228600" progId="Equation.3">
                    <p:embed/>
                    <p:pic>
                      <p:nvPicPr>
                        <p:cNvPr id="45082" name="Object 20"/>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352" y="1257"/>
                          <a:ext cx="846" cy="386"/>
                        </a:xfrm>
                        <a:prstGeom prst="rect">
                          <a:avLst/>
                        </a:prstGeom>
                        <a:noFill/>
                        <a:ln>
                          <a:noFill/>
                        </a:ln>
                        <a:effectLst/>
                      </p:spPr>
                    </p:pic>
                  </p:oleObj>
                </mc:Fallback>
              </mc:AlternateContent>
            </a:graphicData>
          </a:graphic>
        </p:graphicFrame>
        <p:sp>
          <p:nvSpPr>
            <p:cNvPr id="18" name="Line 21">
              <a:extLst>
                <a:ext uri="{FF2B5EF4-FFF2-40B4-BE49-F238E27FC236}">
                  <a16:creationId xmlns:a16="http://schemas.microsoft.com/office/drawing/2014/main" id="{E2A18926-7C41-469A-82DD-F625A083243D}"/>
                </a:ext>
              </a:extLst>
            </p:cNvPr>
            <p:cNvSpPr>
              <a:spLocks noChangeShapeType="1"/>
            </p:cNvSpPr>
            <p:nvPr/>
          </p:nvSpPr>
          <p:spPr bwMode="auto">
            <a:xfrm flipV="1">
              <a:off x="720" y="1655"/>
              <a:ext cx="0" cy="336"/>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19" name="Group 33">
            <a:extLst>
              <a:ext uri="{FF2B5EF4-FFF2-40B4-BE49-F238E27FC236}">
                <a16:creationId xmlns:a16="http://schemas.microsoft.com/office/drawing/2014/main" id="{D5BD581C-04B4-4E01-8F31-808034E280E8}"/>
              </a:ext>
            </a:extLst>
          </p:cNvPr>
          <p:cNvGrpSpPr>
            <a:grpSpLocks/>
          </p:cNvGrpSpPr>
          <p:nvPr/>
        </p:nvGrpSpPr>
        <p:grpSpPr bwMode="auto">
          <a:xfrm>
            <a:off x="4322754" y="3767238"/>
            <a:ext cx="1839462" cy="1300062"/>
            <a:chOff x="2784" y="3168"/>
            <a:chExt cx="1344" cy="1008"/>
          </a:xfrm>
        </p:grpSpPr>
        <p:graphicFrame>
          <p:nvGraphicFramePr>
            <p:cNvPr id="20" name="Object 22">
              <a:extLst>
                <a:ext uri="{FF2B5EF4-FFF2-40B4-BE49-F238E27FC236}">
                  <a16:creationId xmlns:a16="http://schemas.microsoft.com/office/drawing/2014/main" id="{D3582335-D10A-4184-81FA-33E5EE62B80F}"/>
                </a:ext>
              </a:extLst>
            </p:cNvPr>
            <p:cNvGraphicFramePr>
              <a:graphicFrameLocks noChangeAspect="1"/>
            </p:cNvGraphicFramePr>
            <p:nvPr>
              <p:extLst>
                <p:ext uri="{D42A27DB-BD31-4B8C-83A1-F6EECF244321}">
                  <p14:modId xmlns:p14="http://schemas.microsoft.com/office/powerpoint/2010/main" val="1082467918"/>
                </p:ext>
              </p:extLst>
            </p:nvPr>
          </p:nvGraphicFramePr>
          <p:xfrm>
            <a:off x="3083" y="3269"/>
            <a:ext cx="772" cy="907"/>
          </p:xfrm>
          <a:graphic>
            <a:graphicData uri="http://schemas.openxmlformats.org/presentationml/2006/ole">
              <mc:AlternateContent xmlns:mc="http://schemas.openxmlformats.org/markup-compatibility/2006">
                <mc:Choice xmlns:v="urn:schemas-microsoft-com:vml" Requires="v">
                  <p:oleObj name="Equation" r:id="rId16" imgW="444240" imgH="660240" progId="Equation.DSMT4">
                    <p:embed/>
                  </p:oleObj>
                </mc:Choice>
                <mc:Fallback>
                  <p:oleObj name="Equation" r:id="rId16" imgW="444240" imgH="660240" progId="Equation.DSMT4">
                    <p:embed/>
                    <p:pic>
                      <p:nvPicPr>
                        <p:cNvPr id="45076" name="Object 22"/>
                        <p:cNvPicPr>
                          <a:picLocks noChangeAspect="1" noChangeArrowheads="1"/>
                        </p:cNvPicPr>
                        <p:nvPr/>
                      </p:nvPicPr>
                      <p:blipFill>
                        <a:blip r:embed="rId17"/>
                        <a:srcRect/>
                        <a:stretch>
                          <a:fillRect/>
                        </a:stretch>
                      </p:blipFill>
                      <p:spPr bwMode="auto">
                        <a:xfrm>
                          <a:off x="3083" y="3269"/>
                          <a:ext cx="772" cy="907"/>
                        </a:xfrm>
                        <a:prstGeom prst="rect">
                          <a:avLst/>
                        </a:prstGeom>
                        <a:noFill/>
                        <a:ln>
                          <a:solidFill>
                            <a:schemeClr val="accent1">
                              <a:lumMod val="50000"/>
                            </a:schemeClr>
                          </a:solidFill>
                        </a:ln>
                        <a:effectLst/>
                      </p:spPr>
                    </p:pic>
                  </p:oleObj>
                </mc:Fallback>
              </mc:AlternateContent>
            </a:graphicData>
          </a:graphic>
        </p:graphicFrame>
        <p:sp>
          <p:nvSpPr>
            <p:cNvPr id="21" name="Line 25">
              <a:extLst>
                <a:ext uri="{FF2B5EF4-FFF2-40B4-BE49-F238E27FC236}">
                  <a16:creationId xmlns:a16="http://schemas.microsoft.com/office/drawing/2014/main" id="{65A63440-42EE-43D1-AC13-C32586C435F6}"/>
                </a:ext>
              </a:extLst>
            </p:cNvPr>
            <p:cNvSpPr>
              <a:spLocks noChangeShapeType="1"/>
            </p:cNvSpPr>
            <p:nvPr/>
          </p:nvSpPr>
          <p:spPr bwMode="auto">
            <a:xfrm>
              <a:off x="2784" y="3168"/>
              <a:ext cx="1344" cy="0"/>
            </a:xfrm>
            <a:prstGeom prst="line">
              <a:avLst/>
            </a:prstGeom>
            <a:noFill/>
            <a:ln w="571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22" name="Group 31">
            <a:extLst>
              <a:ext uri="{FF2B5EF4-FFF2-40B4-BE49-F238E27FC236}">
                <a16:creationId xmlns:a16="http://schemas.microsoft.com/office/drawing/2014/main" id="{3C294249-0585-44A5-96F1-79DB3FDC1FDD}"/>
              </a:ext>
            </a:extLst>
          </p:cNvPr>
          <p:cNvGrpSpPr>
            <a:grpSpLocks/>
          </p:cNvGrpSpPr>
          <p:nvPr/>
        </p:nvGrpSpPr>
        <p:grpSpPr bwMode="auto">
          <a:xfrm>
            <a:off x="2220511" y="3767236"/>
            <a:ext cx="1773767" cy="1300061"/>
            <a:chOff x="1248" y="3168"/>
            <a:chExt cx="1296" cy="1008"/>
          </a:xfrm>
        </p:grpSpPr>
        <p:graphicFrame>
          <p:nvGraphicFramePr>
            <p:cNvPr id="23" name="Object 23">
              <a:extLst>
                <a:ext uri="{FF2B5EF4-FFF2-40B4-BE49-F238E27FC236}">
                  <a16:creationId xmlns:a16="http://schemas.microsoft.com/office/drawing/2014/main" id="{3FCB0907-A13A-408A-A075-C9E7C333F1F4}"/>
                </a:ext>
              </a:extLst>
            </p:cNvPr>
            <p:cNvGraphicFramePr>
              <a:graphicFrameLocks noChangeAspect="1"/>
            </p:cNvGraphicFramePr>
            <p:nvPr>
              <p:extLst>
                <p:ext uri="{D42A27DB-BD31-4B8C-83A1-F6EECF244321}">
                  <p14:modId xmlns:p14="http://schemas.microsoft.com/office/powerpoint/2010/main" val="2761442352"/>
                </p:ext>
              </p:extLst>
            </p:nvPr>
          </p:nvGraphicFramePr>
          <p:xfrm>
            <a:off x="1584" y="3268"/>
            <a:ext cx="681" cy="908"/>
          </p:xfrm>
          <a:graphic>
            <a:graphicData uri="http://schemas.openxmlformats.org/presentationml/2006/ole">
              <mc:AlternateContent xmlns:mc="http://schemas.openxmlformats.org/markup-compatibility/2006">
                <mc:Choice xmlns:v="urn:schemas-microsoft-com:vml" Requires="v">
                  <p:oleObj name="Equation" r:id="rId18" imgW="444240" imgH="660240" progId="Equation.DSMT4">
                    <p:embed/>
                  </p:oleObj>
                </mc:Choice>
                <mc:Fallback>
                  <p:oleObj name="Equation" r:id="rId18" imgW="444240" imgH="660240" progId="Equation.DSMT4">
                    <p:embed/>
                    <p:pic>
                      <p:nvPicPr>
                        <p:cNvPr id="45073" name="Object 23"/>
                        <p:cNvPicPr>
                          <a:picLocks noChangeAspect="1" noChangeArrowheads="1"/>
                        </p:cNvPicPr>
                        <p:nvPr/>
                      </p:nvPicPr>
                      <p:blipFill>
                        <a:blip r:embed="rId19"/>
                        <a:srcRect/>
                        <a:stretch>
                          <a:fillRect/>
                        </a:stretch>
                      </p:blipFill>
                      <p:spPr bwMode="auto">
                        <a:xfrm>
                          <a:off x="1584" y="3268"/>
                          <a:ext cx="681" cy="908"/>
                        </a:xfrm>
                        <a:prstGeom prst="rect">
                          <a:avLst/>
                        </a:prstGeom>
                        <a:noFill/>
                        <a:ln>
                          <a:solidFill>
                            <a:schemeClr val="accent1">
                              <a:lumMod val="50000"/>
                            </a:schemeClr>
                          </a:solidFill>
                        </a:ln>
                        <a:effectLst/>
                      </p:spPr>
                    </p:pic>
                  </p:oleObj>
                </mc:Fallback>
              </mc:AlternateContent>
            </a:graphicData>
          </a:graphic>
        </p:graphicFrame>
        <p:sp>
          <p:nvSpPr>
            <p:cNvPr id="24" name="Line 27">
              <a:extLst>
                <a:ext uri="{FF2B5EF4-FFF2-40B4-BE49-F238E27FC236}">
                  <a16:creationId xmlns:a16="http://schemas.microsoft.com/office/drawing/2014/main" id="{CE919138-6CFB-4B7D-B0A0-B18A6B60DE8D}"/>
                </a:ext>
              </a:extLst>
            </p:cNvPr>
            <p:cNvSpPr>
              <a:spLocks noChangeShapeType="1"/>
            </p:cNvSpPr>
            <p:nvPr/>
          </p:nvSpPr>
          <p:spPr bwMode="auto">
            <a:xfrm flipH="1">
              <a:off x="1248" y="3168"/>
              <a:ext cx="1296" cy="0"/>
            </a:xfrm>
            <a:prstGeom prst="line">
              <a:avLst/>
            </a:prstGeom>
            <a:noFill/>
            <a:ln w="571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1127172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additive="base">
                                        <p:cTn id="7" dur="500" fill="hold"/>
                                        <p:tgtEl>
                                          <p:spTgt spid="19"/>
                                        </p:tgtEl>
                                        <p:attrNameLst>
                                          <p:attrName>ppt_x</p:attrName>
                                        </p:attrNameLst>
                                      </p:cBhvr>
                                      <p:tavLst>
                                        <p:tav tm="0">
                                          <p:val>
                                            <p:strVal val="#ppt_x"/>
                                          </p:val>
                                        </p:tav>
                                        <p:tav tm="100000">
                                          <p:val>
                                            <p:strVal val="#ppt_x"/>
                                          </p:val>
                                        </p:tav>
                                      </p:tavLst>
                                    </p:anim>
                                    <p:anim calcmode="lin" valueType="num">
                                      <p:cBhvr additive="base">
                                        <p:cTn id="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2"/>
                                        </p:tgtEl>
                                        <p:attrNameLst>
                                          <p:attrName>style.visibility</p:attrName>
                                        </p:attrNameLst>
                                      </p:cBhvr>
                                      <p:to>
                                        <p:strVal val="visible"/>
                                      </p:to>
                                    </p:set>
                                    <p:anim calcmode="lin" valueType="num">
                                      <p:cBhvr additive="base">
                                        <p:cTn id="13" dur="500" fill="hold"/>
                                        <p:tgtEl>
                                          <p:spTgt spid="22"/>
                                        </p:tgtEl>
                                        <p:attrNameLst>
                                          <p:attrName>ppt_x</p:attrName>
                                        </p:attrNameLst>
                                      </p:cBhvr>
                                      <p:tavLst>
                                        <p:tav tm="0">
                                          <p:val>
                                            <p:strVal val="#ppt_x"/>
                                          </p:val>
                                        </p:tav>
                                        <p:tav tm="100000">
                                          <p:val>
                                            <p:strVal val="#ppt_x"/>
                                          </p:val>
                                        </p:tav>
                                      </p:tavLst>
                                    </p:anim>
                                    <p:anim calcmode="lin" valueType="num">
                                      <p:cBhvr additive="base">
                                        <p:cTn id="14"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B40C611-3BDC-4836-9D36-01389B6E07B7}"/>
              </a:ext>
            </a:extLst>
          </p:cNvPr>
          <p:cNvSpPr txBox="1"/>
          <p:nvPr/>
        </p:nvSpPr>
        <p:spPr>
          <a:xfrm>
            <a:off x="88135" y="51470"/>
            <a:ext cx="8876353" cy="2031325"/>
          </a:xfrm>
          <a:prstGeom prst="rect">
            <a:avLst/>
          </a:prstGeom>
          <a:noFill/>
        </p:spPr>
        <p:txBody>
          <a:bodyPr wrap="square">
            <a:spAutoFit/>
          </a:bodyPr>
          <a:lstStyle/>
          <a:p>
            <a:pPr marL="342900" indent="-342900" algn="just">
              <a:buFont typeface="Wingdings" panose="05000000000000000000" pitchFamily="2" charset="2"/>
              <a:buChar char="§"/>
              <a:defRPr/>
            </a:pPr>
            <a:r>
              <a:rPr lang="pt-BR" sz="2100" dirty="0">
                <a:latin typeface="Arial" panose="020B0604020202020204" pitchFamily="34" charset="0"/>
                <a:cs typeface="Arial" panose="020B0604020202020204" pitchFamily="34" charset="0"/>
              </a:rPr>
              <a:t>O nível de preços pode não ser conhecido com precisão, pois as firmas conhecem o preço no seu mercado (na sua “ilha”, no exemplo de Lucas), mas não nos demais mercados (demais “ilhas”). Portanto, as firmas, que possuem um </a:t>
            </a:r>
            <a:r>
              <a:rPr lang="pt-BR" sz="2100" b="1" dirty="0">
                <a:latin typeface="Arial" panose="020B0604020202020204" pitchFamily="34" charset="0"/>
                <a:cs typeface="Arial" panose="020B0604020202020204" pitchFamily="34" charset="0"/>
              </a:rPr>
              <a:t>problema informacional</a:t>
            </a:r>
            <a:r>
              <a:rPr lang="pt-BR" sz="2100" dirty="0">
                <a:latin typeface="Arial" panose="020B0604020202020204" pitchFamily="34" charset="0"/>
                <a:cs typeface="Arial" panose="020B0604020202020204" pitchFamily="34" charset="0"/>
              </a:rPr>
              <a:t>, muitas vezes, devem “adivinhar” o nível de preços da economia. Desta forma, temos:</a:t>
            </a:r>
          </a:p>
        </p:txBody>
      </p:sp>
      <p:graphicFrame>
        <p:nvGraphicFramePr>
          <p:cNvPr id="3" name="Object 3">
            <a:extLst>
              <a:ext uri="{FF2B5EF4-FFF2-40B4-BE49-F238E27FC236}">
                <a16:creationId xmlns:a16="http://schemas.microsoft.com/office/drawing/2014/main" id="{077BBAD4-0107-46E8-8789-D70B4DFDDA43}"/>
              </a:ext>
            </a:extLst>
          </p:cNvPr>
          <p:cNvGraphicFramePr>
            <a:graphicFrameLocks/>
          </p:cNvGraphicFramePr>
          <p:nvPr>
            <p:extLst>
              <p:ext uri="{D42A27DB-BD31-4B8C-83A1-F6EECF244321}">
                <p14:modId xmlns:p14="http://schemas.microsoft.com/office/powerpoint/2010/main" val="670784731"/>
              </p:ext>
            </p:extLst>
          </p:nvPr>
        </p:nvGraphicFramePr>
        <p:xfrm>
          <a:off x="539552" y="2102069"/>
          <a:ext cx="3168352" cy="613698"/>
        </p:xfrm>
        <a:graphic>
          <a:graphicData uri="http://schemas.openxmlformats.org/presentationml/2006/ole">
            <mc:AlternateContent xmlns:mc="http://schemas.openxmlformats.org/markup-compatibility/2006">
              <mc:Choice xmlns:v="urn:schemas-microsoft-com:vml" Requires="v">
                <p:oleObj name="Equation" r:id="rId2" imgW="1244600" imgH="279400" progId="Equation.DSMT4">
                  <p:embed/>
                </p:oleObj>
              </mc:Choice>
              <mc:Fallback>
                <p:oleObj name="Equation" r:id="rId2" imgW="1244600" imgH="279400" progId="Equation.DSMT4">
                  <p:embed/>
                  <p:pic>
                    <p:nvPicPr>
                      <p:cNvPr id="4" name="Object 3">
                        <a:extLst>
                          <a:ext uri="{FF2B5EF4-FFF2-40B4-BE49-F238E27FC236}">
                            <a16:creationId xmlns:a16="http://schemas.microsoft.com/office/drawing/2014/main" id="{0CDBBC9D-B55F-4B6E-896E-41A71F59ECD2}"/>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2102069"/>
                        <a:ext cx="3168352" cy="613698"/>
                      </a:xfrm>
                      <a:prstGeom prst="rect">
                        <a:avLst/>
                      </a:prstGeom>
                      <a:solidFill>
                        <a:srgbClr val="F2F2F2"/>
                      </a:solidFill>
                      <a:ln w="9525">
                        <a:solidFill>
                          <a:schemeClr val="tx1"/>
                        </a:solidFill>
                        <a:miter lim="800000"/>
                        <a:headEnd/>
                        <a:tailEnd/>
                      </a:ln>
                    </p:spPr>
                  </p:pic>
                </p:oleObj>
              </mc:Fallback>
            </mc:AlternateContent>
          </a:graphicData>
        </a:graphic>
      </p:graphicFrame>
      <p:sp>
        <p:nvSpPr>
          <p:cNvPr id="4" name="CaixaDeTexto 3">
            <a:extLst>
              <a:ext uri="{FF2B5EF4-FFF2-40B4-BE49-F238E27FC236}">
                <a16:creationId xmlns:a16="http://schemas.microsoft.com/office/drawing/2014/main" id="{89AE3E40-A281-4E52-94B1-9A0263988C71}"/>
              </a:ext>
            </a:extLst>
          </p:cNvPr>
          <p:cNvSpPr txBox="1"/>
          <p:nvPr/>
        </p:nvSpPr>
        <p:spPr>
          <a:xfrm>
            <a:off x="182563" y="2862574"/>
            <a:ext cx="8781925" cy="1061829"/>
          </a:xfrm>
          <a:prstGeom prst="rect">
            <a:avLst/>
          </a:prstGeom>
          <a:noFill/>
        </p:spPr>
        <p:txBody>
          <a:bodyPr wrap="square">
            <a:spAutoFit/>
          </a:bodyPr>
          <a:lstStyle/>
          <a:p>
            <a:pPr marL="457200" indent="-457200" algn="just">
              <a:buFont typeface="Wingdings" panose="05000000000000000000" pitchFamily="2" charset="2"/>
              <a:buChar char="§"/>
              <a:defRPr/>
            </a:pPr>
            <a:r>
              <a:rPr lang="pt-BR" altLang="pt-BR" sz="2100" dirty="0">
                <a:latin typeface="Arial" panose="020B0604020202020204" pitchFamily="34" charset="0"/>
                <a:cs typeface="Arial" panose="020B0604020202020204" pitchFamily="34" charset="0"/>
              </a:rPr>
              <a:t>Logo, se            ,  a  firma  i  aumenta  sua  produção  efetiva  em  relação  à produção potencial, pois acredita que, assim procedendo, obterá maior lucro. </a:t>
            </a:r>
          </a:p>
        </p:txBody>
      </p:sp>
      <p:graphicFrame>
        <p:nvGraphicFramePr>
          <p:cNvPr id="5" name="Object 3">
            <a:extLst>
              <a:ext uri="{FF2B5EF4-FFF2-40B4-BE49-F238E27FC236}">
                <a16:creationId xmlns:a16="http://schemas.microsoft.com/office/drawing/2014/main" id="{BA9B8AB3-534B-45BB-B1C2-1A6D0289A17D}"/>
              </a:ext>
            </a:extLst>
          </p:cNvPr>
          <p:cNvGraphicFramePr>
            <a:graphicFrameLocks/>
          </p:cNvGraphicFramePr>
          <p:nvPr>
            <p:extLst>
              <p:ext uri="{D42A27DB-BD31-4B8C-83A1-F6EECF244321}">
                <p14:modId xmlns:p14="http://schemas.microsoft.com/office/powerpoint/2010/main" val="3174456785"/>
              </p:ext>
            </p:extLst>
          </p:nvPr>
        </p:nvGraphicFramePr>
        <p:xfrm>
          <a:off x="1835697" y="2859782"/>
          <a:ext cx="1080119" cy="469307"/>
        </p:xfrm>
        <a:graphic>
          <a:graphicData uri="http://schemas.openxmlformats.org/presentationml/2006/ole">
            <mc:AlternateContent xmlns:mc="http://schemas.openxmlformats.org/markup-compatibility/2006">
              <mc:Choice xmlns:v="urn:schemas-microsoft-com:vml" Requires="v">
                <p:oleObj name="Equation" r:id="rId4" imgW="457200" imgH="241300" progId="Equation.DSMT4">
                  <p:embed/>
                </p:oleObj>
              </mc:Choice>
              <mc:Fallback>
                <p:oleObj name="Equation" r:id="rId4" imgW="457200" imgH="241300" progId="Equation.DSMT4">
                  <p:embed/>
                  <p:pic>
                    <p:nvPicPr>
                      <p:cNvPr id="6" name="Object 3">
                        <a:extLst>
                          <a:ext uri="{FF2B5EF4-FFF2-40B4-BE49-F238E27FC236}">
                            <a16:creationId xmlns:a16="http://schemas.microsoft.com/office/drawing/2014/main" id="{A9D28DC7-2A2E-457D-B64C-A2953F67E446}"/>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35697" y="2859782"/>
                        <a:ext cx="1080119" cy="469307"/>
                      </a:xfrm>
                      <a:prstGeom prst="rect">
                        <a:avLst/>
                      </a:prstGeom>
                      <a:noFill/>
                      <a:ln>
                        <a:noFill/>
                      </a:ln>
                    </p:spPr>
                  </p:pic>
                </p:oleObj>
              </mc:Fallback>
            </mc:AlternateContent>
          </a:graphicData>
        </a:graphic>
      </p:graphicFrame>
      <p:graphicFrame>
        <p:nvGraphicFramePr>
          <p:cNvPr id="6" name="Object 3">
            <a:extLst>
              <a:ext uri="{FF2B5EF4-FFF2-40B4-BE49-F238E27FC236}">
                <a16:creationId xmlns:a16="http://schemas.microsoft.com/office/drawing/2014/main" id="{F2799225-7D97-4D40-9D9F-BA9730A8357F}"/>
              </a:ext>
            </a:extLst>
          </p:cNvPr>
          <p:cNvGraphicFramePr>
            <a:graphicFrameLocks/>
          </p:cNvGraphicFramePr>
          <p:nvPr>
            <p:extLst>
              <p:ext uri="{D42A27DB-BD31-4B8C-83A1-F6EECF244321}">
                <p14:modId xmlns:p14="http://schemas.microsoft.com/office/powerpoint/2010/main" val="124545440"/>
              </p:ext>
            </p:extLst>
          </p:nvPr>
        </p:nvGraphicFramePr>
        <p:xfrm>
          <a:off x="721214" y="3867894"/>
          <a:ext cx="3057232" cy="502567"/>
        </p:xfrm>
        <a:graphic>
          <a:graphicData uri="http://schemas.openxmlformats.org/presentationml/2006/ole">
            <mc:AlternateContent xmlns:mc="http://schemas.openxmlformats.org/markup-compatibility/2006">
              <mc:Choice xmlns:v="urn:schemas-microsoft-com:vml" Requires="v">
                <p:oleObj name="Equation" r:id="rId6" imgW="1422360" imgH="241200" progId="Equation.DSMT4">
                  <p:embed/>
                </p:oleObj>
              </mc:Choice>
              <mc:Fallback>
                <p:oleObj name="Equation" r:id="rId6" imgW="1422360" imgH="241200" progId="Equation.DSMT4">
                  <p:embed/>
                  <p:pic>
                    <p:nvPicPr>
                      <p:cNvPr id="8" name="Object 3">
                        <a:extLst>
                          <a:ext uri="{FF2B5EF4-FFF2-40B4-BE49-F238E27FC236}">
                            <a16:creationId xmlns:a16="http://schemas.microsoft.com/office/drawing/2014/main" id="{2FF21581-C1BB-4E66-9F3E-88267097992B}"/>
                          </a:ext>
                        </a:extLst>
                      </p:cNvPr>
                      <p:cNvPicPr>
                        <a:picLocks noChangeArrowheads="1"/>
                      </p:cNvPicPr>
                      <p:nvPr/>
                    </p:nvPicPr>
                    <p:blipFill>
                      <a:blip r:embed="rId7"/>
                      <a:srcRect/>
                      <a:stretch>
                        <a:fillRect/>
                      </a:stretch>
                    </p:blipFill>
                    <p:spPr bwMode="auto">
                      <a:xfrm>
                        <a:off x="721214" y="3867894"/>
                        <a:ext cx="3057232" cy="502567"/>
                      </a:xfrm>
                      <a:prstGeom prst="rect">
                        <a:avLst/>
                      </a:prstGeom>
                      <a:noFill/>
                      <a:ln>
                        <a:noFill/>
                      </a:ln>
                    </p:spPr>
                  </p:pic>
                </p:oleObj>
              </mc:Fallback>
            </mc:AlternateContent>
          </a:graphicData>
        </a:graphic>
      </p:graphicFrame>
      <p:graphicFrame>
        <p:nvGraphicFramePr>
          <p:cNvPr id="7" name="Object 3">
            <a:extLst>
              <a:ext uri="{FF2B5EF4-FFF2-40B4-BE49-F238E27FC236}">
                <a16:creationId xmlns:a16="http://schemas.microsoft.com/office/drawing/2014/main" id="{559FC7C5-E422-4F0D-B513-17889FF86746}"/>
              </a:ext>
            </a:extLst>
          </p:cNvPr>
          <p:cNvGraphicFramePr>
            <a:graphicFrameLocks/>
          </p:cNvGraphicFramePr>
          <p:nvPr>
            <p:extLst>
              <p:ext uri="{D42A27DB-BD31-4B8C-83A1-F6EECF244321}">
                <p14:modId xmlns:p14="http://schemas.microsoft.com/office/powerpoint/2010/main" val="3484670314"/>
              </p:ext>
            </p:extLst>
          </p:nvPr>
        </p:nvGraphicFramePr>
        <p:xfrm>
          <a:off x="725976" y="4444157"/>
          <a:ext cx="3035321" cy="502567"/>
        </p:xfrm>
        <a:graphic>
          <a:graphicData uri="http://schemas.openxmlformats.org/presentationml/2006/ole">
            <mc:AlternateContent xmlns:mc="http://schemas.openxmlformats.org/markup-compatibility/2006">
              <mc:Choice xmlns:v="urn:schemas-microsoft-com:vml" Requires="v">
                <p:oleObj name="Equation" r:id="rId8" imgW="1422360" imgH="241200" progId="Equation.DSMT4">
                  <p:embed/>
                </p:oleObj>
              </mc:Choice>
              <mc:Fallback>
                <p:oleObj name="Equation" r:id="rId8" imgW="1422360" imgH="241200" progId="Equation.DSMT4">
                  <p:embed/>
                  <p:pic>
                    <p:nvPicPr>
                      <p:cNvPr id="10" name="Object 3">
                        <a:extLst>
                          <a:ext uri="{FF2B5EF4-FFF2-40B4-BE49-F238E27FC236}">
                            <a16:creationId xmlns:a16="http://schemas.microsoft.com/office/drawing/2014/main" id="{515A57C6-411A-4DDD-A89C-AF7EC63E3A0E}"/>
                          </a:ext>
                        </a:extLst>
                      </p:cNvPr>
                      <p:cNvPicPr>
                        <a:picLocks noChangeArrowheads="1"/>
                      </p:cNvPicPr>
                      <p:nvPr/>
                    </p:nvPicPr>
                    <p:blipFill>
                      <a:blip r:embed="rId9"/>
                      <a:srcRect/>
                      <a:stretch>
                        <a:fillRect/>
                      </a:stretch>
                    </p:blipFill>
                    <p:spPr bwMode="auto">
                      <a:xfrm>
                        <a:off x="725976" y="4444157"/>
                        <a:ext cx="3035321" cy="502567"/>
                      </a:xfrm>
                      <a:prstGeom prst="rect">
                        <a:avLst/>
                      </a:prstGeom>
                      <a:noFill/>
                      <a:ln>
                        <a:noFill/>
                      </a:ln>
                    </p:spPr>
                  </p:pic>
                </p:oleObj>
              </mc:Fallback>
            </mc:AlternateContent>
          </a:graphicData>
        </a:graphic>
      </p:graphicFrame>
      <p:sp>
        <p:nvSpPr>
          <p:cNvPr id="8" name="Chave Direita 7">
            <a:extLst>
              <a:ext uri="{FF2B5EF4-FFF2-40B4-BE49-F238E27FC236}">
                <a16:creationId xmlns:a16="http://schemas.microsoft.com/office/drawing/2014/main" id="{BD2A4A51-F36A-41A8-B10C-3245C85BFE9A}"/>
              </a:ext>
            </a:extLst>
          </p:cNvPr>
          <p:cNvSpPr/>
          <p:nvPr/>
        </p:nvSpPr>
        <p:spPr>
          <a:xfrm>
            <a:off x="3635896" y="3795886"/>
            <a:ext cx="358573" cy="1190784"/>
          </a:xfrm>
          <a:prstGeom prst="righ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9" name="CaixaDeTexto 8">
            <a:extLst>
              <a:ext uri="{FF2B5EF4-FFF2-40B4-BE49-F238E27FC236}">
                <a16:creationId xmlns:a16="http://schemas.microsoft.com/office/drawing/2014/main" id="{21E5BBA4-1400-4C77-B670-44E753A05277}"/>
              </a:ext>
            </a:extLst>
          </p:cNvPr>
          <p:cNvSpPr txBox="1"/>
          <p:nvPr/>
        </p:nvSpPr>
        <p:spPr>
          <a:xfrm>
            <a:off x="3995936" y="4024104"/>
            <a:ext cx="4968552" cy="707886"/>
          </a:xfrm>
          <a:prstGeom prst="rect">
            <a:avLst/>
          </a:prstGeom>
          <a:solidFill>
            <a:srgbClr val="FFCCFF"/>
          </a:solidFill>
          <a:ln>
            <a:solidFill>
              <a:srgbClr val="C00000"/>
            </a:solidFill>
          </a:ln>
        </p:spPr>
        <p:txBody>
          <a:bodyPr wrap="square" rtlCol="0">
            <a:spAutoFit/>
          </a:bodyPr>
          <a:lstStyle/>
          <a:p>
            <a:r>
              <a:rPr lang="pt-BR" sz="2000" b="1" dirty="0" err="1">
                <a:solidFill>
                  <a:srgbClr val="C00000"/>
                </a:solidFill>
                <a:latin typeface="Arial" panose="020B0604020202020204" pitchFamily="34" charset="0"/>
                <a:cs typeface="Arial" panose="020B0604020202020204" pitchFamily="34" charset="0"/>
              </a:rPr>
              <a:t>Microfundamentos</a:t>
            </a:r>
            <a:r>
              <a:rPr lang="pt-BR" sz="2000" b="1" dirty="0">
                <a:solidFill>
                  <a:srgbClr val="C00000"/>
                </a:solidFill>
                <a:latin typeface="Arial" panose="020B0604020202020204" pitchFamily="34" charset="0"/>
                <a:cs typeface="Arial" panose="020B0604020202020204" pitchFamily="34" charset="0"/>
              </a:rPr>
              <a:t> → </a:t>
            </a:r>
            <a:r>
              <a:rPr lang="pt-BR" sz="2000" dirty="0">
                <a:solidFill>
                  <a:srgbClr val="C00000"/>
                </a:solidFill>
                <a:latin typeface="Arial" panose="020B0604020202020204" pitchFamily="34" charset="0"/>
                <a:cs typeface="Arial" panose="020B0604020202020204" pitchFamily="34" charset="0"/>
              </a:rPr>
              <a:t>a firma resolve um problema de maximização de lucros.</a:t>
            </a:r>
          </a:p>
        </p:txBody>
      </p:sp>
    </p:spTree>
    <p:extLst>
      <p:ext uri="{BB962C8B-B14F-4D97-AF65-F5344CB8AC3E}">
        <p14:creationId xmlns:p14="http://schemas.microsoft.com/office/powerpoint/2010/main" val="3412668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7"/>
                                        </p:tgtEl>
                                        <p:attrNameLst>
                                          <p:attrName>style.visibility</p:attrName>
                                        </p:attrNameLst>
                                      </p:cBhvr>
                                      <p:to>
                                        <p:strVal val="visible"/>
                                      </p:to>
                                    </p:set>
                                    <p:anim calcmode="lin" valueType="num">
                                      <p:cBhvr additive="base">
                                        <p:cTn id="25" dur="500" fill="hold"/>
                                        <p:tgtEl>
                                          <p:spTgt spid="7"/>
                                        </p:tgtEl>
                                        <p:attrNameLst>
                                          <p:attrName>ppt_x</p:attrName>
                                        </p:attrNameLst>
                                      </p:cBhvr>
                                      <p:tavLst>
                                        <p:tav tm="0">
                                          <p:val>
                                            <p:strVal val="#ppt_x"/>
                                          </p:val>
                                        </p:tav>
                                        <p:tav tm="100000">
                                          <p:val>
                                            <p:strVal val="#ppt_x"/>
                                          </p:val>
                                        </p:tav>
                                      </p:tavLst>
                                    </p:anim>
                                    <p:anim calcmode="lin" valueType="num">
                                      <p:cBhvr additive="base">
                                        <p:cTn id="2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animBg="1"/>
      <p:bldP spid="9"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803C367B-1EC8-4CC4-B4AD-36D674464D1B}"/>
              </a:ext>
            </a:extLst>
          </p:cNvPr>
          <p:cNvSpPr txBox="1"/>
          <p:nvPr/>
        </p:nvSpPr>
        <p:spPr>
          <a:xfrm>
            <a:off x="107504" y="123478"/>
            <a:ext cx="8950026" cy="738664"/>
          </a:xfrm>
          <a:prstGeom prst="rect">
            <a:avLst/>
          </a:prstGeom>
          <a:noFill/>
        </p:spPr>
        <p:txBody>
          <a:bodyPr wrap="square" rtlCol="0">
            <a:spAutoFit/>
          </a:bodyPr>
          <a:lstStyle/>
          <a:p>
            <a:pPr marL="457200" indent="-4572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Mas quais são as informações disponíveis utilizadas pelas firmas, tentando prever o nível geral (agregado) de preços ?</a:t>
            </a:r>
          </a:p>
        </p:txBody>
      </p:sp>
      <p:sp>
        <p:nvSpPr>
          <p:cNvPr id="3" name="CaixaDeTexto 2">
            <a:extLst>
              <a:ext uri="{FF2B5EF4-FFF2-40B4-BE49-F238E27FC236}">
                <a16:creationId xmlns:a16="http://schemas.microsoft.com/office/drawing/2014/main" id="{E33877EF-1493-41BD-A3BF-9CAE83D2E895}"/>
              </a:ext>
            </a:extLst>
          </p:cNvPr>
          <p:cNvSpPr txBox="1"/>
          <p:nvPr/>
        </p:nvSpPr>
        <p:spPr>
          <a:xfrm>
            <a:off x="107504" y="915566"/>
            <a:ext cx="8838192" cy="1708160"/>
          </a:xfrm>
          <a:prstGeom prst="rect">
            <a:avLst/>
          </a:prstGeom>
          <a:noFill/>
        </p:spPr>
        <p:txBody>
          <a:bodyPr wrap="square" rtlCol="0">
            <a:spAutoFit/>
          </a:bodyPr>
          <a:lstStyle/>
          <a:p>
            <a:pPr marL="457200" indent="-4572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O  nível  de  preços agregado  da economia  esperado  pela firma       </a:t>
            </a:r>
            <a:r>
              <a:rPr lang="pt-BR" sz="2100" i="1" dirty="0">
                <a:latin typeface="Arial" panose="020B0604020202020204" pitchFamily="34" charset="0"/>
                <a:cs typeface="Arial" panose="020B0604020202020204" pitchFamily="34" charset="0"/>
              </a:rPr>
              <a:t>i       </a:t>
            </a:r>
            <a:r>
              <a:rPr lang="pt-BR" sz="2100" dirty="0">
                <a:latin typeface="Arial" panose="020B0604020202020204" pitchFamily="34" charset="0"/>
                <a:cs typeface="Arial" panose="020B0604020202020204" pitchFamily="34" charset="0"/>
              </a:rPr>
              <a:t>é  formado a partir  do preço do produto  elaborado  pela         firma  </a:t>
            </a:r>
            <a:r>
              <a:rPr lang="pt-BR" sz="2100" i="1" dirty="0">
                <a:latin typeface="Arial" panose="020B0604020202020204" pitchFamily="34" charset="0"/>
                <a:cs typeface="Arial" panose="020B0604020202020204" pitchFamily="34" charset="0"/>
              </a:rPr>
              <a:t>i          </a:t>
            </a:r>
            <a:r>
              <a:rPr lang="pt-BR" sz="2100" dirty="0">
                <a:latin typeface="Arial" panose="020B0604020202020204" pitchFamily="34" charset="0"/>
                <a:cs typeface="Arial" panose="020B0604020202020204" pitchFamily="34" charset="0"/>
              </a:rPr>
              <a:t>e pela previsão dos preços em geral        feita  no  início  do ano, por exemplo, por institutos de pesquisa ou empresas de consultorias. Logo, temos: </a:t>
            </a:r>
          </a:p>
        </p:txBody>
      </p:sp>
      <p:graphicFrame>
        <p:nvGraphicFramePr>
          <p:cNvPr id="4" name="Object 3">
            <a:extLst>
              <a:ext uri="{FF2B5EF4-FFF2-40B4-BE49-F238E27FC236}">
                <a16:creationId xmlns:a16="http://schemas.microsoft.com/office/drawing/2014/main" id="{7CFFD14F-D18E-480D-92CE-3AED4D899B7A}"/>
              </a:ext>
            </a:extLst>
          </p:cNvPr>
          <p:cNvGraphicFramePr>
            <a:graphicFrameLocks/>
          </p:cNvGraphicFramePr>
          <p:nvPr>
            <p:extLst>
              <p:ext uri="{D42A27DB-BD31-4B8C-83A1-F6EECF244321}">
                <p14:modId xmlns:p14="http://schemas.microsoft.com/office/powerpoint/2010/main" val="2648059418"/>
              </p:ext>
            </p:extLst>
          </p:nvPr>
        </p:nvGraphicFramePr>
        <p:xfrm>
          <a:off x="683568" y="2677151"/>
          <a:ext cx="3024336" cy="686688"/>
        </p:xfrm>
        <a:graphic>
          <a:graphicData uri="http://schemas.openxmlformats.org/presentationml/2006/ole">
            <mc:AlternateContent xmlns:mc="http://schemas.openxmlformats.org/markup-compatibility/2006">
              <mc:Choice xmlns:v="urn:schemas-microsoft-com:vml" Requires="v">
                <p:oleObj name="Equation" r:id="rId2" imgW="1193760" imgH="304560" progId="Equation.DSMT4">
                  <p:embed/>
                </p:oleObj>
              </mc:Choice>
              <mc:Fallback>
                <p:oleObj name="Equation" r:id="rId2" imgW="1193760" imgH="304560" progId="Equation.DSMT4">
                  <p:embed/>
                  <p:pic>
                    <p:nvPicPr>
                      <p:cNvPr id="5" name="Object 3">
                        <a:extLst>
                          <a:ext uri="{FF2B5EF4-FFF2-40B4-BE49-F238E27FC236}">
                            <a16:creationId xmlns:a16="http://schemas.microsoft.com/office/drawing/2014/main" id="{BEC2ADBE-8934-4E10-95A7-44563C2556C2}"/>
                          </a:ext>
                        </a:extLst>
                      </p:cNvPr>
                      <p:cNvPicPr>
                        <a:picLocks noChangeArrowheads="1"/>
                      </p:cNvPicPr>
                      <p:nvPr/>
                    </p:nvPicPr>
                    <p:blipFill>
                      <a:blip r:embed="rId3"/>
                      <a:srcRect/>
                      <a:stretch>
                        <a:fillRect/>
                      </a:stretch>
                    </p:blipFill>
                    <p:spPr bwMode="auto">
                      <a:xfrm>
                        <a:off x="683568" y="2677151"/>
                        <a:ext cx="3024336" cy="686688"/>
                      </a:xfrm>
                      <a:prstGeom prst="rect">
                        <a:avLst/>
                      </a:prstGeom>
                      <a:solidFill>
                        <a:srgbClr val="F2F2F2"/>
                      </a:solidFill>
                      <a:ln w="9525">
                        <a:solidFill>
                          <a:schemeClr val="tx1"/>
                        </a:solidFill>
                        <a:miter lim="800000"/>
                        <a:headEnd/>
                        <a:tailEnd/>
                      </a:ln>
                    </p:spPr>
                  </p:pic>
                </p:oleObj>
              </mc:Fallback>
            </mc:AlternateContent>
          </a:graphicData>
        </a:graphic>
      </p:graphicFrame>
      <p:graphicFrame>
        <p:nvGraphicFramePr>
          <p:cNvPr id="5" name="Object 3">
            <a:extLst>
              <a:ext uri="{FF2B5EF4-FFF2-40B4-BE49-F238E27FC236}">
                <a16:creationId xmlns:a16="http://schemas.microsoft.com/office/drawing/2014/main" id="{1B968D5E-088F-43F5-935A-38D1B1488310}"/>
              </a:ext>
            </a:extLst>
          </p:cNvPr>
          <p:cNvGraphicFramePr>
            <a:graphicFrameLocks/>
          </p:cNvGraphicFramePr>
          <p:nvPr>
            <p:extLst>
              <p:ext uri="{D42A27DB-BD31-4B8C-83A1-F6EECF244321}">
                <p14:modId xmlns:p14="http://schemas.microsoft.com/office/powerpoint/2010/main" val="914614699"/>
              </p:ext>
            </p:extLst>
          </p:nvPr>
        </p:nvGraphicFramePr>
        <p:xfrm>
          <a:off x="827584" y="1237392"/>
          <a:ext cx="627038" cy="508942"/>
        </p:xfrm>
        <a:graphic>
          <a:graphicData uri="http://schemas.openxmlformats.org/presentationml/2006/ole">
            <mc:AlternateContent xmlns:mc="http://schemas.openxmlformats.org/markup-compatibility/2006">
              <mc:Choice xmlns:v="urn:schemas-microsoft-com:vml" Requires="v">
                <p:oleObj name="Equation" r:id="rId4" imgW="330120" imgH="279360" progId="Equation.DSMT4">
                  <p:embed/>
                </p:oleObj>
              </mc:Choice>
              <mc:Fallback>
                <p:oleObj name="Equation" r:id="rId4" imgW="330120" imgH="279360" progId="Equation.DSMT4">
                  <p:embed/>
                  <p:pic>
                    <p:nvPicPr>
                      <p:cNvPr id="6" name="Object 3">
                        <a:extLst>
                          <a:ext uri="{FF2B5EF4-FFF2-40B4-BE49-F238E27FC236}">
                            <a16:creationId xmlns:a16="http://schemas.microsoft.com/office/drawing/2014/main" id="{38DD7372-4AED-42E1-88C7-7F16E3E54D9F}"/>
                          </a:ext>
                        </a:extLst>
                      </p:cNvPr>
                      <p:cNvPicPr>
                        <a:picLocks noChangeArrowheads="1"/>
                      </p:cNvPicPr>
                      <p:nvPr/>
                    </p:nvPicPr>
                    <p:blipFill>
                      <a:blip r:embed="rId5"/>
                      <a:srcRect/>
                      <a:stretch>
                        <a:fillRect/>
                      </a:stretch>
                    </p:blipFill>
                    <p:spPr bwMode="auto">
                      <a:xfrm>
                        <a:off x="827584" y="1237392"/>
                        <a:ext cx="627038" cy="508942"/>
                      </a:xfrm>
                      <a:prstGeom prst="rect">
                        <a:avLst/>
                      </a:prstGeom>
                      <a:noFill/>
                      <a:ln w="9525">
                        <a:noFill/>
                        <a:miter lim="800000"/>
                        <a:headEnd/>
                        <a:tailEnd/>
                      </a:ln>
                    </p:spPr>
                  </p:pic>
                </p:oleObj>
              </mc:Fallback>
            </mc:AlternateContent>
          </a:graphicData>
        </a:graphic>
      </p:graphicFrame>
      <p:graphicFrame>
        <p:nvGraphicFramePr>
          <p:cNvPr id="6" name="Object 3">
            <a:extLst>
              <a:ext uri="{FF2B5EF4-FFF2-40B4-BE49-F238E27FC236}">
                <a16:creationId xmlns:a16="http://schemas.microsoft.com/office/drawing/2014/main" id="{6461CB95-DC77-4B93-BAD5-1B093EC98145}"/>
              </a:ext>
            </a:extLst>
          </p:cNvPr>
          <p:cNvGraphicFramePr>
            <a:graphicFrameLocks/>
          </p:cNvGraphicFramePr>
          <p:nvPr>
            <p:extLst>
              <p:ext uri="{D42A27DB-BD31-4B8C-83A1-F6EECF244321}">
                <p14:modId xmlns:p14="http://schemas.microsoft.com/office/powerpoint/2010/main" val="4116357886"/>
              </p:ext>
            </p:extLst>
          </p:nvPr>
        </p:nvGraphicFramePr>
        <p:xfrm>
          <a:off x="1547664" y="1515175"/>
          <a:ext cx="627038" cy="508942"/>
        </p:xfrm>
        <a:graphic>
          <a:graphicData uri="http://schemas.openxmlformats.org/presentationml/2006/ole">
            <mc:AlternateContent xmlns:mc="http://schemas.openxmlformats.org/markup-compatibility/2006">
              <mc:Choice xmlns:v="urn:schemas-microsoft-com:vml" Requires="v">
                <p:oleObj name="Equation" r:id="rId6" imgW="330120" imgH="279360" progId="Equation.DSMT4">
                  <p:embed/>
                </p:oleObj>
              </mc:Choice>
              <mc:Fallback>
                <p:oleObj name="Equation" r:id="rId6" imgW="330120" imgH="279360" progId="Equation.DSMT4">
                  <p:embed/>
                  <p:pic>
                    <p:nvPicPr>
                      <p:cNvPr id="7" name="Object 3">
                        <a:extLst>
                          <a:ext uri="{FF2B5EF4-FFF2-40B4-BE49-F238E27FC236}">
                            <a16:creationId xmlns:a16="http://schemas.microsoft.com/office/drawing/2014/main" id="{D6FE96C5-143D-4ACC-BFDD-74246C216F38}"/>
                          </a:ext>
                        </a:extLst>
                      </p:cNvPr>
                      <p:cNvPicPr>
                        <a:picLocks noChangeArrowheads="1"/>
                      </p:cNvPicPr>
                      <p:nvPr/>
                    </p:nvPicPr>
                    <p:blipFill>
                      <a:blip r:embed="rId7"/>
                      <a:srcRect/>
                      <a:stretch>
                        <a:fillRect/>
                      </a:stretch>
                    </p:blipFill>
                    <p:spPr bwMode="auto">
                      <a:xfrm>
                        <a:off x="1547664" y="1515175"/>
                        <a:ext cx="627038" cy="508942"/>
                      </a:xfrm>
                      <a:prstGeom prst="rect">
                        <a:avLst/>
                      </a:prstGeom>
                      <a:noFill/>
                      <a:ln w="9525">
                        <a:noFill/>
                        <a:miter lim="800000"/>
                        <a:headEnd/>
                        <a:tailEnd/>
                      </a:ln>
                    </p:spPr>
                  </p:pic>
                </p:oleObj>
              </mc:Fallback>
            </mc:AlternateContent>
          </a:graphicData>
        </a:graphic>
      </p:graphicFrame>
      <p:graphicFrame>
        <p:nvGraphicFramePr>
          <p:cNvPr id="7" name="Object 3">
            <a:extLst>
              <a:ext uri="{FF2B5EF4-FFF2-40B4-BE49-F238E27FC236}">
                <a16:creationId xmlns:a16="http://schemas.microsoft.com/office/drawing/2014/main" id="{08C6D1FB-F8D7-4D9F-B20F-38B73FEA8642}"/>
              </a:ext>
            </a:extLst>
          </p:cNvPr>
          <p:cNvGraphicFramePr>
            <a:graphicFrameLocks/>
          </p:cNvGraphicFramePr>
          <p:nvPr>
            <p:extLst>
              <p:ext uri="{D42A27DB-BD31-4B8C-83A1-F6EECF244321}">
                <p14:modId xmlns:p14="http://schemas.microsoft.com/office/powerpoint/2010/main" val="3634700153"/>
              </p:ext>
            </p:extLst>
          </p:nvPr>
        </p:nvGraphicFramePr>
        <p:xfrm>
          <a:off x="6598981" y="1491630"/>
          <a:ext cx="493299" cy="531892"/>
        </p:xfrm>
        <a:graphic>
          <a:graphicData uri="http://schemas.openxmlformats.org/presentationml/2006/ole">
            <mc:AlternateContent xmlns:mc="http://schemas.openxmlformats.org/markup-compatibility/2006">
              <mc:Choice xmlns:v="urn:schemas-microsoft-com:vml" Requires="v">
                <p:oleObj name="Equation" r:id="rId8" imgW="266400" imgH="304560" progId="Equation.DSMT4">
                  <p:embed/>
                </p:oleObj>
              </mc:Choice>
              <mc:Fallback>
                <p:oleObj name="Equation" r:id="rId8" imgW="266400" imgH="304560" progId="Equation.DSMT4">
                  <p:embed/>
                  <p:pic>
                    <p:nvPicPr>
                      <p:cNvPr id="8" name="Object 3">
                        <a:extLst>
                          <a:ext uri="{FF2B5EF4-FFF2-40B4-BE49-F238E27FC236}">
                            <a16:creationId xmlns:a16="http://schemas.microsoft.com/office/drawing/2014/main" id="{11C91F5D-4196-4670-9080-522F33CFB0DB}"/>
                          </a:ext>
                        </a:extLst>
                      </p:cNvPr>
                      <p:cNvPicPr>
                        <a:picLocks noChangeArrowheads="1"/>
                      </p:cNvPicPr>
                      <p:nvPr/>
                    </p:nvPicPr>
                    <p:blipFill>
                      <a:blip r:embed="rId9"/>
                      <a:srcRect/>
                      <a:stretch>
                        <a:fillRect/>
                      </a:stretch>
                    </p:blipFill>
                    <p:spPr bwMode="auto">
                      <a:xfrm>
                        <a:off x="6598981" y="1491630"/>
                        <a:ext cx="493299" cy="531892"/>
                      </a:xfrm>
                      <a:prstGeom prst="rect">
                        <a:avLst/>
                      </a:prstGeom>
                      <a:noFill/>
                      <a:ln w="9525">
                        <a:noFill/>
                        <a:miter lim="800000"/>
                        <a:headEnd/>
                        <a:tailEnd/>
                      </a:ln>
                    </p:spPr>
                  </p:pic>
                </p:oleObj>
              </mc:Fallback>
            </mc:AlternateContent>
          </a:graphicData>
        </a:graphic>
      </p:graphicFrame>
      <p:sp>
        <p:nvSpPr>
          <p:cNvPr id="8" name="CaixaDeTexto 7">
            <a:extLst>
              <a:ext uri="{FF2B5EF4-FFF2-40B4-BE49-F238E27FC236}">
                <a16:creationId xmlns:a16="http://schemas.microsoft.com/office/drawing/2014/main" id="{6C036E31-3545-4A93-B5E2-56F344BE2C05}"/>
              </a:ext>
            </a:extLst>
          </p:cNvPr>
          <p:cNvSpPr txBox="1"/>
          <p:nvPr/>
        </p:nvSpPr>
        <p:spPr>
          <a:xfrm>
            <a:off x="191344" y="3579862"/>
            <a:ext cx="8701136" cy="738664"/>
          </a:xfrm>
          <a:prstGeom prst="rect">
            <a:avLst/>
          </a:prstGeom>
          <a:noFill/>
        </p:spPr>
        <p:txBody>
          <a:bodyPr wrap="square" rtlCol="0">
            <a:spAutoFit/>
          </a:bodyPr>
          <a:lstStyle/>
          <a:p>
            <a:pPr marL="457200" indent="-4572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A expectativa  da   firma   para o nível geral  de   preços          é  maior  que aquela que foi prevista no início do ano       caso            . </a:t>
            </a:r>
          </a:p>
        </p:txBody>
      </p:sp>
      <p:graphicFrame>
        <p:nvGraphicFramePr>
          <p:cNvPr id="9" name="Object 3">
            <a:extLst>
              <a:ext uri="{FF2B5EF4-FFF2-40B4-BE49-F238E27FC236}">
                <a16:creationId xmlns:a16="http://schemas.microsoft.com/office/drawing/2014/main" id="{B0AA7AC9-3F49-455B-BB85-3216604F4020}"/>
              </a:ext>
            </a:extLst>
          </p:cNvPr>
          <p:cNvGraphicFramePr>
            <a:graphicFrameLocks/>
          </p:cNvGraphicFramePr>
          <p:nvPr>
            <p:extLst>
              <p:ext uri="{D42A27DB-BD31-4B8C-83A1-F6EECF244321}">
                <p14:modId xmlns:p14="http://schemas.microsoft.com/office/powerpoint/2010/main" val="600192379"/>
              </p:ext>
            </p:extLst>
          </p:nvPr>
        </p:nvGraphicFramePr>
        <p:xfrm>
          <a:off x="7915837" y="3579862"/>
          <a:ext cx="616603" cy="488406"/>
        </p:xfrm>
        <a:graphic>
          <a:graphicData uri="http://schemas.openxmlformats.org/presentationml/2006/ole">
            <mc:AlternateContent xmlns:mc="http://schemas.openxmlformats.org/markup-compatibility/2006">
              <mc:Choice xmlns:v="urn:schemas-microsoft-com:vml" Requires="v">
                <p:oleObj name="Equation" r:id="rId10" imgW="330120" imgH="279360" progId="Equation.DSMT4">
                  <p:embed/>
                </p:oleObj>
              </mc:Choice>
              <mc:Fallback>
                <p:oleObj name="Equation" r:id="rId10" imgW="330120" imgH="279360" progId="Equation.DSMT4">
                  <p:embed/>
                  <p:pic>
                    <p:nvPicPr>
                      <p:cNvPr id="10" name="Object 3">
                        <a:extLst>
                          <a:ext uri="{FF2B5EF4-FFF2-40B4-BE49-F238E27FC236}">
                            <a16:creationId xmlns:a16="http://schemas.microsoft.com/office/drawing/2014/main" id="{3E8FF583-7116-4697-ACC4-B4A4D7F4E5BD}"/>
                          </a:ext>
                        </a:extLst>
                      </p:cNvPr>
                      <p:cNvPicPr>
                        <a:picLocks noChangeArrowheads="1"/>
                      </p:cNvPicPr>
                      <p:nvPr/>
                    </p:nvPicPr>
                    <p:blipFill>
                      <a:blip r:embed="rId11"/>
                      <a:srcRect/>
                      <a:stretch>
                        <a:fillRect/>
                      </a:stretch>
                    </p:blipFill>
                    <p:spPr bwMode="auto">
                      <a:xfrm>
                        <a:off x="7915837" y="3579862"/>
                        <a:ext cx="616603" cy="488406"/>
                      </a:xfrm>
                      <a:prstGeom prst="rect">
                        <a:avLst/>
                      </a:prstGeom>
                      <a:noFill/>
                      <a:ln w="9525">
                        <a:noFill/>
                        <a:miter lim="800000"/>
                        <a:headEnd/>
                        <a:tailEnd/>
                      </a:ln>
                    </p:spPr>
                  </p:pic>
                </p:oleObj>
              </mc:Fallback>
            </mc:AlternateContent>
          </a:graphicData>
        </a:graphic>
      </p:graphicFrame>
      <p:graphicFrame>
        <p:nvGraphicFramePr>
          <p:cNvPr id="10" name="Object 3">
            <a:extLst>
              <a:ext uri="{FF2B5EF4-FFF2-40B4-BE49-F238E27FC236}">
                <a16:creationId xmlns:a16="http://schemas.microsoft.com/office/drawing/2014/main" id="{1A2FB453-5D40-44E7-AE32-1B42F564CCBD}"/>
              </a:ext>
            </a:extLst>
          </p:cNvPr>
          <p:cNvGraphicFramePr>
            <a:graphicFrameLocks/>
          </p:cNvGraphicFramePr>
          <p:nvPr>
            <p:extLst>
              <p:ext uri="{D42A27DB-BD31-4B8C-83A1-F6EECF244321}">
                <p14:modId xmlns:p14="http://schemas.microsoft.com/office/powerpoint/2010/main" val="2134071020"/>
              </p:ext>
            </p:extLst>
          </p:nvPr>
        </p:nvGraphicFramePr>
        <p:xfrm>
          <a:off x="6732240" y="3894316"/>
          <a:ext cx="485089" cy="510431"/>
        </p:xfrm>
        <a:graphic>
          <a:graphicData uri="http://schemas.openxmlformats.org/presentationml/2006/ole">
            <mc:AlternateContent xmlns:mc="http://schemas.openxmlformats.org/markup-compatibility/2006">
              <mc:Choice xmlns:v="urn:schemas-microsoft-com:vml" Requires="v">
                <p:oleObj name="Equation" r:id="rId12" imgW="266400" imgH="304560" progId="Equation.DSMT4">
                  <p:embed/>
                </p:oleObj>
              </mc:Choice>
              <mc:Fallback>
                <p:oleObj name="Equation" r:id="rId12" imgW="266400" imgH="304560" progId="Equation.DSMT4">
                  <p:embed/>
                  <p:pic>
                    <p:nvPicPr>
                      <p:cNvPr id="11" name="Object 3">
                        <a:extLst>
                          <a:ext uri="{FF2B5EF4-FFF2-40B4-BE49-F238E27FC236}">
                            <a16:creationId xmlns:a16="http://schemas.microsoft.com/office/drawing/2014/main" id="{965E20FA-D6FE-4937-9E20-B01B892BFC4C}"/>
                          </a:ext>
                        </a:extLst>
                      </p:cNvPr>
                      <p:cNvPicPr>
                        <a:picLocks noChangeArrowheads="1"/>
                      </p:cNvPicPr>
                      <p:nvPr/>
                    </p:nvPicPr>
                    <p:blipFill>
                      <a:blip r:embed="rId13"/>
                      <a:srcRect/>
                      <a:stretch>
                        <a:fillRect/>
                      </a:stretch>
                    </p:blipFill>
                    <p:spPr bwMode="auto">
                      <a:xfrm>
                        <a:off x="6732240" y="3894316"/>
                        <a:ext cx="485089" cy="510431"/>
                      </a:xfrm>
                      <a:prstGeom prst="rect">
                        <a:avLst/>
                      </a:prstGeom>
                      <a:noFill/>
                      <a:ln w="9525">
                        <a:noFill/>
                        <a:miter lim="800000"/>
                        <a:headEnd/>
                        <a:tailEnd/>
                      </a:ln>
                    </p:spPr>
                  </p:pic>
                </p:oleObj>
              </mc:Fallback>
            </mc:AlternateContent>
          </a:graphicData>
        </a:graphic>
      </p:graphicFrame>
      <p:graphicFrame>
        <p:nvGraphicFramePr>
          <p:cNvPr id="11" name="Object 3">
            <a:extLst>
              <a:ext uri="{FF2B5EF4-FFF2-40B4-BE49-F238E27FC236}">
                <a16:creationId xmlns:a16="http://schemas.microsoft.com/office/drawing/2014/main" id="{1D7B5810-5223-410F-9334-435B961F1CD5}"/>
              </a:ext>
            </a:extLst>
          </p:cNvPr>
          <p:cNvGraphicFramePr>
            <a:graphicFrameLocks/>
          </p:cNvGraphicFramePr>
          <p:nvPr>
            <p:extLst>
              <p:ext uri="{D42A27DB-BD31-4B8C-83A1-F6EECF244321}">
                <p14:modId xmlns:p14="http://schemas.microsoft.com/office/powerpoint/2010/main" val="1283889083"/>
              </p:ext>
            </p:extLst>
          </p:nvPr>
        </p:nvGraphicFramePr>
        <p:xfrm>
          <a:off x="7842984" y="3947145"/>
          <a:ext cx="761464" cy="424805"/>
        </p:xfrm>
        <a:graphic>
          <a:graphicData uri="http://schemas.openxmlformats.org/presentationml/2006/ole">
            <mc:AlternateContent xmlns:mc="http://schemas.openxmlformats.org/markup-compatibility/2006">
              <mc:Choice xmlns:v="urn:schemas-microsoft-com:vml" Requires="v">
                <p:oleObj name="Equation" r:id="rId14" imgW="419040" imgH="253800" progId="Equation.DSMT4">
                  <p:embed/>
                </p:oleObj>
              </mc:Choice>
              <mc:Fallback>
                <p:oleObj name="Equation" r:id="rId14" imgW="419040" imgH="253800" progId="Equation.DSMT4">
                  <p:embed/>
                  <p:pic>
                    <p:nvPicPr>
                      <p:cNvPr id="12" name="Object 3">
                        <a:extLst>
                          <a:ext uri="{FF2B5EF4-FFF2-40B4-BE49-F238E27FC236}">
                            <a16:creationId xmlns:a16="http://schemas.microsoft.com/office/drawing/2014/main" id="{81A42600-798C-47FB-B6FC-AB3D82F85B42}"/>
                          </a:ext>
                        </a:extLst>
                      </p:cNvPr>
                      <p:cNvPicPr>
                        <a:picLocks noChangeArrowheads="1"/>
                      </p:cNvPicPr>
                      <p:nvPr/>
                    </p:nvPicPr>
                    <p:blipFill>
                      <a:blip r:embed="rId15"/>
                      <a:srcRect/>
                      <a:stretch>
                        <a:fillRect/>
                      </a:stretch>
                    </p:blipFill>
                    <p:spPr bwMode="auto">
                      <a:xfrm>
                        <a:off x="7842984" y="3947145"/>
                        <a:ext cx="761464" cy="424805"/>
                      </a:xfrm>
                      <a:prstGeom prst="rect">
                        <a:avLst/>
                      </a:prstGeom>
                      <a:noFill/>
                      <a:ln w="9525">
                        <a:noFill/>
                        <a:miter lim="800000"/>
                        <a:headEnd/>
                        <a:tailEnd/>
                      </a:ln>
                    </p:spPr>
                  </p:pic>
                </p:oleObj>
              </mc:Fallback>
            </mc:AlternateContent>
          </a:graphicData>
        </a:graphic>
      </p:graphicFrame>
      <p:cxnSp>
        <p:nvCxnSpPr>
          <p:cNvPr id="13" name="Conector de Seta Reta 12">
            <a:extLst>
              <a:ext uri="{FF2B5EF4-FFF2-40B4-BE49-F238E27FC236}">
                <a16:creationId xmlns:a16="http://schemas.microsoft.com/office/drawing/2014/main" id="{0712704C-28EF-4E36-8DD7-638793E43427}"/>
              </a:ext>
            </a:extLst>
          </p:cNvPr>
          <p:cNvCxnSpPr/>
          <p:nvPr/>
        </p:nvCxnSpPr>
        <p:spPr>
          <a:xfrm>
            <a:off x="6372200" y="4731990"/>
            <a:ext cx="2520280"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89765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additive="base">
                                        <p:cTn id="15" dur="500" fill="hold"/>
                                        <p:tgtEl>
                                          <p:spTgt spid="6"/>
                                        </p:tgtEl>
                                        <p:attrNameLst>
                                          <p:attrName>ppt_x</p:attrName>
                                        </p:attrNameLst>
                                      </p:cBhvr>
                                      <p:tavLst>
                                        <p:tav tm="0">
                                          <p:val>
                                            <p:strVal val="#ppt_x"/>
                                          </p:val>
                                        </p:tav>
                                        <p:tav tm="100000">
                                          <p:val>
                                            <p:strVal val="#ppt_x"/>
                                          </p:val>
                                        </p:tav>
                                      </p:tavLst>
                                    </p:anim>
                                    <p:anim calcmode="lin" valueType="num">
                                      <p:cBhvr additive="base">
                                        <p:cTn id="16" dur="500" fill="hold"/>
                                        <p:tgtEl>
                                          <p:spTgt spid="6"/>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ppt_x"/>
                                          </p:val>
                                        </p:tav>
                                        <p:tav tm="100000">
                                          <p:val>
                                            <p:strVal val="#ppt_x"/>
                                          </p:val>
                                        </p:tav>
                                      </p:tavLst>
                                    </p:anim>
                                    <p:anim calcmode="lin" valueType="num">
                                      <p:cBhvr additive="base">
                                        <p:cTn id="40" dur="500" fill="hold"/>
                                        <p:tgtEl>
                                          <p:spTgt spid="10"/>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A3A6227E-7518-4CCA-BC59-6A26BF1571BF}"/>
              </a:ext>
            </a:extLst>
          </p:cNvPr>
          <p:cNvGraphicFramePr>
            <a:graphicFrameLocks noChangeAspect="1"/>
          </p:cNvGraphicFramePr>
          <p:nvPr>
            <p:extLst>
              <p:ext uri="{D42A27DB-BD31-4B8C-83A1-F6EECF244321}">
                <p14:modId xmlns:p14="http://schemas.microsoft.com/office/powerpoint/2010/main" val="2876702478"/>
              </p:ext>
            </p:extLst>
          </p:nvPr>
        </p:nvGraphicFramePr>
        <p:xfrm>
          <a:off x="611561" y="3389136"/>
          <a:ext cx="4752527" cy="625252"/>
        </p:xfrm>
        <a:graphic>
          <a:graphicData uri="http://schemas.openxmlformats.org/presentationml/2006/ole">
            <mc:AlternateContent xmlns:mc="http://schemas.openxmlformats.org/markup-compatibility/2006">
              <mc:Choice xmlns:v="urn:schemas-microsoft-com:vml" Requires="v">
                <p:oleObj name="Equation" r:id="rId2" imgW="1867037" imgH="152224" progId="Equation.DSMT4">
                  <p:embed/>
                </p:oleObj>
              </mc:Choice>
              <mc:Fallback>
                <p:oleObj name="Equation" r:id="rId2" imgW="1867037" imgH="152224" progId="Equation.DSMT4">
                  <p:embed/>
                  <p:pic>
                    <p:nvPicPr>
                      <p:cNvPr id="5" name="Object 3">
                        <a:extLst>
                          <a:ext uri="{FF2B5EF4-FFF2-40B4-BE49-F238E27FC236}">
                            <a16:creationId xmlns:a16="http://schemas.microsoft.com/office/drawing/2014/main" id="{FBC41E4E-29E4-4D40-B03B-86481F3E91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1561" y="3389136"/>
                        <a:ext cx="4752527" cy="625252"/>
                      </a:xfrm>
                      <a:prstGeom prst="rect">
                        <a:avLst/>
                      </a:prstGeom>
                      <a:solidFill>
                        <a:srgbClr val="F2F2F2"/>
                      </a:solidFill>
                      <a:ln w="9525">
                        <a:solidFill>
                          <a:schemeClr val="tx1"/>
                        </a:solidFill>
                        <a:miter lim="800000"/>
                        <a:headEnd/>
                        <a:tailEnd/>
                      </a:ln>
                    </p:spPr>
                  </p:pic>
                </p:oleObj>
              </mc:Fallback>
            </mc:AlternateContent>
          </a:graphicData>
        </a:graphic>
      </p:graphicFrame>
      <p:sp>
        <p:nvSpPr>
          <p:cNvPr id="3" name="Rectangle 4">
            <a:extLst>
              <a:ext uri="{FF2B5EF4-FFF2-40B4-BE49-F238E27FC236}">
                <a16:creationId xmlns:a16="http://schemas.microsoft.com/office/drawing/2014/main" id="{F2237BCB-A0F1-4627-8FE9-5E8F1BAD71BE}"/>
              </a:ext>
            </a:extLst>
          </p:cNvPr>
          <p:cNvSpPr>
            <a:spLocks noChangeArrowheads="1"/>
          </p:cNvSpPr>
          <p:nvPr/>
        </p:nvSpPr>
        <p:spPr bwMode="auto">
          <a:xfrm>
            <a:off x="107504" y="970483"/>
            <a:ext cx="8877746" cy="323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74650" indent="-374650">
              <a:spcBef>
                <a:spcPct val="20000"/>
              </a:spcBef>
              <a:buChar char="•"/>
              <a:defRPr sz="3200">
                <a:solidFill>
                  <a:schemeClr val="tx1"/>
                </a:solidFill>
                <a:latin typeface="Times New Roman" panose="02020603050405020304" pitchFamily="18" charset="0"/>
              </a:defRPr>
            </a:lvl1pPr>
            <a:lvl2pPr marL="990600" indent="-436563">
              <a:spcBef>
                <a:spcPct val="20000"/>
              </a:spcBef>
              <a:buChar char="–"/>
              <a:defRPr sz="2800">
                <a:solidFill>
                  <a:schemeClr val="tx1"/>
                </a:solidFill>
                <a:latin typeface="Times New Roman" panose="02020603050405020304" pitchFamily="18" charset="0"/>
              </a:defRPr>
            </a:lvl2pPr>
            <a:lvl3pPr marL="2225675" indent="-508000">
              <a:spcBef>
                <a:spcPct val="20000"/>
              </a:spcBef>
              <a:buChar char="•"/>
              <a:defRPr sz="2400">
                <a:solidFill>
                  <a:schemeClr val="tx1"/>
                </a:solidFill>
                <a:latin typeface="Times New Roman" panose="02020603050405020304" pitchFamily="18" charset="0"/>
              </a:defRPr>
            </a:lvl3pPr>
            <a:lvl4pPr marL="2873375" indent="-457200">
              <a:spcBef>
                <a:spcPct val="20000"/>
              </a:spcBef>
              <a:buChar char="–"/>
              <a:defRPr sz="2000">
                <a:solidFill>
                  <a:schemeClr val="tx1"/>
                </a:solidFill>
                <a:latin typeface="Times New Roman" panose="02020603050405020304" pitchFamily="18" charset="0"/>
              </a:defRPr>
            </a:lvl4pPr>
            <a:lvl5pPr marL="3521075" indent="-457200">
              <a:spcBef>
                <a:spcPct val="20000"/>
              </a:spcBef>
              <a:buChar char="»"/>
              <a:defRPr sz="2000">
                <a:solidFill>
                  <a:schemeClr val="tx1"/>
                </a:solidFill>
                <a:latin typeface="Times New Roman" panose="02020603050405020304" pitchFamily="18" charset="0"/>
              </a:defRPr>
            </a:lvl5pPr>
            <a:lvl6pPr marL="3978275" indent="-457200" fontAlgn="base">
              <a:spcBef>
                <a:spcPct val="20000"/>
              </a:spcBef>
              <a:spcAft>
                <a:spcPct val="0"/>
              </a:spcAft>
              <a:buChar char="»"/>
              <a:defRPr sz="2000">
                <a:solidFill>
                  <a:schemeClr val="tx1"/>
                </a:solidFill>
                <a:latin typeface="Times New Roman" panose="02020603050405020304" pitchFamily="18" charset="0"/>
              </a:defRPr>
            </a:lvl6pPr>
            <a:lvl7pPr marL="4435475" indent="-457200" fontAlgn="base">
              <a:spcBef>
                <a:spcPct val="20000"/>
              </a:spcBef>
              <a:spcAft>
                <a:spcPct val="0"/>
              </a:spcAft>
              <a:buChar char="»"/>
              <a:defRPr sz="2000">
                <a:solidFill>
                  <a:schemeClr val="tx1"/>
                </a:solidFill>
                <a:latin typeface="Times New Roman" panose="02020603050405020304" pitchFamily="18" charset="0"/>
              </a:defRPr>
            </a:lvl7pPr>
            <a:lvl8pPr marL="4892675" indent="-457200" fontAlgn="base">
              <a:spcBef>
                <a:spcPct val="20000"/>
              </a:spcBef>
              <a:spcAft>
                <a:spcPct val="0"/>
              </a:spcAft>
              <a:buChar char="»"/>
              <a:defRPr sz="2000">
                <a:solidFill>
                  <a:schemeClr val="tx1"/>
                </a:solidFill>
                <a:latin typeface="Times New Roman" panose="02020603050405020304" pitchFamily="18" charset="0"/>
              </a:defRPr>
            </a:lvl8pPr>
            <a:lvl9pPr marL="5349875" indent="-457200" fontAlgn="base">
              <a:spcBef>
                <a:spcPct val="20000"/>
              </a:spcBef>
              <a:spcAft>
                <a:spcPct val="0"/>
              </a:spcAft>
              <a:buChar char="»"/>
              <a:defRPr sz="2000">
                <a:solidFill>
                  <a:schemeClr val="tx1"/>
                </a:solidFill>
                <a:latin typeface="Times New Roman" panose="02020603050405020304" pitchFamily="18" charset="0"/>
              </a:defRPr>
            </a:lvl9pPr>
          </a:lstStyle>
          <a:p>
            <a:pPr algn="just">
              <a:lnSpc>
                <a:spcPct val="110000"/>
              </a:lnSpc>
              <a:buFont typeface="Wingdings" panose="05000000000000000000" pitchFamily="2" charset="2"/>
              <a:buChar char="§"/>
              <a:defRPr/>
            </a:pPr>
            <a:r>
              <a:rPr lang="pt-BR" altLang="pt-BR" sz="2200" dirty="0">
                <a:latin typeface="Arial" panose="020B0604020202020204" pitchFamily="34" charset="0"/>
                <a:cs typeface="Arial" panose="020B0604020202020204" pitchFamily="34" charset="0"/>
              </a:rPr>
              <a:t>Considere, por exemplo, que uma firma </a:t>
            </a:r>
            <a:r>
              <a:rPr lang="pt-BR" altLang="pt-BR" sz="2200" i="1" dirty="0">
                <a:latin typeface="Arial" panose="020B0604020202020204" pitchFamily="34" charset="0"/>
                <a:cs typeface="Arial" panose="020B0604020202020204" pitchFamily="34" charset="0"/>
              </a:rPr>
              <a:t>i</a:t>
            </a:r>
            <a:r>
              <a:rPr lang="pt-BR" altLang="pt-BR" sz="2200" dirty="0">
                <a:latin typeface="Arial" panose="020B0604020202020204" pitchFamily="34" charset="0"/>
                <a:cs typeface="Arial" panose="020B0604020202020204" pitchFamily="34" charset="0"/>
              </a:rPr>
              <a:t> deduza, a partir de sua experiência passada que </a:t>
            </a:r>
            <a:r>
              <a:rPr lang="pt-BR" altLang="pt-BR" sz="2200" i="1" dirty="0">
                <a:latin typeface="Arial" panose="020B0604020202020204" pitchFamily="34" charset="0"/>
                <a:cs typeface="Arial" panose="020B0604020202020204" pitchFamily="34" charset="0"/>
              </a:rPr>
              <a:t>b</a:t>
            </a:r>
            <a:r>
              <a:rPr lang="pt-BR" altLang="pt-BR" sz="2200" i="1" baseline="-25000" dirty="0">
                <a:latin typeface="Arial" panose="020B0604020202020204" pitchFamily="34" charset="0"/>
                <a:cs typeface="Arial" panose="020B0604020202020204" pitchFamily="34" charset="0"/>
              </a:rPr>
              <a:t>i</a:t>
            </a:r>
            <a:r>
              <a:rPr lang="pt-BR" altLang="pt-BR" sz="2200" dirty="0">
                <a:latin typeface="Arial" panose="020B0604020202020204" pitchFamily="34" charset="0"/>
                <a:cs typeface="Arial" panose="020B0604020202020204" pitchFamily="34" charset="0"/>
              </a:rPr>
              <a:t> = 0,3. </a:t>
            </a:r>
          </a:p>
          <a:p>
            <a:pPr algn="just">
              <a:lnSpc>
                <a:spcPct val="110000"/>
              </a:lnSpc>
              <a:buFont typeface="Wingdings" panose="05000000000000000000" pitchFamily="2" charset="2"/>
              <a:buChar char="§"/>
              <a:defRPr/>
            </a:pPr>
            <a:r>
              <a:rPr lang="pt-BR" altLang="pt-BR" sz="2200" dirty="0">
                <a:latin typeface="Arial" panose="020B0604020202020204" pitchFamily="34" charset="0"/>
                <a:cs typeface="Arial" panose="020B0604020202020204" pitchFamily="34" charset="0"/>
              </a:rPr>
              <a:t>Assim, se o nível de preço da firma </a:t>
            </a:r>
            <a:r>
              <a:rPr lang="pt-BR" altLang="pt-BR" sz="2200" i="1" dirty="0">
                <a:latin typeface="Arial" panose="020B0604020202020204" pitchFamily="34" charset="0"/>
                <a:cs typeface="Arial" panose="020B0604020202020204" pitchFamily="34" charset="0"/>
              </a:rPr>
              <a:t>i</a:t>
            </a:r>
            <a:r>
              <a:rPr lang="pt-BR" altLang="pt-BR" sz="2200" dirty="0">
                <a:latin typeface="Arial" panose="020B0604020202020204" pitchFamily="34" charset="0"/>
                <a:cs typeface="Arial" panose="020B0604020202020204" pitchFamily="34" charset="0"/>
              </a:rPr>
              <a:t>  for 1,1 (</a:t>
            </a:r>
            <a:r>
              <a:rPr lang="pt-BR" altLang="pt-BR" sz="2200" i="1" dirty="0" err="1">
                <a:latin typeface="Arial" panose="020B0604020202020204" pitchFamily="34" charset="0"/>
                <a:cs typeface="Arial" panose="020B0604020202020204" pitchFamily="34" charset="0"/>
              </a:rPr>
              <a:t>P</a:t>
            </a:r>
            <a:r>
              <a:rPr lang="pt-BR" altLang="pt-BR" sz="1600" i="1" dirty="0" err="1">
                <a:latin typeface="Arial" panose="020B0604020202020204" pitchFamily="34" charset="0"/>
                <a:cs typeface="Arial" panose="020B0604020202020204" pitchFamily="34" charset="0"/>
              </a:rPr>
              <a:t>i</a:t>
            </a:r>
            <a:r>
              <a:rPr lang="pt-BR" altLang="pt-BR" sz="2200" i="1" dirty="0">
                <a:latin typeface="Arial" panose="020B0604020202020204" pitchFamily="34" charset="0"/>
                <a:cs typeface="Arial" panose="020B0604020202020204" pitchFamily="34" charset="0"/>
              </a:rPr>
              <a:t> </a:t>
            </a:r>
            <a:r>
              <a:rPr lang="pt-BR" altLang="pt-BR" sz="2200" dirty="0">
                <a:latin typeface="Arial" panose="020B0604020202020204" pitchFamily="34" charset="0"/>
                <a:cs typeface="Arial" panose="020B0604020202020204" pitchFamily="34" charset="0"/>
              </a:rPr>
              <a:t>= 1,1) e o nível de preço para toda a economia previsto por empresas de consultoria for igual a 1          , a firma terá uma previsão para o nível geral de preços da economia de 1,03, ou seja: </a:t>
            </a:r>
          </a:p>
        </p:txBody>
      </p:sp>
      <p:graphicFrame>
        <p:nvGraphicFramePr>
          <p:cNvPr id="4" name="Object 6">
            <a:extLst>
              <a:ext uri="{FF2B5EF4-FFF2-40B4-BE49-F238E27FC236}">
                <a16:creationId xmlns:a16="http://schemas.microsoft.com/office/drawing/2014/main" id="{FE76AE14-2C65-444E-BDAB-091F239AD57D}"/>
              </a:ext>
            </a:extLst>
          </p:cNvPr>
          <p:cNvGraphicFramePr>
            <a:graphicFrameLocks noChangeAspect="1"/>
          </p:cNvGraphicFramePr>
          <p:nvPr>
            <p:extLst>
              <p:ext uri="{D42A27DB-BD31-4B8C-83A1-F6EECF244321}">
                <p14:modId xmlns:p14="http://schemas.microsoft.com/office/powerpoint/2010/main" val="462188398"/>
              </p:ext>
            </p:extLst>
          </p:nvPr>
        </p:nvGraphicFramePr>
        <p:xfrm>
          <a:off x="2051719" y="2461917"/>
          <a:ext cx="795389" cy="575391"/>
        </p:xfrm>
        <a:graphic>
          <a:graphicData uri="http://schemas.openxmlformats.org/presentationml/2006/ole">
            <mc:AlternateContent xmlns:mc="http://schemas.openxmlformats.org/markup-compatibility/2006">
              <mc:Choice xmlns:v="urn:schemas-microsoft-com:vml" Requires="v">
                <p:oleObj name="Equation" r:id="rId4" imgW="362123" imgH="200005" progId="Equation.DSMT4">
                  <p:embed/>
                </p:oleObj>
              </mc:Choice>
              <mc:Fallback>
                <p:oleObj name="Equation" r:id="rId4" imgW="362123" imgH="200005" progId="Equation.DSMT4">
                  <p:embed/>
                  <p:pic>
                    <p:nvPicPr>
                      <p:cNvPr id="7" name="Object 6">
                        <a:extLst>
                          <a:ext uri="{FF2B5EF4-FFF2-40B4-BE49-F238E27FC236}">
                            <a16:creationId xmlns:a16="http://schemas.microsoft.com/office/drawing/2014/main" id="{88C0AC3B-CEF1-44D2-9E64-24C062AC9D7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51719" y="2461917"/>
                        <a:ext cx="795389" cy="575391"/>
                      </a:xfrm>
                      <a:prstGeom prst="rect">
                        <a:avLst/>
                      </a:prstGeom>
                      <a:noFill/>
                      <a:ln>
                        <a:noFill/>
                      </a:ln>
                    </p:spPr>
                  </p:pic>
                </p:oleObj>
              </mc:Fallback>
            </mc:AlternateContent>
          </a:graphicData>
        </a:graphic>
      </p:graphicFrame>
      <p:sp>
        <p:nvSpPr>
          <p:cNvPr id="5" name="CaixaDeTexto 1">
            <a:extLst>
              <a:ext uri="{FF2B5EF4-FFF2-40B4-BE49-F238E27FC236}">
                <a16:creationId xmlns:a16="http://schemas.microsoft.com/office/drawing/2014/main" id="{CA7BCE13-36D6-46A3-A071-57C4321401BF}"/>
              </a:ext>
            </a:extLst>
          </p:cNvPr>
          <p:cNvSpPr txBox="1">
            <a:spLocks noChangeArrowheads="1"/>
          </p:cNvSpPr>
          <p:nvPr/>
        </p:nvSpPr>
        <p:spPr bwMode="auto">
          <a:xfrm>
            <a:off x="539552" y="4004359"/>
            <a:ext cx="8445698"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457200" indent="-457200">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defTabSz="4572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lnSpc>
                <a:spcPct val="100000"/>
              </a:lnSpc>
              <a:spcBef>
                <a:spcPct val="0"/>
              </a:spcBef>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No exemplo acima a firma observa um preço 10% maior em seu próprio mercado e o seu palpite é que os preços em geral são 3% mais altos do que a previsão original, o que depende do valor de </a:t>
            </a:r>
            <a:r>
              <a:rPr lang="pt-BR" altLang="pt-BR" sz="2000" i="1" dirty="0">
                <a:latin typeface="Arial" panose="020B0604020202020204" pitchFamily="34" charset="0"/>
                <a:cs typeface="Arial" panose="020B0604020202020204" pitchFamily="34" charset="0"/>
              </a:rPr>
              <a:t>b</a:t>
            </a:r>
            <a:r>
              <a:rPr lang="pt-BR" altLang="pt-BR" sz="1600" i="1" dirty="0">
                <a:latin typeface="Arial" panose="020B0604020202020204" pitchFamily="34" charset="0"/>
                <a:cs typeface="Arial" panose="020B0604020202020204" pitchFamily="34" charset="0"/>
              </a:rPr>
              <a:t>i</a:t>
            </a:r>
            <a:r>
              <a:rPr lang="pt-BR" altLang="pt-BR" sz="2000" dirty="0">
                <a:latin typeface="Arial" panose="020B0604020202020204" pitchFamily="34" charset="0"/>
                <a:cs typeface="Arial" panose="020B0604020202020204" pitchFamily="34" charset="0"/>
              </a:rPr>
              <a:t>.</a:t>
            </a:r>
          </a:p>
        </p:txBody>
      </p:sp>
      <p:graphicFrame>
        <p:nvGraphicFramePr>
          <p:cNvPr id="6" name="Object 3">
            <a:extLst>
              <a:ext uri="{FF2B5EF4-FFF2-40B4-BE49-F238E27FC236}">
                <a16:creationId xmlns:a16="http://schemas.microsoft.com/office/drawing/2014/main" id="{8A8FD114-7E91-4566-B7FF-F2BAFC53B7A4}"/>
              </a:ext>
            </a:extLst>
          </p:cNvPr>
          <p:cNvGraphicFramePr>
            <a:graphicFrameLocks/>
          </p:cNvGraphicFramePr>
          <p:nvPr>
            <p:extLst>
              <p:ext uri="{D42A27DB-BD31-4B8C-83A1-F6EECF244321}">
                <p14:modId xmlns:p14="http://schemas.microsoft.com/office/powerpoint/2010/main" val="2253621927"/>
              </p:ext>
            </p:extLst>
          </p:nvPr>
        </p:nvGraphicFramePr>
        <p:xfrm>
          <a:off x="638175" y="195486"/>
          <a:ext cx="3441601" cy="773905"/>
        </p:xfrm>
        <a:graphic>
          <a:graphicData uri="http://schemas.openxmlformats.org/presentationml/2006/ole">
            <mc:AlternateContent xmlns:mc="http://schemas.openxmlformats.org/markup-compatibility/2006">
              <mc:Choice xmlns:v="urn:schemas-microsoft-com:vml" Requires="v">
                <p:oleObj name="Equation" r:id="rId6" imgW="1193760" imgH="304560" progId="Equation.DSMT4">
                  <p:embed/>
                </p:oleObj>
              </mc:Choice>
              <mc:Fallback>
                <p:oleObj name="Equation" r:id="rId6" imgW="1193760" imgH="304560" progId="Equation.DSMT4">
                  <p:embed/>
                  <p:pic>
                    <p:nvPicPr>
                      <p:cNvPr id="9" name="Object 3">
                        <a:extLst>
                          <a:ext uri="{FF2B5EF4-FFF2-40B4-BE49-F238E27FC236}">
                            <a16:creationId xmlns:a16="http://schemas.microsoft.com/office/drawing/2014/main" id="{D6ED383D-92AC-455E-BE8C-2B1E2BF881BF}"/>
                          </a:ext>
                        </a:extLst>
                      </p:cNvPr>
                      <p:cNvPicPr>
                        <a:picLocks noChangeArrowheads="1"/>
                      </p:cNvPicPr>
                      <p:nvPr/>
                    </p:nvPicPr>
                    <p:blipFill>
                      <a:blip r:embed="rId7"/>
                      <a:srcRect/>
                      <a:stretch>
                        <a:fillRect/>
                      </a:stretch>
                    </p:blipFill>
                    <p:spPr bwMode="auto">
                      <a:xfrm>
                        <a:off x="638175" y="195486"/>
                        <a:ext cx="3441601" cy="773905"/>
                      </a:xfrm>
                      <a:prstGeom prst="rect">
                        <a:avLst/>
                      </a:prstGeom>
                      <a:solidFill>
                        <a:srgbClr val="F2F2F2"/>
                      </a:solidFill>
                      <a:ln w="9525">
                        <a:solidFill>
                          <a:schemeClr val="tx1"/>
                        </a:solidFill>
                        <a:miter lim="800000"/>
                        <a:headEnd/>
                        <a:tailEnd/>
                      </a:ln>
                    </p:spPr>
                  </p:pic>
                </p:oleObj>
              </mc:Fallback>
            </mc:AlternateContent>
          </a:graphicData>
        </a:graphic>
      </p:graphicFrame>
    </p:spTree>
    <p:extLst>
      <p:ext uri="{BB962C8B-B14F-4D97-AF65-F5344CB8AC3E}">
        <p14:creationId xmlns:p14="http://schemas.microsoft.com/office/powerpoint/2010/main" val="979624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3D034B90-A4B3-4763-93C6-07E379493E4D}"/>
              </a:ext>
            </a:extLst>
          </p:cNvPr>
          <p:cNvSpPr txBox="1">
            <a:spLocks noChangeArrowheads="1"/>
          </p:cNvSpPr>
          <p:nvPr/>
        </p:nvSpPr>
        <p:spPr>
          <a:xfrm>
            <a:off x="35496" y="51470"/>
            <a:ext cx="8940803" cy="509203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altLang="pt-BR" sz="2100" dirty="0">
                <a:latin typeface="Arial" panose="020B0604020202020204" pitchFamily="34" charset="0"/>
                <a:cs typeface="Arial" panose="020B0604020202020204" pitchFamily="34" charset="0"/>
              </a:rPr>
              <a:t>Observe  que,  se  </a:t>
            </a:r>
            <a:r>
              <a:rPr lang="pt-BR" altLang="pt-BR" sz="2100" b="1" i="1" dirty="0">
                <a:latin typeface="Arial" panose="020B0604020202020204" pitchFamily="34" charset="0"/>
                <a:cs typeface="Arial" panose="020B0604020202020204" pitchFamily="34" charset="0"/>
              </a:rPr>
              <a:t>b</a:t>
            </a:r>
            <a:r>
              <a:rPr lang="pt-BR" altLang="pt-BR" sz="1400" b="1" i="1" dirty="0">
                <a:latin typeface="Arial" panose="020B0604020202020204" pitchFamily="34" charset="0"/>
                <a:cs typeface="Arial" panose="020B0604020202020204" pitchFamily="34" charset="0"/>
              </a:rPr>
              <a:t>i</a:t>
            </a:r>
            <a:r>
              <a:rPr lang="pt-BR" altLang="pt-BR" sz="2100" b="1" dirty="0">
                <a:latin typeface="Arial" panose="020B0604020202020204" pitchFamily="34" charset="0"/>
                <a:cs typeface="Arial" panose="020B0604020202020204" pitchFamily="34" charset="0"/>
              </a:rPr>
              <a:t> = 0</a:t>
            </a:r>
            <a:r>
              <a:rPr lang="pt-BR" altLang="pt-BR" sz="2100" dirty="0">
                <a:latin typeface="Arial" panose="020B0604020202020204" pitchFamily="34" charset="0"/>
                <a:cs typeface="Arial" panose="020B0604020202020204" pitchFamily="34" charset="0"/>
              </a:rPr>
              <a:t>, o próprio  preço  cobrado  pela  firma  não influenciará sua estimativa do nível geral de preços.</a:t>
            </a:r>
          </a:p>
          <a:p>
            <a:pPr lvl="1" algn="just">
              <a:buClrTx/>
              <a:buSzPct val="101000"/>
              <a:buFont typeface="Wingdings" panose="05000000000000000000" pitchFamily="2" charset="2"/>
              <a:buChar char="§"/>
            </a:pPr>
            <a:r>
              <a:rPr lang="pt-BR" altLang="pt-BR" sz="2100" dirty="0">
                <a:latin typeface="Arial" panose="020B0604020202020204" pitchFamily="34" charset="0"/>
                <a:cs typeface="Arial" panose="020B0604020202020204" pitchFamily="34" charset="0"/>
              </a:rPr>
              <a:t>Trata-se do caso </a:t>
            </a:r>
            <a:r>
              <a:rPr lang="pt-BR" altLang="pt-BR" sz="2100" b="1" dirty="0">
                <a:latin typeface="Arial" panose="020B0604020202020204" pitchFamily="34" charset="0"/>
                <a:cs typeface="Arial" panose="020B0604020202020204" pitchFamily="34" charset="0"/>
              </a:rPr>
              <a:t>menos informativo</a:t>
            </a:r>
            <a:r>
              <a:rPr lang="pt-BR" altLang="pt-BR" sz="2100" dirty="0">
                <a:latin typeface="Arial" panose="020B0604020202020204" pitchFamily="34" charset="0"/>
                <a:cs typeface="Arial" panose="020B0604020202020204" pitchFamily="34" charset="0"/>
              </a:rPr>
              <a:t>, onde é grande a variabilidade dos preços relativos e pequena a variabilidade dos preços em geral.</a:t>
            </a:r>
          </a:p>
          <a:p>
            <a:pPr lvl="1" algn="just">
              <a:buClrTx/>
              <a:buSzPct val="101000"/>
              <a:buFont typeface="Wingdings" panose="05000000000000000000" pitchFamily="2" charset="2"/>
              <a:buChar char="§"/>
            </a:pPr>
            <a:endParaRPr lang="pt-BR" altLang="pt-BR" sz="6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r>
              <a:rPr lang="pt-BR" altLang="pt-BR" sz="2100" dirty="0">
                <a:latin typeface="Arial" panose="020B0604020202020204" pitchFamily="34" charset="0"/>
                <a:cs typeface="Arial" panose="020B0604020202020204" pitchFamily="34" charset="0"/>
              </a:rPr>
              <a:t>No outro extremo está o caso em que </a:t>
            </a:r>
            <a:r>
              <a:rPr lang="pt-BR" altLang="pt-BR" sz="2100" b="1" i="1" dirty="0">
                <a:latin typeface="Arial" panose="020B0604020202020204" pitchFamily="34" charset="0"/>
                <a:cs typeface="Arial" panose="020B0604020202020204" pitchFamily="34" charset="0"/>
              </a:rPr>
              <a:t>b</a:t>
            </a:r>
            <a:r>
              <a:rPr lang="pt-BR" altLang="pt-BR" sz="1400" b="1" i="1" dirty="0">
                <a:latin typeface="Arial" panose="020B0604020202020204" pitchFamily="34" charset="0"/>
                <a:cs typeface="Arial" panose="020B0604020202020204" pitchFamily="34" charset="0"/>
              </a:rPr>
              <a:t>i</a:t>
            </a:r>
            <a:r>
              <a:rPr lang="pt-BR" altLang="pt-BR" sz="2100" b="1" dirty="0">
                <a:latin typeface="Arial" panose="020B0604020202020204" pitchFamily="34" charset="0"/>
                <a:cs typeface="Arial" panose="020B0604020202020204" pitchFamily="34" charset="0"/>
              </a:rPr>
              <a:t> = 1</a:t>
            </a:r>
            <a:r>
              <a:rPr lang="pt-BR" altLang="pt-BR" sz="2100" dirty="0">
                <a:latin typeface="Arial" panose="020B0604020202020204" pitchFamily="34" charset="0"/>
                <a:cs typeface="Arial" panose="020B0604020202020204" pitchFamily="34" charset="0"/>
              </a:rPr>
              <a:t>. Neste caso, a firma aumenta sua estimativa do nível geral de preços exatamente o equivalente a seus próprios aumentos de preço.</a:t>
            </a:r>
          </a:p>
          <a:p>
            <a:pPr lvl="1" algn="just">
              <a:buClrTx/>
              <a:buSzPct val="101000"/>
              <a:buFont typeface="Wingdings" panose="05000000000000000000" pitchFamily="2" charset="2"/>
              <a:buChar char="§"/>
            </a:pPr>
            <a:r>
              <a:rPr lang="pt-BR" altLang="pt-BR" sz="2100" dirty="0">
                <a:latin typeface="Arial" panose="020B0604020202020204" pitchFamily="34" charset="0"/>
                <a:cs typeface="Arial" panose="020B0604020202020204" pitchFamily="34" charset="0"/>
              </a:rPr>
              <a:t>Trata-se de um </a:t>
            </a:r>
            <a:r>
              <a:rPr lang="pt-BR" altLang="pt-BR" sz="2100" b="1" dirty="0">
                <a:latin typeface="Arial" panose="020B0604020202020204" pitchFamily="34" charset="0"/>
                <a:cs typeface="Arial" panose="020B0604020202020204" pitchFamily="34" charset="0"/>
              </a:rPr>
              <a:t>caso extremo</a:t>
            </a:r>
            <a:r>
              <a:rPr lang="pt-BR" altLang="pt-BR" sz="2100" dirty="0">
                <a:latin typeface="Arial" panose="020B0604020202020204" pitchFamily="34" charset="0"/>
                <a:cs typeface="Arial" panose="020B0604020202020204" pitchFamily="34" charset="0"/>
              </a:rPr>
              <a:t>, onde </a:t>
            </a:r>
            <a:r>
              <a:rPr lang="pt-BR" altLang="pt-BR" sz="2100" b="1" dirty="0">
                <a:latin typeface="Arial" panose="020B0604020202020204" pitchFamily="34" charset="0"/>
                <a:cs typeface="Arial" panose="020B0604020202020204" pitchFamily="34" charset="0"/>
              </a:rPr>
              <a:t>nunca existem variações de preços relativos.</a:t>
            </a:r>
          </a:p>
          <a:p>
            <a:pPr lvl="1" algn="just">
              <a:buClrTx/>
              <a:buSzPct val="101000"/>
              <a:buFont typeface="Wingdings" panose="05000000000000000000" pitchFamily="2" charset="2"/>
              <a:buChar char="§"/>
            </a:pPr>
            <a:endParaRPr lang="pt-BR" altLang="pt-BR" sz="6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r>
              <a:rPr lang="pt-BR" altLang="pt-BR" sz="2100" dirty="0">
                <a:latin typeface="Arial" panose="020B0604020202020204" pitchFamily="34" charset="0"/>
                <a:cs typeface="Arial" panose="020B0604020202020204" pitchFamily="34" charset="0"/>
              </a:rPr>
              <a:t>Em geral, o coeficiente </a:t>
            </a:r>
            <a:r>
              <a:rPr lang="pt-BR" altLang="pt-BR" sz="2100" b="1" i="1" dirty="0">
                <a:latin typeface="Arial" panose="020B0604020202020204" pitchFamily="34" charset="0"/>
                <a:cs typeface="Arial" panose="020B0604020202020204" pitchFamily="34" charset="0"/>
              </a:rPr>
              <a:t>b</a:t>
            </a:r>
            <a:r>
              <a:rPr lang="pt-BR" altLang="pt-BR" sz="1400" b="1" i="1" dirty="0">
                <a:latin typeface="Arial" panose="020B0604020202020204" pitchFamily="34" charset="0"/>
                <a:cs typeface="Arial" panose="020B0604020202020204" pitchFamily="34" charset="0"/>
              </a:rPr>
              <a:t>i </a:t>
            </a:r>
            <a:r>
              <a:rPr lang="pt-BR" altLang="pt-BR" sz="2100" dirty="0">
                <a:latin typeface="Arial" panose="020B0604020202020204" pitchFamily="34" charset="0"/>
                <a:cs typeface="Arial" panose="020B0604020202020204" pitchFamily="34" charset="0"/>
              </a:rPr>
              <a:t>se situa </a:t>
            </a:r>
            <a:r>
              <a:rPr lang="pt-BR" altLang="pt-BR" sz="2100" b="1" dirty="0">
                <a:latin typeface="Arial" panose="020B0604020202020204" pitchFamily="34" charset="0"/>
                <a:cs typeface="Arial" panose="020B0604020202020204" pitchFamily="34" charset="0"/>
              </a:rPr>
              <a:t>entre zero e um </a:t>
            </a:r>
            <a:r>
              <a:rPr lang="pt-BR" altLang="pt-BR" sz="2100" dirty="0">
                <a:latin typeface="Arial" panose="020B0604020202020204" pitchFamily="34" charset="0"/>
                <a:cs typeface="Arial" panose="020B0604020202020204" pitchFamily="34" charset="0"/>
              </a:rPr>
              <a:t>e deve </a:t>
            </a:r>
            <a:r>
              <a:rPr lang="pt-BR" altLang="pt-BR" sz="2100" b="1" dirty="0">
                <a:latin typeface="Arial" panose="020B0604020202020204" pitchFamily="34" charset="0"/>
                <a:cs typeface="Arial" panose="020B0604020202020204" pitchFamily="34" charset="0"/>
              </a:rPr>
              <a:t>ser maior quanto maior a variabilidade dos preços</a:t>
            </a:r>
            <a:r>
              <a:rPr lang="pt-BR" altLang="pt-BR" sz="2100" dirty="0">
                <a:latin typeface="Arial" panose="020B0604020202020204" pitchFamily="34" charset="0"/>
                <a:cs typeface="Arial" panose="020B0604020202020204" pitchFamily="34" charset="0"/>
              </a:rPr>
              <a:t>, </a:t>
            </a:r>
            <a:r>
              <a:rPr lang="pt-BR" altLang="pt-BR" sz="2100" b="1" dirty="0">
                <a:latin typeface="Arial" panose="020B0604020202020204" pitchFamily="34" charset="0"/>
                <a:cs typeface="Arial" panose="020B0604020202020204" pitchFamily="34" charset="0"/>
              </a:rPr>
              <a:t>característica de uma inflação elevada.</a:t>
            </a:r>
            <a:r>
              <a:rPr lang="pt-BR" altLang="pt-BR" sz="2100" dirty="0">
                <a:latin typeface="Arial" panose="020B0604020202020204" pitchFamily="34" charset="0"/>
                <a:cs typeface="Arial" panose="020B0604020202020204" pitchFamily="34" charset="0"/>
              </a:rPr>
              <a:t> Nesse caso, as firmas devem interpretar uma variação em seus preços como sendo uma variação do nível geral de preços, e não uma variação de preços relativos.</a:t>
            </a:r>
          </a:p>
        </p:txBody>
      </p:sp>
    </p:spTree>
    <p:extLst>
      <p:ext uri="{BB962C8B-B14F-4D97-AF65-F5344CB8AC3E}">
        <p14:creationId xmlns:p14="http://schemas.microsoft.com/office/powerpoint/2010/main" val="2187672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anim calcmode="lin" valueType="num">
                                      <p:cBhvr additive="base">
                                        <p:cTn id="1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2">
                                            <p:txEl>
                                              <p:pRg st="6" end="6"/>
                                            </p:txEl>
                                          </p:spTgt>
                                        </p:tgtEl>
                                        <p:attrNameLst>
                                          <p:attrName>style.visibility</p:attrName>
                                        </p:attrNameLst>
                                      </p:cBhvr>
                                      <p:to>
                                        <p:strVal val="visible"/>
                                      </p:to>
                                    </p:set>
                                    <p:anim calcmode="lin" valueType="num">
                                      <p:cBhvr additive="base">
                                        <p:cTn id="17"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466F6A2E-5EAE-4EB1-B0B1-628142839E2C}"/>
              </a:ext>
            </a:extLst>
          </p:cNvPr>
          <p:cNvSpPr txBox="1">
            <a:spLocks noChangeArrowheads="1"/>
          </p:cNvSpPr>
          <p:nvPr/>
        </p:nvSpPr>
        <p:spPr>
          <a:xfrm>
            <a:off x="35496" y="123478"/>
            <a:ext cx="8940803" cy="2664296"/>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altLang="pt-BR" sz="2100" dirty="0">
                <a:latin typeface="Arial" panose="020B0604020202020204" pitchFamily="34" charset="0"/>
                <a:cs typeface="Arial" panose="020B0604020202020204" pitchFamily="34" charset="0"/>
              </a:rPr>
              <a:t>Substituindo a equação de formação de expectativas na curva de oferta da firma e, depois, agregando todas as firmas (produto potencial, produto efetivo e preços), obtemos a curva de oferta de Lucas.</a:t>
            </a:r>
          </a:p>
          <a:p>
            <a:pPr algn="just">
              <a:buClrTx/>
              <a:buSzPct val="101000"/>
              <a:buFont typeface="Wingdings" panose="05000000000000000000" pitchFamily="2" charset="2"/>
              <a:buChar char="§"/>
            </a:pPr>
            <a:endParaRPr lang="pt-BR" altLang="pt-BR" sz="21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endParaRPr lang="pt-BR" altLang="pt-BR" sz="2100" dirty="0">
              <a:latin typeface="Arial" panose="020B0604020202020204" pitchFamily="34" charset="0"/>
              <a:cs typeface="Arial" panose="020B0604020202020204" pitchFamily="34" charset="0"/>
            </a:endParaRPr>
          </a:p>
          <a:p>
            <a:pPr marL="109728" indent="0" algn="just">
              <a:buClrTx/>
              <a:buSzPct val="101000"/>
              <a:buNone/>
            </a:pPr>
            <a:endParaRPr lang="pt-BR" altLang="pt-BR" sz="21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endParaRPr lang="pt-BR" altLang="pt-BR" sz="21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endParaRPr lang="pt-BR" altLang="pt-BR" sz="21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endParaRPr lang="pt-BR" altLang="pt-BR" sz="2100" dirty="0">
              <a:latin typeface="Arial" panose="020B0604020202020204" pitchFamily="34" charset="0"/>
              <a:cs typeface="Arial" panose="020B0604020202020204" pitchFamily="34" charset="0"/>
            </a:endParaRPr>
          </a:p>
          <a:p>
            <a:pPr algn="just">
              <a:buClrTx/>
              <a:buSzPct val="101000"/>
              <a:buFont typeface="Wingdings" panose="05000000000000000000" pitchFamily="2" charset="2"/>
              <a:buChar char="§"/>
            </a:pPr>
            <a:endParaRPr lang="pt-BR" altLang="pt-BR" sz="2100" dirty="0">
              <a:latin typeface="Arial" panose="020B0604020202020204" pitchFamily="34" charset="0"/>
              <a:cs typeface="Arial" panose="020B0604020202020204" pitchFamily="34" charset="0"/>
            </a:endParaRPr>
          </a:p>
        </p:txBody>
      </p:sp>
      <p:graphicFrame>
        <p:nvGraphicFramePr>
          <p:cNvPr id="3" name="Object 3">
            <a:extLst>
              <a:ext uri="{FF2B5EF4-FFF2-40B4-BE49-F238E27FC236}">
                <a16:creationId xmlns:a16="http://schemas.microsoft.com/office/drawing/2014/main" id="{991731E9-975E-4E66-B127-373D18FB77CF}"/>
              </a:ext>
            </a:extLst>
          </p:cNvPr>
          <p:cNvGraphicFramePr>
            <a:graphicFrameLocks/>
          </p:cNvGraphicFramePr>
          <p:nvPr>
            <p:extLst>
              <p:ext uri="{D42A27DB-BD31-4B8C-83A1-F6EECF244321}">
                <p14:modId xmlns:p14="http://schemas.microsoft.com/office/powerpoint/2010/main" val="3729997884"/>
              </p:ext>
            </p:extLst>
          </p:nvPr>
        </p:nvGraphicFramePr>
        <p:xfrm>
          <a:off x="611560" y="3795886"/>
          <a:ext cx="4248472" cy="991562"/>
        </p:xfrm>
        <a:graphic>
          <a:graphicData uri="http://schemas.openxmlformats.org/presentationml/2006/ole">
            <mc:AlternateContent xmlns:mc="http://schemas.openxmlformats.org/markup-compatibility/2006">
              <mc:Choice xmlns:v="urn:schemas-microsoft-com:vml" Requires="v">
                <p:oleObj name="Equation" r:id="rId2" imgW="1638000" imgH="444240" progId="Equation.DSMT4">
                  <p:embed/>
                </p:oleObj>
              </mc:Choice>
              <mc:Fallback>
                <p:oleObj name="Equation" r:id="rId2" imgW="1638000" imgH="444240" progId="Equation.DSMT4">
                  <p:embed/>
                  <p:pic>
                    <p:nvPicPr>
                      <p:cNvPr id="4" name="Object 3">
                        <a:extLst>
                          <a:ext uri="{FF2B5EF4-FFF2-40B4-BE49-F238E27FC236}">
                            <a16:creationId xmlns:a16="http://schemas.microsoft.com/office/drawing/2014/main" id="{1E652186-0E73-4D6E-A40A-85AF795757A4}"/>
                          </a:ext>
                        </a:extLst>
                      </p:cNvPr>
                      <p:cNvPicPr>
                        <a:picLocks noChangeArrowheads="1"/>
                      </p:cNvPicPr>
                      <p:nvPr/>
                    </p:nvPicPr>
                    <p:blipFill>
                      <a:blip r:embed="rId3"/>
                      <a:srcRect/>
                      <a:stretch>
                        <a:fillRect/>
                      </a:stretch>
                    </p:blipFill>
                    <p:spPr bwMode="auto">
                      <a:xfrm>
                        <a:off x="611560" y="3795886"/>
                        <a:ext cx="4248472" cy="991562"/>
                      </a:xfrm>
                      <a:prstGeom prst="rect">
                        <a:avLst/>
                      </a:prstGeom>
                      <a:solidFill>
                        <a:schemeClr val="bg1">
                          <a:lumMod val="95000"/>
                        </a:schemeClr>
                      </a:solidFill>
                      <a:ln>
                        <a:solidFill>
                          <a:schemeClr val="tx1"/>
                        </a:solidFill>
                      </a:ln>
                    </p:spPr>
                  </p:pic>
                </p:oleObj>
              </mc:Fallback>
            </mc:AlternateContent>
          </a:graphicData>
        </a:graphic>
      </p:graphicFrame>
      <p:graphicFrame>
        <p:nvGraphicFramePr>
          <p:cNvPr id="4" name="Object 3">
            <a:extLst>
              <a:ext uri="{FF2B5EF4-FFF2-40B4-BE49-F238E27FC236}">
                <a16:creationId xmlns:a16="http://schemas.microsoft.com/office/drawing/2014/main" id="{8EB74903-77A6-4883-B23B-7DF44BDB988F}"/>
              </a:ext>
            </a:extLst>
          </p:cNvPr>
          <p:cNvGraphicFramePr>
            <a:graphicFrameLocks/>
          </p:cNvGraphicFramePr>
          <p:nvPr>
            <p:extLst>
              <p:ext uri="{D42A27DB-BD31-4B8C-83A1-F6EECF244321}">
                <p14:modId xmlns:p14="http://schemas.microsoft.com/office/powerpoint/2010/main" val="827022021"/>
              </p:ext>
            </p:extLst>
          </p:nvPr>
        </p:nvGraphicFramePr>
        <p:xfrm>
          <a:off x="5308947" y="4065448"/>
          <a:ext cx="1711325" cy="452438"/>
        </p:xfrm>
        <a:graphic>
          <a:graphicData uri="http://schemas.openxmlformats.org/presentationml/2006/ole">
            <mc:AlternateContent xmlns:mc="http://schemas.openxmlformats.org/markup-compatibility/2006">
              <mc:Choice xmlns:v="urn:schemas-microsoft-com:vml" Requires="v">
                <p:oleObj name="Equation" r:id="rId4" imgW="660240" imgH="203040" progId="Equation.DSMT4">
                  <p:embed/>
                </p:oleObj>
              </mc:Choice>
              <mc:Fallback>
                <p:oleObj name="Equation" r:id="rId4" imgW="660240" imgH="203040" progId="Equation.DSMT4">
                  <p:embed/>
                  <p:pic>
                    <p:nvPicPr>
                      <p:cNvPr id="5" name="Object 3">
                        <a:extLst>
                          <a:ext uri="{FF2B5EF4-FFF2-40B4-BE49-F238E27FC236}">
                            <a16:creationId xmlns:a16="http://schemas.microsoft.com/office/drawing/2014/main" id="{3071DFF0-B871-41AA-A6C3-980535880AF5}"/>
                          </a:ext>
                        </a:extLst>
                      </p:cNvPr>
                      <p:cNvPicPr>
                        <a:picLocks noChangeArrowheads="1"/>
                      </p:cNvPicPr>
                      <p:nvPr/>
                    </p:nvPicPr>
                    <p:blipFill>
                      <a:blip r:embed="rId5"/>
                      <a:srcRect/>
                      <a:stretch>
                        <a:fillRect/>
                      </a:stretch>
                    </p:blipFill>
                    <p:spPr bwMode="auto">
                      <a:xfrm>
                        <a:off x="5308947" y="4065448"/>
                        <a:ext cx="1711325" cy="452438"/>
                      </a:xfrm>
                      <a:prstGeom prst="rect">
                        <a:avLst/>
                      </a:prstGeom>
                      <a:solidFill>
                        <a:schemeClr val="bg1">
                          <a:lumMod val="95000"/>
                        </a:schemeClr>
                      </a:solidFill>
                      <a:ln>
                        <a:solidFill>
                          <a:schemeClr val="tx1"/>
                        </a:solidFill>
                      </a:ln>
                    </p:spPr>
                  </p:pic>
                </p:oleObj>
              </mc:Fallback>
            </mc:AlternateContent>
          </a:graphicData>
        </a:graphic>
      </p:graphicFrame>
      <p:cxnSp>
        <p:nvCxnSpPr>
          <p:cNvPr id="5" name="Conector de Seta Reta 4">
            <a:extLst>
              <a:ext uri="{FF2B5EF4-FFF2-40B4-BE49-F238E27FC236}">
                <a16:creationId xmlns:a16="http://schemas.microsoft.com/office/drawing/2014/main" id="{302BAC93-DB3B-431A-B39A-6E038AF0A8D0}"/>
              </a:ext>
            </a:extLst>
          </p:cNvPr>
          <p:cNvCxnSpPr/>
          <p:nvPr/>
        </p:nvCxnSpPr>
        <p:spPr>
          <a:xfrm>
            <a:off x="4860032" y="4283392"/>
            <a:ext cx="43204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Object 3">
            <a:extLst>
              <a:ext uri="{FF2B5EF4-FFF2-40B4-BE49-F238E27FC236}">
                <a16:creationId xmlns:a16="http://schemas.microsoft.com/office/drawing/2014/main" id="{AC028BBF-1A2C-4F24-9C56-72E397C37F8B}"/>
              </a:ext>
            </a:extLst>
          </p:cNvPr>
          <p:cNvGraphicFramePr>
            <a:graphicFrameLocks/>
          </p:cNvGraphicFramePr>
          <p:nvPr>
            <p:extLst>
              <p:ext uri="{D42A27DB-BD31-4B8C-83A1-F6EECF244321}">
                <p14:modId xmlns:p14="http://schemas.microsoft.com/office/powerpoint/2010/main" val="3726483695"/>
              </p:ext>
            </p:extLst>
          </p:nvPr>
        </p:nvGraphicFramePr>
        <p:xfrm>
          <a:off x="494697" y="1410058"/>
          <a:ext cx="6538176" cy="691464"/>
        </p:xfrm>
        <a:graphic>
          <a:graphicData uri="http://schemas.openxmlformats.org/presentationml/2006/ole">
            <mc:AlternateContent xmlns:mc="http://schemas.openxmlformats.org/markup-compatibility/2006">
              <mc:Choice xmlns:v="urn:schemas-microsoft-com:vml" Requires="v">
                <p:oleObj name="Equation" r:id="rId6" imgW="2908080" imgH="304560" progId="Equation.DSMT4">
                  <p:embed/>
                </p:oleObj>
              </mc:Choice>
              <mc:Fallback>
                <p:oleObj name="Equation" r:id="rId6" imgW="2908080" imgH="304560" progId="Equation.DSMT4">
                  <p:embed/>
                  <p:pic>
                    <p:nvPicPr>
                      <p:cNvPr id="6" name="Object 3">
                        <a:extLst>
                          <a:ext uri="{FF2B5EF4-FFF2-40B4-BE49-F238E27FC236}">
                            <a16:creationId xmlns:a16="http://schemas.microsoft.com/office/drawing/2014/main" id="{0F70CBF8-3B58-4D3B-8A50-4113F16E9CD0}"/>
                          </a:ext>
                        </a:extLst>
                      </p:cNvPr>
                      <p:cNvPicPr>
                        <a:picLocks noChangeArrowheads="1"/>
                      </p:cNvPicPr>
                      <p:nvPr/>
                    </p:nvPicPr>
                    <p:blipFill>
                      <a:blip r:embed="rId7"/>
                      <a:srcRect/>
                      <a:stretch>
                        <a:fillRect/>
                      </a:stretch>
                    </p:blipFill>
                    <p:spPr bwMode="auto">
                      <a:xfrm>
                        <a:off x="494697" y="1410058"/>
                        <a:ext cx="6538176" cy="691464"/>
                      </a:xfrm>
                      <a:prstGeom prst="rect">
                        <a:avLst/>
                      </a:prstGeom>
                      <a:noFill/>
                      <a:ln>
                        <a:noFill/>
                      </a:ln>
                    </p:spPr>
                  </p:pic>
                </p:oleObj>
              </mc:Fallback>
            </mc:AlternateContent>
          </a:graphicData>
        </a:graphic>
      </p:graphicFrame>
      <p:graphicFrame>
        <p:nvGraphicFramePr>
          <p:cNvPr id="12" name="Object 5">
            <a:extLst>
              <a:ext uri="{FF2B5EF4-FFF2-40B4-BE49-F238E27FC236}">
                <a16:creationId xmlns:a16="http://schemas.microsoft.com/office/drawing/2014/main" id="{D9BC3FB2-F268-4578-B010-EBA93BC2FE0B}"/>
              </a:ext>
            </a:extLst>
          </p:cNvPr>
          <p:cNvGraphicFramePr>
            <a:graphicFrameLocks noChangeAspect="1"/>
          </p:cNvGraphicFramePr>
          <p:nvPr>
            <p:extLst>
              <p:ext uri="{D42A27DB-BD31-4B8C-83A1-F6EECF244321}">
                <p14:modId xmlns:p14="http://schemas.microsoft.com/office/powerpoint/2010/main" val="929980707"/>
              </p:ext>
            </p:extLst>
          </p:nvPr>
        </p:nvGraphicFramePr>
        <p:xfrm>
          <a:off x="527993" y="2156993"/>
          <a:ext cx="8292475" cy="1278853"/>
        </p:xfrm>
        <a:graphic>
          <a:graphicData uri="http://schemas.openxmlformats.org/presentationml/2006/ole">
            <mc:AlternateContent xmlns:mc="http://schemas.openxmlformats.org/markup-compatibility/2006">
              <mc:Choice xmlns:v="urn:schemas-microsoft-com:vml" Requires="v">
                <p:oleObj name="Equation" r:id="rId8" imgW="4178160" imgH="660240" progId="Equation.DSMT4">
                  <p:embed/>
                </p:oleObj>
              </mc:Choice>
              <mc:Fallback>
                <p:oleObj name="Equation" r:id="rId8" imgW="4178160" imgH="660240" progId="Equation.DSMT4">
                  <p:embed/>
                  <p:pic>
                    <p:nvPicPr>
                      <p:cNvPr id="22537" name="Object 5">
                        <a:extLst>
                          <a:ext uri="{FF2B5EF4-FFF2-40B4-BE49-F238E27FC236}">
                            <a16:creationId xmlns:a16="http://schemas.microsoft.com/office/drawing/2014/main" id="{058F6F01-D335-41FB-A9DB-C95B2A6BFCEB}"/>
                          </a:ext>
                        </a:extLst>
                      </p:cNvPr>
                      <p:cNvPicPr>
                        <a:picLocks noChangeAspect="1" noChangeArrowheads="1"/>
                      </p:cNvPicPr>
                      <p:nvPr/>
                    </p:nvPicPr>
                    <p:blipFill>
                      <a:blip r:embed="rId9"/>
                      <a:srcRect/>
                      <a:stretch>
                        <a:fillRect/>
                      </a:stretch>
                    </p:blipFill>
                    <p:spPr bwMode="auto">
                      <a:xfrm>
                        <a:off x="527993" y="2156993"/>
                        <a:ext cx="8292475" cy="1278853"/>
                      </a:xfrm>
                      <a:prstGeom prst="rect">
                        <a:avLst/>
                      </a:prstGeom>
                      <a:noFill/>
                      <a:ln>
                        <a:noFill/>
                      </a:ln>
                    </p:spPr>
                  </p:pic>
                </p:oleObj>
              </mc:Fallback>
            </mc:AlternateContent>
          </a:graphicData>
        </a:graphic>
      </p:graphicFrame>
      <p:sp>
        <p:nvSpPr>
          <p:cNvPr id="13" name="Chave Esquerda 12">
            <a:extLst>
              <a:ext uri="{FF2B5EF4-FFF2-40B4-BE49-F238E27FC236}">
                <a16:creationId xmlns:a16="http://schemas.microsoft.com/office/drawing/2014/main" id="{5E78259A-FDCF-495D-B4A9-398AD83DBDC0}"/>
              </a:ext>
            </a:extLst>
          </p:cNvPr>
          <p:cNvSpPr/>
          <p:nvPr/>
        </p:nvSpPr>
        <p:spPr>
          <a:xfrm rot="16200000">
            <a:off x="5469756" y="720599"/>
            <a:ext cx="357894" cy="2768343"/>
          </a:xfrm>
          <a:prstGeom prst="leftBrace">
            <a:avLst/>
          </a:prstGeom>
          <a:ln w="19050">
            <a:solidFill>
              <a:srgbClr val="AB4733"/>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cxnSp>
        <p:nvCxnSpPr>
          <p:cNvPr id="16" name="Conector reto 15">
            <a:extLst>
              <a:ext uri="{FF2B5EF4-FFF2-40B4-BE49-F238E27FC236}">
                <a16:creationId xmlns:a16="http://schemas.microsoft.com/office/drawing/2014/main" id="{D0E9E6D8-04F3-4665-84C5-F01B83ECB28E}"/>
              </a:ext>
            </a:extLst>
          </p:cNvPr>
          <p:cNvCxnSpPr>
            <a:stCxn id="13" idx="1"/>
          </p:cNvCxnSpPr>
          <p:nvPr/>
        </p:nvCxnSpPr>
        <p:spPr>
          <a:xfrm flipH="1">
            <a:off x="2483768" y="2283718"/>
            <a:ext cx="3164936" cy="0"/>
          </a:xfrm>
          <a:prstGeom prst="line">
            <a:avLst/>
          </a:prstGeom>
          <a:ln w="19050">
            <a:solidFill>
              <a:srgbClr val="AB4733"/>
            </a:solidFill>
          </a:ln>
        </p:spPr>
        <p:style>
          <a:lnRef idx="1">
            <a:schemeClr val="accent1"/>
          </a:lnRef>
          <a:fillRef idx="0">
            <a:schemeClr val="accent1"/>
          </a:fillRef>
          <a:effectRef idx="0">
            <a:schemeClr val="accent1"/>
          </a:effectRef>
          <a:fontRef idx="minor">
            <a:schemeClr val="tx1"/>
          </a:fontRef>
        </p:style>
      </p:cxnSp>
      <p:cxnSp>
        <p:nvCxnSpPr>
          <p:cNvPr id="18" name="Conector de Seta Reta 17">
            <a:extLst>
              <a:ext uri="{FF2B5EF4-FFF2-40B4-BE49-F238E27FC236}">
                <a16:creationId xmlns:a16="http://schemas.microsoft.com/office/drawing/2014/main" id="{CED8F162-42F1-42BB-9BD3-16E144C46D96}"/>
              </a:ext>
            </a:extLst>
          </p:cNvPr>
          <p:cNvCxnSpPr/>
          <p:nvPr/>
        </p:nvCxnSpPr>
        <p:spPr>
          <a:xfrm flipV="1">
            <a:off x="2483768" y="1995686"/>
            <a:ext cx="0" cy="288032"/>
          </a:xfrm>
          <a:prstGeom prst="straightConnector1">
            <a:avLst/>
          </a:prstGeom>
          <a:ln w="28575">
            <a:solidFill>
              <a:srgbClr val="AB4733"/>
            </a:solidFill>
            <a:tailEnd type="triangle"/>
          </a:ln>
        </p:spPr>
        <p:style>
          <a:lnRef idx="1">
            <a:schemeClr val="accent1"/>
          </a:lnRef>
          <a:fillRef idx="0">
            <a:schemeClr val="accent1"/>
          </a:fillRef>
          <a:effectRef idx="0">
            <a:schemeClr val="accent1"/>
          </a:effectRef>
          <a:fontRef idx="minor">
            <a:schemeClr val="tx1"/>
          </a:fontRef>
        </p:style>
      </p:cxnSp>
      <p:sp>
        <p:nvSpPr>
          <p:cNvPr id="19" name="Seta: Curva para Cima 18">
            <a:extLst>
              <a:ext uri="{FF2B5EF4-FFF2-40B4-BE49-F238E27FC236}">
                <a16:creationId xmlns:a16="http://schemas.microsoft.com/office/drawing/2014/main" id="{14ADE181-0481-4107-8FD1-F200A1EA08C3}"/>
              </a:ext>
            </a:extLst>
          </p:cNvPr>
          <p:cNvSpPr/>
          <p:nvPr/>
        </p:nvSpPr>
        <p:spPr>
          <a:xfrm rot="5400000">
            <a:off x="-332930" y="3488028"/>
            <a:ext cx="1396364" cy="371480"/>
          </a:xfrm>
          <a:prstGeom prst="curvedUpArrow">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chemeClr val="tx1"/>
              </a:solidFill>
            </a:endParaRPr>
          </a:p>
        </p:txBody>
      </p:sp>
    </p:spTree>
    <p:extLst>
      <p:ext uri="{BB962C8B-B14F-4D97-AF65-F5344CB8AC3E}">
        <p14:creationId xmlns:p14="http://schemas.microsoft.com/office/powerpoint/2010/main" val="40690156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 calcmode="lin" valueType="num">
                                      <p:cBhvr additive="base">
                                        <p:cTn id="7" dur="500" fill="hold"/>
                                        <p:tgtEl>
                                          <p:spTgt spid="13"/>
                                        </p:tgtEl>
                                        <p:attrNameLst>
                                          <p:attrName>ppt_x</p:attrName>
                                        </p:attrNameLst>
                                      </p:cBhvr>
                                      <p:tavLst>
                                        <p:tav tm="0">
                                          <p:val>
                                            <p:strVal val="#ppt_x"/>
                                          </p:val>
                                        </p:tav>
                                        <p:tav tm="100000">
                                          <p:val>
                                            <p:strVal val="#ppt_x"/>
                                          </p:val>
                                        </p:tav>
                                      </p:tavLst>
                                    </p:anim>
                                    <p:anim calcmode="lin" valueType="num">
                                      <p:cBhvr additive="base">
                                        <p:cTn id="8" dur="500" fill="hold"/>
                                        <p:tgtEl>
                                          <p:spTgt spid="1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additive="base">
                                        <p:cTn id="11" dur="500" fill="hold"/>
                                        <p:tgtEl>
                                          <p:spTgt spid="16"/>
                                        </p:tgtEl>
                                        <p:attrNameLst>
                                          <p:attrName>ppt_x</p:attrName>
                                        </p:attrNameLst>
                                      </p:cBhvr>
                                      <p:tavLst>
                                        <p:tav tm="0">
                                          <p:val>
                                            <p:strVal val="#ppt_x"/>
                                          </p:val>
                                        </p:tav>
                                        <p:tav tm="100000">
                                          <p:val>
                                            <p:strVal val="#ppt_x"/>
                                          </p:val>
                                        </p:tav>
                                      </p:tavLst>
                                    </p:anim>
                                    <p:anim calcmode="lin" valueType="num">
                                      <p:cBhvr additive="base">
                                        <p:cTn id="12" dur="500" fill="hold"/>
                                        <p:tgtEl>
                                          <p:spTgt spid="1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8"/>
                                        </p:tgtEl>
                                        <p:attrNameLst>
                                          <p:attrName>style.visibility</p:attrName>
                                        </p:attrNameLst>
                                      </p:cBhvr>
                                      <p:to>
                                        <p:strVal val="visible"/>
                                      </p:to>
                                    </p:set>
                                    <p:anim calcmode="lin" valueType="num">
                                      <p:cBhvr additive="base">
                                        <p:cTn id="15" dur="500" fill="hold"/>
                                        <p:tgtEl>
                                          <p:spTgt spid="18"/>
                                        </p:tgtEl>
                                        <p:attrNameLst>
                                          <p:attrName>ppt_x</p:attrName>
                                        </p:attrNameLst>
                                      </p:cBhvr>
                                      <p:tavLst>
                                        <p:tav tm="0">
                                          <p:val>
                                            <p:strVal val="#ppt_x"/>
                                          </p:val>
                                        </p:tav>
                                        <p:tav tm="100000">
                                          <p:val>
                                            <p:strVal val="#ppt_x"/>
                                          </p:val>
                                        </p:tav>
                                      </p:tavLst>
                                    </p:anim>
                                    <p:anim calcmode="lin" valueType="num">
                                      <p:cBhvr additive="base">
                                        <p:cTn id="16" dur="500" fill="hold"/>
                                        <p:tgtEl>
                                          <p:spTgt spid="18"/>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gtEl>
                                        <p:attrNameLst>
                                          <p:attrName>style.visibility</p:attrName>
                                        </p:attrNameLst>
                                      </p:cBhvr>
                                      <p:to>
                                        <p:strVal val="visible"/>
                                      </p:to>
                                    </p:set>
                                    <p:anim calcmode="lin" valueType="num">
                                      <p:cBhvr additive="base">
                                        <p:cTn id="29" dur="500" fill="hold"/>
                                        <p:tgtEl>
                                          <p:spTgt spid="3"/>
                                        </p:tgtEl>
                                        <p:attrNameLst>
                                          <p:attrName>ppt_x</p:attrName>
                                        </p:attrNameLst>
                                      </p:cBhvr>
                                      <p:tavLst>
                                        <p:tav tm="0">
                                          <p:val>
                                            <p:strVal val="#ppt_x"/>
                                          </p:val>
                                        </p:tav>
                                        <p:tav tm="100000">
                                          <p:val>
                                            <p:strVal val="#ppt_x"/>
                                          </p:val>
                                        </p:tav>
                                      </p:tavLst>
                                    </p:anim>
                                    <p:anim calcmode="lin" valueType="num">
                                      <p:cBhvr additive="base">
                                        <p:cTn id="30" dur="500" fill="hold"/>
                                        <p:tgtEl>
                                          <p:spTgt spid="3"/>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4"/>
                                        </p:tgtEl>
                                        <p:attrNameLst>
                                          <p:attrName>style.visibility</p:attrName>
                                        </p:attrNameLst>
                                      </p:cBhvr>
                                      <p:to>
                                        <p:strVal val="visible"/>
                                      </p:to>
                                    </p:set>
                                    <p:anim calcmode="lin" valueType="num">
                                      <p:cBhvr additive="base">
                                        <p:cTn id="33" dur="500" fill="hold"/>
                                        <p:tgtEl>
                                          <p:spTgt spid="4"/>
                                        </p:tgtEl>
                                        <p:attrNameLst>
                                          <p:attrName>ppt_x</p:attrName>
                                        </p:attrNameLst>
                                      </p:cBhvr>
                                      <p:tavLst>
                                        <p:tav tm="0">
                                          <p:val>
                                            <p:strVal val="#ppt_x"/>
                                          </p:val>
                                        </p:tav>
                                        <p:tav tm="100000">
                                          <p:val>
                                            <p:strVal val="#ppt_x"/>
                                          </p:val>
                                        </p:tav>
                                      </p:tavLst>
                                    </p:anim>
                                    <p:anim calcmode="lin" valueType="num">
                                      <p:cBhvr additive="base">
                                        <p:cTn id="34" dur="500" fill="hold"/>
                                        <p:tgtEl>
                                          <p:spTgt spid="4"/>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gtEl>
                                        <p:attrNameLst>
                                          <p:attrName>style.visibility</p:attrName>
                                        </p:attrNameLst>
                                      </p:cBhvr>
                                      <p:to>
                                        <p:strVal val="visible"/>
                                      </p:to>
                                    </p:set>
                                    <p:anim calcmode="lin" valueType="num">
                                      <p:cBhvr additive="base">
                                        <p:cTn id="37" dur="500" fill="hold"/>
                                        <p:tgtEl>
                                          <p:spTgt spid="5"/>
                                        </p:tgtEl>
                                        <p:attrNameLst>
                                          <p:attrName>ppt_x</p:attrName>
                                        </p:attrNameLst>
                                      </p:cBhvr>
                                      <p:tavLst>
                                        <p:tav tm="0">
                                          <p:val>
                                            <p:strVal val="#ppt_x"/>
                                          </p:val>
                                        </p:tav>
                                        <p:tav tm="100000">
                                          <p:val>
                                            <p:strVal val="#ppt_x"/>
                                          </p:val>
                                        </p:tav>
                                      </p:tavLst>
                                    </p:anim>
                                    <p:anim calcmode="lin" valueType="num">
                                      <p:cBhvr additive="base">
                                        <p:cTn id="3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9" grpId="0" animBg="1"/>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5A21DFCD-B3FC-476C-B1F2-2B6ED6670BAC}"/>
              </a:ext>
            </a:extLst>
          </p:cNvPr>
          <p:cNvGraphicFramePr>
            <a:graphicFrameLocks/>
          </p:cNvGraphicFramePr>
          <p:nvPr>
            <p:extLst>
              <p:ext uri="{D42A27DB-BD31-4B8C-83A1-F6EECF244321}">
                <p14:modId xmlns:p14="http://schemas.microsoft.com/office/powerpoint/2010/main" val="3223289118"/>
              </p:ext>
            </p:extLst>
          </p:nvPr>
        </p:nvGraphicFramePr>
        <p:xfrm>
          <a:off x="611560" y="500068"/>
          <a:ext cx="4248472" cy="991562"/>
        </p:xfrm>
        <a:graphic>
          <a:graphicData uri="http://schemas.openxmlformats.org/presentationml/2006/ole">
            <mc:AlternateContent xmlns:mc="http://schemas.openxmlformats.org/markup-compatibility/2006">
              <mc:Choice xmlns:v="urn:schemas-microsoft-com:vml" Requires="v">
                <p:oleObj name="Equation" r:id="rId2" imgW="1638000" imgH="444240" progId="Equation.DSMT4">
                  <p:embed/>
                </p:oleObj>
              </mc:Choice>
              <mc:Fallback>
                <p:oleObj name="Equation" r:id="rId2" imgW="1638000" imgH="444240" progId="Equation.DSMT4">
                  <p:embed/>
                  <p:pic>
                    <p:nvPicPr>
                      <p:cNvPr id="2" name="Object 3">
                        <a:extLst>
                          <a:ext uri="{FF2B5EF4-FFF2-40B4-BE49-F238E27FC236}">
                            <a16:creationId xmlns:a16="http://schemas.microsoft.com/office/drawing/2014/main" id="{E90E63BA-1C83-4097-A5CE-E5D65FEA6405}"/>
                          </a:ext>
                        </a:extLst>
                      </p:cNvPr>
                      <p:cNvPicPr>
                        <a:picLocks noChangeArrowheads="1"/>
                      </p:cNvPicPr>
                      <p:nvPr/>
                    </p:nvPicPr>
                    <p:blipFill>
                      <a:blip r:embed="rId3"/>
                      <a:srcRect/>
                      <a:stretch>
                        <a:fillRect/>
                      </a:stretch>
                    </p:blipFill>
                    <p:spPr bwMode="auto">
                      <a:xfrm>
                        <a:off x="611560" y="500068"/>
                        <a:ext cx="4248472" cy="991562"/>
                      </a:xfrm>
                      <a:prstGeom prst="rect">
                        <a:avLst/>
                      </a:prstGeom>
                      <a:solidFill>
                        <a:schemeClr val="bg1">
                          <a:lumMod val="95000"/>
                        </a:schemeClr>
                      </a:solidFill>
                      <a:ln>
                        <a:solidFill>
                          <a:schemeClr val="tx1"/>
                        </a:solidFill>
                      </a:ln>
                    </p:spPr>
                  </p:pic>
                </p:oleObj>
              </mc:Fallback>
            </mc:AlternateContent>
          </a:graphicData>
        </a:graphic>
      </p:graphicFrame>
      <p:sp>
        <p:nvSpPr>
          <p:cNvPr id="3" name="CaixaDeTexto 2">
            <a:extLst>
              <a:ext uri="{FF2B5EF4-FFF2-40B4-BE49-F238E27FC236}">
                <a16:creationId xmlns:a16="http://schemas.microsoft.com/office/drawing/2014/main" id="{6733B103-8D16-4061-A8B4-A4F68F8A8AB3}"/>
              </a:ext>
            </a:extLst>
          </p:cNvPr>
          <p:cNvSpPr txBox="1"/>
          <p:nvPr/>
        </p:nvSpPr>
        <p:spPr>
          <a:xfrm>
            <a:off x="251520" y="68020"/>
            <a:ext cx="6984776" cy="415498"/>
          </a:xfrm>
          <a:prstGeom prst="rect">
            <a:avLst/>
          </a:prstGeom>
          <a:noFill/>
        </p:spPr>
        <p:txBody>
          <a:bodyPr wrap="square" rtlCol="0">
            <a:spAutoFit/>
          </a:bodyPr>
          <a:lstStyle/>
          <a:p>
            <a:pPr marL="285750" indent="-285750">
              <a:buFont typeface="Wingdings" panose="05000000000000000000" pitchFamily="2" charset="2"/>
              <a:buChar char="§"/>
            </a:pPr>
            <a:r>
              <a:rPr lang="pt-BR" sz="2100" b="1" dirty="0">
                <a:latin typeface="Arial" panose="020B0604020202020204" pitchFamily="34" charset="0"/>
                <a:cs typeface="Arial" panose="020B0604020202020204" pitchFamily="34" charset="0"/>
              </a:rPr>
              <a:t>A Curva de Oferta de Lucas pode ser Escrita como</a:t>
            </a:r>
          </a:p>
        </p:txBody>
      </p:sp>
      <p:sp>
        <p:nvSpPr>
          <p:cNvPr id="4" name="CaixaDeTexto 3">
            <a:extLst>
              <a:ext uri="{FF2B5EF4-FFF2-40B4-BE49-F238E27FC236}">
                <a16:creationId xmlns:a16="http://schemas.microsoft.com/office/drawing/2014/main" id="{994F996E-5BAC-4590-B450-B1A54C1F960B}"/>
              </a:ext>
            </a:extLst>
          </p:cNvPr>
          <p:cNvSpPr txBox="1"/>
          <p:nvPr/>
        </p:nvSpPr>
        <p:spPr>
          <a:xfrm>
            <a:off x="611560" y="1635646"/>
            <a:ext cx="8352928" cy="3000821"/>
          </a:xfrm>
          <a:prstGeom prst="rect">
            <a:avLst/>
          </a:prstGeom>
          <a:noFill/>
        </p:spPr>
        <p:txBody>
          <a:bodyPr wrap="square" rtlCol="0">
            <a:spAutoFit/>
          </a:bodyPr>
          <a:lstStyle/>
          <a:p>
            <a:pPr marL="285750" indent="-285750" algn="just">
              <a:buFont typeface="Wingdings" panose="05000000000000000000" pitchFamily="2" charset="2"/>
              <a:buChar char="§"/>
            </a:pPr>
            <a:r>
              <a:rPr lang="pt-BR" sz="2100" b="1" i="1" dirty="0">
                <a:latin typeface="Arial" panose="020B0604020202020204" pitchFamily="34" charset="0"/>
                <a:cs typeface="Arial" panose="020B0604020202020204" pitchFamily="34" charset="0"/>
              </a:rPr>
              <a:t>n =</a:t>
            </a:r>
            <a:r>
              <a:rPr lang="pt-BR" sz="2100" dirty="0">
                <a:latin typeface="Arial" panose="020B0604020202020204" pitchFamily="34" charset="0"/>
                <a:cs typeface="Arial" panose="020B0604020202020204" pitchFamily="34" charset="0"/>
              </a:rPr>
              <a:t> número de firmas.</a:t>
            </a:r>
          </a:p>
          <a:p>
            <a:pPr marL="285750" indent="-285750" algn="just">
              <a:buFont typeface="Wingdings" panose="05000000000000000000" pitchFamily="2" charset="2"/>
              <a:buChar char="§"/>
            </a:pPr>
            <a:r>
              <a:rPr lang="pt-BR" sz="2100" b="1" i="1" dirty="0">
                <a:latin typeface="Arial" panose="020B0604020202020204" pitchFamily="34" charset="0"/>
                <a:cs typeface="Arial" panose="020B0604020202020204" pitchFamily="34" charset="0"/>
              </a:rPr>
              <a:t>h =</a:t>
            </a:r>
            <a:r>
              <a:rPr lang="pt-BR" sz="2100" dirty="0">
                <a:latin typeface="Arial" panose="020B0604020202020204" pitchFamily="34" charset="0"/>
                <a:cs typeface="Arial" panose="020B0604020202020204" pitchFamily="34" charset="0"/>
              </a:rPr>
              <a:t> sensibilidade do produto das firmas a uma discrepância entre o nível no seu mercado e o nível esperado de preços.</a:t>
            </a:r>
          </a:p>
          <a:p>
            <a:pPr marL="285750" indent="-285750" algn="just">
              <a:buFont typeface="Wingdings" panose="05000000000000000000" pitchFamily="2" charset="2"/>
              <a:buChar char="§"/>
            </a:pPr>
            <a:r>
              <a:rPr lang="pt-BR" sz="2100" b="1" i="1" dirty="0">
                <a:latin typeface="Arial" panose="020B0604020202020204" pitchFamily="34" charset="0"/>
                <a:cs typeface="Arial" panose="020B0604020202020204" pitchFamily="34" charset="0"/>
              </a:rPr>
              <a:t>b =</a:t>
            </a:r>
            <a:r>
              <a:rPr lang="pt-BR" sz="2100" i="1" dirty="0">
                <a:latin typeface="Arial" panose="020B0604020202020204" pitchFamily="34" charset="0"/>
                <a:cs typeface="Arial" panose="020B0604020202020204" pitchFamily="34" charset="0"/>
              </a:rPr>
              <a:t> </a:t>
            </a:r>
            <a:r>
              <a:rPr lang="pt-BR" sz="2100" dirty="0">
                <a:latin typeface="Arial" panose="020B0604020202020204" pitchFamily="34" charset="0"/>
                <a:cs typeface="Arial" panose="020B0604020202020204" pitchFamily="34" charset="0"/>
              </a:rPr>
              <a:t>parâmetro que depende da variabilidade dos preços em geral comparada com a variabilidade dos preços relativos. Quanto maior for </a:t>
            </a:r>
            <a:r>
              <a:rPr lang="pt-BR" sz="2100" i="1" dirty="0">
                <a:latin typeface="Arial" panose="020B0604020202020204" pitchFamily="34" charset="0"/>
                <a:cs typeface="Arial" panose="020B0604020202020204" pitchFamily="34" charset="0"/>
              </a:rPr>
              <a:t>b</a:t>
            </a:r>
            <a:r>
              <a:rPr lang="pt-BR" sz="2100" dirty="0">
                <a:latin typeface="Arial" panose="020B0604020202020204" pitchFamily="34" charset="0"/>
                <a:cs typeface="Arial" panose="020B0604020202020204" pitchFamily="34" charset="0"/>
              </a:rPr>
              <a:t> mais a firma interpreta um aumento do preço em seu mercado como um aumento do nível geral de preços </a:t>
            </a:r>
            <a:r>
              <a:rPr lang="pt-BR" sz="2100" dirty="0">
                <a:latin typeface="Arial" panose="020B0604020202020204" pitchFamily="34" charset="0"/>
                <a:cs typeface="Arial" panose="020B0604020202020204" pitchFamily="34" charset="0"/>
                <a:sym typeface="Symbol" panose="05050102010706020507" pitchFamily="18" charset="2"/>
              </a:rPr>
              <a:t> menor variação do produto.</a:t>
            </a:r>
            <a:endParaRPr lang="pt-BR" sz="21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21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49526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Conteúdo 2">
            <a:extLst>
              <a:ext uri="{FF2B5EF4-FFF2-40B4-BE49-F238E27FC236}">
                <a16:creationId xmlns:a16="http://schemas.microsoft.com/office/drawing/2014/main" id="{42DE3699-7731-45C7-BDDF-16026F6FCCE7}"/>
              </a:ext>
            </a:extLst>
          </p:cNvPr>
          <p:cNvSpPr txBox="1">
            <a:spLocks noChangeArrowheads="1"/>
          </p:cNvSpPr>
          <p:nvPr/>
        </p:nvSpPr>
        <p:spPr>
          <a:xfrm>
            <a:off x="0" y="51470"/>
            <a:ext cx="8984512" cy="3678907"/>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
                <a:schemeClr val="tx1"/>
              </a:buClr>
              <a:buSzPct val="101000"/>
              <a:buFont typeface="Wingdings" panose="05000000000000000000" pitchFamily="2" charset="2"/>
              <a:buChar char="§"/>
            </a:pPr>
            <a:r>
              <a:rPr lang="pt-BR" altLang="pt-BR" sz="2100" b="1" dirty="0">
                <a:latin typeface="Arial" panose="020B0604020202020204" pitchFamily="34" charset="0"/>
                <a:cs typeface="Arial" panose="020B0604020202020204" pitchFamily="34" charset="0"/>
              </a:rPr>
              <a:t>Em termos de política econômica, temos:</a:t>
            </a:r>
          </a:p>
          <a:p>
            <a:pPr algn="just">
              <a:buClr>
                <a:schemeClr val="tx1"/>
              </a:buClr>
              <a:buSzPct val="101000"/>
              <a:buFont typeface="Wingdings" panose="05000000000000000000" pitchFamily="2" charset="2"/>
              <a:buChar char="§"/>
            </a:pPr>
            <a:endParaRPr lang="pt-BR" altLang="pt-BR" sz="300" b="1"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altLang="pt-BR" sz="2100" dirty="0">
                <a:latin typeface="Arial" panose="020B0604020202020204" pitchFamily="34" charset="0"/>
                <a:cs typeface="Arial" panose="020B0604020202020204" pitchFamily="34" charset="0"/>
              </a:rPr>
              <a:t>Um aumento previsto da oferta monetária não provocará qualquer modificação no produto, mesmo no curto prazo. Causará apenas um aumento do nível de preços, correspondente ao aumento da oferta monetária. </a:t>
            </a:r>
            <a:r>
              <a:rPr lang="pt-BR" altLang="pt-BR" sz="2100" b="1" dirty="0">
                <a:latin typeface="Arial" panose="020B0604020202020204" pitchFamily="34" charset="0"/>
                <a:cs typeface="Arial" panose="020B0604020202020204" pitchFamily="34" charset="0"/>
              </a:rPr>
              <a:t>Portanto, a política monetária prevista (ou antecipada), não possui efeitos reais</a:t>
            </a:r>
            <a:r>
              <a:rPr lang="pt-BR" altLang="pt-BR" sz="2100" dirty="0">
                <a:latin typeface="Arial" panose="020B0604020202020204" pitchFamily="34" charset="0"/>
                <a:cs typeface="Arial" panose="020B0604020202020204" pitchFamily="34" charset="0"/>
              </a:rPr>
              <a:t>.</a:t>
            </a:r>
          </a:p>
          <a:p>
            <a:pPr algn="just">
              <a:buClr>
                <a:schemeClr val="tx1"/>
              </a:buClr>
              <a:buSzPct val="101000"/>
              <a:buFont typeface="Wingdings" panose="05000000000000000000" pitchFamily="2" charset="2"/>
              <a:buChar char="§"/>
            </a:pPr>
            <a:endParaRPr lang="pt-BR" altLang="pt-BR" sz="400" dirty="0">
              <a:latin typeface="Arial" panose="020B0604020202020204" pitchFamily="34" charset="0"/>
              <a:cs typeface="Arial" panose="020B0604020202020204" pitchFamily="34" charset="0"/>
            </a:endParaRPr>
          </a:p>
          <a:p>
            <a:pPr algn="just">
              <a:buClr>
                <a:schemeClr val="tx1"/>
              </a:buClr>
              <a:buSzPct val="101000"/>
              <a:buFont typeface="Wingdings" panose="05000000000000000000" pitchFamily="2" charset="2"/>
              <a:buChar char="§"/>
            </a:pPr>
            <a:r>
              <a:rPr lang="pt-BR" altLang="pt-BR" sz="2100" b="1" dirty="0">
                <a:latin typeface="Arial" panose="020B0604020202020204" pitchFamily="34" charset="0"/>
                <a:cs typeface="Arial" panose="020B0604020202020204" pitchFamily="34" charset="0"/>
              </a:rPr>
              <a:t>Choques não antecipados </a:t>
            </a:r>
            <a:r>
              <a:rPr lang="pt-BR" altLang="pt-BR" sz="2100" dirty="0">
                <a:latin typeface="Arial" panose="020B0604020202020204" pitchFamily="34" charset="0"/>
                <a:cs typeface="Arial" panose="020B0604020202020204" pitchFamily="34" charset="0"/>
              </a:rPr>
              <a:t>pelos agentes econômicos irão alterar o nível de produção, o que pode ocorrer por conta de </a:t>
            </a:r>
            <a:r>
              <a:rPr lang="pt-BR" altLang="pt-BR" sz="2100" b="1" dirty="0">
                <a:latin typeface="Arial" panose="020B0604020202020204" pitchFamily="34" charset="0"/>
                <a:cs typeface="Arial" panose="020B0604020202020204" pitchFamily="34" charset="0"/>
              </a:rPr>
              <a:t>imperfeições informacionais. </a:t>
            </a:r>
          </a:p>
        </p:txBody>
      </p:sp>
    </p:spTree>
    <p:extLst>
      <p:ext uri="{BB962C8B-B14F-4D97-AF65-F5344CB8AC3E}">
        <p14:creationId xmlns:p14="http://schemas.microsoft.com/office/powerpoint/2010/main" val="366380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 calcmode="lin" valueType="num">
                                      <p:cBhvr additive="base">
                                        <p:cTn id="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996DFD04-AA4C-458C-9867-C3F655DF1BAF}"/>
              </a:ext>
            </a:extLst>
          </p:cNvPr>
          <p:cNvGraphicFramePr>
            <a:graphicFrameLocks/>
          </p:cNvGraphicFramePr>
          <p:nvPr>
            <p:extLst>
              <p:ext uri="{D42A27DB-BD31-4B8C-83A1-F6EECF244321}">
                <p14:modId xmlns:p14="http://schemas.microsoft.com/office/powerpoint/2010/main" val="4269854228"/>
              </p:ext>
            </p:extLst>
          </p:nvPr>
        </p:nvGraphicFramePr>
        <p:xfrm>
          <a:off x="50139" y="141022"/>
          <a:ext cx="4507417" cy="877468"/>
        </p:xfrm>
        <a:graphic>
          <a:graphicData uri="http://schemas.openxmlformats.org/presentationml/2006/ole">
            <mc:AlternateContent xmlns:mc="http://schemas.openxmlformats.org/markup-compatibility/2006">
              <mc:Choice xmlns:v="urn:schemas-microsoft-com:vml" Requires="v">
                <p:oleObj name="Equation" r:id="rId2" imgW="2336800" imgH="444500" progId="Equation.DSMT4">
                  <p:embed/>
                </p:oleObj>
              </mc:Choice>
              <mc:Fallback>
                <p:oleObj name="Equation" r:id="rId2" imgW="2336800" imgH="444500" progId="Equation.DSMT4">
                  <p:embed/>
                  <p:pic>
                    <p:nvPicPr>
                      <p:cNvPr id="3" name="Object 3">
                        <a:extLst>
                          <a:ext uri="{FF2B5EF4-FFF2-40B4-BE49-F238E27FC236}">
                            <a16:creationId xmlns:a16="http://schemas.microsoft.com/office/drawing/2014/main" id="{D50E0403-DFCD-49E8-95E7-51E425F0C0A3}"/>
                          </a:ext>
                        </a:extLst>
                      </p:cNvPr>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39" y="141022"/>
                        <a:ext cx="4507417" cy="877468"/>
                      </a:xfrm>
                      <a:prstGeom prst="rect">
                        <a:avLst/>
                      </a:prstGeom>
                      <a:solidFill>
                        <a:srgbClr val="F2F2F2"/>
                      </a:solidFill>
                      <a:ln w="9525">
                        <a:solidFill>
                          <a:schemeClr val="tx1"/>
                        </a:solidFill>
                        <a:miter lim="800000"/>
                        <a:headEnd/>
                        <a:tailEnd/>
                      </a:ln>
                    </p:spPr>
                  </p:pic>
                </p:oleObj>
              </mc:Fallback>
            </mc:AlternateContent>
          </a:graphicData>
        </a:graphic>
      </p:graphicFrame>
      <p:sp>
        <p:nvSpPr>
          <p:cNvPr id="3" name="Retângulo 2">
            <a:extLst>
              <a:ext uri="{FF2B5EF4-FFF2-40B4-BE49-F238E27FC236}">
                <a16:creationId xmlns:a16="http://schemas.microsoft.com/office/drawing/2014/main" id="{9B2CE66F-97DA-41DA-9066-3E3C101A3E28}"/>
              </a:ext>
            </a:extLst>
          </p:cNvPr>
          <p:cNvSpPr/>
          <p:nvPr/>
        </p:nvSpPr>
        <p:spPr>
          <a:xfrm>
            <a:off x="32485" y="1201479"/>
            <a:ext cx="3719174" cy="286444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cxnSp>
        <p:nvCxnSpPr>
          <p:cNvPr id="4" name="Conector de Seta Reta 3">
            <a:extLst>
              <a:ext uri="{FF2B5EF4-FFF2-40B4-BE49-F238E27FC236}">
                <a16:creationId xmlns:a16="http://schemas.microsoft.com/office/drawing/2014/main" id="{2C2D9F85-1662-4401-BE68-4D552D2599EC}"/>
              </a:ext>
            </a:extLst>
          </p:cNvPr>
          <p:cNvCxnSpPr/>
          <p:nvPr/>
        </p:nvCxnSpPr>
        <p:spPr>
          <a:xfrm flipV="1">
            <a:off x="396357" y="1562063"/>
            <a:ext cx="0" cy="1998347"/>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 name="Conector de Seta Reta 4">
            <a:extLst>
              <a:ext uri="{FF2B5EF4-FFF2-40B4-BE49-F238E27FC236}">
                <a16:creationId xmlns:a16="http://schemas.microsoft.com/office/drawing/2014/main" id="{AD92D013-380A-4E7C-9EBC-18121AE17EAA}"/>
              </a:ext>
            </a:extLst>
          </p:cNvPr>
          <p:cNvCxnSpPr/>
          <p:nvPr/>
        </p:nvCxnSpPr>
        <p:spPr>
          <a:xfrm>
            <a:off x="396357" y="3560410"/>
            <a:ext cx="2684444"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6" name="Object 3">
            <a:extLst>
              <a:ext uri="{FF2B5EF4-FFF2-40B4-BE49-F238E27FC236}">
                <a16:creationId xmlns:a16="http://schemas.microsoft.com/office/drawing/2014/main" id="{BAB8C5E6-7F03-4D19-A166-93F2A93E592B}"/>
              </a:ext>
            </a:extLst>
          </p:cNvPr>
          <p:cNvGraphicFramePr>
            <a:graphicFrameLocks/>
          </p:cNvGraphicFramePr>
          <p:nvPr>
            <p:extLst>
              <p:ext uri="{D42A27DB-BD31-4B8C-83A1-F6EECF244321}">
                <p14:modId xmlns:p14="http://schemas.microsoft.com/office/powerpoint/2010/main" val="1110743261"/>
              </p:ext>
            </p:extLst>
          </p:nvPr>
        </p:nvGraphicFramePr>
        <p:xfrm>
          <a:off x="176283" y="1291343"/>
          <a:ext cx="310694" cy="345525"/>
        </p:xfrm>
        <a:graphic>
          <a:graphicData uri="http://schemas.openxmlformats.org/presentationml/2006/ole">
            <mc:AlternateContent xmlns:mc="http://schemas.openxmlformats.org/markup-compatibility/2006">
              <mc:Choice xmlns:v="urn:schemas-microsoft-com:vml" Requires="v">
                <p:oleObj name="Equation" r:id="rId4" imgW="152268" imgH="164957" progId="Equation.DSMT4">
                  <p:embed/>
                </p:oleObj>
              </mc:Choice>
              <mc:Fallback>
                <p:oleObj name="Equation" r:id="rId4" imgW="152268" imgH="164957" progId="Equation.DSMT4">
                  <p:embed/>
                  <p:pic>
                    <p:nvPicPr>
                      <p:cNvPr id="7" name="Object 3">
                        <a:extLst>
                          <a:ext uri="{FF2B5EF4-FFF2-40B4-BE49-F238E27FC236}">
                            <a16:creationId xmlns:a16="http://schemas.microsoft.com/office/drawing/2014/main" id="{2C45B86C-96BC-4172-ABFD-037C9C474169}"/>
                          </a:ext>
                        </a:extLst>
                      </p:cNvPr>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6283" y="1291343"/>
                        <a:ext cx="310694" cy="34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3">
            <a:extLst>
              <a:ext uri="{FF2B5EF4-FFF2-40B4-BE49-F238E27FC236}">
                <a16:creationId xmlns:a16="http://schemas.microsoft.com/office/drawing/2014/main" id="{D739A45C-C785-48DA-985E-B1F2698F3661}"/>
              </a:ext>
            </a:extLst>
          </p:cNvPr>
          <p:cNvGraphicFramePr>
            <a:graphicFrameLocks/>
          </p:cNvGraphicFramePr>
          <p:nvPr>
            <p:extLst>
              <p:ext uri="{D42A27DB-BD31-4B8C-83A1-F6EECF244321}">
                <p14:modId xmlns:p14="http://schemas.microsoft.com/office/powerpoint/2010/main" val="4242463788"/>
              </p:ext>
            </p:extLst>
          </p:nvPr>
        </p:nvGraphicFramePr>
        <p:xfrm>
          <a:off x="3040788" y="3498667"/>
          <a:ext cx="435442" cy="365711"/>
        </p:xfrm>
        <a:graphic>
          <a:graphicData uri="http://schemas.openxmlformats.org/presentationml/2006/ole">
            <mc:AlternateContent xmlns:mc="http://schemas.openxmlformats.org/markup-compatibility/2006">
              <mc:Choice xmlns:v="urn:schemas-microsoft-com:vml" Requires="v">
                <p:oleObj name="Equation" r:id="rId6" imgW="139579" imgH="164957" progId="Equation.DSMT4">
                  <p:embed/>
                </p:oleObj>
              </mc:Choice>
              <mc:Fallback>
                <p:oleObj name="Equation" r:id="rId6" imgW="139579" imgH="164957" progId="Equation.DSMT4">
                  <p:embed/>
                  <p:pic>
                    <p:nvPicPr>
                      <p:cNvPr id="8" name="Object 3">
                        <a:extLst>
                          <a:ext uri="{FF2B5EF4-FFF2-40B4-BE49-F238E27FC236}">
                            <a16:creationId xmlns:a16="http://schemas.microsoft.com/office/drawing/2014/main" id="{730FC416-7914-4DB8-B456-3C8202A0DD34}"/>
                          </a:ext>
                        </a:extLst>
                      </p:cNvPr>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040788" y="3498667"/>
                        <a:ext cx="435442" cy="365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8" name="Conector reto 7">
            <a:extLst>
              <a:ext uri="{FF2B5EF4-FFF2-40B4-BE49-F238E27FC236}">
                <a16:creationId xmlns:a16="http://schemas.microsoft.com/office/drawing/2014/main" id="{EF83DFC2-1C9C-4746-81F2-E8467F981DE5}"/>
              </a:ext>
            </a:extLst>
          </p:cNvPr>
          <p:cNvCxnSpPr>
            <a:cxnSpLocks/>
          </p:cNvCxnSpPr>
          <p:nvPr/>
        </p:nvCxnSpPr>
        <p:spPr>
          <a:xfrm flipV="1">
            <a:off x="1074235" y="1737794"/>
            <a:ext cx="1173341" cy="165400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Conector reto 8">
            <a:extLst>
              <a:ext uri="{FF2B5EF4-FFF2-40B4-BE49-F238E27FC236}">
                <a16:creationId xmlns:a16="http://schemas.microsoft.com/office/drawing/2014/main" id="{B331F61C-E9A1-463F-9ED6-CC8FFD2863DC}"/>
              </a:ext>
            </a:extLst>
          </p:cNvPr>
          <p:cNvCxnSpPr/>
          <p:nvPr/>
        </p:nvCxnSpPr>
        <p:spPr>
          <a:xfrm>
            <a:off x="396357" y="2590328"/>
            <a:ext cx="1303973"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0" name="Conector reto 9">
            <a:extLst>
              <a:ext uri="{FF2B5EF4-FFF2-40B4-BE49-F238E27FC236}">
                <a16:creationId xmlns:a16="http://schemas.microsoft.com/office/drawing/2014/main" id="{640D5ADF-890D-4FEF-A274-06E65B276AAA}"/>
              </a:ext>
            </a:extLst>
          </p:cNvPr>
          <p:cNvCxnSpPr/>
          <p:nvPr/>
        </p:nvCxnSpPr>
        <p:spPr>
          <a:xfrm>
            <a:off x="1660317" y="2590328"/>
            <a:ext cx="0" cy="97008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11" name="Object 3">
            <a:extLst>
              <a:ext uri="{FF2B5EF4-FFF2-40B4-BE49-F238E27FC236}">
                <a16:creationId xmlns:a16="http://schemas.microsoft.com/office/drawing/2014/main" id="{F0023EF2-5AD0-4893-BCB6-1833FF3B2C3C}"/>
              </a:ext>
            </a:extLst>
          </p:cNvPr>
          <p:cNvGraphicFramePr>
            <a:graphicFrameLocks/>
          </p:cNvGraphicFramePr>
          <p:nvPr>
            <p:extLst>
              <p:ext uri="{D42A27DB-BD31-4B8C-83A1-F6EECF244321}">
                <p14:modId xmlns:p14="http://schemas.microsoft.com/office/powerpoint/2010/main" val="1271370620"/>
              </p:ext>
            </p:extLst>
          </p:nvPr>
        </p:nvGraphicFramePr>
        <p:xfrm>
          <a:off x="206882" y="2421721"/>
          <a:ext cx="173000" cy="290906"/>
        </p:xfrm>
        <a:graphic>
          <a:graphicData uri="http://schemas.openxmlformats.org/presentationml/2006/ole">
            <mc:AlternateContent xmlns:mc="http://schemas.openxmlformats.org/markup-compatibility/2006">
              <mc:Choice xmlns:v="urn:schemas-microsoft-com:vml" Requires="v">
                <p:oleObj name="Equation" r:id="rId8" imgW="88707" imgH="164742" progId="Equation.DSMT4">
                  <p:embed/>
                </p:oleObj>
              </mc:Choice>
              <mc:Fallback>
                <p:oleObj name="Equation" r:id="rId8" imgW="88707" imgH="164742" progId="Equation.DSMT4">
                  <p:embed/>
                  <p:pic>
                    <p:nvPicPr>
                      <p:cNvPr id="12" name="Object 3">
                        <a:extLst>
                          <a:ext uri="{FF2B5EF4-FFF2-40B4-BE49-F238E27FC236}">
                            <a16:creationId xmlns:a16="http://schemas.microsoft.com/office/drawing/2014/main" id="{15AFA9AF-8115-4B4D-B210-ADFC7A69C37E}"/>
                          </a:ext>
                        </a:extLst>
                      </p:cNvPr>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06882" y="2421721"/>
                        <a:ext cx="173000" cy="2909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2" name="Object 3">
            <a:extLst>
              <a:ext uri="{FF2B5EF4-FFF2-40B4-BE49-F238E27FC236}">
                <a16:creationId xmlns:a16="http://schemas.microsoft.com/office/drawing/2014/main" id="{4E97EDF4-E2B9-4245-A99C-DC91A8A64EA5}"/>
              </a:ext>
            </a:extLst>
          </p:cNvPr>
          <p:cNvGraphicFramePr>
            <a:graphicFrameLocks/>
          </p:cNvGraphicFramePr>
          <p:nvPr>
            <p:extLst>
              <p:ext uri="{D42A27DB-BD31-4B8C-83A1-F6EECF244321}">
                <p14:modId xmlns:p14="http://schemas.microsoft.com/office/powerpoint/2010/main" val="2346866801"/>
              </p:ext>
            </p:extLst>
          </p:nvPr>
        </p:nvGraphicFramePr>
        <p:xfrm>
          <a:off x="1510855" y="3518853"/>
          <a:ext cx="325993" cy="465450"/>
        </p:xfrm>
        <a:graphic>
          <a:graphicData uri="http://schemas.openxmlformats.org/presentationml/2006/ole">
            <mc:AlternateContent xmlns:mc="http://schemas.openxmlformats.org/markup-compatibility/2006">
              <mc:Choice xmlns:v="urn:schemas-microsoft-com:vml" Requires="v">
                <p:oleObj name="Equation" r:id="rId10" imgW="190417" imgH="241195" progId="Equation.DSMT4">
                  <p:embed/>
                </p:oleObj>
              </mc:Choice>
              <mc:Fallback>
                <p:oleObj name="Equation" r:id="rId10" imgW="190417" imgH="241195" progId="Equation.DSMT4">
                  <p:embed/>
                  <p:pic>
                    <p:nvPicPr>
                      <p:cNvPr id="13" name="Object 3">
                        <a:extLst>
                          <a:ext uri="{FF2B5EF4-FFF2-40B4-BE49-F238E27FC236}">
                            <a16:creationId xmlns:a16="http://schemas.microsoft.com/office/drawing/2014/main" id="{8BD5C32B-0CFB-49B3-86AB-05F96C94693A}"/>
                          </a:ext>
                        </a:extLst>
                      </p:cNvPr>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1510855" y="3518853"/>
                        <a:ext cx="325993" cy="46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3" name="Object 3">
            <a:extLst>
              <a:ext uri="{FF2B5EF4-FFF2-40B4-BE49-F238E27FC236}">
                <a16:creationId xmlns:a16="http://schemas.microsoft.com/office/drawing/2014/main" id="{7F4440A0-0C35-4551-B335-2ED6B342A7F9}"/>
              </a:ext>
            </a:extLst>
          </p:cNvPr>
          <p:cNvGraphicFramePr>
            <a:graphicFrameLocks/>
          </p:cNvGraphicFramePr>
          <p:nvPr>
            <p:extLst>
              <p:ext uri="{D42A27DB-BD31-4B8C-83A1-F6EECF244321}">
                <p14:modId xmlns:p14="http://schemas.microsoft.com/office/powerpoint/2010/main" val="3094717025"/>
              </p:ext>
            </p:extLst>
          </p:nvPr>
        </p:nvGraphicFramePr>
        <p:xfrm>
          <a:off x="2186379" y="1388707"/>
          <a:ext cx="993279" cy="495134"/>
        </p:xfrm>
        <a:graphic>
          <a:graphicData uri="http://schemas.openxmlformats.org/presentationml/2006/ole">
            <mc:AlternateContent xmlns:mc="http://schemas.openxmlformats.org/markup-compatibility/2006">
              <mc:Choice xmlns:v="urn:schemas-microsoft-com:vml" Requires="v">
                <p:oleObj name="Equation" r:id="rId12" imgW="583947" imgH="253890" progId="Equation.DSMT4">
                  <p:embed/>
                </p:oleObj>
              </mc:Choice>
              <mc:Fallback>
                <p:oleObj name="Equation" r:id="rId12" imgW="583947" imgH="253890" progId="Equation.DSMT4">
                  <p:embed/>
                  <p:pic>
                    <p:nvPicPr>
                      <p:cNvPr id="14" name="Object 3">
                        <a:extLst>
                          <a:ext uri="{FF2B5EF4-FFF2-40B4-BE49-F238E27FC236}">
                            <a16:creationId xmlns:a16="http://schemas.microsoft.com/office/drawing/2014/main" id="{962611DA-A55A-4CC5-A25B-774DFD141DE7}"/>
                          </a:ext>
                        </a:extLst>
                      </p:cNvPr>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2186379" y="1388707"/>
                        <a:ext cx="993279" cy="4951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14" name="Conector reto 13">
            <a:extLst>
              <a:ext uri="{FF2B5EF4-FFF2-40B4-BE49-F238E27FC236}">
                <a16:creationId xmlns:a16="http://schemas.microsoft.com/office/drawing/2014/main" id="{F125A4D1-F473-47EE-8A18-7F4457AD5200}"/>
              </a:ext>
            </a:extLst>
          </p:cNvPr>
          <p:cNvCxnSpPr>
            <a:cxnSpLocks/>
          </p:cNvCxnSpPr>
          <p:nvPr/>
        </p:nvCxnSpPr>
        <p:spPr>
          <a:xfrm flipV="1">
            <a:off x="539936" y="2260238"/>
            <a:ext cx="2214872" cy="68748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Elipse 14">
            <a:extLst>
              <a:ext uri="{FF2B5EF4-FFF2-40B4-BE49-F238E27FC236}">
                <a16:creationId xmlns:a16="http://schemas.microsoft.com/office/drawing/2014/main" id="{97249188-549C-4B68-B84C-94F4F274B759}"/>
              </a:ext>
            </a:extLst>
          </p:cNvPr>
          <p:cNvSpPr/>
          <p:nvPr/>
        </p:nvSpPr>
        <p:spPr>
          <a:xfrm flipH="1">
            <a:off x="1606181" y="2540458"/>
            <a:ext cx="94150" cy="11754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sp>
        <p:nvSpPr>
          <p:cNvPr id="16" name="Retângulo 15">
            <a:extLst>
              <a:ext uri="{FF2B5EF4-FFF2-40B4-BE49-F238E27FC236}">
                <a16:creationId xmlns:a16="http://schemas.microsoft.com/office/drawing/2014/main" id="{9AFCE22F-9543-42F5-89A7-3AFE20A43F5B}"/>
              </a:ext>
            </a:extLst>
          </p:cNvPr>
          <p:cNvSpPr/>
          <p:nvPr/>
        </p:nvSpPr>
        <p:spPr>
          <a:xfrm>
            <a:off x="1091670" y="164770"/>
            <a:ext cx="1138035" cy="810975"/>
          </a:xfrm>
          <a:prstGeom prst="rect">
            <a:avLst/>
          </a:pr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cxnSp>
        <p:nvCxnSpPr>
          <p:cNvPr id="17" name="Conector reto 16">
            <a:extLst>
              <a:ext uri="{FF2B5EF4-FFF2-40B4-BE49-F238E27FC236}">
                <a16:creationId xmlns:a16="http://schemas.microsoft.com/office/drawing/2014/main" id="{4ED857F9-3D4C-49D2-BBF8-6C2BCC555059}"/>
              </a:ext>
            </a:extLst>
          </p:cNvPr>
          <p:cNvCxnSpPr>
            <a:cxnSpLocks/>
          </p:cNvCxnSpPr>
          <p:nvPr/>
        </p:nvCxnSpPr>
        <p:spPr>
          <a:xfrm>
            <a:off x="2221466" y="840384"/>
            <a:ext cx="426968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Conector de Seta Reta 17">
            <a:extLst>
              <a:ext uri="{FF2B5EF4-FFF2-40B4-BE49-F238E27FC236}">
                <a16:creationId xmlns:a16="http://schemas.microsoft.com/office/drawing/2014/main" id="{24B75D37-B642-4514-B402-89851EF10830}"/>
              </a:ext>
            </a:extLst>
          </p:cNvPr>
          <p:cNvCxnSpPr>
            <a:cxnSpLocks/>
          </p:cNvCxnSpPr>
          <p:nvPr/>
        </p:nvCxnSpPr>
        <p:spPr>
          <a:xfrm>
            <a:off x="6491155" y="840384"/>
            <a:ext cx="0" cy="3775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CaixaDeTexto 18">
            <a:extLst>
              <a:ext uri="{FF2B5EF4-FFF2-40B4-BE49-F238E27FC236}">
                <a16:creationId xmlns:a16="http://schemas.microsoft.com/office/drawing/2014/main" id="{FB30F38E-59BD-47E5-99CA-BE4504E20F22}"/>
              </a:ext>
            </a:extLst>
          </p:cNvPr>
          <p:cNvSpPr txBox="1"/>
          <p:nvPr/>
        </p:nvSpPr>
        <p:spPr>
          <a:xfrm>
            <a:off x="3784041" y="1203598"/>
            <a:ext cx="5327472" cy="2862322"/>
          </a:xfrm>
          <a:prstGeom prst="rect">
            <a:avLst/>
          </a:prstGeom>
          <a:noFill/>
          <a:ln>
            <a:solidFill>
              <a:srgbClr val="003399"/>
            </a:solidFill>
          </a:ln>
        </p:spPr>
        <p:txBody>
          <a:bodyPr wrap="square">
            <a:spAutoFit/>
          </a:bodyPr>
          <a:lstStyle/>
          <a:p>
            <a:pPr marL="342900" indent="-342900" algn="just">
              <a:buFont typeface="Wingdings" panose="05000000000000000000" pitchFamily="2" charset="2"/>
              <a:buChar char="§"/>
              <a:defRPr/>
            </a:pPr>
            <a:r>
              <a:rPr lang="pt-BR" sz="2000" dirty="0">
                <a:solidFill>
                  <a:schemeClr val="accent1">
                    <a:lumMod val="75000"/>
                  </a:schemeClr>
                </a:solidFill>
                <a:latin typeface="Arial" panose="020B0604020202020204" pitchFamily="34" charset="0"/>
                <a:cs typeface="Arial" panose="020B0604020202020204" pitchFamily="34" charset="0"/>
              </a:rPr>
              <a:t>Observe que a inclinação da curva de oferta de Lucas depende de </a:t>
            </a:r>
            <a:r>
              <a:rPr lang="pt-BR" sz="2000" i="1" dirty="0">
                <a:solidFill>
                  <a:schemeClr val="accent1">
                    <a:lumMod val="75000"/>
                  </a:schemeClr>
                </a:solidFill>
                <a:latin typeface="Arial" panose="020B0604020202020204" pitchFamily="34" charset="0"/>
                <a:cs typeface="Arial" panose="020B0604020202020204" pitchFamily="34" charset="0"/>
              </a:rPr>
              <a:t>b</a:t>
            </a:r>
            <a:r>
              <a:rPr lang="pt-BR" sz="2000" dirty="0">
                <a:solidFill>
                  <a:schemeClr val="accent1">
                    <a:lumMod val="75000"/>
                  </a:schemeClr>
                </a:solidFill>
                <a:latin typeface="Arial" panose="020B0604020202020204" pitchFamily="34" charset="0"/>
                <a:cs typeface="Arial" panose="020B0604020202020204" pitchFamily="34" charset="0"/>
              </a:rPr>
              <a:t>, ou seja, depende da variabilidade dos preços em geral comparada com a variabilidade dos preços relativos.</a:t>
            </a:r>
          </a:p>
          <a:p>
            <a:pPr marL="342900" indent="-342900" algn="just">
              <a:buFont typeface="Wingdings" panose="05000000000000000000" pitchFamily="2" charset="2"/>
              <a:buChar char="§"/>
              <a:defRPr/>
            </a:pPr>
            <a:r>
              <a:rPr lang="pt-BR" sz="2000" dirty="0">
                <a:solidFill>
                  <a:schemeClr val="accent1">
                    <a:lumMod val="75000"/>
                  </a:schemeClr>
                </a:solidFill>
                <a:latin typeface="Arial" panose="020B0604020202020204" pitchFamily="34" charset="0"/>
                <a:cs typeface="Arial" panose="020B0604020202020204" pitchFamily="34" charset="0"/>
              </a:rPr>
              <a:t>Note que, quanto maior o valor de </a:t>
            </a:r>
            <a:r>
              <a:rPr lang="pt-BR" sz="2000" i="1" dirty="0">
                <a:solidFill>
                  <a:schemeClr val="accent1">
                    <a:lumMod val="75000"/>
                  </a:schemeClr>
                </a:solidFill>
                <a:latin typeface="Arial" panose="020B0604020202020204" pitchFamily="34" charset="0"/>
                <a:cs typeface="Arial" panose="020B0604020202020204" pitchFamily="34" charset="0"/>
              </a:rPr>
              <a:t>b</a:t>
            </a:r>
            <a:r>
              <a:rPr lang="pt-BR" sz="2000" dirty="0">
                <a:solidFill>
                  <a:schemeClr val="accent1">
                    <a:lumMod val="75000"/>
                  </a:schemeClr>
                </a:solidFill>
                <a:latin typeface="Arial" panose="020B0604020202020204" pitchFamily="34" charset="0"/>
                <a:cs typeface="Arial" panose="020B0604020202020204" pitchFamily="34" charset="0"/>
              </a:rPr>
              <a:t>, maior será a inclinação da curva de oferta de Lucas e, com isso, maior o efeito do produto sobre o nível de preços.</a:t>
            </a:r>
          </a:p>
        </p:txBody>
      </p:sp>
      <p:graphicFrame>
        <p:nvGraphicFramePr>
          <p:cNvPr id="20" name="Object 3">
            <a:extLst>
              <a:ext uri="{FF2B5EF4-FFF2-40B4-BE49-F238E27FC236}">
                <a16:creationId xmlns:a16="http://schemas.microsoft.com/office/drawing/2014/main" id="{A1FF3C67-1A09-4DE2-8DA4-38D4F64644E4}"/>
              </a:ext>
            </a:extLst>
          </p:cNvPr>
          <p:cNvGraphicFramePr>
            <a:graphicFrameLocks/>
          </p:cNvGraphicFramePr>
          <p:nvPr>
            <p:extLst>
              <p:ext uri="{D42A27DB-BD31-4B8C-83A1-F6EECF244321}">
                <p14:modId xmlns:p14="http://schemas.microsoft.com/office/powerpoint/2010/main" val="1588910143"/>
              </p:ext>
            </p:extLst>
          </p:nvPr>
        </p:nvGraphicFramePr>
        <p:xfrm>
          <a:off x="2627784" y="1889001"/>
          <a:ext cx="1078014" cy="546191"/>
        </p:xfrm>
        <a:graphic>
          <a:graphicData uri="http://schemas.openxmlformats.org/presentationml/2006/ole">
            <mc:AlternateContent xmlns:mc="http://schemas.openxmlformats.org/markup-compatibility/2006">
              <mc:Choice xmlns:v="urn:schemas-microsoft-com:vml" Requires="v">
                <p:oleObj name="Equation" r:id="rId14" imgW="622030" imgH="279279" progId="Equation.DSMT4">
                  <p:embed/>
                </p:oleObj>
              </mc:Choice>
              <mc:Fallback>
                <p:oleObj name="Equation" r:id="rId14" imgW="622030" imgH="279279" progId="Equation.DSMT4">
                  <p:embed/>
                  <p:pic>
                    <p:nvPicPr>
                      <p:cNvPr id="21" name="Object 3">
                        <a:extLst>
                          <a:ext uri="{FF2B5EF4-FFF2-40B4-BE49-F238E27FC236}">
                            <a16:creationId xmlns:a16="http://schemas.microsoft.com/office/drawing/2014/main" id="{73A7E281-B661-476A-B11B-25D1413818EF}"/>
                          </a:ext>
                        </a:extLst>
                      </p:cNvPr>
                      <p:cNvPicPr>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627784" y="1889001"/>
                        <a:ext cx="1078014" cy="546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1" name="Conector reto 20">
            <a:extLst>
              <a:ext uri="{FF2B5EF4-FFF2-40B4-BE49-F238E27FC236}">
                <a16:creationId xmlns:a16="http://schemas.microsoft.com/office/drawing/2014/main" id="{74EF8883-2950-4E31-8009-D702BC0F5D34}"/>
              </a:ext>
            </a:extLst>
          </p:cNvPr>
          <p:cNvCxnSpPr>
            <a:cxnSpLocks/>
            <a:endCxn id="23" idx="1"/>
          </p:cNvCxnSpPr>
          <p:nvPr/>
        </p:nvCxnSpPr>
        <p:spPr>
          <a:xfrm>
            <a:off x="827584" y="1960028"/>
            <a:ext cx="1764506" cy="134941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23" name="Object 3">
            <a:extLst>
              <a:ext uri="{FF2B5EF4-FFF2-40B4-BE49-F238E27FC236}">
                <a16:creationId xmlns:a16="http://schemas.microsoft.com/office/drawing/2014/main" id="{778F0D99-007A-42D1-B24D-59E7EF308C58}"/>
              </a:ext>
            </a:extLst>
          </p:cNvPr>
          <p:cNvGraphicFramePr>
            <a:graphicFrameLocks/>
          </p:cNvGraphicFramePr>
          <p:nvPr>
            <p:extLst>
              <p:ext uri="{D42A27DB-BD31-4B8C-83A1-F6EECF244321}">
                <p14:modId xmlns:p14="http://schemas.microsoft.com/office/powerpoint/2010/main" val="2682116407"/>
              </p:ext>
            </p:extLst>
          </p:nvPr>
        </p:nvGraphicFramePr>
        <p:xfrm>
          <a:off x="2592090" y="3073697"/>
          <a:ext cx="539750" cy="471488"/>
        </p:xfrm>
        <a:graphic>
          <a:graphicData uri="http://schemas.openxmlformats.org/presentationml/2006/ole">
            <mc:AlternateContent xmlns:mc="http://schemas.openxmlformats.org/markup-compatibility/2006">
              <mc:Choice xmlns:v="urn:schemas-microsoft-com:vml" Requires="v">
                <p:oleObj name="Equation" r:id="rId16" imgW="317160" imgH="241200" progId="Equation.DSMT4">
                  <p:embed/>
                </p:oleObj>
              </mc:Choice>
              <mc:Fallback>
                <p:oleObj name="Equation" r:id="rId16" imgW="317160" imgH="241200" progId="Equation.DSMT4">
                  <p:embed/>
                  <p:pic>
                    <p:nvPicPr>
                      <p:cNvPr id="13" name="Object 3">
                        <a:extLst>
                          <a:ext uri="{FF2B5EF4-FFF2-40B4-BE49-F238E27FC236}">
                            <a16:creationId xmlns:a16="http://schemas.microsoft.com/office/drawing/2014/main" id="{7F4440A0-0C35-4551-B335-2ED6B342A7F9}"/>
                          </a:ext>
                        </a:extLst>
                      </p:cNvPr>
                      <p:cNvPicPr>
                        <a:picLocks noChangeArrowheads="1"/>
                      </p:cNvPicPr>
                      <p:nvPr/>
                    </p:nvPicPr>
                    <p:blipFill>
                      <a:blip r:embed="rId17"/>
                      <a:srcRect/>
                      <a:stretch>
                        <a:fillRect/>
                      </a:stretch>
                    </p:blipFill>
                    <p:spPr bwMode="auto">
                      <a:xfrm>
                        <a:off x="2592090" y="3073697"/>
                        <a:ext cx="53975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5" name="Conector reto 24">
            <a:extLst>
              <a:ext uri="{FF2B5EF4-FFF2-40B4-BE49-F238E27FC236}">
                <a16:creationId xmlns:a16="http://schemas.microsoft.com/office/drawing/2014/main" id="{0B1565A2-7B6C-4D9E-A78C-78E1104B0504}"/>
              </a:ext>
            </a:extLst>
          </p:cNvPr>
          <p:cNvCxnSpPr>
            <a:cxnSpLocks/>
          </p:cNvCxnSpPr>
          <p:nvPr/>
        </p:nvCxnSpPr>
        <p:spPr>
          <a:xfrm>
            <a:off x="1115616" y="1528961"/>
            <a:ext cx="1645537" cy="1284736"/>
          </a:xfrm>
          <a:prstGeom prst="line">
            <a:avLst/>
          </a:prstGeom>
          <a:ln w="28575">
            <a:solidFill>
              <a:srgbClr val="003399"/>
            </a:solidFill>
          </a:ln>
        </p:spPr>
        <p:style>
          <a:lnRef idx="1">
            <a:schemeClr val="accent1"/>
          </a:lnRef>
          <a:fillRef idx="0">
            <a:schemeClr val="accent1"/>
          </a:fillRef>
          <a:effectRef idx="0">
            <a:schemeClr val="accent1"/>
          </a:effectRef>
          <a:fontRef idx="minor">
            <a:schemeClr val="tx1"/>
          </a:fontRef>
        </p:style>
      </p:cxnSp>
      <p:graphicFrame>
        <p:nvGraphicFramePr>
          <p:cNvPr id="27" name="Object 3">
            <a:extLst>
              <a:ext uri="{FF2B5EF4-FFF2-40B4-BE49-F238E27FC236}">
                <a16:creationId xmlns:a16="http://schemas.microsoft.com/office/drawing/2014/main" id="{616A1B58-DC33-4F66-9012-F0E766EC1C4D}"/>
              </a:ext>
            </a:extLst>
          </p:cNvPr>
          <p:cNvGraphicFramePr>
            <a:graphicFrameLocks/>
          </p:cNvGraphicFramePr>
          <p:nvPr>
            <p:extLst>
              <p:ext uri="{D42A27DB-BD31-4B8C-83A1-F6EECF244321}">
                <p14:modId xmlns:p14="http://schemas.microsoft.com/office/powerpoint/2010/main" val="1611823891"/>
              </p:ext>
            </p:extLst>
          </p:nvPr>
        </p:nvGraphicFramePr>
        <p:xfrm>
          <a:off x="2699792" y="2609081"/>
          <a:ext cx="539750" cy="471488"/>
        </p:xfrm>
        <a:graphic>
          <a:graphicData uri="http://schemas.openxmlformats.org/presentationml/2006/ole">
            <mc:AlternateContent xmlns:mc="http://schemas.openxmlformats.org/markup-compatibility/2006">
              <mc:Choice xmlns:v="urn:schemas-microsoft-com:vml" Requires="v">
                <p:oleObj name="Equation" r:id="rId18" imgW="317160" imgH="241200" progId="Equation.DSMT4">
                  <p:embed/>
                </p:oleObj>
              </mc:Choice>
              <mc:Fallback>
                <p:oleObj name="Equation" r:id="rId18" imgW="317160" imgH="241200" progId="Equation.DSMT4">
                  <p:embed/>
                  <p:pic>
                    <p:nvPicPr>
                      <p:cNvPr id="23" name="Object 3">
                        <a:extLst>
                          <a:ext uri="{FF2B5EF4-FFF2-40B4-BE49-F238E27FC236}">
                            <a16:creationId xmlns:a16="http://schemas.microsoft.com/office/drawing/2014/main" id="{778F0D99-007A-42D1-B24D-59E7EF308C58}"/>
                          </a:ext>
                        </a:extLst>
                      </p:cNvPr>
                      <p:cNvPicPr>
                        <a:picLocks noChangeArrowheads="1"/>
                      </p:cNvPicPr>
                      <p:nvPr/>
                    </p:nvPicPr>
                    <p:blipFill>
                      <a:blip r:embed="rId19"/>
                      <a:srcRect/>
                      <a:stretch>
                        <a:fillRect/>
                      </a:stretch>
                    </p:blipFill>
                    <p:spPr bwMode="auto">
                      <a:xfrm>
                        <a:off x="2699792" y="2609081"/>
                        <a:ext cx="53975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cxnSp>
        <p:nvCxnSpPr>
          <p:cNvPr id="28" name="Conector reto 27">
            <a:extLst>
              <a:ext uri="{FF2B5EF4-FFF2-40B4-BE49-F238E27FC236}">
                <a16:creationId xmlns:a16="http://schemas.microsoft.com/office/drawing/2014/main" id="{DBD1B0AA-562C-4793-929C-51C1C103C7D5}"/>
              </a:ext>
            </a:extLst>
          </p:cNvPr>
          <p:cNvCxnSpPr>
            <a:cxnSpLocks/>
          </p:cNvCxnSpPr>
          <p:nvPr/>
        </p:nvCxnSpPr>
        <p:spPr>
          <a:xfrm>
            <a:off x="1947197" y="2162096"/>
            <a:ext cx="0" cy="1394930"/>
          </a:xfrm>
          <a:prstGeom prst="line">
            <a:avLst/>
          </a:prstGeom>
          <a:ln>
            <a:solidFill>
              <a:srgbClr val="003399"/>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9" name="Object 3">
            <a:extLst>
              <a:ext uri="{FF2B5EF4-FFF2-40B4-BE49-F238E27FC236}">
                <a16:creationId xmlns:a16="http://schemas.microsoft.com/office/drawing/2014/main" id="{94D5F207-5ABB-4D07-8F65-ED58589C8BF0}"/>
              </a:ext>
            </a:extLst>
          </p:cNvPr>
          <p:cNvGraphicFramePr>
            <a:graphicFrameLocks/>
          </p:cNvGraphicFramePr>
          <p:nvPr>
            <p:extLst>
              <p:ext uri="{D42A27DB-BD31-4B8C-83A1-F6EECF244321}">
                <p14:modId xmlns:p14="http://schemas.microsoft.com/office/powerpoint/2010/main" val="3023389191"/>
              </p:ext>
            </p:extLst>
          </p:nvPr>
        </p:nvGraphicFramePr>
        <p:xfrm>
          <a:off x="1820515" y="3545185"/>
          <a:ext cx="303213" cy="466725"/>
        </p:xfrm>
        <a:graphic>
          <a:graphicData uri="http://schemas.openxmlformats.org/presentationml/2006/ole">
            <mc:AlternateContent xmlns:mc="http://schemas.openxmlformats.org/markup-compatibility/2006">
              <mc:Choice xmlns:v="urn:schemas-microsoft-com:vml" Requires="v">
                <p:oleObj name="Equation" r:id="rId20" imgW="177480" imgH="241200" progId="Equation.DSMT4">
                  <p:embed/>
                </p:oleObj>
              </mc:Choice>
              <mc:Fallback>
                <p:oleObj name="Equation" r:id="rId20" imgW="177480" imgH="241200" progId="Equation.DSMT4">
                  <p:embed/>
                  <p:pic>
                    <p:nvPicPr>
                      <p:cNvPr id="12" name="Object 3">
                        <a:extLst>
                          <a:ext uri="{FF2B5EF4-FFF2-40B4-BE49-F238E27FC236}">
                            <a16:creationId xmlns:a16="http://schemas.microsoft.com/office/drawing/2014/main" id="{4E97EDF4-E2B9-4245-A99C-DC91A8A64EA5}"/>
                          </a:ext>
                        </a:extLst>
                      </p:cNvPr>
                      <p:cNvPicPr>
                        <a:picLocks noChangeArrowheads="1"/>
                      </p:cNvPicPr>
                      <p:nvPr/>
                    </p:nvPicPr>
                    <p:blipFill>
                      <a:blip r:embed="rId21"/>
                      <a:srcRect/>
                      <a:stretch>
                        <a:fillRect/>
                      </a:stretch>
                    </p:blipFill>
                    <p:spPr bwMode="auto">
                      <a:xfrm>
                        <a:off x="1820515" y="3545185"/>
                        <a:ext cx="303213"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0" name="Elipse 29">
            <a:extLst>
              <a:ext uri="{FF2B5EF4-FFF2-40B4-BE49-F238E27FC236}">
                <a16:creationId xmlns:a16="http://schemas.microsoft.com/office/drawing/2014/main" id="{2EFE2E8E-3D79-41BD-BB03-C2E86593BA95}"/>
              </a:ext>
            </a:extLst>
          </p:cNvPr>
          <p:cNvSpPr/>
          <p:nvPr/>
        </p:nvSpPr>
        <p:spPr>
          <a:xfrm flipH="1">
            <a:off x="1893061" y="2105025"/>
            <a:ext cx="94150" cy="117549"/>
          </a:xfrm>
          <a:prstGeom prst="ellipse">
            <a:avLst/>
          </a:prstGeom>
          <a:solidFill>
            <a:srgbClr val="003399"/>
          </a:solidFill>
          <a:ln>
            <a:solidFill>
              <a:srgbClr val="003399"/>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pt-BR"/>
          </a:p>
        </p:txBody>
      </p:sp>
      <p:cxnSp>
        <p:nvCxnSpPr>
          <p:cNvPr id="32" name="Conector reto 31">
            <a:extLst>
              <a:ext uri="{FF2B5EF4-FFF2-40B4-BE49-F238E27FC236}">
                <a16:creationId xmlns:a16="http://schemas.microsoft.com/office/drawing/2014/main" id="{77A26B85-64DF-4AEC-B912-B0E19C2228FD}"/>
              </a:ext>
            </a:extLst>
          </p:cNvPr>
          <p:cNvCxnSpPr>
            <a:cxnSpLocks/>
          </p:cNvCxnSpPr>
          <p:nvPr/>
        </p:nvCxnSpPr>
        <p:spPr>
          <a:xfrm flipH="1">
            <a:off x="395536" y="2177033"/>
            <a:ext cx="1488037" cy="0"/>
          </a:xfrm>
          <a:prstGeom prst="line">
            <a:avLst/>
          </a:prstGeom>
          <a:ln>
            <a:solidFill>
              <a:srgbClr val="003399"/>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35" name="Object 3">
            <a:extLst>
              <a:ext uri="{FF2B5EF4-FFF2-40B4-BE49-F238E27FC236}">
                <a16:creationId xmlns:a16="http://schemas.microsoft.com/office/drawing/2014/main" id="{A935FCE8-C241-48E6-ACF9-681A6C5080CA}"/>
              </a:ext>
            </a:extLst>
          </p:cNvPr>
          <p:cNvGraphicFramePr>
            <a:graphicFrameLocks/>
          </p:cNvGraphicFramePr>
          <p:nvPr>
            <p:extLst>
              <p:ext uri="{D42A27DB-BD31-4B8C-83A1-F6EECF244321}">
                <p14:modId xmlns:p14="http://schemas.microsoft.com/office/powerpoint/2010/main" val="4098752512"/>
              </p:ext>
            </p:extLst>
          </p:nvPr>
        </p:nvGraphicFramePr>
        <p:xfrm>
          <a:off x="35496" y="2033017"/>
          <a:ext cx="341722" cy="360363"/>
        </p:xfrm>
        <a:graphic>
          <a:graphicData uri="http://schemas.openxmlformats.org/presentationml/2006/ole">
            <mc:AlternateContent xmlns:mc="http://schemas.openxmlformats.org/markup-compatibility/2006">
              <mc:Choice xmlns:v="urn:schemas-microsoft-com:vml" Requires="v">
                <p:oleObj name="Equation" r:id="rId22" imgW="215640" imgH="203040" progId="Equation.DSMT4">
                  <p:embed/>
                </p:oleObj>
              </mc:Choice>
              <mc:Fallback>
                <p:oleObj name="Equation" r:id="rId22" imgW="215640" imgH="203040" progId="Equation.DSMT4">
                  <p:embed/>
                  <p:pic>
                    <p:nvPicPr>
                      <p:cNvPr id="11" name="Object 3">
                        <a:extLst>
                          <a:ext uri="{FF2B5EF4-FFF2-40B4-BE49-F238E27FC236}">
                            <a16:creationId xmlns:a16="http://schemas.microsoft.com/office/drawing/2014/main" id="{F0023EF2-5AD0-4893-BCB6-1833FF3B2C3C}"/>
                          </a:ext>
                        </a:extLst>
                      </p:cNvPr>
                      <p:cNvPicPr>
                        <a:picLocks noChangeArrowheads="1"/>
                      </p:cNvPicPr>
                      <p:nvPr/>
                    </p:nvPicPr>
                    <p:blipFill>
                      <a:blip r:embed="rId23"/>
                      <a:srcRect/>
                      <a:stretch>
                        <a:fillRect/>
                      </a:stretch>
                    </p:blipFill>
                    <p:spPr bwMode="auto">
                      <a:xfrm>
                        <a:off x="35496" y="2033017"/>
                        <a:ext cx="341722" cy="360363"/>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52121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500" fill="hold"/>
                                        <p:tgtEl>
                                          <p:spTgt spid="6"/>
                                        </p:tgtEl>
                                        <p:attrNameLst>
                                          <p:attrName>ppt_x</p:attrName>
                                        </p:attrNameLst>
                                      </p:cBhvr>
                                      <p:tavLst>
                                        <p:tav tm="0">
                                          <p:val>
                                            <p:strVal val="#ppt_x"/>
                                          </p:val>
                                        </p:tav>
                                        <p:tav tm="100000">
                                          <p:val>
                                            <p:strVal val="#ppt_x"/>
                                          </p:val>
                                        </p:tav>
                                      </p:tavLst>
                                    </p:anim>
                                    <p:anim calcmode="lin" valueType="num">
                                      <p:cBhvr additive="base">
                                        <p:cTn id="20" dur="500" fill="hold"/>
                                        <p:tgtEl>
                                          <p:spTgt spid="6"/>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ppt_x"/>
                                          </p:val>
                                        </p:tav>
                                        <p:tav tm="100000">
                                          <p:val>
                                            <p:strVal val="#ppt_x"/>
                                          </p:val>
                                        </p:tav>
                                      </p:tavLst>
                                    </p:anim>
                                    <p:anim calcmode="lin" valueType="num">
                                      <p:cBhvr additive="base">
                                        <p:cTn id="40" dur="500" fill="hold"/>
                                        <p:tgtEl>
                                          <p:spTgt spid="11"/>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12"/>
                                        </p:tgtEl>
                                        <p:attrNameLst>
                                          <p:attrName>style.visibility</p:attrName>
                                        </p:attrNameLst>
                                      </p:cBhvr>
                                      <p:to>
                                        <p:strVal val="visible"/>
                                      </p:to>
                                    </p:set>
                                    <p:anim calcmode="lin" valueType="num">
                                      <p:cBhvr additive="base">
                                        <p:cTn id="43" dur="500" fill="hold"/>
                                        <p:tgtEl>
                                          <p:spTgt spid="12"/>
                                        </p:tgtEl>
                                        <p:attrNameLst>
                                          <p:attrName>ppt_x</p:attrName>
                                        </p:attrNameLst>
                                      </p:cBhvr>
                                      <p:tavLst>
                                        <p:tav tm="0">
                                          <p:val>
                                            <p:strVal val="#ppt_x"/>
                                          </p:val>
                                        </p:tav>
                                        <p:tav tm="100000">
                                          <p:val>
                                            <p:strVal val="#ppt_x"/>
                                          </p:val>
                                        </p:tav>
                                      </p:tavLst>
                                    </p:anim>
                                    <p:anim calcmode="lin" valueType="num">
                                      <p:cBhvr additive="base">
                                        <p:cTn id="44" dur="500" fill="hold"/>
                                        <p:tgtEl>
                                          <p:spTgt spid="12"/>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3"/>
                                        </p:tgtEl>
                                        <p:attrNameLst>
                                          <p:attrName>style.visibility</p:attrName>
                                        </p:attrNameLst>
                                      </p:cBhvr>
                                      <p:to>
                                        <p:strVal val="visible"/>
                                      </p:to>
                                    </p:set>
                                    <p:anim calcmode="lin" valueType="num">
                                      <p:cBhvr additive="base">
                                        <p:cTn id="47" dur="500" fill="hold"/>
                                        <p:tgtEl>
                                          <p:spTgt spid="13"/>
                                        </p:tgtEl>
                                        <p:attrNameLst>
                                          <p:attrName>ppt_x</p:attrName>
                                        </p:attrNameLst>
                                      </p:cBhvr>
                                      <p:tavLst>
                                        <p:tav tm="0">
                                          <p:val>
                                            <p:strVal val="#ppt_x"/>
                                          </p:val>
                                        </p:tav>
                                        <p:tav tm="100000">
                                          <p:val>
                                            <p:strVal val="#ppt_x"/>
                                          </p:val>
                                        </p:tav>
                                      </p:tavLst>
                                    </p:anim>
                                    <p:anim calcmode="lin" valueType="num">
                                      <p:cBhvr additive="base">
                                        <p:cTn id="48" dur="500" fill="hold"/>
                                        <p:tgtEl>
                                          <p:spTgt spid="13"/>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additive="base">
                                        <p:cTn id="55" dur="500" fill="hold"/>
                                        <p:tgtEl>
                                          <p:spTgt spid="15"/>
                                        </p:tgtEl>
                                        <p:attrNameLst>
                                          <p:attrName>ppt_x</p:attrName>
                                        </p:attrNameLst>
                                      </p:cBhvr>
                                      <p:tavLst>
                                        <p:tav tm="0">
                                          <p:val>
                                            <p:strVal val="#ppt_x"/>
                                          </p:val>
                                        </p:tav>
                                        <p:tav tm="100000">
                                          <p:val>
                                            <p:strVal val="#ppt_x"/>
                                          </p:val>
                                        </p:tav>
                                      </p:tavLst>
                                    </p:anim>
                                    <p:anim calcmode="lin" valueType="num">
                                      <p:cBhvr additive="base">
                                        <p:cTn id="56" dur="500" fill="hold"/>
                                        <p:tgtEl>
                                          <p:spTgt spid="15"/>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ppt_x"/>
                                          </p:val>
                                        </p:tav>
                                        <p:tav tm="100000">
                                          <p:val>
                                            <p:strVal val="#ppt_x"/>
                                          </p:val>
                                        </p:tav>
                                      </p:tavLst>
                                    </p:anim>
                                    <p:anim calcmode="lin" valueType="num">
                                      <p:cBhvr additive="base">
                                        <p:cTn id="60" dur="500" fill="hold"/>
                                        <p:tgtEl>
                                          <p:spTgt spid="19"/>
                                        </p:tgtEl>
                                        <p:attrNameLst>
                                          <p:attrName>ppt_y</p:attrName>
                                        </p:attrNameLst>
                                      </p:cBhvr>
                                      <p:tavLst>
                                        <p:tav tm="0">
                                          <p:val>
                                            <p:strVal val="1+#ppt_h/2"/>
                                          </p:val>
                                        </p:tav>
                                        <p:tav tm="100000">
                                          <p:val>
                                            <p:strVal val="#ppt_y"/>
                                          </p:val>
                                        </p:tav>
                                      </p:tavLst>
                                    </p:anim>
                                  </p:childTnLst>
                                </p:cTn>
                              </p:par>
                              <p:par>
                                <p:cTn id="61" presetID="2" presetClass="entr" presetSubtype="4" fill="hold" nodeType="withEffect">
                                  <p:stCondLst>
                                    <p:cond delay="0"/>
                                  </p:stCondLst>
                                  <p:childTnLst>
                                    <p:set>
                                      <p:cBhvr>
                                        <p:cTn id="62" dur="1" fill="hold">
                                          <p:stCondLst>
                                            <p:cond delay="0"/>
                                          </p:stCondLst>
                                        </p:cTn>
                                        <p:tgtEl>
                                          <p:spTgt spid="20"/>
                                        </p:tgtEl>
                                        <p:attrNameLst>
                                          <p:attrName>style.visibility</p:attrName>
                                        </p:attrNameLst>
                                      </p:cBhvr>
                                      <p:to>
                                        <p:strVal val="visible"/>
                                      </p:to>
                                    </p:set>
                                    <p:anim calcmode="lin" valueType="num">
                                      <p:cBhvr additive="base">
                                        <p:cTn id="63" dur="500" fill="hold"/>
                                        <p:tgtEl>
                                          <p:spTgt spid="20"/>
                                        </p:tgtEl>
                                        <p:attrNameLst>
                                          <p:attrName>ppt_x</p:attrName>
                                        </p:attrNameLst>
                                      </p:cBhvr>
                                      <p:tavLst>
                                        <p:tav tm="0">
                                          <p:val>
                                            <p:strVal val="#ppt_x"/>
                                          </p:val>
                                        </p:tav>
                                        <p:tav tm="100000">
                                          <p:val>
                                            <p:strVal val="#ppt_x"/>
                                          </p:val>
                                        </p:tav>
                                      </p:tavLst>
                                    </p:anim>
                                    <p:anim calcmode="lin" valueType="num">
                                      <p:cBhvr additive="base">
                                        <p:cTn id="64" dur="500" fill="hold"/>
                                        <p:tgtEl>
                                          <p:spTgt spid="20"/>
                                        </p:tgtEl>
                                        <p:attrNameLst>
                                          <p:attrName>ppt_y</p:attrName>
                                        </p:attrNameLst>
                                      </p:cBhvr>
                                      <p:tavLst>
                                        <p:tav tm="0">
                                          <p:val>
                                            <p:strVal val="1+#ppt_h/2"/>
                                          </p:val>
                                        </p:tav>
                                        <p:tav tm="100000">
                                          <p:val>
                                            <p:strVal val="#ppt_y"/>
                                          </p:val>
                                        </p:tav>
                                      </p:tavLst>
                                    </p:anim>
                                  </p:childTnLst>
                                </p:cTn>
                              </p:par>
                              <p:par>
                                <p:cTn id="65" presetID="2" presetClass="entr" presetSubtype="4" fill="hold" nodeType="withEffect">
                                  <p:stCondLst>
                                    <p:cond delay="0"/>
                                  </p:stCondLst>
                                  <p:childTnLst>
                                    <p:set>
                                      <p:cBhvr>
                                        <p:cTn id="66" dur="1" fill="hold">
                                          <p:stCondLst>
                                            <p:cond delay="0"/>
                                          </p:stCondLst>
                                        </p:cTn>
                                        <p:tgtEl>
                                          <p:spTgt spid="17"/>
                                        </p:tgtEl>
                                        <p:attrNameLst>
                                          <p:attrName>style.visibility</p:attrName>
                                        </p:attrNameLst>
                                      </p:cBhvr>
                                      <p:to>
                                        <p:strVal val="visible"/>
                                      </p:to>
                                    </p:set>
                                    <p:anim calcmode="lin" valueType="num">
                                      <p:cBhvr additive="base">
                                        <p:cTn id="67" dur="500" fill="hold"/>
                                        <p:tgtEl>
                                          <p:spTgt spid="17"/>
                                        </p:tgtEl>
                                        <p:attrNameLst>
                                          <p:attrName>ppt_x</p:attrName>
                                        </p:attrNameLst>
                                      </p:cBhvr>
                                      <p:tavLst>
                                        <p:tav tm="0">
                                          <p:val>
                                            <p:strVal val="#ppt_x"/>
                                          </p:val>
                                        </p:tav>
                                        <p:tav tm="100000">
                                          <p:val>
                                            <p:strVal val="#ppt_x"/>
                                          </p:val>
                                        </p:tav>
                                      </p:tavLst>
                                    </p:anim>
                                    <p:anim calcmode="lin" valueType="num">
                                      <p:cBhvr additive="base">
                                        <p:cTn id="68" dur="500" fill="hold"/>
                                        <p:tgtEl>
                                          <p:spTgt spid="17"/>
                                        </p:tgtEl>
                                        <p:attrNameLst>
                                          <p:attrName>ppt_y</p:attrName>
                                        </p:attrNameLst>
                                      </p:cBhvr>
                                      <p:tavLst>
                                        <p:tav tm="0">
                                          <p:val>
                                            <p:strVal val="1+#ppt_h/2"/>
                                          </p:val>
                                        </p:tav>
                                        <p:tav tm="100000">
                                          <p:val>
                                            <p:strVal val="#ppt_y"/>
                                          </p:val>
                                        </p:tav>
                                      </p:tavLst>
                                    </p:anim>
                                  </p:childTnLst>
                                </p:cTn>
                              </p:par>
                              <p:par>
                                <p:cTn id="69" presetID="2" presetClass="entr" presetSubtype="4" fill="hold" nodeType="withEffect">
                                  <p:stCondLst>
                                    <p:cond delay="0"/>
                                  </p:stCondLst>
                                  <p:childTnLst>
                                    <p:set>
                                      <p:cBhvr>
                                        <p:cTn id="70" dur="1" fill="hold">
                                          <p:stCondLst>
                                            <p:cond delay="0"/>
                                          </p:stCondLst>
                                        </p:cTn>
                                        <p:tgtEl>
                                          <p:spTgt spid="18"/>
                                        </p:tgtEl>
                                        <p:attrNameLst>
                                          <p:attrName>style.visibility</p:attrName>
                                        </p:attrNameLst>
                                      </p:cBhvr>
                                      <p:to>
                                        <p:strVal val="visible"/>
                                      </p:to>
                                    </p:set>
                                    <p:anim calcmode="lin" valueType="num">
                                      <p:cBhvr additive="base">
                                        <p:cTn id="71" dur="500" fill="hold"/>
                                        <p:tgtEl>
                                          <p:spTgt spid="18"/>
                                        </p:tgtEl>
                                        <p:attrNameLst>
                                          <p:attrName>ppt_x</p:attrName>
                                        </p:attrNameLst>
                                      </p:cBhvr>
                                      <p:tavLst>
                                        <p:tav tm="0">
                                          <p:val>
                                            <p:strVal val="#ppt_x"/>
                                          </p:val>
                                        </p:tav>
                                        <p:tav tm="100000">
                                          <p:val>
                                            <p:strVal val="#ppt_x"/>
                                          </p:val>
                                        </p:tav>
                                      </p:tavLst>
                                    </p:anim>
                                    <p:anim calcmode="lin" valueType="num">
                                      <p:cBhvr additive="base">
                                        <p:cTn id="72" dur="500" fill="hold"/>
                                        <p:tgtEl>
                                          <p:spTgt spid="18"/>
                                        </p:tgtEl>
                                        <p:attrNameLst>
                                          <p:attrName>ppt_y</p:attrName>
                                        </p:attrNameLst>
                                      </p:cBhvr>
                                      <p:tavLst>
                                        <p:tav tm="0">
                                          <p:val>
                                            <p:strVal val="1+#ppt_h/2"/>
                                          </p:val>
                                        </p:tav>
                                        <p:tav tm="100000">
                                          <p:val>
                                            <p:strVal val="#ppt_y"/>
                                          </p:val>
                                        </p:tav>
                                      </p:tavLst>
                                    </p:anim>
                                  </p:childTnLst>
                                </p:cTn>
                              </p:par>
                              <p:par>
                                <p:cTn id="73" presetID="2" presetClass="entr" presetSubtype="4" fill="hold" nodeType="withEffect">
                                  <p:stCondLst>
                                    <p:cond delay="0"/>
                                  </p:stCondLst>
                                  <p:childTnLst>
                                    <p:set>
                                      <p:cBhvr>
                                        <p:cTn id="74" dur="1" fill="hold">
                                          <p:stCondLst>
                                            <p:cond delay="0"/>
                                          </p:stCondLst>
                                        </p:cTn>
                                        <p:tgtEl>
                                          <p:spTgt spid="21"/>
                                        </p:tgtEl>
                                        <p:attrNameLst>
                                          <p:attrName>style.visibility</p:attrName>
                                        </p:attrNameLst>
                                      </p:cBhvr>
                                      <p:to>
                                        <p:strVal val="visible"/>
                                      </p:to>
                                    </p:set>
                                    <p:anim calcmode="lin" valueType="num">
                                      <p:cBhvr additive="base">
                                        <p:cTn id="75" dur="500" fill="hold"/>
                                        <p:tgtEl>
                                          <p:spTgt spid="21"/>
                                        </p:tgtEl>
                                        <p:attrNameLst>
                                          <p:attrName>ppt_x</p:attrName>
                                        </p:attrNameLst>
                                      </p:cBhvr>
                                      <p:tavLst>
                                        <p:tav tm="0">
                                          <p:val>
                                            <p:strVal val="#ppt_x"/>
                                          </p:val>
                                        </p:tav>
                                        <p:tav tm="100000">
                                          <p:val>
                                            <p:strVal val="#ppt_x"/>
                                          </p:val>
                                        </p:tav>
                                      </p:tavLst>
                                    </p:anim>
                                    <p:anim calcmode="lin" valueType="num">
                                      <p:cBhvr additive="base">
                                        <p:cTn id="76" dur="500" fill="hold"/>
                                        <p:tgtEl>
                                          <p:spTgt spid="21"/>
                                        </p:tgtEl>
                                        <p:attrNameLst>
                                          <p:attrName>ppt_y</p:attrName>
                                        </p:attrNameLst>
                                      </p:cBhvr>
                                      <p:tavLst>
                                        <p:tav tm="0">
                                          <p:val>
                                            <p:strVal val="1+#ppt_h/2"/>
                                          </p:val>
                                        </p:tav>
                                        <p:tav tm="100000">
                                          <p:val>
                                            <p:strVal val="#ppt_y"/>
                                          </p:val>
                                        </p:tav>
                                      </p:tavLst>
                                    </p:anim>
                                  </p:childTnLst>
                                </p:cTn>
                              </p:par>
                              <p:par>
                                <p:cTn id="77" presetID="2" presetClass="entr" presetSubtype="4" fill="hold" nodeType="withEffect">
                                  <p:stCondLst>
                                    <p:cond delay="0"/>
                                  </p:stCondLst>
                                  <p:childTnLst>
                                    <p:set>
                                      <p:cBhvr>
                                        <p:cTn id="78" dur="1" fill="hold">
                                          <p:stCondLst>
                                            <p:cond delay="0"/>
                                          </p:stCondLst>
                                        </p:cTn>
                                        <p:tgtEl>
                                          <p:spTgt spid="23"/>
                                        </p:tgtEl>
                                        <p:attrNameLst>
                                          <p:attrName>style.visibility</p:attrName>
                                        </p:attrNameLst>
                                      </p:cBhvr>
                                      <p:to>
                                        <p:strVal val="visible"/>
                                      </p:to>
                                    </p:set>
                                    <p:anim calcmode="lin" valueType="num">
                                      <p:cBhvr additive="base">
                                        <p:cTn id="79" dur="500" fill="hold"/>
                                        <p:tgtEl>
                                          <p:spTgt spid="23"/>
                                        </p:tgtEl>
                                        <p:attrNameLst>
                                          <p:attrName>ppt_x</p:attrName>
                                        </p:attrNameLst>
                                      </p:cBhvr>
                                      <p:tavLst>
                                        <p:tav tm="0">
                                          <p:val>
                                            <p:strVal val="#ppt_x"/>
                                          </p:val>
                                        </p:tav>
                                        <p:tav tm="100000">
                                          <p:val>
                                            <p:strVal val="#ppt_x"/>
                                          </p:val>
                                        </p:tav>
                                      </p:tavLst>
                                    </p:anim>
                                    <p:anim calcmode="lin" valueType="num">
                                      <p:cBhvr additive="base">
                                        <p:cTn id="8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25"/>
                                        </p:tgtEl>
                                        <p:attrNameLst>
                                          <p:attrName>style.visibility</p:attrName>
                                        </p:attrNameLst>
                                      </p:cBhvr>
                                      <p:to>
                                        <p:strVal val="visible"/>
                                      </p:to>
                                    </p:set>
                                    <p:anim calcmode="lin" valueType="num">
                                      <p:cBhvr additive="base">
                                        <p:cTn id="85" dur="500" fill="hold"/>
                                        <p:tgtEl>
                                          <p:spTgt spid="25"/>
                                        </p:tgtEl>
                                        <p:attrNameLst>
                                          <p:attrName>ppt_x</p:attrName>
                                        </p:attrNameLst>
                                      </p:cBhvr>
                                      <p:tavLst>
                                        <p:tav tm="0">
                                          <p:val>
                                            <p:strVal val="#ppt_x"/>
                                          </p:val>
                                        </p:tav>
                                        <p:tav tm="100000">
                                          <p:val>
                                            <p:strVal val="#ppt_x"/>
                                          </p:val>
                                        </p:tav>
                                      </p:tavLst>
                                    </p:anim>
                                    <p:anim calcmode="lin" valueType="num">
                                      <p:cBhvr additive="base">
                                        <p:cTn id="86" dur="500" fill="hold"/>
                                        <p:tgtEl>
                                          <p:spTgt spid="25"/>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27"/>
                                        </p:tgtEl>
                                        <p:attrNameLst>
                                          <p:attrName>style.visibility</p:attrName>
                                        </p:attrNameLst>
                                      </p:cBhvr>
                                      <p:to>
                                        <p:strVal val="visible"/>
                                      </p:to>
                                    </p:set>
                                    <p:anim calcmode="lin" valueType="num">
                                      <p:cBhvr additive="base">
                                        <p:cTn id="89" dur="500" fill="hold"/>
                                        <p:tgtEl>
                                          <p:spTgt spid="27"/>
                                        </p:tgtEl>
                                        <p:attrNameLst>
                                          <p:attrName>ppt_x</p:attrName>
                                        </p:attrNameLst>
                                      </p:cBhvr>
                                      <p:tavLst>
                                        <p:tav tm="0">
                                          <p:val>
                                            <p:strVal val="#ppt_x"/>
                                          </p:val>
                                        </p:tav>
                                        <p:tav tm="100000">
                                          <p:val>
                                            <p:strVal val="#ppt_x"/>
                                          </p:val>
                                        </p:tav>
                                      </p:tavLst>
                                    </p:anim>
                                    <p:anim calcmode="lin" valueType="num">
                                      <p:cBhvr additive="base">
                                        <p:cTn id="90" dur="500" fill="hold"/>
                                        <p:tgtEl>
                                          <p:spTgt spid="27"/>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28"/>
                                        </p:tgtEl>
                                        <p:attrNameLst>
                                          <p:attrName>style.visibility</p:attrName>
                                        </p:attrNameLst>
                                      </p:cBhvr>
                                      <p:to>
                                        <p:strVal val="visible"/>
                                      </p:to>
                                    </p:set>
                                    <p:anim calcmode="lin" valueType="num">
                                      <p:cBhvr additive="base">
                                        <p:cTn id="93" dur="500" fill="hold"/>
                                        <p:tgtEl>
                                          <p:spTgt spid="28"/>
                                        </p:tgtEl>
                                        <p:attrNameLst>
                                          <p:attrName>ppt_x</p:attrName>
                                        </p:attrNameLst>
                                      </p:cBhvr>
                                      <p:tavLst>
                                        <p:tav tm="0">
                                          <p:val>
                                            <p:strVal val="#ppt_x"/>
                                          </p:val>
                                        </p:tav>
                                        <p:tav tm="100000">
                                          <p:val>
                                            <p:strVal val="#ppt_x"/>
                                          </p:val>
                                        </p:tav>
                                      </p:tavLst>
                                    </p:anim>
                                    <p:anim calcmode="lin" valueType="num">
                                      <p:cBhvr additive="base">
                                        <p:cTn id="94" dur="500" fill="hold"/>
                                        <p:tgtEl>
                                          <p:spTgt spid="28"/>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29"/>
                                        </p:tgtEl>
                                        <p:attrNameLst>
                                          <p:attrName>style.visibility</p:attrName>
                                        </p:attrNameLst>
                                      </p:cBhvr>
                                      <p:to>
                                        <p:strVal val="visible"/>
                                      </p:to>
                                    </p:set>
                                    <p:anim calcmode="lin" valueType="num">
                                      <p:cBhvr additive="base">
                                        <p:cTn id="97" dur="500" fill="hold"/>
                                        <p:tgtEl>
                                          <p:spTgt spid="29"/>
                                        </p:tgtEl>
                                        <p:attrNameLst>
                                          <p:attrName>ppt_x</p:attrName>
                                        </p:attrNameLst>
                                      </p:cBhvr>
                                      <p:tavLst>
                                        <p:tav tm="0">
                                          <p:val>
                                            <p:strVal val="#ppt_x"/>
                                          </p:val>
                                        </p:tav>
                                        <p:tav tm="100000">
                                          <p:val>
                                            <p:strVal val="#ppt_x"/>
                                          </p:val>
                                        </p:tav>
                                      </p:tavLst>
                                    </p:anim>
                                    <p:anim calcmode="lin" valueType="num">
                                      <p:cBhvr additive="base">
                                        <p:cTn id="98" dur="500" fill="hold"/>
                                        <p:tgtEl>
                                          <p:spTgt spid="29"/>
                                        </p:tgtEl>
                                        <p:attrNameLst>
                                          <p:attrName>ppt_y</p:attrName>
                                        </p:attrNameLst>
                                      </p:cBhvr>
                                      <p:tavLst>
                                        <p:tav tm="0">
                                          <p:val>
                                            <p:strVal val="1+#ppt_h/2"/>
                                          </p:val>
                                        </p:tav>
                                        <p:tav tm="100000">
                                          <p:val>
                                            <p:strVal val="#ppt_y"/>
                                          </p:val>
                                        </p:tav>
                                      </p:tavLst>
                                    </p:anim>
                                  </p:childTnLst>
                                </p:cTn>
                              </p:par>
                              <p:par>
                                <p:cTn id="99" presetID="2" presetClass="entr" presetSubtype="4" fill="hold" grpId="0" nodeType="withEffect">
                                  <p:stCondLst>
                                    <p:cond delay="0"/>
                                  </p:stCondLst>
                                  <p:childTnLst>
                                    <p:set>
                                      <p:cBhvr>
                                        <p:cTn id="100" dur="1" fill="hold">
                                          <p:stCondLst>
                                            <p:cond delay="0"/>
                                          </p:stCondLst>
                                        </p:cTn>
                                        <p:tgtEl>
                                          <p:spTgt spid="30"/>
                                        </p:tgtEl>
                                        <p:attrNameLst>
                                          <p:attrName>style.visibility</p:attrName>
                                        </p:attrNameLst>
                                      </p:cBhvr>
                                      <p:to>
                                        <p:strVal val="visible"/>
                                      </p:to>
                                    </p:set>
                                    <p:anim calcmode="lin" valueType="num">
                                      <p:cBhvr additive="base">
                                        <p:cTn id="101" dur="500" fill="hold"/>
                                        <p:tgtEl>
                                          <p:spTgt spid="30"/>
                                        </p:tgtEl>
                                        <p:attrNameLst>
                                          <p:attrName>ppt_x</p:attrName>
                                        </p:attrNameLst>
                                      </p:cBhvr>
                                      <p:tavLst>
                                        <p:tav tm="0">
                                          <p:val>
                                            <p:strVal val="#ppt_x"/>
                                          </p:val>
                                        </p:tav>
                                        <p:tav tm="100000">
                                          <p:val>
                                            <p:strVal val="#ppt_x"/>
                                          </p:val>
                                        </p:tav>
                                      </p:tavLst>
                                    </p:anim>
                                    <p:anim calcmode="lin" valueType="num">
                                      <p:cBhvr additive="base">
                                        <p:cTn id="102" dur="500" fill="hold"/>
                                        <p:tgtEl>
                                          <p:spTgt spid="30"/>
                                        </p:tgtEl>
                                        <p:attrNameLst>
                                          <p:attrName>ppt_y</p:attrName>
                                        </p:attrNameLst>
                                      </p:cBhvr>
                                      <p:tavLst>
                                        <p:tav tm="0">
                                          <p:val>
                                            <p:strVal val="1+#ppt_h/2"/>
                                          </p:val>
                                        </p:tav>
                                        <p:tav tm="100000">
                                          <p:val>
                                            <p:strVal val="#ppt_y"/>
                                          </p:val>
                                        </p:tav>
                                      </p:tavLst>
                                    </p:anim>
                                  </p:childTnLst>
                                </p:cTn>
                              </p:par>
                              <p:par>
                                <p:cTn id="103" presetID="2" presetClass="entr" presetSubtype="4" fill="hold" nodeType="withEffect">
                                  <p:stCondLst>
                                    <p:cond delay="0"/>
                                  </p:stCondLst>
                                  <p:childTnLst>
                                    <p:set>
                                      <p:cBhvr>
                                        <p:cTn id="104" dur="1" fill="hold">
                                          <p:stCondLst>
                                            <p:cond delay="0"/>
                                          </p:stCondLst>
                                        </p:cTn>
                                        <p:tgtEl>
                                          <p:spTgt spid="32"/>
                                        </p:tgtEl>
                                        <p:attrNameLst>
                                          <p:attrName>style.visibility</p:attrName>
                                        </p:attrNameLst>
                                      </p:cBhvr>
                                      <p:to>
                                        <p:strVal val="visible"/>
                                      </p:to>
                                    </p:set>
                                    <p:anim calcmode="lin" valueType="num">
                                      <p:cBhvr additive="base">
                                        <p:cTn id="105" dur="500" fill="hold"/>
                                        <p:tgtEl>
                                          <p:spTgt spid="32"/>
                                        </p:tgtEl>
                                        <p:attrNameLst>
                                          <p:attrName>ppt_x</p:attrName>
                                        </p:attrNameLst>
                                      </p:cBhvr>
                                      <p:tavLst>
                                        <p:tav tm="0">
                                          <p:val>
                                            <p:strVal val="#ppt_x"/>
                                          </p:val>
                                        </p:tav>
                                        <p:tav tm="100000">
                                          <p:val>
                                            <p:strVal val="#ppt_x"/>
                                          </p:val>
                                        </p:tav>
                                      </p:tavLst>
                                    </p:anim>
                                    <p:anim calcmode="lin" valueType="num">
                                      <p:cBhvr additive="base">
                                        <p:cTn id="106" dur="500" fill="hold"/>
                                        <p:tgtEl>
                                          <p:spTgt spid="32"/>
                                        </p:tgtEl>
                                        <p:attrNameLst>
                                          <p:attrName>ppt_y</p:attrName>
                                        </p:attrNameLst>
                                      </p:cBhvr>
                                      <p:tavLst>
                                        <p:tav tm="0">
                                          <p:val>
                                            <p:strVal val="1+#ppt_h/2"/>
                                          </p:val>
                                        </p:tav>
                                        <p:tav tm="100000">
                                          <p:val>
                                            <p:strVal val="#ppt_y"/>
                                          </p:val>
                                        </p:tav>
                                      </p:tavLst>
                                    </p:anim>
                                  </p:childTnLst>
                                </p:cTn>
                              </p:par>
                              <p:par>
                                <p:cTn id="107" presetID="2" presetClass="entr" presetSubtype="4" fill="hold" nodeType="withEffect">
                                  <p:stCondLst>
                                    <p:cond delay="0"/>
                                  </p:stCondLst>
                                  <p:childTnLst>
                                    <p:set>
                                      <p:cBhvr>
                                        <p:cTn id="108" dur="1" fill="hold">
                                          <p:stCondLst>
                                            <p:cond delay="0"/>
                                          </p:stCondLst>
                                        </p:cTn>
                                        <p:tgtEl>
                                          <p:spTgt spid="35"/>
                                        </p:tgtEl>
                                        <p:attrNameLst>
                                          <p:attrName>style.visibility</p:attrName>
                                        </p:attrNameLst>
                                      </p:cBhvr>
                                      <p:to>
                                        <p:strVal val="visible"/>
                                      </p:to>
                                    </p:set>
                                    <p:anim calcmode="lin" valueType="num">
                                      <p:cBhvr additive="base">
                                        <p:cTn id="109" dur="500" fill="hold"/>
                                        <p:tgtEl>
                                          <p:spTgt spid="35"/>
                                        </p:tgtEl>
                                        <p:attrNameLst>
                                          <p:attrName>ppt_x</p:attrName>
                                        </p:attrNameLst>
                                      </p:cBhvr>
                                      <p:tavLst>
                                        <p:tav tm="0">
                                          <p:val>
                                            <p:strVal val="#ppt_x"/>
                                          </p:val>
                                        </p:tav>
                                        <p:tav tm="100000">
                                          <p:val>
                                            <p:strVal val="#ppt_x"/>
                                          </p:val>
                                        </p:tav>
                                      </p:tavLst>
                                    </p:anim>
                                    <p:anim calcmode="lin" valueType="num">
                                      <p:cBhvr additive="base">
                                        <p:cTn id="110"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5" grpId="0" animBg="1"/>
      <p:bldP spid="19" grpId="0" animBg="1"/>
      <p:bldP spid="30" grpId="0" animBg="1"/>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4B370AC3-07D3-4108-9D68-1D11FA50C31D}"/>
              </a:ext>
            </a:extLst>
          </p:cNvPr>
          <p:cNvSpPr txBox="1"/>
          <p:nvPr/>
        </p:nvSpPr>
        <p:spPr>
          <a:xfrm>
            <a:off x="35496" y="51470"/>
            <a:ext cx="8928992" cy="4801314"/>
          </a:xfrm>
          <a:prstGeom prst="rect">
            <a:avLst/>
          </a:prstGeom>
          <a:noFill/>
        </p:spPr>
        <p:txBody>
          <a:bodyPr wrap="square">
            <a:spAutoFit/>
          </a:bodyPr>
          <a:lstStyle/>
          <a:p>
            <a:pPr marL="457200" indent="-457200" algn="just">
              <a:buFont typeface="Wingdings" panose="05000000000000000000" pitchFamily="2" charset="2"/>
              <a:buChar char="§"/>
              <a:defRPr/>
            </a:pPr>
            <a:r>
              <a:rPr lang="pt-BR" sz="2100" dirty="0">
                <a:latin typeface="Arial" panose="020B0604020202020204" pitchFamily="34" charset="0"/>
                <a:cs typeface="Arial" panose="020B0604020202020204" pitchFamily="34" charset="0"/>
              </a:rPr>
              <a:t>Dada a interação entre a demanda agregada e a oferta agregada, teremos o seguinte resultado: </a:t>
            </a:r>
            <a:r>
              <a:rPr lang="pt-BR" sz="2100" b="1" dirty="0">
                <a:latin typeface="Arial" panose="020B0604020202020204" pitchFamily="34" charset="0"/>
                <a:cs typeface="Arial" panose="020B0604020202020204" pitchFamily="34" charset="0"/>
              </a:rPr>
              <a:t>a inclinação da curva de oferta agregada deve depender da volatilidade da demanda agregada.</a:t>
            </a:r>
          </a:p>
          <a:p>
            <a:pPr marL="457200" indent="-457200" algn="just">
              <a:buFont typeface="Arial" panose="020B0604020202020204" pitchFamily="34" charset="0"/>
              <a:buChar char="•"/>
              <a:defRPr/>
            </a:pPr>
            <a:endParaRPr lang="pt-BR" sz="21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defRPr/>
            </a:pPr>
            <a:r>
              <a:rPr lang="pt-BR" sz="2100" b="1" dirty="0">
                <a:latin typeface="Arial" panose="020B0604020202020204" pitchFamily="34" charset="0"/>
                <a:cs typeface="Arial" panose="020B0604020202020204" pitchFamily="34" charset="0"/>
              </a:rPr>
              <a:t>Se a AD for muito volátil o nível de preços será muito volátil         (b grande)</a:t>
            </a:r>
            <a:endParaRPr lang="pt-BR" sz="2100" dirty="0">
              <a:latin typeface="Arial" panose="020B0604020202020204" pitchFamily="34" charset="0"/>
              <a:cs typeface="Arial" panose="020B0604020202020204" pitchFamily="34" charset="0"/>
            </a:endParaRPr>
          </a:p>
          <a:p>
            <a:pPr marL="914400" lvl="1" indent="-457200" algn="just">
              <a:buFont typeface="Wingdings" panose="05000000000000000000" pitchFamily="2" charset="2"/>
              <a:buChar char="§"/>
              <a:defRPr/>
            </a:pPr>
            <a:r>
              <a:rPr lang="pt-BR" sz="2100" dirty="0">
                <a:latin typeface="Arial" panose="020B0604020202020204" pitchFamily="34" charset="0"/>
                <a:cs typeface="Arial" panose="020B0604020202020204" pitchFamily="34" charset="0"/>
              </a:rPr>
              <a:t>Nesse caso, a maior parte das variações nos preços não deve representar variações nos preços relativos. Portanto, teremos um pequeno impacto sobre a  produção (AS muito inclinada).</a:t>
            </a:r>
          </a:p>
          <a:p>
            <a:pPr marL="914400" lvl="1" indent="-457200" algn="just">
              <a:buFont typeface="Wingdings" panose="05000000000000000000" pitchFamily="2" charset="2"/>
              <a:buChar char="§"/>
              <a:defRPr/>
            </a:pPr>
            <a:r>
              <a:rPr lang="pt-BR" sz="2100" dirty="0">
                <a:latin typeface="Arial" panose="020B0604020202020204" pitchFamily="34" charset="0"/>
                <a:cs typeface="Arial" panose="020B0604020202020204" pitchFamily="34" charset="0"/>
              </a:rPr>
              <a:t>As firmas estarão interpretando uma elevação em seus preços como sendo, em grande medida, uma elevação do nível geral de preços. Logo, teremos um pequeno impacto sobre o nível de produção.</a:t>
            </a:r>
          </a:p>
          <a:p>
            <a:pPr marL="914400" lvl="1" indent="-457200" algn="just">
              <a:buFont typeface="Arial" panose="020B0604020202020204" pitchFamily="34" charset="0"/>
              <a:buChar char="•"/>
              <a:defRPr/>
            </a:pPr>
            <a:endParaRPr lang="pt-BR" sz="1200" dirty="0">
              <a:latin typeface="Arial" panose="020B0604020202020204" pitchFamily="34" charset="0"/>
              <a:cs typeface="Arial" panose="020B0604020202020204" pitchFamily="34" charset="0"/>
            </a:endParaRPr>
          </a:p>
          <a:p>
            <a:pPr marL="457200" indent="-457200" algn="just">
              <a:buFont typeface="Arial" panose="020B0604020202020204" pitchFamily="34" charset="0"/>
              <a:buChar char="•"/>
              <a:defRPr/>
            </a:pPr>
            <a:r>
              <a:rPr lang="pt-BR" sz="2100" b="1" dirty="0">
                <a:solidFill>
                  <a:srgbClr val="FF0000"/>
                </a:solidFill>
                <a:latin typeface="Arial" panose="020B0604020202020204" pitchFamily="34" charset="0"/>
                <a:cs typeface="Arial" panose="020B0604020202020204" pitchFamily="34" charset="0"/>
              </a:rPr>
              <a:t>Logo, o item (1) é verdadeiro</a:t>
            </a:r>
          </a:p>
        </p:txBody>
      </p:sp>
    </p:spTree>
    <p:extLst>
      <p:ext uri="{BB962C8B-B14F-4D97-AF65-F5344CB8AC3E}">
        <p14:creationId xmlns:p14="http://schemas.microsoft.com/office/powerpoint/2010/main" val="1228503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 calcmode="lin" valueType="num">
                                      <p:cBhvr additive="base">
                                        <p:cTn id="1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 calcmode="lin" valueType="num">
                                      <p:cBhvr additive="base">
                                        <p:cTn id="2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B934759F-7D32-4EA6-BDF4-74B3109B715E}"/>
              </a:ext>
            </a:extLst>
          </p:cNvPr>
          <p:cNvSpPr txBox="1"/>
          <p:nvPr/>
        </p:nvSpPr>
        <p:spPr>
          <a:xfrm>
            <a:off x="107504" y="51470"/>
            <a:ext cx="8856984" cy="1938992"/>
          </a:xfrm>
          <a:prstGeom prst="rect">
            <a:avLst/>
          </a:prstGeom>
          <a:noFill/>
        </p:spPr>
        <p:txBody>
          <a:bodyPr wrap="square" rtlCol="0">
            <a:spAutoFit/>
          </a:bodyPr>
          <a:lstStyle/>
          <a:p>
            <a:pPr lvl="0" algn="just" fontAlgn="base"/>
            <a:r>
              <a:rPr lang="pt-BR" sz="2000" b="1" dirty="0">
                <a:latin typeface="Arial" panose="020B0604020202020204" pitchFamily="34" charset="0"/>
                <a:cs typeface="Arial" panose="020B0604020202020204" pitchFamily="34" charset="0"/>
              </a:rPr>
              <a:t>2)</a:t>
            </a:r>
            <a:r>
              <a:rPr lang="pt-BR" sz="2000" dirty="0">
                <a:latin typeface="Arial" panose="020B0604020202020204" pitchFamily="34" charset="0"/>
                <a:cs typeface="Arial" panose="020B0604020202020204" pitchFamily="34" charset="0"/>
              </a:rPr>
              <a:t> No Modelo de Preços Rígidos, quanto mais instável for a curva de demanda, maior será a proporção de firmas com preços flexíveis.</a:t>
            </a:r>
          </a:p>
          <a:p>
            <a:pPr lvl="0" algn="just" fontAlgn="base"/>
            <a:r>
              <a:rPr lang="pt-BR" sz="2000" b="1" dirty="0">
                <a:latin typeface="Arial" panose="020B0604020202020204" pitchFamily="34" charset="0"/>
                <a:cs typeface="Arial" panose="020B0604020202020204" pitchFamily="34" charset="0"/>
              </a:rPr>
              <a:t>3)</a:t>
            </a:r>
            <a:r>
              <a:rPr lang="pt-BR" sz="2000" dirty="0">
                <a:latin typeface="Arial" panose="020B0604020202020204" pitchFamily="34" charset="0"/>
                <a:cs typeface="Arial" panose="020B0604020202020204" pitchFamily="34" charset="0"/>
              </a:rPr>
              <a:t> A curva de oferta agregada de curto prazo gerada a partir do Modelo de Preços Rígidos é tanto mais inclinada (ou íngreme) quanto maior for a taxa média de inflação.</a:t>
            </a:r>
          </a:p>
          <a:p>
            <a:pPr lvl="0" algn="just" fontAlgn="base"/>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8E7130A4-99D2-4788-A6B7-B69994A3B0D1}"/>
              </a:ext>
            </a:extLst>
          </p:cNvPr>
          <p:cNvSpPr txBox="1"/>
          <p:nvPr/>
        </p:nvSpPr>
        <p:spPr>
          <a:xfrm>
            <a:off x="7562896" y="339502"/>
            <a:ext cx="321472" cy="404737"/>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CD6AD01B-CCB1-42C2-85DF-2EE51E969D84}"/>
              </a:ext>
            </a:extLst>
          </p:cNvPr>
          <p:cNvSpPr txBox="1"/>
          <p:nvPr/>
        </p:nvSpPr>
        <p:spPr>
          <a:xfrm>
            <a:off x="2234304" y="1275606"/>
            <a:ext cx="321472" cy="404737"/>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5" name="Rectangle 7">
            <a:extLst>
              <a:ext uri="{FF2B5EF4-FFF2-40B4-BE49-F238E27FC236}">
                <a16:creationId xmlns:a16="http://schemas.microsoft.com/office/drawing/2014/main" id="{C5683412-565B-45CA-B0B7-05862F2D16EF}"/>
              </a:ext>
            </a:extLst>
          </p:cNvPr>
          <p:cNvSpPr txBox="1">
            <a:spLocks noChangeArrowheads="1"/>
          </p:cNvSpPr>
          <p:nvPr/>
        </p:nvSpPr>
        <p:spPr>
          <a:xfrm>
            <a:off x="0" y="1690662"/>
            <a:ext cx="9036496" cy="2681288"/>
          </a:xfrm>
          <a:prstGeom prst="rect">
            <a:avLst/>
          </a:prstGeom>
        </p:spPr>
        <p:txBody>
          <a:bodyPr lIns="92075" tIns="46038" rIns="92075" bIns="46038"/>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relação entre desemprego (produto) e inflação tende a mudar com o nível e a persistência da inflação.</a:t>
            </a:r>
          </a:p>
          <a:p>
            <a:pPr lvl="1" algn="just">
              <a:buClrTx/>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Quando a inflação é alta, ela tende a variar mais.</a:t>
            </a:r>
          </a:p>
          <a:p>
            <a:pPr algn="just">
              <a:buClrTx/>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estrutura dos acordos salariais também varia com o nível de inflação. A </a:t>
            </a:r>
            <a:r>
              <a:rPr lang="pt-BR" altLang="en-US" sz="2000" b="1" i="1" dirty="0">
                <a:latin typeface="Arial" panose="020B0604020202020204" pitchFamily="34" charset="0"/>
                <a:cs typeface="Arial" panose="020B0604020202020204" pitchFamily="34" charset="0"/>
              </a:rPr>
              <a:t>indexação dos salários</a:t>
            </a:r>
            <a:r>
              <a:rPr lang="pt-BR" altLang="en-US" sz="2000" dirty="0">
                <a:latin typeface="Arial" panose="020B0604020202020204" pitchFamily="34" charset="0"/>
                <a:cs typeface="Arial" panose="020B0604020202020204" pitchFamily="34" charset="0"/>
              </a:rPr>
              <a:t>, regra que atrela o aumento dos salários à inflação, passa a prevalecer quando a inflação está alta.</a:t>
            </a:r>
          </a:p>
          <a:p>
            <a:pPr algn="just">
              <a:buClrTx/>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Nesse caso, </a:t>
            </a:r>
            <a:r>
              <a:rPr lang="pt-BR" altLang="en-US" sz="2000" b="1" dirty="0">
                <a:latin typeface="Arial" panose="020B0604020202020204" pitchFamily="34" charset="0"/>
                <a:cs typeface="Arial" panose="020B0604020202020204" pitchFamily="34" charset="0"/>
              </a:rPr>
              <a:t>pequenas</a:t>
            </a:r>
            <a:r>
              <a:rPr lang="pt-BR" altLang="en-US" sz="2000" dirty="0">
                <a:latin typeface="Arial" panose="020B0604020202020204" pitchFamily="34" charset="0"/>
                <a:cs typeface="Arial" panose="020B0604020202020204" pitchFamily="34" charset="0"/>
              </a:rPr>
              <a:t> variações na </a:t>
            </a:r>
            <a:r>
              <a:rPr lang="pt-BR" altLang="en-US" sz="2000" b="1" dirty="0">
                <a:latin typeface="Arial" panose="020B0604020202020204" pitchFamily="34" charset="0"/>
                <a:cs typeface="Arial" panose="020B0604020202020204" pitchFamily="34" charset="0"/>
              </a:rPr>
              <a:t>demanda agregada</a:t>
            </a:r>
            <a:r>
              <a:rPr lang="pt-BR" altLang="en-US" sz="2000" dirty="0">
                <a:latin typeface="Arial" panose="020B0604020202020204" pitchFamily="34" charset="0"/>
                <a:cs typeface="Arial" panose="020B0604020202020204" pitchFamily="34" charset="0"/>
              </a:rPr>
              <a:t>, que ocasionem desvios da taxa de desemprego (produto) em relação ao seu nível natural, tendem a ocasionar </a:t>
            </a:r>
            <a:r>
              <a:rPr lang="pt-BR" altLang="en-US" sz="2000" b="1" dirty="0">
                <a:latin typeface="Arial" panose="020B0604020202020204" pitchFamily="34" charset="0"/>
                <a:cs typeface="Arial" panose="020B0604020202020204" pitchFamily="34" charset="0"/>
              </a:rPr>
              <a:t>grandes variações na taxa de inflação</a:t>
            </a:r>
            <a:r>
              <a:rPr lang="pt-BR" altLang="en-US" sz="2000" dirty="0">
                <a:latin typeface="Arial" panose="020B0604020202020204" pitchFamily="34" charset="0"/>
                <a:cs typeface="Arial" panose="020B0604020202020204" pitchFamily="34" charset="0"/>
              </a:rPr>
              <a:t>.</a:t>
            </a:r>
          </a:p>
          <a:p>
            <a:pPr lvl="1" algn="just">
              <a:buClrTx/>
              <a:buSzPct val="101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Dito de outro modo, as curvas de </a:t>
            </a:r>
            <a:r>
              <a:rPr lang="pt-BR" altLang="en-US" sz="2000" b="1" dirty="0">
                <a:latin typeface="Arial" panose="020B0604020202020204" pitchFamily="34" charset="0"/>
                <a:cs typeface="Arial" panose="020B0604020202020204" pitchFamily="34" charset="0"/>
              </a:rPr>
              <a:t>Phillips e AS serão mais inclinadas</a:t>
            </a:r>
            <a:r>
              <a:rPr lang="pt-BR" altLang="en-US"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2376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 calcmode="lin" valueType="num">
                                      <p:cBhvr additive="base">
                                        <p:cTn id="1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5">
                                            <p:txEl>
                                              <p:pRg st="1" end="1"/>
                                            </p:txEl>
                                          </p:spTgt>
                                        </p:tgtEl>
                                        <p:attrNameLst>
                                          <p:attrName>style.visibility</p:attrName>
                                        </p:attrNameLst>
                                      </p:cBhvr>
                                      <p:to>
                                        <p:strVal val="visible"/>
                                      </p:to>
                                    </p:set>
                                    <p:anim calcmode="lin" valueType="num">
                                      <p:cBhvr additive="base">
                                        <p:cTn id="2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anim calcmode="lin" valueType="num">
                                      <p:cBhvr additive="base">
                                        <p:cTn id="2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5">
                                            <p:txEl>
                                              <p:pRg st="3" end="3"/>
                                            </p:txEl>
                                          </p:spTgt>
                                        </p:tgtEl>
                                        <p:attrNameLst>
                                          <p:attrName>style.visibility</p:attrName>
                                        </p:attrNameLst>
                                      </p:cBhvr>
                                      <p:to>
                                        <p:strVal val="visible"/>
                                      </p:to>
                                    </p:set>
                                    <p:anim calcmode="lin" valueType="num">
                                      <p:cBhvr additive="base">
                                        <p:cTn id="33"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3" end="3"/>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5">
                                            <p:txEl>
                                              <p:pRg st="4" end="4"/>
                                            </p:txEl>
                                          </p:spTgt>
                                        </p:tgtEl>
                                        <p:attrNameLst>
                                          <p:attrName>style.visibility</p:attrName>
                                        </p:attrNameLst>
                                      </p:cBhvr>
                                      <p:to>
                                        <p:strVal val="visible"/>
                                      </p:to>
                                    </p:set>
                                    <p:anim calcmode="lin" valueType="num">
                                      <p:cBhvr additive="base">
                                        <p:cTn id="37"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6FB98179-7FB5-4029-A9A7-E7BB9FF0D2B8}"/>
              </a:ext>
            </a:extLst>
          </p:cNvPr>
          <p:cNvSpPr/>
          <p:nvPr/>
        </p:nvSpPr>
        <p:spPr>
          <a:xfrm>
            <a:off x="107504" y="51470"/>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 curva de demanda agregada é negativamente inclinada porque, a um nível de preços mais alto, os consumidores desejam comprar menos bens. </a:t>
            </a:r>
          </a:p>
        </p:txBody>
      </p:sp>
      <p:sp>
        <p:nvSpPr>
          <p:cNvPr id="3" name="CaixaDeTexto 2">
            <a:extLst>
              <a:ext uri="{FF2B5EF4-FFF2-40B4-BE49-F238E27FC236}">
                <a16:creationId xmlns:a16="http://schemas.microsoft.com/office/drawing/2014/main" id="{52BC73E9-28DD-41B6-8EB5-1D6C32F72DA6}"/>
              </a:ext>
            </a:extLst>
          </p:cNvPr>
          <p:cNvSpPr txBox="1"/>
          <p:nvPr/>
        </p:nvSpPr>
        <p:spPr>
          <a:xfrm>
            <a:off x="7380312" y="690250"/>
            <a:ext cx="18002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 (Desejam ?)</a:t>
            </a:r>
          </a:p>
        </p:txBody>
      </p:sp>
      <p:sp>
        <p:nvSpPr>
          <p:cNvPr id="4" name="CaixaDeTexto 3">
            <a:extLst>
              <a:ext uri="{FF2B5EF4-FFF2-40B4-BE49-F238E27FC236}">
                <a16:creationId xmlns:a16="http://schemas.microsoft.com/office/drawing/2014/main" id="{3240CF9A-74AF-40A7-999A-92509F6F861D}"/>
              </a:ext>
            </a:extLst>
          </p:cNvPr>
          <p:cNvSpPr txBox="1"/>
          <p:nvPr/>
        </p:nvSpPr>
        <p:spPr>
          <a:xfrm>
            <a:off x="159488" y="1077580"/>
            <a:ext cx="8732992" cy="2862322"/>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Veremos que a curva de demanda agregada, que pode ser extraída do modelo IS-LM (nos mostra todos os pontos de interseção das curvas IS e LM), é negativamente inclinada pois:</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 aumento do nível de preços reduz a liquidez real (a curva LM desloca-se para a esquerda);</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 redução da liquidez real eleva a taxa de juros, reduzindo assim o investimento;</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 redução do investimento (redução da demanda agregada) reduz o produto).</a:t>
            </a:r>
          </a:p>
        </p:txBody>
      </p:sp>
    </p:spTree>
    <p:extLst>
      <p:ext uri="{BB962C8B-B14F-4D97-AF65-F5344CB8AC3E}">
        <p14:creationId xmlns:p14="http://schemas.microsoft.com/office/powerpoint/2010/main" val="4282804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anim calcmode="lin" valueType="num">
                                      <p:cBhvr additive="base">
                                        <p:cTn id="19"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anim calcmode="lin" valueType="num">
                                      <p:cBhvr additive="base">
                                        <p:cTn id="25"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anim calcmode="lin" valueType="num">
                                      <p:cBhvr additive="base">
                                        <p:cTn id="31"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6C16252-C969-4F54-A3D3-B90E2787E57A}"/>
              </a:ext>
            </a:extLst>
          </p:cNvPr>
          <p:cNvSpPr/>
          <p:nvPr/>
        </p:nvSpPr>
        <p:spPr>
          <a:xfrm>
            <a:off x="179512" y="49718"/>
            <a:ext cx="8856984" cy="2431435"/>
          </a:xfrm>
          <a:prstGeom prst="rect">
            <a:avLst/>
          </a:prstGeom>
        </p:spPr>
        <p:txBody>
          <a:bodyPr wrap="square">
            <a:spAutoFit/>
          </a:bodyPr>
          <a:lstStyle/>
          <a:p>
            <a:pPr algn="just"/>
            <a:r>
              <a:rPr lang="pt-BR" sz="2400" b="1" dirty="0">
                <a:solidFill>
                  <a:srgbClr val="000000"/>
                </a:solidFill>
                <a:latin typeface="Arial" panose="020B0604020202020204" pitchFamily="34" charset="0"/>
                <a:cs typeface="Arial" panose="020B0604020202020204" pitchFamily="34" charset="0"/>
              </a:rPr>
              <a:t>6) QUESTÃO 08 - 2018</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Classifique as afirmativas como verdadeiras (V) ou falsas (F): </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0)</a:t>
            </a:r>
            <a:r>
              <a:rPr lang="pt-BR" sz="2000" dirty="0">
                <a:solidFill>
                  <a:srgbClr val="000000"/>
                </a:solidFill>
                <a:latin typeface="Arial" panose="020B0604020202020204" pitchFamily="34" charset="0"/>
                <a:cs typeface="Arial" panose="020B0604020202020204" pitchFamily="34" charset="0"/>
              </a:rPr>
              <a:t> Considere o Modelo de Informação Imperfeita de Lucas (“Modelo das Ilhas de Lucas”). Suponha que a maior parte das variações do preço do bem produzido na ilha é devida a alterações no nível (geral) de preços. Então, choques sobre o preço deste bem terão impacto relativamente pequeno sobre a produção. </a:t>
            </a:r>
          </a:p>
        </p:txBody>
      </p:sp>
      <p:sp>
        <p:nvSpPr>
          <p:cNvPr id="3" name="CaixaDeTexto 2">
            <a:extLst>
              <a:ext uri="{FF2B5EF4-FFF2-40B4-BE49-F238E27FC236}">
                <a16:creationId xmlns:a16="http://schemas.microsoft.com/office/drawing/2014/main" id="{DF841970-DF7F-44D2-B819-6838786F3686}"/>
              </a:ext>
            </a:extLst>
          </p:cNvPr>
          <p:cNvSpPr txBox="1"/>
          <p:nvPr/>
        </p:nvSpPr>
        <p:spPr>
          <a:xfrm>
            <a:off x="2315992" y="2067694"/>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cxnSp>
        <p:nvCxnSpPr>
          <p:cNvPr id="6" name="Conector de Seta Reta 5">
            <a:extLst>
              <a:ext uri="{FF2B5EF4-FFF2-40B4-BE49-F238E27FC236}">
                <a16:creationId xmlns:a16="http://schemas.microsoft.com/office/drawing/2014/main" id="{B3777521-BBDC-4FE0-BD2F-B3E8E5B3E517}"/>
              </a:ext>
            </a:extLst>
          </p:cNvPr>
          <p:cNvCxnSpPr/>
          <p:nvPr/>
        </p:nvCxnSpPr>
        <p:spPr>
          <a:xfrm>
            <a:off x="4067944" y="3291830"/>
            <a:ext cx="4752528"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604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61D1773-AD2F-48E6-8FD1-CE27923D5935}"/>
              </a:ext>
            </a:extLst>
          </p:cNvPr>
          <p:cNvSpPr txBox="1"/>
          <p:nvPr/>
        </p:nvSpPr>
        <p:spPr>
          <a:xfrm>
            <a:off x="179512" y="252680"/>
            <a:ext cx="8784976" cy="4416594"/>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Como acabamos de ver, a interação entre a demanda e a oferta agregada produz o seguinte resultado → </a:t>
            </a:r>
            <a:r>
              <a:rPr lang="pt-BR" sz="2000" b="1" dirty="0">
                <a:latin typeface="Arial" panose="020B0604020202020204" pitchFamily="34" charset="0"/>
                <a:cs typeface="Arial" panose="020B0604020202020204" pitchFamily="34" charset="0"/>
              </a:rPr>
              <a:t>a inclinação da curva de oferta agregada deve depender da volatilidade da demanda agregada.</a:t>
            </a:r>
          </a:p>
          <a:p>
            <a:pPr marL="285750" indent="-285750" algn="just">
              <a:buFont typeface="Wingdings" panose="05000000000000000000" pitchFamily="2" charset="2"/>
              <a:buChar char="§"/>
            </a:pPr>
            <a:endParaRPr lang="pt-BR" sz="600" b="1"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Se a AD for muito volátil o nível de preços será muito volátil.</a:t>
            </a:r>
          </a:p>
          <a:p>
            <a:pPr marL="285750" indent="-28575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Nesse caso, a maior parte das variações nos preços não deve representar variações nos preços relativos. Portanto, teremos um pequeno impacto sobre a  produção (AS muito inclinada →                      </a:t>
            </a:r>
            <a:r>
              <a:rPr lang="pt-BR" sz="1900" dirty="0">
                <a:latin typeface="Symbol" panose="05050102010706020507" pitchFamily="18" charset="2"/>
                <a:cs typeface="Arial" panose="020B0604020202020204" pitchFamily="34" charset="0"/>
              </a:rPr>
              <a:t>a</a:t>
            </a:r>
            <a:r>
              <a:rPr lang="pt-BR" sz="1900" dirty="0">
                <a:latin typeface="Arial" panose="020B0604020202020204" pitchFamily="34" charset="0"/>
                <a:cs typeface="Arial" panose="020B0604020202020204" pitchFamily="34" charset="0"/>
              </a:rPr>
              <a:t> relativamente pequeno).</a:t>
            </a:r>
          </a:p>
          <a:p>
            <a:pPr marL="742950" lvl="1" indent="-28575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Se a AD for pouco volátil o nível de preços será pouco volátil.</a:t>
            </a:r>
          </a:p>
          <a:p>
            <a:pPr marL="285750" indent="-28575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Nesse caso, a maior parte das variações nos preços deve representar variações nos preços relativos. Portanto, teremos um grande impacto sobre a produção (AS muito achatada → </a:t>
            </a:r>
            <a:r>
              <a:rPr lang="pt-BR" sz="1900" dirty="0">
                <a:latin typeface="Symbol" panose="05050102010706020507" pitchFamily="18" charset="2"/>
                <a:cs typeface="Arial" panose="020B0604020202020204" pitchFamily="34" charset="0"/>
              </a:rPr>
              <a:t>a</a:t>
            </a:r>
            <a:r>
              <a:rPr lang="pt-BR" sz="1900" dirty="0">
                <a:latin typeface="Arial" panose="020B0604020202020204" pitchFamily="34" charset="0"/>
                <a:cs typeface="Arial" panose="020B0604020202020204" pitchFamily="34" charset="0"/>
              </a:rPr>
              <a:t> relativamente grande).</a:t>
            </a:r>
          </a:p>
        </p:txBody>
      </p:sp>
    </p:spTree>
    <p:extLst>
      <p:ext uri="{BB962C8B-B14F-4D97-AF65-F5344CB8AC3E}">
        <p14:creationId xmlns:p14="http://schemas.microsoft.com/office/powerpoint/2010/main" val="1224271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anim calcmode="lin" valueType="num">
                                      <p:cBhvr additive="base">
                                        <p:cTn id="1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3" end="3"/>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2">
                                            <p:txEl>
                                              <p:pRg st="5" end="5"/>
                                            </p:txEl>
                                          </p:spTgt>
                                        </p:tgtEl>
                                        <p:attrNameLst>
                                          <p:attrName>style.visibility</p:attrName>
                                        </p:attrNameLst>
                                      </p:cBhvr>
                                      <p:to>
                                        <p:strVal val="visible"/>
                                      </p:to>
                                    </p:set>
                                    <p:anim calcmode="lin" valueType="num">
                                      <p:cBhvr additive="base">
                                        <p:cTn id="1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8" end="8"/>
                                            </p:txEl>
                                          </p:spTgt>
                                        </p:tgtEl>
                                        <p:attrNameLst>
                                          <p:attrName>style.visibility</p:attrName>
                                        </p:attrNameLst>
                                      </p:cBhvr>
                                      <p:to>
                                        <p:strVal val="visible"/>
                                      </p:to>
                                    </p:set>
                                    <p:anim calcmode="lin" valueType="num">
                                      <p:cBhvr additive="base">
                                        <p:cTn id="23"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
                                            <p:txEl>
                                              <p:pRg st="10" end="10"/>
                                            </p:txEl>
                                          </p:spTgt>
                                        </p:tgtEl>
                                        <p:attrNameLst>
                                          <p:attrName>style.visibility</p:attrName>
                                        </p:attrNameLst>
                                      </p:cBhvr>
                                      <p:to>
                                        <p:strVal val="visible"/>
                                      </p:to>
                                    </p:set>
                                    <p:anim calcmode="lin" valueType="num">
                                      <p:cBhvr additive="base">
                                        <p:cTn id="27"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2D3F3302-1830-4FFF-9D1C-C5A00CE1C876}"/>
              </a:ext>
            </a:extLst>
          </p:cNvPr>
          <p:cNvSpPr txBox="1"/>
          <p:nvPr/>
        </p:nvSpPr>
        <p:spPr>
          <a:xfrm>
            <a:off x="179512" y="123478"/>
            <a:ext cx="8784976" cy="2308324"/>
          </a:xfrm>
          <a:prstGeom prst="rect">
            <a:avLst/>
          </a:prstGeom>
          <a:noFill/>
        </p:spPr>
        <p:txBody>
          <a:bodyPr wrap="square" rtlCol="0">
            <a:spAutoFit/>
          </a:bodyPr>
          <a:lstStyle/>
          <a:p>
            <a:pPr marL="285750" indent="-285750" algn="just">
              <a:buFont typeface="Wingdings" panose="05000000000000000000" pitchFamily="2" charset="2"/>
              <a:buChar char="§"/>
            </a:pPr>
            <a:r>
              <a:rPr lang="pt-BR" sz="2000" b="1" dirty="0">
                <a:solidFill>
                  <a:srgbClr val="000000"/>
                </a:solidFill>
                <a:latin typeface="Arial" panose="020B0604020202020204" pitchFamily="34" charset="0"/>
                <a:cs typeface="Arial" panose="020B0604020202020204" pitchFamily="34" charset="0"/>
              </a:rPr>
              <a:t>Logo, segundo o modelo de informação imperfeita de Lucas, países com AD mais instável têm curva de oferta agregada relativamente mais inclinada, pois nesse caso os produtores interpretarão boa parte da variação de seus preços como sendo uma variação do nível geral de preços. </a:t>
            </a:r>
          </a:p>
          <a:p>
            <a:pPr marL="285750" indent="-285750" algn="just">
              <a:buFont typeface="Wingdings" panose="05000000000000000000" pitchFamily="2" charset="2"/>
              <a:buChar char="§"/>
            </a:pPr>
            <a:endParaRPr lang="pt-BR" sz="400" b="1" dirty="0">
              <a:solidFill>
                <a:srgbClr val="00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1" dirty="0">
                <a:solidFill>
                  <a:srgbClr val="000000"/>
                </a:solidFill>
                <a:latin typeface="Arial" panose="020B0604020202020204" pitchFamily="34" charset="0"/>
                <a:cs typeface="Arial" panose="020B0604020202020204" pitchFamily="34" charset="0"/>
              </a:rPr>
              <a:t>Nesse caso, variações da AD provocam menores oscilações no produto e maiores oscilações no nível de preços.</a:t>
            </a:r>
            <a:endParaRPr lang="pt-BR" sz="2000" b="1" dirty="0"/>
          </a:p>
        </p:txBody>
      </p:sp>
    </p:spTree>
    <p:extLst>
      <p:ext uri="{BB962C8B-B14F-4D97-AF65-F5344CB8AC3E}">
        <p14:creationId xmlns:p14="http://schemas.microsoft.com/office/powerpoint/2010/main" val="1514828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F074723-5087-4642-B0EC-C024E7502205}"/>
              </a:ext>
            </a:extLst>
          </p:cNvPr>
          <p:cNvSpPr/>
          <p:nvPr/>
        </p:nvSpPr>
        <p:spPr>
          <a:xfrm>
            <a:off x="179512" y="51470"/>
            <a:ext cx="8856984" cy="163121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1)</a:t>
            </a:r>
            <a:r>
              <a:rPr lang="pt-BR" sz="2000" dirty="0">
                <a:solidFill>
                  <a:srgbClr val="000000"/>
                </a:solidFill>
                <a:latin typeface="Arial" panose="020B0604020202020204" pitchFamily="34" charset="0"/>
                <a:cs typeface="Arial" panose="020B0604020202020204" pitchFamily="34" charset="0"/>
              </a:rPr>
              <a:t> Considere um Modelo Novo </a:t>
            </a:r>
            <a:r>
              <a:rPr lang="pt-BR" sz="2000" dirty="0" err="1">
                <a:solidFill>
                  <a:srgbClr val="000000"/>
                </a:solidFill>
                <a:latin typeface="Arial" panose="020B0604020202020204" pitchFamily="34" charset="0"/>
                <a:cs typeface="Arial" panose="020B0604020202020204" pitchFamily="34" charset="0"/>
              </a:rPr>
              <a:t>Keynesiano</a:t>
            </a:r>
            <a:r>
              <a:rPr lang="pt-BR" sz="2000" dirty="0">
                <a:solidFill>
                  <a:srgbClr val="000000"/>
                </a:solidFill>
                <a:latin typeface="Arial" panose="020B0604020202020204" pitchFamily="34" charset="0"/>
                <a:cs typeface="Arial" panose="020B0604020202020204" pitchFamily="34" charset="0"/>
              </a:rPr>
              <a:t> de expectativas racionais, em que os agentes usam eficientemente toda a informação disponível para efetuar suas decisões. Então, em qualquer circunstância, uma política monetária expansionista perfeitamente antecipada não conseguirá afetar o PIB real da economia. </a:t>
            </a:r>
          </a:p>
        </p:txBody>
      </p:sp>
      <p:sp>
        <p:nvSpPr>
          <p:cNvPr id="3" name="CaixaDeTexto 2">
            <a:extLst>
              <a:ext uri="{FF2B5EF4-FFF2-40B4-BE49-F238E27FC236}">
                <a16:creationId xmlns:a16="http://schemas.microsoft.com/office/drawing/2014/main" id="{5A44DF42-F2FB-4C29-9889-5626A3FF916F}"/>
              </a:ext>
            </a:extLst>
          </p:cNvPr>
          <p:cNvSpPr txBox="1"/>
          <p:nvPr/>
        </p:nvSpPr>
        <p:spPr>
          <a:xfrm>
            <a:off x="2820048" y="1277358"/>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a:t>
            </a:r>
          </a:p>
        </p:txBody>
      </p:sp>
      <p:sp>
        <p:nvSpPr>
          <p:cNvPr id="4" name="Espaço Reservado para Conteúdo 2">
            <a:extLst>
              <a:ext uri="{FF2B5EF4-FFF2-40B4-BE49-F238E27FC236}">
                <a16:creationId xmlns:a16="http://schemas.microsoft.com/office/drawing/2014/main" id="{B7D6E322-EBB5-4477-A7BB-C07332937445}"/>
              </a:ext>
            </a:extLst>
          </p:cNvPr>
          <p:cNvSpPr txBox="1">
            <a:spLocks noChangeArrowheads="1"/>
          </p:cNvSpPr>
          <p:nvPr/>
        </p:nvSpPr>
        <p:spPr>
          <a:xfrm>
            <a:off x="35496" y="1676796"/>
            <a:ext cx="8856985" cy="4351338"/>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1000"/>
              <a:buFont typeface="Wingdings" panose="05000000000000000000" pitchFamily="2" charset="2"/>
              <a:buChar char="§"/>
            </a:pPr>
            <a:r>
              <a:rPr lang="pt-BR" altLang="pt-BR" sz="2100" b="1" dirty="0">
                <a:latin typeface="Arial" panose="020B0604020202020204" pitchFamily="34" charset="0"/>
                <a:cs typeface="Arial" panose="020B0604020202020204" pitchFamily="34" charset="0"/>
              </a:rPr>
              <a:t>Novos Keynesianos </a:t>
            </a:r>
            <a:r>
              <a:rPr lang="pt-BR" altLang="pt-BR" sz="2100" b="1" dirty="0">
                <a:latin typeface="Calibri" panose="020F0502020204030204" pitchFamily="34" charset="0"/>
                <a:cs typeface="Calibri" panose="020F0502020204030204" pitchFamily="34" charset="0"/>
              </a:rPr>
              <a:t>→ </a:t>
            </a:r>
            <a:r>
              <a:rPr lang="pt-BR" altLang="pt-BR" sz="2100" dirty="0">
                <a:latin typeface="Arial" panose="020B0604020202020204" pitchFamily="34" charset="0"/>
                <a:cs typeface="Arial" panose="020B0604020202020204" pitchFamily="34" charset="0"/>
              </a:rPr>
              <a:t>Modelos econômicos </a:t>
            </a:r>
            <a:r>
              <a:rPr lang="pt-BR" altLang="pt-BR" sz="2100" dirty="0" err="1">
                <a:latin typeface="Arial" panose="020B0604020202020204" pitchFamily="34" charset="0"/>
                <a:cs typeface="Arial" panose="020B0604020202020204" pitchFamily="34" charset="0"/>
              </a:rPr>
              <a:t>microfundamentados</a:t>
            </a:r>
            <a:r>
              <a:rPr lang="pt-BR" altLang="pt-BR" sz="2100" dirty="0">
                <a:latin typeface="Arial" panose="020B0604020202020204" pitchFamily="34" charset="0"/>
                <a:cs typeface="Arial" panose="020B0604020202020204" pitchFamily="34" charset="0"/>
              </a:rPr>
              <a:t>, com agentes econômicos racionais e otimizadores. Entretanto:</a:t>
            </a:r>
          </a:p>
          <a:p>
            <a:pPr lvl="1" algn="just">
              <a:buClrTx/>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Os mercados não são concorrenciais perfeitos.</a:t>
            </a:r>
          </a:p>
          <a:p>
            <a:pPr lvl="1" algn="just">
              <a:buClrTx/>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Existe rigidez de preços.</a:t>
            </a:r>
          </a:p>
          <a:p>
            <a:pPr lvl="1" algn="just">
              <a:buClrTx/>
              <a:buSzPct val="101000"/>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Existem problemas informacionais. </a:t>
            </a:r>
          </a:p>
        </p:txBody>
      </p:sp>
      <p:sp>
        <p:nvSpPr>
          <p:cNvPr id="6" name="CaixaDeTexto 5">
            <a:extLst>
              <a:ext uri="{FF2B5EF4-FFF2-40B4-BE49-F238E27FC236}">
                <a16:creationId xmlns:a16="http://schemas.microsoft.com/office/drawing/2014/main" id="{AE624E61-7BEB-49CB-BBBC-D2CFE1299B4C}"/>
              </a:ext>
            </a:extLst>
          </p:cNvPr>
          <p:cNvSpPr txBox="1"/>
          <p:nvPr/>
        </p:nvSpPr>
        <p:spPr>
          <a:xfrm>
            <a:off x="198304" y="3435846"/>
            <a:ext cx="8694176" cy="1708160"/>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Observe então que, caso exista um ajustamento lento dos preços (eles não sejam perfeitamente flexíveis), seja por problemas de coordenação, custos de menu,..., mesmo uma política monetária antecipada pelos agentes econômicos terá efeitos reais, ou seja, provocará alterações nas variáveis reais.</a:t>
            </a:r>
          </a:p>
        </p:txBody>
      </p:sp>
    </p:spTree>
    <p:extLst>
      <p:ext uri="{BB962C8B-B14F-4D97-AF65-F5344CB8AC3E}">
        <p14:creationId xmlns:p14="http://schemas.microsoft.com/office/powerpoint/2010/main" val="3337258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729A2942-F47E-4488-827F-5B3E9E7254D9}"/>
              </a:ext>
            </a:extLst>
          </p:cNvPr>
          <p:cNvSpPr/>
          <p:nvPr/>
        </p:nvSpPr>
        <p:spPr>
          <a:xfrm>
            <a:off x="107504" y="81662"/>
            <a:ext cx="8856984" cy="1015663"/>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De acordo com a Teoria do Passeio Aleatório do PIB, choques de ofertas são transitórios e menos frequentes, enquanto choques de demanda são permanentes e mais comuns. </a:t>
            </a:r>
          </a:p>
        </p:txBody>
      </p:sp>
      <p:sp>
        <p:nvSpPr>
          <p:cNvPr id="3" name="CaixaDeTexto 2">
            <a:extLst>
              <a:ext uri="{FF2B5EF4-FFF2-40B4-BE49-F238E27FC236}">
                <a16:creationId xmlns:a16="http://schemas.microsoft.com/office/drawing/2014/main" id="{B375E9C6-F822-45A2-975E-8FE0AD031086}"/>
              </a:ext>
            </a:extLst>
          </p:cNvPr>
          <p:cNvSpPr txBox="1"/>
          <p:nvPr/>
        </p:nvSpPr>
        <p:spPr>
          <a:xfrm>
            <a:off x="3491880" y="722194"/>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C4A94C7B-C1AD-4224-9178-8457EC06EFCE}"/>
              </a:ext>
            </a:extLst>
          </p:cNvPr>
          <p:cNvSpPr txBox="1"/>
          <p:nvPr/>
        </p:nvSpPr>
        <p:spPr>
          <a:xfrm>
            <a:off x="107504" y="1089774"/>
            <a:ext cx="8832286" cy="3570208"/>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 modelo que podemos chamar de convencional, o ciclo econômico é apresentado como flutuações do PIB em torno de uma reta de tendência suave. Nesse caso, presume-se que choques de demanda agregada sejam a causa principal dessas flutuações transitórias.</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Passeio Aleatório do PIB (</a:t>
            </a:r>
            <a:r>
              <a:rPr lang="pt-BR" sz="2000" dirty="0">
                <a:latin typeface="Arial" panose="020B0604020202020204" pitchFamily="34" charset="0"/>
                <a:cs typeface="Arial" panose="020B0604020202020204" pitchFamily="34" charset="0"/>
              </a:rPr>
              <a:t>Charles Nelson e Charles </a:t>
            </a:r>
            <a:r>
              <a:rPr lang="pt-BR" sz="2000" dirty="0" err="1">
                <a:latin typeface="Arial" panose="020B0604020202020204" pitchFamily="34" charset="0"/>
                <a:cs typeface="Arial" panose="020B0604020202020204" pitchFamily="34" charset="0"/>
              </a:rPr>
              <a:t>Plosser</a:t>
            </a:r>
            <a:r>
              <a:rPr lang="pt-BR" sz="2000" dirty="0">
                <a:latin typeface="Arial" panose="020B0604020202020204" pitchFamily="34" charset="0"/>
                <a:cs typeface="Arial" panose="020B0604020202020204" pitchFamily="34" charset="0"/>
              </a:rPr>
              <a:t> (1982)): com expectativas racionais, somente choques (não antecipados) teriam efeito sobre o produto. Assim, o PIB seguiria um comportamento do tipo “passeio aleatório”. </a:t>
            </a: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Segundo Nelson e </a:t>
            </a:r>
            <a:r>
              <a:rPr lang="pt-BR" sz="2000" dirty="0" err="1">
                <a:latin typeface="Arial" panose="020B0604020202020204" pitchFamily="34" charset="0"/>
                <a:cs typeface="Arial" panose="020B0604020202020204" pitchFamily="34" charset="0"/>
              </a:rPr>
              <a:t>Plosser</a:t>
            </a:r>
            <a:r>
              <a:rPr lang="pt-BR" sz="2000" dirty="0">
                <a:latin typeface="Arial" panose="020B0604020202020204" pitchFamily="34" charset="0"/>
                <a:cs typeface="Arial" panose="020B0604020202020204" pitchFamily="34" charset="0"/>
              </a:rPr>
              <a:t> os choques de demanda agregada seriam temporários e menos importantes que os choques de oferta, que podem ser permanentes (efeito mais prolongado, mais persistente).</a:t>
            </a:r>
          </a:p>
        </p:txBody>
      </p:sp>
    </p:spTree>
    <p:extLst>
      <p:ext uri="{BB962C8B-B14F-4D97-AF65-F5344CB8AC3E}">
        <p14:creationId xmlns:p14="http://schemas.microsoft.com/office/powerpoint/2010/main" val="2961201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5B59F9D6-1E3D-4A0F-9AEF-DE7ECB54993C}"/>
              </a:ext>
            </a:extLst>
          </p:cNvPr>
          <p:cNvSpPr/>
          <p:nvPr/>
        </p:nvSpPr>
        <p:spPr>
          <a:xfrm>
            <a:off x="179512" y="49718"/>
            <a:ext cx="8856984" cy="1323439"/>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 </a:t>
            </a:r>
            <a:r>
              <a:rPr lang="pt-BR" sz="2000" dirty="0">
                <a:solidFill>
                  <a:srgbClr val="000000"/>
                </a:solidFill>
                <a:latin typeface="Arial" panose="020B0604020202020204" pitchFamily="34" charset="0"/>
                <a:cs typeface="Arial" panose="020B0604020202020204" pitchFamily="34" charset="0"/>
              </a:rPr>
              <a:t>Em termos de queda do produto real, o custo de uma política econômica crível de redução da taxa de inflação é maior quando os agentes econômicos formam expectativas racionais do que quando formam expectativas adaptativas. </a:t>
            </a:r>
          </a:p>
        </p:txBody>
      </p:sp>
      <p:sp>
        <p:nvSpPr>
          <p:cNvPr id="3" name="CaixaDeTexto 2">
            <a:extLst>
              <a:ext uri="{FF2B5EF4-FFF2-40B4-BE49-F238E27FC236}">
                <a16:creationId xmlns:a16="http://schemas.microsoft.com/office/drawing/2014/main" id="{857A50BD-2E72-4DD3-AE48-702FB6408C53}"/>
              </a:ext>
            </a:extLst>
          </p:cNvPr>
          <p:cNvSpPr txBox="1"/>
          <p:nvPr/>
        </p:nvSpPr>
        <p:spPr>
          <a:xfrm>
            <a:off x="3108080" y="987574"/>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F</a:t>
            </a:r>
          </a:p>
        </p:txBody>
      </p:sp>
      <p:sp>
        <p:nvSpPr>
          <p:cNvPr id="4" name="Retângulo 3">
            <a:extLst>
              <a:ext uri="{FF2B5EF4-FFF2-40B4-BE49-F238E27FC236}">
                <a16:creationId xmlns:a16="http://schemas.microsoft.com/office/drawing/2014/main" id="{D5FB0F21-0F1B-41C3-B7C2-2BF26BB7A40A}"/>
              </a:ext>
            </a:extLst>
          </p:cNvPr>
          <p:cNvSpPr/>
          <p:nvPr/>
        </p:nvSpPr>
        <p:spPr>
          <a:xfrm>
            <a:off x="35496" y="1419622"/>
            <a:ext cx="8928992" cy="1384995"/>
          </a:xfrm>
          <a:prstGeom prst="rect">
            <a:avLst/>
          </a:prstGeom>
        </p:spPr>
        <p:txBody>
          <a:bodyPr wrap="square">
            <a:spAutoFit/>
          </a:bodyPr>
          <a:lstStyle/>
          <a:p>
            <a:pPr marL="422275" indent="-285750" algn="just">
              <a:spcBef>
                <a:spcPct val="20000"/>
              </a:spcBef>
              <a:buSzPct val="55000"/>
              <a:buFont typeface="Wingdings" pitchFamily="2" charset="2"/>
              <a:buChar char="n"/>
              <a:defRPr/>
            </a:pPr>
            <a:r>
              <a:rPr lang="pt-BR" sz="2100" kern="0" dirty="0">
                <a:latin typeface="Arial" panose="020B0604020202020204" pitchFamily="34" charset="0"/>
                <a:cs typeface="Arial" panose="020B0604020202020204" pitchFamily="34" charset="0"/>
              </a:rPr>
              <a:t>Conforme vimos, com expectativas formadas racionalmente (comportamento </a:t>
            </a:r>
            <a:r>
              <a:rPr lang="pt-BR" sz="2100" i="1" kern="0" dirty="0" err="1">
                <a:latin typeface="Arial" panose="020B0604020202020204" pitchFamily="34" charset="0"/>
                <a:cs typeface="Arial" panose="020B0604020202020204" pitchFamily="34" charset="0"/>
              </a:rPr>
              <a:t>forward-looking</a:t>
            </a:r>
            <a:r>
              <a:rPr lang="pt-BR" sz="2100" kern="0" dirty="0">
                <a:latin typeface="Arial" panose="020B0604020202020204" pitchFamily="34" charset="0"/>
                <a:cs typeface="Arial" panose="020B0604020202020204" pitchFamily="34" charset="0"/>
              </a:rPr>
              <a:t>), uma política crível de desinflação  terá um custo menor em termos de queda no produto, por conta do efeito sobre a expectativa de inflação. </a:t>
            </a:r>
          </a:p>
        </p:txBody>
      </p:sp>
    </p:spTree>
    <p:extLst>
      <p:ext uri="{BB962C8B-B14F-4D97-AF65-F5344CB8AC3E}">
        <p14:creationId xmlns:p14="http://schemas.microsoft.com/office/powerpoint/2010/main" val="32687045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23B0913-06B2-4B62-8AB9-5FB7085324C7}"/>
              </a:ext>
            </a:extLst>
          </p:cNvPr>
          <p:cNvSpPr/>
          <p:nvPr/>
        </p:nvSpPr>
        <p:spPr>
          <a:xfrm>
            <a:off x="179512" y="496731"/>
            <a:ext cx="8784976" cy="4523291"/>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3" name="Object 6">
            <a:extLst>
              <a:ext uri="{FF2B5EF4-FFF2-40B4-BE49-F238E27FC236}">
                <a16:creationId xmlns:a16="http://schemas.microsoft.com/office/drawing/2014/main" id="{7302845C-4323-41C9-A4F8-2DE89A744DC9}"/>
              </a:ext>
            </a:extLst>
          </p:cNvPr>
          <p:cNvGraphicFramePr>
            <a:graphicFrameLocks noChangeAspect="1"/>
          </p:cNvGraphicFramePr>
          <p:nvPr>
            <p:extLst>
              <p:ext uri="{D42A27DB-BD31-4B8C-83A1-F6EECF244321}">
                <p14:modId xmlns:p14="http://schemas.microsoft.com/office/powerpoint/2010/main" val="736945872"/>
              </p:ext>
            </p:extLst>
          </p:nvPr>
        </p:nvGraphicFramePr>
        <p:xfrm>
          <a:off x="3435176" y="3887392"/>
          <a:ext cx="400210" cy="432309"/>
        </p:xfrm>
        <a:graphic>
          <a:graphicData uri="http://schemas.openxmlformats.org/presentationml/2006/ole">
            <mc:AlternateContent xmlns:mc="http://schemas.openxmlformats.org/markup-compatibility/2006">
              <mc:Choice xmlns:v="urn:schemas-microsoft-com:vml" Requires="v">
                <p:oleObj name="Equation" r:id="rId2" imgW="177480" imgH="203040" progId="Equation.3">
                  <p:embed/>
                </p:oleObj>
              </mc:Choice>
              <mc:Fallback>
                <p:oleObj name="Equation" r:id="rId2" imgW="177480" imgH="203040" progId="Equation.3">
                  <p:embed/>
                  <p:pic>
                    <p:nvPicPr>
                      <p:cNvPr id="3" name="Object 6">
                        <a:extLst>
                          <a:ext uri="{FF2B5EF4-FFF2-40B4-BE49-F238E27FC236}">
                            <a16:creationId xmlns:a16="http://schemas.microsoft.com/office/drawing/2014/main" id="{5F79B62C-54E8-4802-8CC1-2EF5382D520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35176" y="3887392"/>
                        <a:ext cx="400210" cy="4323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 name="Line 7">
            <a:extLst>
              <a:ext uri="{FF2B5EF4-FFF2-40B4-BE49-F238E27FC236}">
                <a16:creationId xmlns:a16="http://schemas.microsoft.com/office/drawing/2014/main" id="{A0E9DCD4-63A6-4F9C-8506-AD9A4BC2579C}"/>
              </a:ext>
            </a:extLst>
          </p:cNvPr>
          <p:cNvSpPr>
            <a:spLocks noChangeShapeType="1"/>
          </p:cNvSpPr>
          <p:nvPr/>
        </p:nvSpPr>
        <p:spPr bwMode="auto">
          <a:xfrm flipV="1">
            <a:off x="1390818" y="700171"/>
            <a:ext cx="0" cy="3119408"/>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8">
            <a:extLst>
              <a:ext uri="{FF2B5EF4-FFF2-40B4-BE49-F238E27FC236}">
                <a16:creationId xmlns:a16="http://schemas.microsoft.com/office/drawing/2014/main" id="{162DEB46-96E0-49EF-A035-DAF234059B28}"/>
              </a:ext>
            </a:extLst>
          </p:cNvPr>
          <p:cNvSpPr>
            <a:spLocks noChangeShapeType="1"/>
          </p:cNvSpPr>
          <p:nvPr/>
        </p:nvSpPr>
        <p:spPr bwMode="auto">
          <a:xfrm>
            <a:off x="1390818" y="3819579"/>
            <a:ext cx="5519315"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9">
            <a:extLst>
              <a:ext uri="{FF2B5EF4-FFF2-40B4-BE49-F238E27FC236}">
                <a16:creationId xmlns:a16="http://schemas.microsoft.com/office/drawing/2014/main" id="{99CA722F-C1D9-43B5-9DC8-CCDD1CBAF81B}"/>
              </a:ext>
            </a:extLst>
          </p:cNvPr>
          <p:cNvSpPr>
            <a:spLocks noChangeShapeType="1"/>
          </p:cNvSpPr>
          <p:nvPr/>
        </p:nvSpPr>
        <p:spPr bwMode="auto">
          <a:xfrm>
            <a:off x="2179292" y="971424"/>
            <a:ext cx="3727330" cy="3526288"/>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7" name="Object 13">
            <a:extLst>
              <a:ext uri="{FF2B5EF4-FFF2-40B4-BE49-F238E27FC236}">
                <a16:creationId xmlns:a16="http://schemas.microsoft.com/office/drawing/2014/main" id="{4CD857ED-AE8C-453C-9B7A-EF8964493C25}"/>
              </a:ext>
            </a:extLst>
          </p:cNvPr>
          <p:cNvGraphicFramePr>
            <a:graphicFrameLocks noChangeAspect="1"/>
          </p:cNvGraphicFramePr>
          <p:nvPr>
            <p:extLst>
              <p:ext uri="{D42A27DB-BD31-4B8C-83A1-F6EECF244321}">
                <p14:modId xmlns:p14="http://schemas.microsoft.com/office/powerpoint/2010/main" val="259952923"/>
              </p:ext>
            </p:extLst>
          </p:nvPr>
        </p:nvGraphicFramePr>
        <p:xfrm>
          <a:off x="338133" y="2101228"/>
          <a:ext cx="997539" cy="408292"/>
        </p:xfrm>
        <a:graphic>
          <a:graphicData uri="http://schemas.openxmlformats.org/presentationml/2006/ole">
            <mc:AlternateContent xmlns:mc="http://schemas.openxmlformats.org/markup-compatibility/2006">
              <mc:Choice xmlns:v="urn:schemas-microsoft-com:vml" Requires="v">
                <p:oleObj name="Equation" r:id="rId4" imgW="558720" imgH="241200" progId="Equation.DSMT4">
                  <p:embed/>
                </p:oleObj>
              </mc:Choice>
              <mc:Fallback>
                <p:oleObj name="Equation" r:id="rId4" imgW="558720" imgH="241200" progId="Equation.DSMT4">
                  <p:embed/>
                  <p:pic>
                    <p:nvPicPr>
                      <p:cNvPr id="7" name="Object 13">
                        <a:extLst>
                          <a:ext uri="{FF2B5EF4-FFF2-40B4-BE49-F238E27FC236}">
                            <a16:creationId xmlns:a16="http://schemas.microsoft.com/office/drawing/2014/main" id="{F69E2FD0-0A8C-4DED-BCEB-A6452C70D0A7}"/>
                          </a:ext>
                        </a:extLst>
                      </p:cNvPr>
                      <p:cNvPicPr>
                        <a:picLocks noChangeAspect="1" noChangeArrowheads="1"/>
                      </p:cNvPicPr>
                      <p:nvPr/>
                    </p:nvPicPr>
                    <p:blipFill>
                      <a:blip r:embed="rId5"/>
                      <a:srcRect/>
                      <a:stretch>
                        <a:fillRect/>
                      </a:stretch>
                    </p:blipFill>
                    <p:spPr bwMode="auto">
                      <a:xfrm>
                        <a:off x="338133" y="2101228"/>
                        <a:ext cx="997539" cy="408292"/>
                      </a:xfrm>
                      <a:prstGeom prst="rect">
                        <a:avLst/>
                      </a:prstGeom>
                      <a:noFill/>
                      <a:ln>
                        <a:noFill/>
                      </a:ln>
                      <a:effectLst/>
                    </p:spPr>
                  </p:pic>
                </p:oleObj>
              </mc:Fallback>
            </mc:AlternateContent>
          </a:graphicData>
        </a:graphic>
      </p:graphicFrame>
      <p:graphicFrame>
        <p:nvGraphicFramePr>
          <p:cNvPr id="8" name="Object 17">
            <a:extLst>
              <a:ext uri="{FF2B5EF4-FFF2-40B4-BE49-F238E27FC236}">
                <a16:creationId xmlns:a16="http://schemas.microsoft.com/office/drawing/2014/main" id="{E3C9E303-EE82-4737-8EC1-1804E63EACA2}"/>
              </a:ext>
            </a:extLst>
          </p:cNvPr>
          <p:cNvGraphicFramePr>
            <a:graphicFrameLocks noChangeAspect="1"/>
          </p:cNvGraphicFramePr>
          <p:nvPr>
            <p:extLst>
              <p:ext uri="{D42A27DB-BD31-4B8C-83A1-F6EECF244321}">
                <p14:modId xmlns:p14="http://schemas.microsoft.com/office/powerpoint/2010/main" val="1803587169"/>
              </p:ext>
            </p:extLst>
          </p:nvPr>
        </p:nvGraphicFramePr>
        <p:xfrm>
          <a:off x="5950034" y="4162467"/>
          <a:ext cx="2602859" cy="495885"/>
        </p:xfrm>
        <a:graphic>
          <a:graphicData uri="http://schemas.openxmlformats.org/presentationml/2006/ole">
            <mc:AlternateContent xmlns:mc="http://schemas.openxmlformats.org/markup-compatibility/2006">
              <mc:Choice xmlns:v="urn:schemas-microsoft-com:vml" Requires="v">
                <p:oleObj name="Equation" r:id="rId6" imgW="1257120" imgH="279360" progId="Equation.DSMT4">
                  <p:embed/>
                </p:oleObj>
              </mc:Choice>
              <mc:Fallback>
                <p:oleObj name="Equation" r:id="rId6" imgW="1257120" imgH="279360" progId="Equation.DSMT4">
                  <p:embed/>
                  <p:pic>
                    <p:nvPicPr>
                      <p:cNvPr id="8" name="Object 17">
                        <a:extLst>
                          <a:ext uri="{FF2B5EF4-FFF2-40B4-BE49-F238E27FC236}">
                            <a16:creationId xmlns:a16="http://schemas.microsoft.com/office/drawing/2014/main" id="{E9130947-6706-4456-B799-1DD54ABB8E0B}"/>
                          </a:ext>
                        </a:extLst>
                      </p:cNvPr>
                      <p:cNvPicPr>
                        <a:picLocks noChangeAspect="1" noChangeArrowheads="1"/>
                      </p:cNvPicPr>
                      <p:nvPr/>
                    </p:nvPicPr>
                    <p:blipFill>
                      <a:blip r:embed="rId7"/>
                      <a:srcRect/>
                      <a:stretch>
                        <a:fillRect/>
                      </a:stretch>
                    </p:blipFill>
                    <p:spPr bwMode="auto">
                      <a:xfrm>
                        <a:off x="5950034" y="4162467"/>
                        <a:ext cx="2602859" cy="495885"/>
                      </a:xfrm>
                      <a:prstGeom prst="rect">
                        <a:avLst/>
                      </a:prstGeom>
                      <a:noFill/>
                      <a:ln>
                        <a:noFill/>
                      </a:ln>
                      <a:effectLst/>
                    </p:spPr>
                  </p:pic>
                </p:oleObj>
              </mc:Fallback>
            </mc:AlternateContent>
          </a:graphicData>
        </a:graphic>
      </p:graphicFrame>
      <p:sp>
        <p:nvSpPr>
          <p:cNvPr id="9" name="Line 20">
            <a:extLst>
              <a:ext uri="{FF2B5EF4-FFF2-40B4-BE49-F238E27FC236}">
                <a16:creationId xmlns:a16="http://schemas.microsoft.com/office/drawing/2014/main" id="{D6CF1E29-0CFE-4A69-A89C-EBFF77078538}"/>
              </a:ext>
            </a:extLst>
          </p:cNvPr>
          <p:cNvSpPr>
            <a:spLocks noChangeShapeType="1"/>
          </p:cNvSpPr>
          <p:nvPr/>
        </p:nvSpPr>
        <p:spPr bwMode="auto">
          <a:xfrm flipV="1">
            <a:off x="3612880" y="971424"/>
            <a:ext cx="0" cy="2848156"/>
          </a:xfrm>
          <a:prstGeom prst="line">
            <a:avLst/>
          </a:prstGeom>
          <a:noFill/>
          <a:ln w="28575">
            <a:solidFill>
              <a:srgbClr val="000000"/>
            </a:solidFill>
            <a:prstDash val="lg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0" name="Line 24">
            <a:extLst>
              <a:ext uri="{FF2B5EF4-FFF2-40B4-BE49-F238E27FC236}">
                <a16:creationId xmlns:a16="http://schemas.microsoft.com/office/drawing/2014/main" id="{2591465B-53C9-430C-B97A-A9A707565F40}"/>
              </a:ext>
            </a:extLst>
          </p:cNvPr>
          <p:cNvSpPr>
            <a:spLocks noChangeShapeType="1"/>
          </p:cNvSpPr>
          <p:nvPr/>
        </p:nvSpPr>
        <p:spPr bwMode="auto">
          <a:xfrm flipH="1">
            <a:off x="1390818" y="2327688"/>
            <a:ext cx="143358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1" name="Line 25">
            <a:extLst>
              <a:ext uri="{FF2B5EF4-FFF2-40B4-BE49-F238E27FC236}">
                <a16:creationId xmlns:a16="http://schemas.microsoft.com/office/drawing/2014/main" id="{215D5D97-8BB6-4480-864E-7361BC62C2D1}"/>
              </a:ext>
            </a:extLst>
          </p:cNvPr>
          <p:cNvSpPr>
            <a:spLocks noChangeShapeType="1"/>
          </p:cNvSpPr>
          <p:nvPr/>
        </p:nvSpPr>
        <p:spPr bwMode="auto">
          <a:xfrm>
            <a:off x="2824407" y="2327688"/>
            <a:ext cx="78847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2" name="Oval 33">
            <a:extLst>
              <a:ext uri="{FF2B5EF4-FFF2-40B4-BE49-F238E27FC236}">
                <a16:creationId xmlns:a16="http://schemas.microsoft.com/office/drawing/2014/main" id="{B511A418-5CE5-4D3D-B779-94E1576CD13E}"/>
              </a:ext>
            </a:extLst>
          </p:cNvPr>
          <p:cNvSpPr>
            <a:spLocks noChangeArrowheads="1"/>
          </p:cNvSpPr>
          <p:nvPr/>
        </p:nvSpPr>
        <p:spPr bwMode="auto">
          <a:xfrm>
            <a:off x="3541201" y="2259875"/>
            <a:ext cx="143359" cy="135626"/>
          </a:xfrm>
          <a:prstGeom prst="ellipse">
            <a:avLst/>
          </a:prstGeom>
          <a:solidFill>
            <a:srgbClr val="00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sp>
        <p:nvSpPr>
          <p:cNvPr id="13" name="Text Box 51">
            <a:extLst>
              <a:ext uri="{FF2B5EF4-FFF2-40B4-BE49-F238E27FC236}">
                <a16:creationId xmlns:a16="http://schemas.microsoft.com/office/drawing/2014/main" id="{E28059B6-ABE4-4250-82C4-E2AA2CDE35F3}"/>
              </a:ext>
            </a:extLst>
          </p:cNvPr>
          <p:cNvSpPr txBox="1">
            <a:spLocks noChangeArrowheads="1"/>
          </p:cNvSpPr>
          <p:nvPr/>
        </p:nvSpPr>
        <p:spPr bwMode="auto">
          <a:xfrm>
            <a:off x="6838454" y="3628855"/>
            <a:ext cx="286718" cy="461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sz="2800" b="1">
                <a:solidFill>
                  <a:srgbClr val="000000"/>
                </a:solidFill>
              </a:rPr>
              <a:t>u</a:t>
            </a:r>
          </a:p>
        </p:txBody>
      </p:sp>
      <p:sp>
        <p:nvSpPr>
          <p:cNvPr id="14" name="Text Box 52">
            <a:extLst>
              <a:ext uri="{FF2B5EF4-FFF2-40B4-BE49-F238E27FC236}">
                <a16:creationId xmlns:a16="http://schemas.microsoft.com/office/drawing/2014/main" id="{99409AA0-8F4A-4434-ADC5-CB8292355775}"/>
              </a:ext>
            </a:extLst>
          </p:cNvPr>
          <p:cNvSpPr txBox="1">
            <a:spLocks noChangeArrowheads="1"/>
          </p:cNvSpPr>
          <p:nvPr/>
        </p:nvSpPr>
        <p:spPr bwMode="auto">
          <a:xfrm>
            <a:off x="960742" y="496731"/>
            <a:ext cx="286718" cy="4619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sz="2800" b="1">
                <a:solidFill>
                  <a:srgbClr val="000000"/>
                </a:solidFill>
                <a:latin typeface="Symbol" panose="05050102010706020507" pitchFamily="18" charset="2"/>
              </a:rPr>
              <a:t>p</a:t>
            </a:r>
          </a:p>
        </p:txBody>
      </p:sp>
      <p:sp>
        <p:nvSpPr>
          <p:cNvPr id="15" name="Título 1">
            <a:extLst>
              <a:ext uri="{FF2B5EF4-FFF2-40B4-BE49-F238E27FC236}">
                <a16:creationId xmlns:a16="http://schemas.microsoft.com/office/drawing/2014/main" id="{54CFF3D9-F812-4925-88EF-356A60F47E9D}"/>
              </a:ext>
            </a:extLst>
          </p:cNvPr>
          <p:cNvSpPr txBox="1">
            <a:spLocks/>
          </p:cNvSpPr>
          <p:nvPr/>
        </p:nvSpPr>
        <p:spPr bwMode="auto">
          <a:xfrm>
            <a:off x="1078766" y="-153108"/>
            <a:ext cx="7669698" cy="881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sz="4400" kern="1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w Cen MT" pitchFamily="34" charset="0"/>
              </a:defRPr>
            </a:lvl2pPr>
            <a:lvl3pPr algn="l" rtl="0" eaLnBrk="0" fontAlgn="base" hangingPunct="0">
              <a:spcBef>
                <a:spcPct val="0"/>
              </a:spcBef>
              <a:spcAft>
                <a:spcPct val="0"/>
              </a:spcAft>
              <a:defRPr sz="4400">
                <a:solidFill>
                  <a:schemeClr val="tx2"/>
                </a:solidFill>
                <a:latin typeface="Tw Cen MT" pitchFamily="34" charset="0"/>
              </a:defRPr>
            </a:lvl3pPr>
            <a:lvl4pPr algn="l" rtl="0" eaLnBrk="0" fontAlgn="base" hangingPunct="0">
              <a:spcBef>
                <a:spcPct val="0"/>
              </a:spcBef>
              <a:spcAft>
                <a:spcPct val="0"/>
              </a:spcAft>
              <a:defRPr sz="4400">
                <a:solidFill>
                  <a:schemeClr val="tx2"/>
                </a:solidFill>
                <a:latin typeface="Tw Cen MT" pitchFamily="34" charset="0"/>
              </a:defRPr>
            </a:lvl4pPr>
            <a:lvl5pPr algn="l" rtl="0" eaLnBrk="0" fontAlgn="base" hangingPunct="0">
              <a:spcBef>
                <a:spcPct val="0"/>
              </a:spcBef>
              <a:spcAft>
                <a:spcPct val="0"/>
              </a:spcAft>
              <a:defRPr sz="4400">
                <a:solidFill>
                  <a:schemeClr val="tx2"/>
                </a:solidFill>
                <a:latin typeface="Tw Cen MT" pitchFamily="34" charset="0"/>
              </a:defRPr>
            </a:lvl5pPr>
            <a:lvl6pPr marL="457200" algn="l" rtl="0" fontAlgn="base">
              <a:spcBef>
                <a:spcPct val="0"/>
              </a:spcBef>
              <a:spcAft>
                <a:spcPct val="0"/>
              </a:spcAft>
              <a:defRPr sz="4400">
                <a:solidFill>
                  <a:schemeClr val="tx2"/>
                </a:solidFill>
                <a:latin typeface="Tw Cen MT" pitchFamily="34" charset="0"/>
              </a:defRPr>
            </a:lvl6pPr>
            <a:lvl7pPr marL="914400" algn="l" rtl="0" fontAlgn="base">
              <a:spcBef>
                <a:spcPct val="0"/>
              </a:spcBef>
              <a:spcAft>
                <a:spcPct val="0"/>
              </a:spcAft>
              <a:defRPr sz="4400">
                <a:solidFill>
                  <a:schemeClr val="tx2"/>
                </a:solidFill>
                <a:latin typeface="Tw Cen MT" pitchFamily="34" charset="0"/>
              </a:defRPr>
            </a:lvl7pPr>
            <a:lvl8pPr marL="1371600" algn="l" rtl="0" fontAlgn="base">
              <a:spcBef>
                <a:spcPct val="0"/>
              </a:spcBef>
              <a:spcAft>
                <a:spcPct val="0"/>
              </a:spcAft>
              <a:defRPr sz="4400">
                <a:solidFill>
                  <a:schemeClr val="tx2"/>
                </a:solidFill>
                <a:latin typeface="Tw Cen MT" pitchFamily="34" charset="0"/>
              </a:defRPr>
            </a:lvl8pPr>
            <a:lvl9pPr marL="1828800" algn="l" rtl="0" fontAlgn="base">
              <a:spcBef>
                <a:spcPct val="0"/>
              </a:spcBef>
              <a:spcAft>
                <a:spcPct val="0"/>
              </a:spcAft>
              <a:defRPr sz="4400">
                <a:solidFill>
                  <a:schemeClr val="tx2"/>
                </a:solidFill>
                <a:latin typeface="Tw Cen MT" pitchFamily="34" charset="0"/>
              </a:defRPr>
            </a:lvl9pPr>
          </a:lstStyle>
          <a:p>
            <a:pPr algn="r" eaLnBrk="1" hangingPunct="1"/>
            <a:r>
              <a:rPr lang="pt-BR" altLang="en-US" sz="2400" b="1" dirty="0">
                <a:solidFill>
                  <a:schemeClr val="tx1"/>
                </a:solidFill>
              </a:rPr>
              <a:t>Um Exemplo</a:t>
            </a:r>
          </a:p>
        </p:txBody>
      </p:sp>
      <p:grpSp>
        <p:nvGrpSpPr>
          <p:cNvPr id="16" name="Grupo 16">
            <a:extLst>
              <a:ext uri="{FF2B5EF4-FFF2-40B4-BE49-F238E27FC236}">
                <a16:creationId xmlns:a16="http://schemas.microsoft.com/office/drawing/2014/main" id="{D114BCE0-923B-4BD6-A801-252389C1BD4F}"/>
              </a:ext>
            </a:extLst>
          </p:cNvPr>
          <p:cNvGrpSpPr/>
          <p:nvPr/>
        </p:nvGrpSpPr>
        <p:grpSpPr>
          <a:xfrm>
            <a:off x="251520" y="630321"/>
            <a:ext cx="8496944" cy="4389701"/>
            <a:chOff x="38100" y="1822217"/>
            <a:chExt cx="9032817" cy="4932596"/>
          </a:xfrm>
        </p:grpSpPr>
        <p:grpSp>
          <p:nvGrpSpPr>
            <p:cNvPr id="17" name="Grupo 17">
              <a:extLst>
                <a:ext uri="{FF2B5EF4-FFF2-40B4-BE49-F238E27FC236}">
                  <a16:creationId xmlns:a16="http://schemas.microsoft.com/office/drawing/2014/main" id="{2A1B1843-2625-4692-B5C7-690A219CC4FB}"/>
                </a:ext>
              </a:extLst>
            </p:cNvPr>
            <p:cNvGrpSpPr/>
            <p:nvPr/>
          </p:nvGrpSpPr>
          <p:grpSpPr>
            <a:xfrm>
              <a:off x="38100" y="1822217"/>
              <a:ext cx="9032817" cy="4932596"/>
              <a:chOff x="38100" y="1822217"/>
              <a:chExt cx="9032817" cy="4932596"/>
            </a:xfrm>
          </p:grpSpPr>
          <p:cxnSp>
            <p:nvCxnSpPr>
              <p:cNvPr id="20" name="Conector de seta reta 20">
                <a:extLst>
                  <a:ext uri="{FF2B5EF4-FFF2-40B4-BE49-F238E27FC236}">
                    <a16:creationId xmlns:a16="http://schemas.microsoft.com/office/drawing/2014/main" id="{C03FFB5C-08E1-48C4-B616-0FCD9D576C01}"/>
                  </a:ext>
                </a:extLst>
              </p:cNvPr>
              <p:cNvCxnSpPr/>
              <p:nvPr/>
            </p:nvCxnSpPr>
            <p:spPr>
              <a:xfrm>
                <a:off x="3591059" y="3848635"/>
                <a:ext cx="0" cy="206062"/>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21" name="Conector de seta reta 21">
                <a:extLst>
                  <a:ext uri="{FF2B5EF4-FFF2-40B4-BE49-F238E27FC236}">
                    <a16:creationId xmlns:a16="http://schemas.microsoft.com/office/drawing/2014/main" id="{A8569405-6BB5-4F68-9112-DED0B4C5CDBD}"/>
                  </a:ext>
                </a:extLst>
              </p:cNvPr>
              <p:cNvCxnSpPr/>
              <p:nvPr/>
            </p:nvCxnSpPr>
            <p:spPr>
              <a:xfrm>
                <a:off x="3601791" y="4267200"/>
                <a:ext cx="0" cy="206062"/>
              </a:xfrm>
              <a:prstGeom prst="straightConnector1">
                <a:avLst/>
              </a:prstGeom>
              <a:ln w="38100">
                <a:solidFill>
                  <a:srgbClr val="FF0000"/>
                </a:solidFill>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22" name="Line 11">
                <a:extLst>
                  <a:ext uri="{FF2B5EF4-FFF2-40B4-BE49-F238E27FC236}">
                    <a16:creationId xmlns:a16="http://schemas.microsoft.com/office/drawing/2014/main" id="{053FE02D-A2D4-4F67-A4B7-4338927A7863}"/>
                  </a:ext>
                </a:extLst>
              </p:cNvPr>
              <p:cNvSpPr>
                <a:spLocks noChangeShapeType="1"/>
              </p:cNvSpPr>
              <p:nvPr/>
            </p:nvSpPr>
            <p:spPr bwMode="auto">
              <a:xfrm>
                <a:off x="1752600" y="2743200"/>
                <a:ext cx="3581400" cy="3581400"/>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23" name="Object 15">
                <a:extLst>
                  <a:ext uri="{FF2B5EF4-FFF2-40B4-BE49-F238E27FC236}">
                    <a16:creationId xmlns:a16="http://schemas.microsoft.com/office/drawing/2014/main" id="{03DCFCFA-F909-4118-A6E4-A73677255A5A}"/>
                  </a:ext>
                </a:extLst>
              </p:cNvPr>
              <p:cNvGraphicFramePr>
                <a:graphicFrameLocks noChangeAspect="1"/>
              </p:cNvGraphicFramePr>
              <p:nvPr>
                <p:extLst>
                  <p:ext uri="{D42A27DB-BD31-4B8C-83A1-F6EECF244321}">
                    <p14:modId xmlns:p14="http://schemas.microsoft.com/office/powerpoint/2010/main" val="781816169"/>
                  </p:ext>
                </p:extLst>
              </p:nvPr>
            </p:nvGraphicFramePr>
            <p:xfrm>
              <a:off x="5097462" y="6248400"/>
              <a:ext cx="3055938" cy="506413"/>
            </p:xfrm>
            <a:graphic>
              <a:graphicData uri="http://schemas.openxmlformats.org/presentationml/2006/ole">
                <mc:AlternateContent xmlns:mc="http://schemas.openxmlformats.org/markup-compatibility/2006">
                  <mc:Choice xmlns:v="urn:schemas-microsoft-com:vml" Requires="v">
                    <p:oleObj name="Equation" r:id="rId8" imgW="1473120" imgH="279360" progId="Equation.DSMT4">
                      <p:embed/>
                    </p:oleObj>
                  </mc:Choice>
                  <mc:Fallback>
                    <p:oleObj name="Equation" r:id="rId8" imgW="1473120" imgH="279360" progId="Equation.DSMT4">
                      <p:embed/>
                      <p:pic>
                        <p:nvPicPr>
                          <p:cNvPr id="23" name="Object 15">
                            <a:extLst>
                              <a:ext uri="{FF2B5EF4-FFF2-40B4-BE49-F238E27FC236}">
                                <a16:creationId xmlns:a16="http://schemas.microsoft.com/office/drawing/2014/main" id="{3125F477-1AE0-45C6-9B6A-4F36726D511E}"/>
                              </a:ext>
                            </a:extLst>
                          </p:cNvPr>
                          <p:cNvPicPr>
                            <a:picLocks noChangeAspect="1" noChangeArrowheads="1"/>
                          </p:cNvPicPr>
                          <p:nvPr/>
                        </p:nvPicPr>
                        <p:blipFill>
                          <a:blip r:embed="rId9"/>
                          <a:srcRect/>
                          <a:stretch>
                            <a:fillRect/>
                          </a:stretch>
                        </p:blipFill>
                        <p:spPr bwMode="auto">
                          <a:xfrm>
                            <a:off x="5097462" y="6248400"/>
                            <a:ext cx="3055938" cy="506413"/>
                          </a:xfrm>
                          <a:prstGeom prst="rect">
                            <a:avLst/>
                          </a:prstGeom>
                          <a:noFill/>
                          <a:ln>
                            <a:noFill/>
                          </a:ln>
                          <a:effectLst/>
                        </p:spPr>
                      </p:pic>
                    </p:oleObj>
                  </mc:Fallback>
                </mc:AlternateContent>
              </a:graphicData>
            </a:graphic>
          </p:graphicFrame>
          <p:sp>
            <p:nvSpPr>
              <p:cNvPr id="24" name="Oval 31">
                <a:extLst>
                  <a:ext uri="{FF2B5EF4-FFF2-40B4-BE49-F238E27FC236}">
                    <a16:creationId xmlns:a16="http://schemas.microsoft.com/office/drawing/2014/main" id="{AAF42C00-0DDB-48C0-A7AE-2EA9B1EEF8ED}"/>
                  </a:ext>
                </a:extLst>
              </p:cNvPr>
              <p:cNvSpPr>
                <a:spLocks noChangeArrowheads="1"/>
              </p:cNvSpPr>
              <p:nvPr/>
            </p:nvSpPr>
            <p:spPr bwMode="auto">
              <a:xfrm>
                <a:off x="3535250" y="4495800"/>
                <a:ext cx="152400" cy="152400"/>
              </a:xfrm>
              <a:prstGeom prst="ellipse">
                <a:avLst/>
              </a:prstGeom>
              <a:solidFill>
                <a:srgbClr val="000000"/>
              </a:solidFill>
              <a:ln w="9525">
                <a:solidFill>
                  <a:schemeClr val="tx1"/>
                </a:solidFill>
                <a:round/>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p>
            </p:txBody>
          </p:sp>
          <p:graphicFrame>
            <p:nvGraphicFramePr>
              <p:cNvPr id="25" name="Object 48">
                <a:extLst>
                  <a:ext uri="{FF2B5EF4-FFF2-40B4-BE49-F238E27FC236}">
                    <a16:creationId xmlns:a16="http://schemas.microsoft.com/office/drawing/2014/main" id="{E88158C6-F5D9-4686-A036-CD9716DD5F9C}"/>
                  </a:ext>
                </a:extLst>
              </p:cNvPr>
              <p:cNvGraphicFramePr>
                <a:graphicFrameLocks noChangeAspect="1"/>
              </p:cNvGraphicFramePr>
              <p:nvPr>
                <p:extLst>
                  <p:ext uri="{D42A27DB-BD31-4B8C-83A1-F6EECF244321}">
                    <p14:modId xmlns:p14="http://schemas.microsoft.com/office/powerpoint/2010/main" val="660348879"/>
                  </p:ext>
                </p:extLst>
              </p:nvPr>
            </p:nvGraphicFramePr>
            <p:xfrm>
              <a:off x="38100" y="4267200"/>
              <a:ext cx="1181100" cy="457200"/>
            </p:xfrm>
            <a:graphic>
              <a:graphicData uri="http://schemas.openxmlformats.org/presentationml/2006/ole">
                <mc:AlternateContent xmlns:mc="http://schemas.openxmlformats.org/markup-compatibility/2006">
                  <mc:Choice xmlns:v="urn:schemas-microsoft-com:vml" Requires="v">
                    <p:oleObj name="Equation" r:id="rId10" imgW="622080" imgH="241200" progId="Equation.DSMT4">
                      <p:embed/>
                    </p:oleObj>
                  </mc:Choice>
                  <mc:Fallback>
                    <p:oleObj name="Equation" r:id="rId10" imgW="622080" imgH="241200" progId="Equation.DSMT4">
                      <p:embed/>
                      <p:pic>
                        <p:nvPicPr>
                          <p:cNvPr id="25" name="Object 48">
                            <a:extLst>
                              <a:ext uri="{FF2B5EF4-FFF2-40B4-BE49-F238E27FC236}">
                                <a16:creationId xmlns:a16="http://schemas.microsoft.com/office/drawing/2014/main" id="{7C8C48CE-AC63-4725-B42A-76C04288E931}"/>
                              </a:ext>
                            </a:extLst>
                          </p:cNvPr>
                          <p:cNvPicPr>
                            <a:picLocks noGrp="1" noChangeAspect="1" noChangeArrowheads="1"/>
                          </p:cNvPicPr>
                          <p:nvPr/>
                        </p:nvPicPr>
                        <p:blipFill>
                          <a:blip r:embed="rId11"/>
                          <a:srcRect/>
                          <a:stretch>
                            <a:fillRect/>
                          </a:stretch>
                        </p:blipFill>
                        <p:spPr bwMode="auto">
                          <a:xfrm>
                            <a:off x="38100" y="4267200"/>
                            <a:ext cx="1181100" cy="457200"/>
                          </a:xfrm>
                          <a:prstGeom prst="rect">
                            <a:avLst/>
                          </a:prstGeom>
                          <a:noFill/>
                          <a:ln>
                            <a:noFill/>
                          </a:ln>
                          <a:effectLst/>
                        </p:spPr>
                      </p:pic>
                    </p:oleObj>
                  </mc:Fallback>
                </mc:AlternateContent>
              </a:graphicData>
            </a:graphic>
          </p:graphicFrame>
          <p:sp>
            <p:nvSpPr>
              <p:cNvPr id="26" name="CaixaDeTexto 25">
                <a:extLst>
                  <a:ext uri="{FF2B5EF4-FFF2-40B4-BE49-F238E27FC236}">
                    <a16:creationId xmlns:a16="http://schemas.microsoft.com/office/drawing/2014/main" id="{F8EBF395-14B8-480C-A745-86E2AE037AF8}"/>
                  </a:ext>
                </a:extLst>
              </p:cNvPr>
              <p:cNvSpPr txBox="1"/>
              <p:nvPr/>
            </p:nvSpPr>
            <p:spPr>
              <a:xfrm>
                <a:off x="4041717" y="1822217"/>
                <a:ext cx="5029200" cy="1971292"/>
              </a:xfrm>
              <a:prstGeom prst="rect">
                <a:avLst/>
              </a:prstGeom>
              <a:solidFill>
                <a:schemeClr val="accent4">
                  <a:lumMod val="20000"/>
                  <a:lumOff val="80000"/>
                </a:schemeClr>
              </a:solidFill>
              <a:ln>
                <a:solidFill>
                  <a:srgbClr val="C00000"/>
                </a:solidFill>
              </a:ln>
            </p:spPr>
            <p:txBody>
              <a:bodyPr wrap="square" rtlCol="0">
                <a:spAutoFit/>
              </a:bodyPr>
              <a:lstStyle/>
              <a:p>
                <a:pPr algn="just"/>
                <a:r>
                  <a:rPr lang="pt-BR" dirty="0">
                    <a:solidFill>
                      <a:srgbClr val="C00000"/>
                    </a:solidFill>
                  </a:rPr>
                  <a:t>Logo, uma política crível de combate à inflação pode fazer com que a inflação caia sem que a taxa de desemprego aumente, desde que as expectativas sejam formadas racionalmente (</a:t>
                </a:r>
                <a:r>
                  <a:rPr lang="pt-BR" i="1" dirty="0" err="1">
                    <a:solidFill>
                      <a:srgbClr val="C00000"/>
                    </a:solidFill>
                  </a:rPr>
                  <a:t>forward</a:t>
                </a:r>
                <a:r>
                  <a:rPr lang="pt-BR" i="1" dirty="0">
                    <a:solidFill>
                      <a:srgbClr val="C00000"/>
                    </a:solidFill>
                  </a:rPr>
                  <a:t> </a:t>
                </a:r>
                <a:r>
                  <a:rPr lang="pt-BR" i="1" dirty="0" err="1">
                    <a:solidFill>
                      <a:srgbClr val="C00000"/>
                    </a:solidFill>
                  </a:rPr>
                  <a:t>looking</a:t>
                </a:r>
                <a:r>
                  <a:rPr lang="pt-BR" dirty="0">
                    <a:solidFill>
                      <a:srgbClr val="C00000"/>
                    </a:solidFill>
                  </a:rPr>
                  <a:t>) e que P e w sejam flexíveis. </a:t>
                </a:r>
              </a:p>
            </p:txBody>
          </p:sp>
          <p:cxnSp>
            <p:nvCxnSpPr>
              <p:cNvPr id="27" name="Conector de seta reta 27">
                <a:extLst>
                  <a:ext uri="{FF2B5EF4-FFF2-40B4-BE49-F238E27FC236}">
                    <a16:creationId xmlns:a16="http://schemas.microsoft.com/office/drawing/2014/main" id="{1A071566-D50A-4340-AE9B-700D5A9F5AC4}"/>
                  </a:ext>
                </a:extLst>
              </p:cNvPr>
              <p:cNvCxnSpPr/>
              <p:nvPr/>
            </p:nvCxnSpPr>
            <p:spPr>
              <a:xfrm flipH="1">
                <a:off x="3763850" y="3800058"/>
                <a:ext cx="998270" cy="673204"/>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grpSp>
        <p:sp>
          <p:nvSpPr>
            <p:cNvPr id="18" name="Line 24">
              <a:extLst>
                <a:ext uri="{FF2B5EF4-FFF2-40B4-BE49-F238E27FC236}">
                  <a16:creationId xmlns:a16="http://schemas.microsoft.com/office/drawing/2014/main" id="{758CC5CB-7339-4DF4-A28D-C448754B6C02}"/>
                </a:ext>
              </a:extLst>
            </p:cNvPr>
            <p:cNvSpPr>
              <a:spLocks noChangeShapeType="1"/>
            </p:cNvSpPr>
            <p:nvPr/>
          </p:nvSpPr>
          <p:spPr bwMode="auto">
            <a:xfrm flipH="1">
              <a:off x="1219200" y="4572000"/>
              <a:ext cx="15240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19" name="Line 25">
              <a:extLst>
                <a:ext uri="{FF2B5EF4-FFF2-40B4-BE49-F238E27FC236}">
                  <a16:creationId xmlns:a16="http://schemas.microsoft.com/office/drawing/2014/main" id="{5B92A9BE-DA88-4559-863C-820A9AB57525}"/>
                </a:ext>
              </a:extLst>
            </p:cNvPr>
            <p:cNvSpPr>
              <a:spLocks noChangeShapeType="1"/>
            </p:cNvSpPr>
            <p:nvPr/>
          </p:nvSpPr>
          <p:spPr bwMode="auto">
            <a:xfrm>
              <a:off x="2743200" y="4572000"/>
              <a:ext cx="838200"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pSp>
    </p:spTree>
    <p:extLst>
      <p:ext uri="{BB962C8B-B14F-4D97-AF65-F5344CB8AC3E}">
        <p14:creationId xmlns:p14="http://schemas.microsoft.com/office/powerpoint/2010/main" val="3958637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9C3774F-E687-4920-A26E-0B5D47F3341E}"/>
              </a:ext>
            </a:extLst>
          </p:cNvPr>
          <p:cNvSpPr/>
          <p:nvPr/>
        </p:nvSpPr>
        <p:spPr>
          <a:xfrm>
            <a:off x="179512" y="49718"/>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a:t>
            </a:r>
            <a:r>
              <a:rPr lang="pt-BR" sz="2000" dirty="0">
                <a:solidFill>
                  <a:srgbClr val="000000"/>
                </a:solidFill>
                <a:latin typeface="Arial" panose="020B0604020202020204" pitchFamily="34" charset="0"/>
                <a:cs typeface="Arial" panose="020B0604020202020204" pitchFamily="34" charset="0"/>
              </a:rPr>
              <a:t> Nos Modelos Novos </a:t>
            </a:r>
            <a:r>
              <a:rPr lang="pt-BR" sz="2000" dirty="0" err="1">
                <a:solidFill>
                  <a:srgbClr val="000000"/>
                </a:solidFill>
                <a:latin typeface="Arial" panose="020B0604020202020204" pitchFamily="34" charset="0"/>
                <a:cs typeface="Arial" panose="020B0604020202020204" pitchFamily="34" charset="0"/>
              </a:rPr>
              <a:t>Keynesianos</a:t>
            </a:r>
            <a:r>
              <a:rPr lang="pt-BR" sz="2000" dirty="0">
                <a:solidFill>
                  <a:srgbClr val="000000"/>
                </a:solidFill>
                <a:latin typeface="Arial" panose="020B0604020202020204" pitchFamily="34" charset="0"/>
                <a:cs typeface="Arial" panose="020B0604020202020204" pitchFamily="34" charset="0"/>
              </a:rPr>
              <a:t>, devido à rigidez de preços, a política monetária antecipada não é totalmente neutra no curto prazo. </a:t>
            </a:r>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ACDB9F29-02C7-4A1E-8B14-6CD74EC23859}"/>
              </a:ext>
            </a:extLst>
          </p:cNvPr>
          <p:cNvSpPr txBox="1"/>
          <p:nvPr/>
        </p:nvSpPr>
        <p:spPr>
          <a:xfrm>
            <a:off x="7212536" y="402218"/>
            <a:ext cx="383800"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28D57C8C-6A1D-401A-A46C-624916049913}"/>
              </a:ext>
            </a:extLst>
          </p:cNvPr>
          <p:cNvSpPr txBox="1"/>
          <p:nvPr/>
        </p:nvSpPr>
        <p:spPr>
          <a:xfrm>
            <a:off x="179512" y="843558"/>
            <a:ext cx="8712968" cy="738664"/>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Como vimos no item (1) com rigidez de preços a política monetária, mesmo quando antecipada, possui efeitos reais.</a:t>
            </a:r>
          </a:p>
        </p:txBody>
      </p:sp>
    </p:spTree>
    <p:extLst>
      <p:ext uri="{BB962C8B-B14F-4D97-AF65-F5344CB8AC3E}">
        <p14:creationId xmlns:p14="http://schemas.microsoft.com/office/powerpoint/2010/main" val="3190213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E4B77D7-1122-4DB4-8E73-759D59A9D5DD}"/>
              </a:ext>
            </a:extLst>
          </p:cNvPr>
          <p:cNvSpPr/>
          <p:nvPr/>
        </p:nvSpPr>
        <p:spPr>
          <a:xfrm>
            <a:off x="611560" y="3867894"/>
            <a:ext cx="4320480" cy="720080"/>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Retângulo 2">
            <a:extLst>
              <a:ext uri="{FF2B5EF4-FFF2-40B4-BE49-F238E27FC236}">
                <a16:creationId xmlns:a16="http://schemas.microsoft.com/office/drawing/2014/main" id="{7F8798C5-7799-4067-A624-BD79F80DECBE}"/>
              </a:ext>
            </a:extLst>
          </p:cNvPr>
          <p:cNvSpPr/>
          <p:nvPr/>
        </p:nvSpPr>
        <p:spPr>
          <a:xfrm>
            <a:off x="179512" y="51470"/>
            <a:ext cx="8784976" cy="1815882"/>
          </a:xfrm>
          <a:prstGeom prst="rect">
            <a:avLst/>
          </a:prstGeom>
        </p:spPr>
        <p:txBody>
          <a:bodyPr wrap="square">
            <a:spAutoFit/>
          </a:bodyPr>
          <a:lstStyle/>
          <a:p>
            <a:pPr algn="just"/>
            <a:r>
              <a:rPr lang="pt-BR" sz="2400" b="1" dirty="0">
                <a:solidFill>
                  <a:srgbClr val="000000"/>
                </a:solidFill>
                <a:latin typeface="Arial" panose="020B0604020202020204" pitchFamily="34" charset="0"/>
              </a:rPr>
              <a:t>7) QUESTÃO 07 - 2017 </a:t>
            </a:r>
            <a:endParaRPr lang="pt-BR" sz="2400" dirty="0">
              <a:solidFill>
                <a:srgbClr val="000000"/>
              </a:solidFill>
              <a:latin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Para avaliar as assertivas abaixo, considere que determinada economia tem a seguinte curva de Phillips: </a:t>
            </a:r>
          </a:p>
          <a:p>
            <a:pPr algn="just"/>
            <a:endParaRPr lang="pt-BR" sz="8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0) </a:t>
            </a:r>
            <a:r>
              <a:rPr lang="pt-BR" sz="2000" dirty="0">
                <a:solidFill>
                  <a:srgbClr val="000000"/>
                </a:solidFill>
                <a:latin typeface="Arial" panose="020B0604020202020204" pitchFamily="34" charset="0"/>
                <a:cs typeface="Arial" panose="020B0604020202020204" pitchFamily="34" charset="0"/>
              </a:rPr>
              <a:t>Com        , para  reduzir  a  inflação  em  8  pontos percentuais, o desemprego cíclico necessário é igual a 0,25. </a:t>
            </a:r>
          </a:p>
        </p:txBody>
      </p:sp>
      <p:graphicFrame>
        <p:nvGraphicFramePr>
          <p:cNvPr id="4" name="Object 3">
            <a:extLst>
              <a:ext uri="{FF2B5EF4-FFF2-40B4-BE49-F238E27FC236}">
                <a16:creationId xmlns:a16="http://schemas.microsoft.com/office/drawing/2014/main" id="{0115D594-2495-4BF6-A07F-0B050C04F768}"/>
              </a:ext>
            </a:extLst>
          </p:cNvPr>
          <p:cNvGraphicFramePr>
            <a:graphicFrameLocks noChangeAspect="1"/>
          </p:cNvGraphicFramePr>
          <p:nvPr>
            <p:extLst>
              <p:ext uri="{D42A27DB-BD31-4B8C-83A1-F6EECF244321}">
                <p14:modId xmlns:p14="http://schemas.microsoft.com/office/powerpoint/2010/main" val="286569765"/>
              </p:ext>
            </p:extLst>
          </p:nvPr>
        </p:nvGraphicFramePr>
        <p:xfrm>
          <a:off x="3995937" y="673241"/>
          <a:ext cx="3528392" cy="512464"/>
        </p:xfrm>
        <a:graphic>
          <a:graphicData uri="http://schemas.openxmlformats.org/presentationml/2006/ole">
            <mc:AlternateContent xmlns:mc="http://schemas.openxmlformats.org/markup-compatibility/2006">
              <mc:Choice xmlns:v="urn:schemas-microsoft-com:vml" Requires="v">
                <p:oleObj name="Equation" r:id="rId2" imgW="1790640" imgH="253800" progId="Equation.DSMT4">
                  <p:embed/>
                </p:oleObj>
              </mc:Choice>
              <mc:Fallback>
                <p:oleObj name="Equation" r:id="rId2" imgW="1790640" imgH="253800" progId="Equation.DSMT4">
                  <p:embed/>
                  <p:pic>
                    <p:nvPicPr>
                      <p:cNvPr id="3" name="Object 3"/>
                      <p:cNvPicPr>
                        <a:picLocks noChangeAspect="1" noChangeArrowheads="1"/>
                      </p:cNvPicPr>
                      <p:nvPr/>
                    </p:nvPicPr>
                    <p:blipFill>
                      <a:blip r:embed="rId3"/>
                      <a:srcRect/>
                      <a:stretch>
                        <a:fillRect/>
                      </a:stretch>
                    </p:blipFill>
                    <p:spPr bwMode="auto">
                      <a:xfrm>
                        <a:off x="3995937" y="673241"/>
                        <a:ext cx="3528392" cy="512464"/>
                      </a:xfrm>
                      <a:prstGeom prst="rect">
                        <a:avLst/>
                      </a:prstGeom>
                      <a:noFill/>
                      <a:ln>
                        <a:noFill/>
                      </a:ln>
                    </p:spPr>
                  </p:pic>
                </p:oleObj>
              </mc:Fallback>
            </mc:AlternateContent>
          </a:graphicData>
        </a:graphic>
      </p:graphicFrame>
      <p:graphicFrame>
        <p:nvGraphicFramePr>
          <p:cNvPr id="5" name="Object 3">
            <a:extLst>
              <a:ext uri="{FF2B5EF4-FFF2-40B4-BE49-F238E27FC236}">
                <a16:creationId xmlns:a16="http://schemas.microsoft.com/office/drawing/2014/main" id="{4D003A42-57CB-410F-B610-0E061B6D41CF}"/>
              </a:ext>
            </a:extLst>
          </p:cNvPr>
          <p:cNvGraphicFramePr>
            <a:graphicFrameLocks noChangeAspect="1"/>
          </p:cNvGraphicFramePr>
          <p:nvPr>
            <p:extLst>
              <p:ext uri="{D42A27DB-BD31-4B8C-83A1-F6EECF244321}">
                <p14:modId xmlns:p14="http://schemas.microsoft.com/office/powerpoint/2010/main" val="1691805738"/>
              </p:ext>
            </p:extLst>
          </p:nvPr>
        </p:nvGraphicFramePr>
        <p:xfrm>
          <a:off x="1259632" y="1152476"/>
          <a:ext cx="776288" cy="411162"/>
        </p:xfrm>
        <a:graphic>
          <a:graphicData uri="http://schemas.openxmlformats.org/presentationml/2006/ole">
            <mc:AlternateContent xmlns:mc="http://schemas.openxmlformats.org/markup-compatibility/2006">
              <mc:Choice xmlns:v="urn:schemas-microsoft-com:vml" Requires="v">
                <p:oleObj name="Equation" r:id="rId4" imgW="393480" imgH="228600" progId="Equation.DSMT4">
                  <p:embed/>
                </p:oleObj>
              </mc:Choice>
              <mc:Fallback>
                <p:oleObj name="Equation" r:id="rId4" imgW="393480" imgH="228600" progId="Equation.DSMT4">
                  <p:embed/>
                  <p:pic>
                    <p:nvPicPr>
                      <p:cNvPr id="4" name="Object 3"/>
                      <p:cNvPicPr>
                        <a:picLocks noChangeAspect="1" noChangeArrowheads="1"/>
                      </p:cNvPicPr>
                      <p:nvPr/>
                    </p:nvPicPr>
                    <p:blipFill>
                      <a:blip r:embed="rId5"/>
                      <a:srcRect/>
                      <a:stretch>
                        <a:fillRect/>
                      </a:stretch>
                    </p:blipFill>
                    <p:spPr bwMode="auto">
                      <a:xfrm>
                        <a:off x="1259632" y="1152476"/>
                        <a:ext cx="776288" cy="411162"/>
                      </a:xfrm>
                      <a:prstGeom prst="rect">
                        <a:avLst/>
                      </a:prstGeom>
                      <a:noFill/>
                      <a:ln>
                        <a:noFill/>
                      </a:ln>
                    </p:spPr>
                  </p:pic>
                </p:oleObj>
              </mc:Fallback>
            </mc:AlternateContent>
          </a:graphicData>
        </a:graphic>
      </p:graphicFrame>
      <p:sp>
        <p:nvSpPr>
          <p:cNvPr id="6" name="CaixaDeTexto 5">
            <a:extLst>
              <a:ext uri="{FF2B5EF4-FFF2-40B4-BE49-F238E27FC236}">
                <a16:creationId xmlns:a16="http://schemas.microsoft.com/office/drawing/2014/main" id="{AE074934-5269-400D-82DF-5B75772FDFE3}"/>
              </a:ext>
            </a:extLst>
          </p:cNvPr>
          <p:cNvSpPr txBox="1"/>
          <p:nvPr/>
        </p:nvSpPr>
        <p:spPr>
          <a:xfrm>
            <a:off x="5364088" y="1451560"/>
            <a:ext cx="3700805"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 (Discordância = 0,2 = 20%)</a:t>
            </a:r>
          </a:p>
        </p:txBody>
      </p:sp>
      <p:sp>
        <p:nvSpPr>
          <p:cNvPr id="7" name="CaixaDeTexto 6">
            <a:extLst>
              <a:ext uri="{FF2B5EF4-FFF2-40B4-BE49-F238E27FC236}">
                <a16:creationId xmlns:a16="http://schemas.microsoft.com/office/drawing/2014/main" id="{89046D10-4948-4865-BD9D-CD710EE98912}"/>
              </a:ext>
            </a:extLst>
          </p:cNvPr>
          <p:cNvSpPr txBox="1"/>
          <p:nvPr/>
        </p:nvSpPr>
        <p:spPr>
          <a:xfrm>
            <a:off x="179512" y="1923678"/>
            <a:ext cx="8784976" cy="1015663"/>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Primeiramente, observe que trata-se de uma curva de Phillips onde as expectativas são formadas </a:t>
            </a:r>
            <a:r>
              <a:rPr lang="pt-BR" sz="2000" dirty="0" err="1">
                <a:latin typeface="Arial" panose="020B0604020202020204" pitchFamily="34" charset="0"/>
                <a:cs typeface="Arial" panose="020B0604020202020204" pitchFamily="34" charset="0"/>
              </a:rPr>
              <a:t>adaptativamente</a:t>
            </a:r>
            <a:r>
              <a:rPr lang="pt-BR" sz="2000" dirty="0">
                <a:latin typeface="Arial" panose="020B0604020202020204" pitchFamily="34" charset="0"/>
                <a:cs typeface="Arial" panose="020B0604020202020204" pitchFamily="34" charset="0"/>
              </a:rPr>
              <a:t> (curva de Phillips </a:t>
            </a:r>
            <a:r>
              <a:rPr lang="pt-BR" sz="2000" dirty="0" err="1">
                <a:latin typeface="Arial" panose="020B0604020202020204" pitchFamily="34" charset="0"/>
                <a:cs typeface="Arial" panose="020B0604020202020204" pitchFamily="34" charset="0"/>
              </a:rPr>
              <a:t>aceleracionista</a:t>
            </a:r>
            <a:r>
              <a:rPr lang="pt-BR" sz="2000" dirty="0">
                <a:latin typeface="Arial" panose="020B0604020202020204" pitchFamily="34" charset="0"/>
                <a:cs typeface="Arial" panose="020B0604020202020204" pitchFamily="34" charset="0"/>
              </a:rPr>
              <a:t> ou versão Friedman-</a:t>
            </a:r>
            <a:r>
              <a:rPr lang="pt-BR" sz="2000" dirty="0" err="1">
                <a:latin typeface="Arial" panose="020B0604020202020204" pitchFamily="34" charset="0"/>
                <a:cs typeface="Arial" panose="020B0604020202020204" pitchFamily="34" charset="0"/>
              </a:rPr>
              <a:t>Phelps</a:t>
            </a:r>
            <a:r>
              <a:rPr lang="pt-BR" sz="2000" dirty="0">
                <a:latin typeface="Arial" panose="020B0604020202020204" pitchFamily="34" charset="0"/>
                <a:cs typeface="Arial" panose="020B0604020202020204" pitchFamily="34" charset="0"/>
              </a:rPr>
              <a:t>).</a:t>
            </a:r>
          </a:p>
        </p:txBody>
      </p:sp>
      <p:graphicFrame>
        <p:nvGraphicFramePr>
          <p:cNvPr id="8" name="Object 3">
            <a:extLst>
              <a:ext uri="{FF2B5EF4-FFF2-40B4-BE49-F238E27FC236}">
                <a16:creationId xmlns:a16="http://schemas.microsoft.com/office/drawing/2014/main" id="{444F6BBB-6BC3-45E3-9EB0-40E846403A99}"/>
              </a:ext>
            </a:extLst>
          </p:cNvPr>
          <p:cNvGraphicFramePr>
            <a:graphicFrameLocks noChangeAspect="1"/>
          </p:cNvGraphicFramePr>
          <p:nvPr>
            <p:extLst>
              <p:ext uri="{D42A27DB-BD31-4B8C-83A1-F6EECF244321}">
                <p14:modId xmlns:p14="http://schemas.microsoft.com/office/powerpoint/2010/main" val="305609716"/>
              </p:ext>
            </p:extLst>
          </p:nvPr>
        </p:nvGraphicFramePr>
        <p:xfrm>
          <a:off x="611560" y="2859782"/>
          <a:ext cx="7128792" cy="1800200"/>
        </p:xfrm>
        <a:graphic>
          <a:graphicData uri="http://schemas.openxmlformats.org/presentationml/2006/ole">
            <mc:AlternateContent xmlns:mc="http://schemas.openxmlformats.org/markup-compatibility/2006">
              <mc:Choice xmlns:v="urn:schemas-microsoft-com:vml" Requires="v">
                <p:oleObj name="Equation" r:id="rId6" imgW="1828800" imgH="457200" progId="Equation.DSMT4">
                  <p:embed/>
                </p:oleObj>
              </mc:Choice>
              <mc:Fallback>
                <p:oleObj name="Equation" r:id="rId6" imgW="1828800" imgH="457200" progId="Equation.DSMT4">
                  <p:embed/>
                  <p:pic>
                    <p:nvPicPr>
                      <p:cNvPr id="7" name="Object 3"/>
                      <p:cNvPicPr>
                        <a:picLocks noChangeAspect="1" noChangeArrowheads="1"/>
                      </p:cNvPicPr>
                      <p:nvPr/>
                    </p:nvPicPr>
                    <p:blipFill>
                      <a:blip r:embed="rId7"/>
                      <a:srcRect/>
                      <a:stretch>
                        <a:fillRect/>
                      </a:stretch>
                    </p:blipFill>
                    <p:spPr bwMode="auto">
                      <a:xfrm>
                        <a:off x="611560" y="2859782"/>
                        <a:ext cx="7128792" cy="18002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165297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p:bldP spid="7"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B666C036-9D0E-4FCE-ADC9-6A8CB9C8DC27}"/>
              </a:ext>
            </a:extLst>
          </p:cNvPr>
          <p:cNvGraphicFramePr>
            <a:graphicFrameLocks noChangeAspect="1"/>
          </p:cNvGraphicFramePr>
          <p:nvPr>
            <p:extLst>
              <p:ext uri="{D42A27DB-BD31-4B8C-83A1-F6EECF244321}">
                <p14:modId xmlns:p14="http://schemas.microsoft.com/office/powerpoint/2010/main" val="2105175164"/>
              </p:ext>
            </p:extLst>
          </p:nvPr>
        </p:nvGraphicFramePr>
        <p:xfrm>
          <a:off x="667189" y="189096"/>
          <a:ext cx="4264851" cy="669950"/>
        </p:xfrm>
        <a:graphic>
          <a:graphicData uri="http://schemas.openxmlformats.org/presentationml/2006/ole">
            <mc:AlternateContent xmlns:mc="http://schemas.openxmlformats.org/markup-compatibility/2006">
              <mc:Choice xmlns:v="urn:schemas-microsoft-com:vml" Requires="v">
                <p:oleObj name="Equation" r:id="rId2" imgW="1625400" imgH="279360" progId="Equation.DSMT4">
                  <p:embed/>
                </p:oleObj>
              </mc:Choice>
              <mc:Fallback>
                <p:oleObj name="Equation" r:id="rId2" imgW="1625400" imgH="279360" progId="Equation.DSMT4">
                  <p:embed/>
                  <p:pic>
                    <p:nvPicPr>
                      <p:cNvPr id="2" name="Object 3"/>
                      <p:cNvPicPr>
                        <a:picLocks noChangeAspect="1" noChangeArrowheads="1"/>
                      </p:cNvPicPr>
                      <p:nvPr/>
                    </p:nvPicPr>
                    <p:blipFill>
                      <a:blip r:embed="rId3"/>
                      <a:srcRect/>
                      <a:stretch>
                        <a:fillRect/>
                      </a:stretch>
                    </p:blipFill>
                    <p:spPr bwMode="auto">
                      <a:xfrm>
                        <a:off x="667189" y="189096"/>
                        <a:ext cx="4264851" cy="669950"/>
                      </a:xfrm>
                      <a:prstGeom prst="rect">
                        <a:avLst/>
                      </a:prstGeom>
                      <a:solidFill>
                        <a:schemeClr val="bg1">
                          <a:lumMod val="95000"/>
                        </a:schemeClr>
                      </a:solidFill>
                      <a:ln>
                        <a:solidFill>
                          <a:schemeClr val="tx1"/>
                        </a:solidFill>
                      </a:ln>
                    </p:spPr>
                  </p:pic>
                </p:oleObj>
              </mc:Fallback>
            </mc:AlternateContent>
          </a:graphicData>
        </a:graphic>
      </p:graphicFrame>
      <p:sp>
        <p:nvSpPr>
          <p:cNvPr id="3" name="CaixaDeTexto 2">
            <a:extLst>
              <a:ext uri="{FF2B5EF4-FFF2-40B4-BE49-F238E27FC236}">
                <a16:creationId xmlns:a16="http://schemas.microsoft.com/office/drawing/2014/main" id="{E71AA4A0-CFB9-42F5-9730-3FFC41D8C8C5}"/>
              </a:ext>
            </a:extLst>
          </p:cNvPr>
          <p:cNvSpPr txBox="1"/>
          <p:nvPr/>
        </p:nvSpPr>
        <p:spPr>
          <a:xfrm>
            <a:off x="235141" y="837168"/>
            <a:ext cx="8585331" cy="1384995"/>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Onde </a:t>
            </a:r>
            <a:r>
              <a:rPr lang="pt-BR" sz="2000" b="1" i="1" dirty="0" err="1">
                <a:latin typeface="Arial" panose="020B0604020202020204" pitchFamily="34" charset="0"/>
                <a:cs typeface="Arial" panose="020B0604020202020204" pitchFamily="34" charset="0"/>
              </a:rPr>
              <a:t>u</a:t>
            </a:r>
            <a:r>
              <a:rPr lang="pt-BR" sz="1400" b="1" i="1" dirty="0" err="1">
                <a:latin typeface="Arial" panose="020B0604020202020204" pitchFamily="34" charset="0"/>
                <a:cs typeface="Arial" panose="020B0604020202020204" pitchFamily="34" charset="0"/>
              </a:rPr>
              <a:t>n</a:t>
            </a:r>
            <a:r>
              <a:rPr lang="pt-BR" sz="2000" dirty="0">
                <a:latin typeface="Arial" panose="020B0604020202020204" pitchFamily="34" charset="0"/>
                <a:cs typeface="Arial" panose="020B0604020202020204" pitchFamily="34" charset="0"/>
              </a:rPr>
              <a:t> representa a taxa natural de desemprego, </a:t>
            </a:r>
            <a:r>
              <a:rPr lang="pt-BR" sz="2400" b="1" dirty="0" err="1">
                <a:latin typeface="Symbol" panose="05050102010706020507" pitchFamily="18" charset="2"/>
                <a:cs typeface="Arial" panose="020B0604020202020204" pitchFamily="34" charset="0"/>
              </a:rPr>
              <a:t>n</a:t>
            </a:r>
            <a:r>
              <a:rPr lang="pt-BR" sz="1400" b="1" dirty="0" err="1">
                <a:latin typeface="Arial" panose="020B0604020202020204" pitchFamily="34" charset="0"/>
                <a:cs typeface="Arial" panose="020B0604020202020204" pitchFamily="34" charset="0"/>
              </a:rPr>
              <a:t>t</a:t>
            </a:r>
            <a:r>
              <a:rPr lang="pt-BR" sz="2000" dirty="0">
                <a:latin typeface="Arial" panose="020B0604020202020204" pitchFamily="34" charset="0"/>
                <a:cs typeface="Arial" panose="020B0604020202020204" pitchFamily="34" charset="0"/>
              </a:rPr>
              <a:t> representa os choques de oferta e </a:t>
            </a:r>
            <a:r>
              <a:rPr lang="pt-BR" sz="2000" b="1" dirty="0">
                <a:latin typeface="Symbol" panose="05050102010706020507" pitchFamily="18" charset="2"/>
                <a:cs typeface="Arial" panose="020B0604020202020204" pitchFamily="34" charset="0"/>
              </a:rPr>
              <a:t>a</a:t>
            </a:r>
            <a:r>
              <a:rPr lang="pt-BR" sz="2000" dirty="0">
                <a:latin typeface="Arial" panose="020B0604020202020204" pitchFamily="34" charset="0"/>
                <a:cs typeface="Arial" panose="020B0604020202020204" pitchFamily="34" charset="0"/>
              </a:rPr>
              <a:t> é um parâmetro que mostra a sensibilidade da variação da taxa de inflação decorrente de um desvio da taxa de desemprego em relação ao seu nível natural.</a:t>
            </a:r>
          </a:p>
        </p:txBody>
      </p:sp>
      <p:sp>
        <p:nvSpPr>
          <p:cNvPr id="4" name="CaixaDeTexto 3">
            <a:extLst>
              <a:ext uri="{FF2B5EF4-FFF2-40B4-BE49-F238E27FC236}">
                <a16:creationId xmlns:a16="http://schemas.microsoft.com/office/drawing/2014/main" id="{9A8E50AD-D1D9-4970-B4A7-C94052E33D07}"/>
              </a:ext>
            </a:extLst>
          </p:cNvPr>
          <p:cNvSpPr txBox="1"/>
          <p:nvPr/>
        </p:nvSpPr>
        <p:spPr>
          <a:xfrm>
            <a:off x="235141" y="2205320"/>
            <a:ext cx="8585331" cy="1446550"/>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a:t>
            </a:r>
          </a:p>
          <a:p>
            <a:pPr marL="285750"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Uma taxa de desemprego menor que a taxa natural em 1p.p. acelera a taxa de inflação em </a:t>
            </a:r>
            <a:r>
              <a:rPr lang="pt-BR" sz="2000" dirty="0">
                <a:latin typeface="Symbol" panose="05050102010706020507" pitchFamily="18" charset="2"/>
                <a:cs typeface="Arial" panose="020B0604020202020204" pitchFamily="34" charset="0"/>
              </a:rPr>
              <a:t>a</a:t>
            </a:r>
            <a:r>
              <a:rPr lang="pt-BR" sz="2000" dirty="0">
                <a:latin typeface="Arial" panose="020B0604020202020204" pitchFamily="34" charset="0"/>
                <a:cs typeface="Arial" panose="020B0604020202020204" pitchFamily="34" charset="0"/>
              </a:rPr>
              <a:t> %.</a:t>
            </a:r>
          </a:p>
          <a:p>
            <a:pPr marL="742950" lvl="1"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 choque adverso de oferta acelera a taxa de inflação.</a:t>
            </a:r>
          </a:p>
        </p:txBody>
      </p:sp>
      <p:graphicFrame>
        <p:nvGraphicFramePr>
          <p:cNvPr id="5" name="Object 3">
            <a:extLst>
              <a:ext uri="{FF2B5EF4-FFF2-40B4-BE49-F238E27FC236}">
                <a16:creationId xmlns:a16="http://schemas.microsoft.com/office/drawing/2014/main" id="{7DFA2FB2-10B5-484B-9C9B-617FC2DFA754}"/>
              </a:ext>
            </a:extLst>
          </p:cNvPr>
          <p:cNvGraphicFramePr>
            <a:graphicFrameLocks noChangeAspect="1"/>
          </p:cNvGraphicFramePr>
          <p:nvPr>
            <p:extLst>
              <p:ext uri="{D42A27DB-BD31-4B8C-83A1-F6EECF244321}">
                <p14:modId xmlns:p14="http://schemas.microsoft.com/office/powerpoint/2010/main" val="90633034"/>
              </p:ext>
            </p:extLst>
          </p:nvPr>
        </p:nvGraphicFramePr>
        <p:xfrm>
          <a:off x="683568" y="3709024"/>
          <a:ext cx="4932228" cy="603112"/>
        </p:xfrm>
        <a:graphic>
          <a:graphicData uri="http://schemas.openxmlformats.org/presentationml/2006/ole">
            <mc:AlternateContent xmlns:mc="http://schemas.openxmlformats.org/markup-compatibility/2006">
              <mc:Choice xmlns:v="urn:schemas-microsoft-com:vml" Requires="v">
                <p:oleObj name="Equation" r:id="rId4" imgW="2044440" imgH="253800" progId="Equation.DSMT4">
                  <p:embed/>
                </p:oleObj>
              </mc:Choice>
              <mc:Fallback>
                <p:oleObj name="Equation" r:id="rId4" imgW="2044440" imgH="253800" progId="Equation.DSMT4">
                  <p:embed/>
                  <p:pic>
                    <p:nvPicPr>
                      <p:cNvPr id="5" name="Object 3"/>
                      <p:cNvPicPr>
                        <a:picLocks noChangeAspect="1" noChangeArrowheads="1"/>
                      </p:cNvPicPr>
                      <p:nvPr/>
                    </p:nvPicPr>
                    <p:blipFill>
                      <a:blip r:embed="rId5"/>
                      <a:srcRect/>
                      <a:stretch>
                        <a:fillRect/>
                      </a:stretch>
                    </p:blipFill>
                    <p:spPr bwMode="auto">
                      <a:xfrm>
                        <a:off x="683568" y="3709024"/>
                        <a:ext cx="4932228" cy="603112"/>
                      </a:xfrm>
                      <a:prstGeom prst="rect">
                        <a:avLst/>
                      </a:prstGeom>
                      <a:solidFill>
                        <a:schemeClr val="bg1">
                          <a:lumMod val="95000"/>
                        </a:schemeClr>
                      </a:solidFill>
                      <a:ln>
                        <a:solidFill>
                          <a:schemeClr val="tx1"/>
                        </a:solidFill>
                      </a:ln>
                    </p:spPr>
                  </p:pic>
                </p:oleObj>
              </mc:Fallback>
            </mc:AlternateContent>
          </a:graphicData>
        </a:graphic>
      </p:graphicFrame>
      <p:sp>
        <p:nvSpPr>
          <p:cNvPr id="6" name="CaixaDeTexto 5">
            <a:extLst>
              <a:ext uri="{FF2B5EF4-FFF2-40B4-BE49-F238E27FC236}">
                <a16:creationId xmlns:a16="http://schemas.microsoft.com/office/drawing/2014/main" id="{9BB4F2BC-D00F-4498-9B54-6A8536766B54}"/>
              </a:ext>
            </a:extLst>
          </p:cNvPr>
          <p:cNvSpPr txBox="1"/>
          <p:nvPr/>
        </p:nvSpPr>
        <p:spPr>
          <a:xfrm>
            <a:off x="235141" y="4384144"/>
            <a:ext cx="8585331" cy="707886"/>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Para cada ponto percentual de desemprego acima do nível natural a taxa de inflação diminui 0,4 </a:t>
            </a:r>
            <a:r>
              <a:rPr lang="pt-BR" sz="2000" dirty="0" err="1">
                <a:latin typeface="Arial" panose="020B0604020202020204" pitchFamily="34" charset="0"/>
                <a:cs typeface="Arial" panose="020B0604020202020204" pitchFamily="34" charset="0"/>
              </a:rPr>
              <a:t>p.p</a:t>
            </a:r>
            <a:r>
              <a:rPr lang="pt-BR" sz="2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51278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descr="Divot">
            <a:extLst>
              <a:ext uri="{FF2B5EF4-FFF2-40B4-BE49-F238E27FC236}">
                <a16:creationId xmlns:a16="http://schemas.microsoft.com/office/drawing/2014/main" id="{8CD1650C-4FD5-4849-90CF-A8830C4FD04F}"/>
              </a:ext>
            </a:extLst>
          </p:cNvPr>
          <p:cNvSpPr>
            <a:spLocks noChangeArrowheads="1"/>
          </p:cNvSpPr>
          <p:nvPr/>
        </p:nvSpPr>
        <p:spPr bwMode="auto">
          <a:xfrm>
            <a:off x="1652532" y="1405863"/>
            <a:ext cx="5548139" cy="1684220"/>
          </a:xfrm>
          <a:prstGeom prst="rect">
            <a:avLst/>
          </a:prstGeom>
          <a:solidFill>
            <a:schemeClr val="bg1">
              <a:lumMod val="95000"/>
            </a:schemeClr>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3" name="Text Box 8">
            <a:extLst>
              <a:ext uri="{FF2B5EF4-FFF2-40B4-BE49-F238E27FC236}">
                <a16:creationId xmlns:a16="http://schemas.microsoft.com/office/drawing/2014/main" id="{C04233B8-09EF-40D5-B598-3DB9B9964E0D}"/>
              </a:ext>
            </a:extLst>
          </p:cNvPr>
          <p:cNvSpPr txBox="1">
            <a:spLocks noChangeArrowheads="1"/>
          </p:cNvSpPr>
          <p:nvPr/>
        </p:nvSpPr>
        <p:spPr bwMode="auto">
          <a:xfrm>
            <a:off x="107504" y="186256"/>
            <a:ext cx="8792243"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marL="342900" indent="-342900" algn="just" eaLnBrk="1" hangingPunct="1">
              <a:spcBef>
                <a:spcPct val="50000"/>
              </a:spcBef>
              <a:buFont typeface="Wingdings" panose="05000000000000000000" pitchFamily="2" charset="2"/>
              <a:buChar char="§"/>
            </a:pPr>
            <a:r>
              <a:rPr lang="en-US" altLang="en-US" sz="2000" dirty="0">
                <a:latin typeface="Arial" panose="020B0604020202020204" pitchFamily="34" charset="0"/>
                <a:cs typeface="Arial" panose="020B0604020202020204" pitchFamily="34" charset="0"/>
              </a:rPr>
              <a:t>A  </a:t>
            </a:r>
            <a:r>
              <a:rPr lang="en-US" altLang="en-US" sz="2000" dirty="0" err="1">
                <a:latin typeface="Arial" panose="020B0604020202020204" pitchFamily="34" charset="0"/>
                <a:cs typeface="Arial" panose="020B0604020202020204" pitchFamily="34" charset="0"/>
              </a:rPr>
              <a:t>curva</a:t>
            </a:r>
            <a:r>
              <a:rPr lang="en-US" altLang="en-US" sz="2000" dirty="0">
                <a:latin typeface="Arial" panose="020B0604020202020204" pitchFamily="34" charset="0"/>
                <a:cs typeface="Arial" panose="020B0604020202020204" pitchFamily="34" charset="0"/>
              </a:rPr>
              <a:t>  de  </a:t>
            </a:r>
            <a:r>
              <a:rPr lang="en-US" altLang="en-US" sz="2000" dirty="0" err="1">
                <a:latin typeface="Arial" panose="020B0604020202020204" pitchFamily="34" charset="0"/>
                <a:cs typeface="Arial" panose="020B0604020202020204" pitchFamily="34" charset="0"/>
              </a:rPr>
              <a:t>demanda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agregada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capta</a:t>
            </a:r>
            <a:r>
              <a:rPr lang="en-US" altLang="en-US" sz="2000" dirty="0">
                <a:latin typeface="Arial" panose="020B0604020202020204" pitchFamily="34" charset="0"/>
                <a:cs typeface="Arial" panose="020B0604020202020204" pitchFamily="34" charset="0"/>
              </a:rPr>
              <a:t>  o  </a:t>
            </a:r>
            <a:r>
              <a:rPr lang="en-US" altLang="en-US" sz="2000" dirty="0" err="1">
                <a:latin typeface="Arial" panose="020B0604020202020204" pitchFamily="34" charset="0"/>
                <a:cs typeface="Arial" panose="020B0604020202020204" pitchFamily="34" charset="0"/>
              </a:rPr>
              <a:t>efeito</a:t>
            </a:r>
            <a:r>
              <a:rPr lang="en-US" altLang="en-US" sz="2000" dirty="0">
                <a:latin typeface="Arial" panose="020B0604020202020204" pitchFamily="34" charset="0"/>
                <a:cs typeface="Arial" panose="020B0604020202020204" pitchFamily="34" charset="0"/>
              </a:rPr>
              <a:t>  do  </a:t>
            </a:r>
            <a:r>
              <a:rPr lang="en-US" altLang="en-US" sz="2000" dirty="0" err="1">
                <a:latin typeface="Arial" panose="020B0604020202020204" pitchFamily="34" charset="0"/>
                <a:cs typeface="Arial" panose="020B0604020202020204" pitchFamily="34" charset="0"/>
              </a:rPr>
              <a:t>nível</a:t>
            </a:r>
            <a:r>
              <a:rPr lang="en-US" altLang="en-US" sz="2000" dirty="0">
                <a:latin typeface="Arial" panose="020B0604020202020204" pitchFamily="34" charset="0"/>
                <a:cs typeface="Arial" panose="020B0604020202020204" pitchFamily="34" charset="0"/>
              </a:rPr>
              <a:t>  de  </a:t>
            </a:r>
            <a:r>
              <a:rPr lang="en-US" altLang="en-US" sz="2000" dirty="0" err="1">
                <a:latin typeface="Arial" panose="020B0604020202020204" pitchFamily="34" charset="0"/>
                <a:cs typeface="Arial" panose="020B0604020202020204" pitchFamily="34" charset="0"/>
              </a:rPr>
              <a:t>preços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sobre</a:t>
            </a:r>
            <a:r>
              <a:rPr lang="en-US" altLang="en-US" sz="2000" dirty="0">
                <a:latin typeface="Arial" panose="020B0604020202020204" pitchFamily="34" charset="0"/>
                <a:cs typeface="Arial" panose="020B0604020202020204" pitchFamily="34" charset="0"/>
              </a:rPr>
              <a:t> o </a:t>
            </a:r>
            <a:r>
              <a:rPr lang="en-US" altLang="en-US" sz="2000" dirty="0" err="1">
                <a:latin typeface="Arial" panose="020B0604020202020204" pitchFamily="34" charset="0"/>
                <a:cs typeface="Arial" panose="020B0604020202020204" pitchFamily="34" charset="0"/>
              </a:rPr>
              <a:t>produto</a:t>
            </a:r>
            <a:r>
              <a:rPr lang="en-US" altLang="en-US" sz="2000" dirty="0">
                <a:latin typeface="Arial" panose="020B0604020202020204" pitchFamily="34" charset="0"/>
                <a:cs typeface="Arial" panose="020B0604020202020204" pitchFamily="34" charset="0"/>
              </a:rPr>
              <a:t>, e é </a:t>
            </a:r>
            <a:r>
              <a:rPr lang="en-US" altLang="en-US" sz="2000" dirty="0" err="1">
                <a:latin typeface="Arial" panose="020B0604020202020204" pitchFamily="34" charset="0"/>
                <a:cs typeface="Arial" panose="020B0604020202020204" pitchFamily="34" charset="0"/>
              </a:rPr>
              <a:t>deduzida</a:t>
            </a:r>
            <a:r>
              <a:rPr lang="en-US" altLang="en-US" sz="2000" dirty="0">
                <a:latin typeface="Arial" panose="020B0604020202020204" pitchFamily="34" charset="0"/>
                <a:cs typeface="Arial" panose="020B0604020202020204" pitchFamily="34" charset="0"/>
              </a:rPr>
              <a:t> a </a:t>
            </a:r>
            <a:r>
              <a:rPr lang="en-US" altLang="en-US" sz="2000" dirty="0" err="1">
                <a:latin typeface="Arial" panose="020B0604020202020204" pitchFamily="34" charset="0"/>
                <a:cs typeface="Arial" panose="020B0604020202020204" pitchFamily="34" charset="0"/>
              </a:rPr>
              <a:t>partir</a:t>
            </a:r>
            <a:r>
              <a:rPr lang="en-US" altLang="en-US" sz="2000" dirty="0">
                <a:latin typeface="Arial" panose="020B0604020202020204" pitchFamily="34" charset="0"/>
                <a:cs typeface="Arial" panose="020B0604020202020204" pitchFamily="34" charset="0"/>
              </a:rPr>
              <a:t> do </a:t>
            </a:r>
            <a:r>
              <a:rPr lang="en-US" altLang="en-US" sz="2000" dirty="0" err="1">
                <a:latin typeface="Arial" panose="020B0604020202020204" pitchFamily="34" charset="0"/>
                <a:cs typeface="Arial" panose="020B0604020202020204" pitchFamily="34" charset="0"/>
              </a:rPr>
              <a:t>equilíbrio</a:t>
            </a:r>
            <a:r>
              <a:rPr lang="en-US" altLang="en-US" sz="2000" dirty="0">
                <a:latin typeface="Arial" panose="020B0604020202020204" pitchFamily="34" charset="0"/>
                <a:cs typeface="Arial" panose="020B0604020202020204" pitchFamily="34" charset="0"/>
              </a:rPr>
              <a:t> dos </a:t>
            </a:r>
            <a:r>
              <a:rPr lang="en-US" altLang="en-US" sz="2000" dirty="0" err="1">
                <a:latin typeface="Arial" panose="020B0604020202020204" pitchFamily="34" charset="0"/>
                <a:cs typeface="Arial" panose="020B0604020202020204" pitchFamily="34" charset="0"/>
              </a:rPr>
              <a:t>mercados</a:t>
            </a:r>
            <a:r>
              <a:rPr lang="en-US" altLang="en-US" sz="2000" dirty="0">
                <a:latin typeface="Arial" panose="020B0604020202020204" pitchFamily="34" charset="0"/>
                <a:cs typeface="Arial" panose="020B0604020202020204" pitchFamily="34" charset="0"/>
              </a:rPr>
              <a:t> de bens e financeiro.</a:t>
            </a:r>
          </a:p>
        </p:txBody>
      </p:sp>
      <p:graphicFrame>
        <p:nvGraphicFramePr>
          <p:cNvPr id="4" name="Object 9">
            <a:extLst>
              <a:ext uri="{FF2B5EF4-FFF2-40B4-BE49-F238E27FC236}">
                <a16:creationId xmlns:a16="http://schemas.microsoft.com/office/drawing/2014/main" id="{D62B3E1B-8FCB-467F-BD83-88D9A7B2D19E}"/>
              </a:ext>
            </a:extLst>
          </p:cNvPr>
          <p:cNvGraphicFramePr>
            <a:graphicFrameLocks noChangeAspect="1"/>
          </p:cNvGraphicFramePr>
          <p:nvPr>
            <p:extLst>
              <p:ext uri="{D42A27DB-BD31-4B8C-83A1-F6EECF244321}">
                <p14:modId xmlns:p14="http://schemas.microsoft.com/office/powerpoint/2010/main" val="1227006920"/>
              </p:ext>
            </p:extLst>
          </p:nvPr>
        </p:nvGraphicFramePr>
        <p:xfrm>
          <a:off x="2559476" y="2246313"/>
          <a:ext cx="3143250" cy="804862"/>
        </p:xfrm>
        <a:graphic>
          <a:graphicData uri="http://schemas.openxmlformats.org/presentationml/2006/ole">
            <mc:AlternateContent xmlns:mc="http://schemas.openxmlformats.org/markup-compatibility/2006">
              <mc:Choice xmlns:v="urn:schemas-microsoft-com:vml" Requires="v">
                <p:oleObj name="Equation" r:id="rId2" imgW="1257120" imgH="330120" progId="Equation.DSMT4">
                  <p:embed/>
                </p:oleObj>
              </mc:Choice>
              <mc:Fallback>
                <p:oleObj name="Equation" r:id="rId2" imgW="1257120" imgH="330120" progId="Equation.DSMT4">
                  <p:embed/>
                  <p:pic>
                    <p:nvPicPr>
                      <p:cNvPr id="4" name="Object 9">
                        <a:extLst>
                          <a:ext uri="{FF2B5EF4-FFF2-40B4-BE49-F238E27FC236}">
                            <a16:creationId xmlns:a16="http://schemas.microsoft.com/office/drawing/2014/main" id="{E6D87335-1388-4A92-9D0A-AB434B590BB7}"/>
                          </a:ext>
                        </a:extLst>
                      </p:cNvPr>
                      <p:cNvPicPr>
                        <a:picLocks noChangeAspect="1" noChangeArrowheads="1"/>
                      </p:cNvPicPr>
                      <p:nvPr/>
                    </p:nvPicPr>
                    <p:blipFill>
                      <a:blip r:embed="rId3"/>
                      <a:srcRect/>
                      <a:stretch>
                        <a:fillRect/>
                      </a:stretch>
                    </p:blipFill>
                    <p:spPr bwMode="auto">
                      <a:xfrm>
                        <a:off x="2559476" y="2246313"/>
                        <a:ext cx="3143250" cy="804862"/>
                      </a:xfrm>
                      <a:prstGeom prst="rect">
                        <a:avLst/>
                      </a:prstGeom>
                      <a:noFill/>
                      <a:ln>
                        <a:noFill/>
                      </a:ln>
                      <a:effectLst/>
                    </p:spPr>
                  </p:pic>
                </p:oleObj>
              </mc:Fallback>
            </mc:AlternateContent>
          </a:graphicData>
        </a:graphic>
      </p:graphicFrame>
      <p:graphicFrame>
        <p:nvGraphicFramePr>
          <p:cNvPr id="5" name="Object 10">
            <a:extLst>
              <a:ext uri="{FF2B5EF4-FFF2-40B4-BE49-F238E27FC236}">
                <a16:creationId xmlns:a16="http://schemas.microsoft.com/office/drawing/2014/main" id="{862EABEA-940B-478E-A2BE-6179461A6B90}"/>
              </a:ext>
            </a:extLst>
          </p:cNvPr>
          <p:cNvGraphicFramePr>
            <a:graphicFrameLocks noChangeAspect="1"/>
          </p:cNvGraphicFramePr>
          <p:nvPr>
            <p:extLst>
              <p:ext uri="{D42A27DB-BD31-4B8C-83A1-F6EECF244321}">
                <p14:modId xmlns:p14="http://schemas.microsoft.com/office/powerpoint/2010/main" val="896525247"/>
              </p:ext>
            </p:extLst>
          </p:nvPr>
        </p:nvGraphicFramePr>
        <p:xfrm>
          <a:off x="2614865" y="1490663"/>
          <a:ext cx="4237038" cy="738187"/>
        </p:xfrm>
        <a:graphic>
          <a:graphicData uri="http://schemas.openxmlformats.org/presentationml/2006/ole">
            <mc:AlternateContent xmlns:mc="http://schemas.openxmlformats.org/markup-compatibility/2006">
              <mc:Choice xmlns:v="urn:schemas-microsoft-com:vml" Requires="v">
                <p:oleObj name="Equation" r:id="rId4" imgW="1574640" imgH="304560" progId="Equation.DSMT4">
                  <p:embed/>
                </p:oleObj>
              </mc:Choice>
              <mc:Fallback>
                <p:oleObj name="Equation" r:id="rId4" imgW="1574640" imgH="304560" progId="Equation.DSMT4">
                  <p:embed/>
                  <p:pic>
                    <p:nvPicPr>
                      <p:cNvPr id="5" name="Object 10">
                        <a:extLst>
                          <a:ext uri="{FF2B5EF4-FFF2-40B4-BE49-F238E27FC236}">
                            <a16:creationId xmlns:a16="http://schemas.microsoft.com/office/drawing/2014/main" id="{20C1904E-2F1C-4BE4-BB3B-D14E159B2F23}"/>
                          </a:ext>
                        </a:extLst>
                      </p:cNvPr>
                      <p:cNvPicPr>
                        <a:picLocks noChangeAspect="1" noChangeArrowheads="1"/>
                      </p:cNvPicPr>
                      <p:nvPr/>
                    </p:nvPicPr>
                    <p:blipFill>
                      <a:blip r:embed="rId5"/>
                      <a:srcRect/>
                      <a:stretch>
                        <a:fillRect/>
                      </a:stretch>
                    </p:blipFill>
                    <p:spPr bwMode="auto">
                      <a:xfrm>
                        <a:off x="2614865" y="1490663"/>
                        <a:ext cx="4237038" cy="738187"/>
                      </a:xfrm>
                      <a:prstGeom prst="rect">
                        <a:avLst/>
                      </a:prstGeom>
                      <a:noFill/>
                      <a:ln>
                        <a:noFill/>
                      </a:ln>
                      <a:effectLst/>
                    </p:spPr>
                  </p:pic>
                </p:oleObj>
              </mc:Fallback>
            </mc:AlternateContent>
          </a:graphicData>
        </a:graphic>
      </p:graphicFrame>
      <p:sp>
        <p:nvSpPr>
          <p:cNvPr id="6" name="Text Box 11">
            <a:extLst>
              <a:ext uri="{FF2B5EF4-FFF2-40B4-BE49-F238E27FC236}">
                <a16:creationId xmlns:a16="http://schemas.microsoft.com/office/drawing/2014/main" id="{87B6D024-D725-4092-A0A1-FEB28589A74E}"/>
              </a:ext>
            </a:extLst>
          </p:cNvPr>
          <p:cNvSpPr txBox="1">
            <a:spLocks noChangeArrowheads="1"/>
          </p:cNvSpPr>
          <p:nvPr/>
        </p:nvSpPr>
        <p:spPr bwMode="auto">
          <a:xfrm>
            <a:off x="1771846" y="1696246"/>
            <a:ext cx="791705" cy="1292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dirty="0">
                <a:solidFill>
                  <a:srgbClr val="000000"/>
                </a:solidFill>
              </a:rPr>
              <a:t> IS</a:t>
            </a:r>
          </a:p>
          <a:p>
            <a:pPr eaLnBrk="1" hangingPunct="1">
              <a:spcBef>
                <a:spcPct val="50000"/>
              </a:spcBef>
            </a:pPr>
            <a:endParaRPr lang="en-US" altLang="en-US" sz="1000" dirty="0">
              <a:solidFill>
                <a:srgbClr val="000000"/>
              </a:solidFill>
            </a:endParaRPr>
          </a:p>
          <a:p>
            <a:pPr eaLnBrk="1" hangingPunct="1">
              <a:spcBef>
                <a:spcPct val="50000"/>
              </a:spcBef>
            </a:pPr>
            <a:r>
              <a:rPr lang="en-US" altLang="en-US" dirty="0">
                <a:solidFill>
                  <a:srgbClr val="000000"/>
                </a:solidFill>
              </a:rPr>
              <a:t>LM</a:t>
            </a:r>
          </a:p>
        </p:txBody>
      </p:sp>
      <p:sp>
        <p:nvSpPr>
          <p:cNvPr id="7" name="Line 12">
            <a:extLst>
              <a:ext uri="{FF2B5EF4-FFF2-40B4-BE49-F238E27FC236}">
                <a16:creationId xmlns:a16="http://schemas.microsoft.com/office/drawing/2014/main" id="{1886AA37-8DAE-4B8A-9235-6588B0C84C68}"/>
              </a:ext>
            </a:extLst>
          </p:cNvPr>
          <p:cNvSpPr>
            <a:spLocks noChangeShapeType="1"/>
          </p:cNvSpPr>
          <p:nvPr/>
        </p:nvSpPr>
        <p:spPr bwMode="auto">
          <a:xfrm>
            <a:off x="2428079" y="1405863"/>
            <a:ext cx="0" cy="168422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8" name="Line 13">
            <a:extLst>
              <a:ext uri="{FF2B5EF4-FFF2-40B4-BE49-F238E27FC236}">
                <a16:creationId xmlns:a16="http://schemas.microsoft.com/office/drawing/2014/main" id="{C5CB5E4B-2CF5-4F85-B276-64F1D642F498}"/>
              </a:ext>
            </a:extLst>
          </p:cNvPr>
          <p:cNvSpPr>
            <a:spLocks noChangeShapeType="1"/>
          </p:cNvSpPr>
          <p:nvPr/>
        </p:nvSpPr>
        <p:spPr bwMode="auto">
          <a:xfrm flipV="1">
            <a:off x="1652532" y="2264913"/>
            <a:ext cx="5548139" cy="12099"/>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9" name="Line 14">
            <a:extLst>
              <a:ext uri="{FF2B5EF4-FFF2-40B4-BE49-F238E27FC236}">
                <a16:creationId xmlns:a16="http://schemas.microsoft.com/office/drawing/2014/main" id="{E489DD42-1001-4299-9A52-472E4ED59C54}"/>
              </a:ext>
            </a:extLst>
          </p:cNvPr>
          <p:cNvSpPr>
            <a:spLocks noChangeShapeType="1"/>
          </p:cNvSpPr>
          <p:nvPr/>
        </p:nvSpPr>
        <p:spPr bwMode="auto">
          <a:xfrm flipH="1">
            <a:off x="1115616" y="1928552"/>
            <a:ext cx="53691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0" name="Line 16">
            <a:extLst>
              <a:ext uri="{FF2B5EF4-FFF2-40B4-BE49-F238E27FC236}">
                <a16:creationId xmlns:a16="http://schemas.microsoft.com/office/drawing/2014/main" id="{091B1A03-CBAD-42A7-B78E-244F8864346F}"/>
              </a:ext>
            </a:extLst>
          </p:cNvPr>
          <p:cNvSpPr>
            <a:spLocks noChangeShapeType="1"/>
          </p:cNvSpPr>
          <p:nvPr/>
        </p:nvSpPr>
        <p:spPr bwMode="auto">
          <a:xfrm flipH="1">
            <a:off x="1115616" y="2741623"/>
            <a:ext cx="53691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1" name="Rectangle 4" descr="40%">
            <a:extLst>
              <a:ext uri="{FF2B5EF4-FFF2-40B4-BE49-F238E27FC236}">
                <a16:creationId xmlns:a16="http://schemas.microsoft.com/office/drawing/2014/main" id="{A49A4F88-5AC3-4642-8DD7-CB165D4A2FCD}"/>
              </a:ext>
            </a:extLst>
          </p:cNvPr>
          <p:cNvSpPr>
            <a:spLocks noChangeArrowheads="1"/>
          </p:cNvSpPr>
          <p:nvPr/>
        </p:nvSpPr>
        <p:spPr bwMode="auto">
          <a:xfrm>
            <a:off x="2442993" y="3142110"/>
            <a:ext cx="4757678" cy="1445863"/>
          </a:xfrm>
          <a:prstGeom prst="rect">
            <a:avLst/>
          </a:prstGeom>
          <a:solidFill>
            <a:schemeClr val="bg1">
              <a:lumMod val="95000"/>
            </a:schemeClr>
          </a:solidFill>
          <a:ln w="19050" cmpd="thinThick">
            <a:solidFill>
              <a:srgbClr val="000000"/>
            </a:solidFill>
            <a:miter lim="800000"/>
            <a:headEnd/>
            <a:tailEnd/>
          </a:ln>
        </p:spPr>
        <p:txBody>
          <a:bodyPr wrap="none" anchor="ctr"/>
          <a:lstStyle>
            <a:lvl1pPr eaLnBrk="0" hangingPunct="0">
              <a:defRPr sz="2400">
                <a:solidFill>
                  <a:schemeClr val="tx1"/>
                </a:solidFill>
                <a:latin typeface="Times New Roman" panose="02020603050405020304" pitchFamily="18" charset="0"/>
              </a:defRPr>
            </a:lvl1pPr>
            <a:lvl2pPr marL="742950" indent="-285750" eaLnBrk="0" hangingPunct="0">
              <a:defRPr sz="2400">
                <a:solidFill>
                  <a:schemeClr val="tx1"/>
                </a:solidFill>
                <a:latin typeface="Times New Roman" panose="02020603050405020304" pitchFamily="18" charset="0"/>
              </a:defRPr>
            </a:lvl2pPr>
            <a:lvl3pPr marL="1143000" indent="-228600" eaLnBrk="0" hangingPunct="0">
              <a:defRPr sz="2400">
                <a:solidFill>
                  <a:schemeClr val="tx1"/>
                </a:solidFill>
                <a:latin typeface="Times New Roman" panose="02020603050405020304" pitchFamily="18" charset="0"/>
              </a:defRPr>
            </a:lvl3pPr>
            <a:lvl4pPr marL="1600200" indent="-228600" eaLnBrk="0" hangingPunct="0">
              <a:defRPr sz="2400">
                <a:solidFill>
                  <a:schemeClr val="tx1"/>
                </a:solidFill>
                <a:latin typeface="Times New Roman" panose="02020603050405020304" pitchFamily="18" charset="0"/>
              </a:defRPr>
            </a:lvl4pPr>
            <a:lvl5pPr marL="2057400" indent="-228600" eaLnBrk="0" hangingPunct="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defRPr/>
            </a:pPr>
            <a:endParaRPr lang="pt-BR" altLang="en-US"/>
          </a:p>
        </p:txBody>
      </p:sp>
      <p:sp>
        <p:nvSpPr>
          <p:cNvPr id="12" name="Line 15">
            <a:extLst>
              <a:ext uri="{FF2B5EF4-FFF2-40B4-BE49-F238E27FC236}">
                <a16:creationId xmlns:a16="http://schemas.microsoft.com/office/drawing/2014/main" id="{6C40E2D9-9519-47F9-A34D-B17E415CC1BE}"/>
              </a:ext>
            </a:extLst>
          </p:cNvPr>
          <p:cNvSpPr>
            <a:spLocks noChangeShapeType="1"/>
          </p:cNvSpPr>
          <p:nvPr/>
        </p:nvSpPr>
        <p:spPr bwMode="auto">
          <a:xfrm>
            <a:off x="1115616" y="1928552"/>
            <a:ext cx="0" cy="196613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3" name="Line 17">
            <a:extLst>
              <a:ext uri="{FF2B5EF4-FFF2-40B4-BE49-F238E27FC236}">
                <a16:creationId xmlns:a16="http://schemas.microsoft.com/office/drawing/2014/main" id="{97245EF9-16CA-4E6A-8902-9255859654C5}"/>
              </a:ext>
            </a:extLst>
          </p:cNvPr>
          <p:cNvSpPr>
            <a:spLocks noChangeShapeType="1"/>
          </p:cNvSpPr>
          <p:nvPr/>
        </p:nvSpPr>
        <p:spPr bwMode="auto">
          <a:xfrm>
            <a:off x="1115616" y="3894685"/>
            <a:ext cx="1327377" cy="0"/>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aphicFrame>
        <p:nvGraphicFramePr>
          <p:cNvPr id="14" name="Object 18">
            <a:extLst>
              <a:ext uri="{FF2B5EF4-FFF2-40B4-BE49-F238E27FC236}">
                <a16:creationId xmlns:a16="http://schemas.microsoft.com/office/drawing/2014/main" id="{3ADDEBBF-5237-4E66-B9DF-15353003BC4C}"/>
              </a:ext>
            </a:extLst>
          </p:cNvPr>
          <p:cNvGraphicFramePr>
            <a:graphicFrameLocks noChangeAspect="1"/>
          </p:cNvGraphicFramePr>
          <p:nvPr>
            <p:extLst>
              <p:ext uri="{D42A27DB-BD31-4B8C-83A1-F6EECF244321}">
                <p14:modId xmlns:p14="http://schemas.microsoft.com/office/powerpoint/2010/main" val="1718315131"/>
              </p:ext>
            </p:extLst>
          </p:nvPr>
        </p:nvGraphicFramePr>
        <p:xfrm>
          <a:off x="3322940" y="3163889"/>
          <a:ext cx="3042528" cy="1424085"/>
        </p:xfrm>
        <a:graphic>
          <a:graphicData uri="http://schemas.openxmlformats.org/presentationml/2006/ole">
            <mc:AlternateContent xmlns:mc="http://schemas.openxmlformats.org/markup-compatibility/2006">
              <mc:Choice xmlns:v="urn:schemas-microsoft-com:vml" Requires="v">
                <p:oleObj name="Equation" r:id="rId6" imgW="1206500" imgH="660400" progId="Equation.3">
                  <p:embed/>
                </p:oleObj>
              </mc:Choice>
              <mc:Fallback>
                <p:oleObj name="Equation" r:id="rId6" imgW="1206500" imgH="660400" progId="Equation.3">
                  <p:embed/>
                  <p:pic>
                    <p:nvPicPr>
                      <p:cNvPr id="14" name="Object 18">
                        <a:extLst>
                          <a:ext uri="{FF2B5EF4-FFF2-40B4-BE49-F238E27FC236}">
                            <a16:creationId xmlns:a16="http://schemas.microsoft.com/office/drawing/2014/main" id="{9BEF8503-6098-4A93-B4F5-CF09936919D2}"/>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322940" y="3163889"/>
                        <a:ext cx="3042528" cy="1424085"/>
                      </a:xfrm>
                      <a:prstGeom prst="rect">
                        <a:avLst/>
                      </a:prstGeom>
                      <a:noFill/>
                      <a:ln>
                        <a:noFill/>
                      </a:ln>
                      <a:effectLst/>
                    </p:spPr>
                  </p:pic>
                </p:oleObj>
              </mc:Fallback>
            </mc:AlternateContent>
          </a:graphicData>
        </a:graphic>
      </p:graphicFrame>
      <p:sp>
        <p:nvSpPr>
          <p:cNvPr id="15" name="Text Box 19">
            <a:extLst>
              <a:ext uri="{FF2B5EF4-FFF2-40B4-BE49-F238E27FC236}">
                <a16:creationId xmlns:a16="http://schemas.microsoft.com/office/drawing/2014/main" id="{48E2B708-F8C0-455B-B106-78D5C99C2C74}"/>
              </a:ext>
            </a:extLst>
          </p:cNvPr>
          <p:cNvSpPr txBox="1">
            <a:spLocks noChangeArrowheads="1"/>
          </p:cNvSpPr>
          <p:nvPr/>
        </p:nvSpPr>
        <p:spPr bwMode="auto">
          <a:xfrm>
            <a:off x="2547393" y="3612771"/>
            <a:ext cx="63548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dirty="0">
                <a:solidFill>
                  <a:srgbClr val="000000"/>
                </a:solidFill>
              </a:rPr>
              <a:t>AD</a:t>
            </a:r>
          </a:p>
        </p:txBody>
      </p:sp>
      <p:sp>
        <p:nvSpPr>
          <p:cNvPr id="16" name="Line 20">
            <a:extLst>
              <a:ext uri="{FF2B5EF4-FFF2-40B4-BE49-F238E27FC236}">
                <a16:creationId xmlns:a16="http://schemas.microsoft.com/office/drawing/2014/main" id="{494DDBD3-CFC5-47E8-A058-240A168E17BE}"/>
              </a:ext>
            </a:extLst>
          </p:cNvPr>
          <p:cNvSpPr>
            <a:spLocks noChangeShapeType="1"/>
          </p:cNvSpPr>
          <p:nvPr/>
        </p:nvSpPr>
        <p:spPr bwMode="auto">
          <a:xfrm>
            <a:off x="3166339" y="3142110"/>
            <a:ext cx="0" cy="1445863"/>
          </a:xfrm>
          <a:prstGeom prst="line">
            <a:avLst/>
          </a:prstGeom>
          <a:noFill/>
          <a:ln w="12700" cmpd="thinThick">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spTree>
    <p:extLst>
      <p:ext uri="{BB962C8B-B14F-4D97-AF65-F5344CB8AC3E}">
        <p14:creationId xmlns:p14="http://schemas.microsoft.com/office/powerpoint/2010/main" val="1190054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500" fill="hold"/>
                                        <p:tgtEl>
                                          <p:spTgt spid="10"/>
                                        </p:tgtEl>
                                        <p:attrNameLst>
                                          <p:attrName>ppt_x</p:attrName>
                                        </p:attrNameLst>
                                      </p:cBhvr>
                                      <p:tavLst>
                                        <p:tav tm="0">
                                          <p:val>
                                            <p:strVal val="#ppt_x"/>
                                          </p:val>
                                        </p:tav>
                                        <p:tav tm="100000">
                                          <p:val>
                                            <p:strVal val="#ppt_x"/>
                                          </p:val>
                                        </p:tav>
                                      </p:tavLst>
                                    </p:anim>
                                    <p:anim calcmode="lin" valueType="num">
                                      <p:cBhvr additive="base">
                                        <p:cTn id="12" dur="500" fill="hold"/>
                                        <p:tgtEl>
                                          <p:spTgt spid="10"/>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ppt_x"/>
                                          </p:val>
                                        </p:tav>
                                        <p:tav tm="100000">
                                          <p:val>
                                            <p:strVal val="#ppt_x"/>
                                          </p:val>
                                        </p:tav>
                                      </p:tavLst>
                                    </p:anim>
                                    <p:anim calcmode="lin" valueType="num">
                                      <p:cBhvr additive="base">
                                        <p:cTn id="28" dur="500" fill="hold"/>
                                        <p:tgtEl>
                                          <p:spTgt spid="14"/>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6"/>
                                        </p:tgtEl>
                                        <p:attrNameLst>
                                          <p:attrName>style.visibility</p:attrName>
                                        </p:attrNameLst>
                                      </p:cBhvr>
                                      <p:to>
                                        <p:strVal val="visible"/>
                                      </p:to>
                                    </p:set>
                                    <p:anim calcmode="lin" valueType="num">
                                      <p:cBhvr additive="base">
                                        <p:cTn id="31" dur="500" fill="hold"/>
                                        <p:tgtEl>
                                          <p:spTgt spid="16"/>
                                        </p:tgtEl>
                                        <p:attrNameLst>
                                          <p:attrName>ppt_x</p:attrName>
                                        </p:attrNameLst>
                                      </p:cBhvr>
                                      <p:tavLst>
                                        <p:tav tm="0">
                                          <p:val>
                                            <p:strVal val="#ppt_x"/>
                                          </p:val>
                                        </p:tav>
                                        <p:tav tm="100000">
                                          <p:val>
                                            <p:strVal val="#ppt_x"/>
                                          </p:val>
                                        </p:tav>
                                      </p:tavLst>
                                    </p:anim>
                                    <p:anim calcmode="lin" valueType="num">
                                      <p:cBhvr additive="base">
                                        <p:cTn id="32" dur="500" fill="hold"/>
                                        <p:tgtEl>
                                          <p:spTgt spid="16"/>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fill="hold"/>
                                        <p:tgtEl>
                                          <p:spTgt spid="11"/>
                                        </p:tgtEl>
                                        <p:attrNameLst>
                                          <p:attrName>ppt_x</p:attrName>
                                        </p:attrNameLst>
                                      </p:cBhvr>
                                      <p:tavLst>
                                        <p:tav tm="0">
                                          <p:val>
                                            <p:strVal val="#ppt_x"/>
                                          </p:val>
                                        </p:tav>
                                        <p:tav tm="100000">
                                          <p:val>
                                            <p:strVal val="#ppt_x"/>
                                          </p:val>
                                        </p:tav>
                                      </p:tavLst>
                                    </p:anim>
                                    <p:anim calcmode="lin" valueType="num">
                                      <p:cBhvr additive="base">
                                        <p:cTn id="3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5" grpId="0"/>
      <p:bldP spid="16" grpId="0" animBg="1"/>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8909315-9829-440D-8CEE-2B7293548416}"/>
              </a:ext>
            </a:extLst>
          </p:cNvPr>
          <p:cNvSpPr/>
          <p:nvPr/>
        </p:nvSpPr>
        <p:spPr>
          <a:xfrm>
            <a:off x="5956531" y="1855663"/>
            <a:ext cx="2304256" cy="500063"/>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 name="CaixaDeTexto 2">
            <a:extLst>
              <a:ext uri="{FF2B5EF4-FFF2-40B4-BE49-F238E27FC236}">
                <a16:creationId xmlns:a16="http://schemas.microsoft.com/office/drawing/2014/main" id="{77DA4918-4EFB-4010-9445-3B2933030346}"/>
              </a:ext>
            </a:extLst>
          </p:cNvPr>
          <p:cNvSpPr txBox="1"/>
          <p:nvPr/>
        </p:nvSpPr>
        <p:spPr>
          <a:xfrm>
            <a:off x="179512" y="51470"/>
            <a:ext cx="8585331" cy="1015663"/>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com expectativas adaptativas, nesse caso, reduzir a taxa de inflação em 8 </a:t>
            </a:r>
            <a:r>
              <a:rPr lang="pt-BR" sz="2000" dirty="0" err="1">
                <a:latin typeface="Arial" panose="020B0604020202020204" pitchFamily="34" charset="0"/>
                <a:cs typeface="Arial" panose="020B0604020202020204" pitchFamily="34" charset="0"/>
              </a:rPr>
              <a:t>p.p</a:t>
            </a:r>
            <a:r>
              <a:rPr lang="pt-BR" sz="2000" dirty="0">
                <a:latin typeface="Arial" panose="020B0604020202020204" pitchFamily="34" charset="0"/>
                <a:cs typeface="Arial" panose="020B0604020202020204" pitchFamily="34" charset="0"/>
              </a:rPr>
              <a:t>. exige uma taxa de desemprego 20 </a:t>
            </a:r>
            <a:r>
              <a:rPr lang="pt-BR" sz="2000" dirty="0" err="1">
                <a:latin typeface="Arial" panose="020B0604020202020204" pitchFamily="34" charset="0"/>
                <a:cs typeface="Arial" panose="020B0604020202020204" pitchFamily="34" charset="0"/>
              </a:rPr>
              <a:t>p.p</a:t>
            </a:r>
            <a:r>
              <a:rPr lang="pt-BR" sz="2000" dirty="0">
                <a:latin typeface="Arial" panose="020B0604020202020204" pitchFamily="34" charset="0"/>
                <a:cs typeface="Arial" panose="020B0604020202020204" pitchFamily="34" charset="0"/>
              </a:rPr>
              <a:t>. acima da taxa natural. Logo, exige uma taxa de desemprego de 25%.</a:t>
            </a:r>
          </a:p>
        </p:txBody>
      </p:sp>
      <p:graphicFrame>
        <p:nvGraphicFramePr>
          <p:cNvPr id="4" name="Object 3">
            <a:extLst>
              <a:ext uri="{FF2B5EF4-FFF2-40B4-BE49-F238E27FC236}">
                <a16:creationId xmlns:a16="http://schemas.microsoft.com/office/drawing/2014/main" id="{6ED070D2-D552-4A23-9119-6DAB07A5B7B5}"/>
              </a:ext>
            </a:extLst>
          </p:cNvPr>
          <p:cNvGraphicFramePr>
            <a:graphicFrameLocks noChangeAspect="1"/>
          </p:cNvGraphicFramePr>
          <p:nvPr>
            <p:extLst>
              <p:ext uri="{D42A27DB-BD31-4B8C-83A1-F6EECF244321}">
                <p14:modId xmlns:p14="http://schemas.microsoft.com/office/powerpoint/2010/main" val="565208455"/>
              </p:ext>
            </p:extLst>
          </p:nvPr>
        </p:nvGraphicFramePr>
        <p:xfrm>
          <a:off x="603183" y="1151546"/>
          <a:ext cx="8305676" cy="556108"/>
        </p:xfrm>
        <a:graphic>
          <a:graphicData uri="http://schemas.openxmlformats.org/presentationml/2006/ole">
            <mc:AlternateContent xmlns:mc="http://schemas.openxmlformats.org/markup-compatibility/2006">
              <mc:Choice xmlns:v="urn:schemas-microsoft-com:vml" Requires="v">
                <p:oleObj name="Equation" r:id="rId2" imgW="3733560" imgH="253800" progId="Equation.DSMT4">
                  <p:embed/>
                </p:oleObj>
              </mc:Choice>
              <mc:Fallback>
                <p:oleObj name="Equation" r:id="rId2" imgW="3733560" imgH="253800" progId="Equation.DSMT4">
                  <p:embed/>
                  <p:pic>
                    <p:nvPicPr>
                      <p:cNvPr id="3" name="Object 3"/>
                      <p:cNvPicPr>
                        <a:picLocks noChangeAspect="1" noChangeArrowheads="1"/>
                      </p:cNvPicPr>
                      <p:nvPr/>
                    </p:nvPicPr>
                    <p:blipFill>
                      <a:blip r:embed="rId3"/>
                      <a:srcRect/>
                      <a:stretch>
                        <a:fillRect/>
                      </a:stretch>
                    </p:blipFill>
                    <p:spPr bwMode="auto">
                      <a:xfrm>
                        <a:off x="603183" y="1151546"/>
                        <a:ext cx="8305676" cy="556108"/>
                      </a:xfrm>
                      <a:prstGeom prst="rect">
                        <a:avLst/>
                      </a:prstGeom>
                      <a:noFill/>
                      <a:ln>
                        <a:noFill/>
                      </a:ln>
                    </p:spPr>
                  </p:pic>
                </p:oleObj>
              </mc:Fallback>
            </mc:AlternateContent>
          </a:graphicData>
        </a:graphic>
      </p:graphicFrame>
      <p:graphicFrame>
        <p:nvGraphicFramePr>
          <p:cNvPr id="5" name="Object 3">
            <a:extLst>
              <a:ext uri="{FF2B5EF4-FFF2-40B4-BE49-F238E27FC236}">
                <a16:creationId xmlns:a16="http://schemas.microsoft.com/office/drawing/2014/main" id="{CD7AC2A9-3850-49EF-AD26-58761537BE70}"/>
              </a:ext>
            </a:extLst>
          </p:cNvPr>
          <p:cNvGraphicFramePr>
            <a:graphicFrameLocks noChangeAspect="1"/>
          </p:cNvGraphicFramePr>
          <p:nvPr>
            <p:extLst>
              <p:ext uri="{D42A27DB-BD31-4B8C-83A1-F6EECF244321}">
                <p14:modId xmlns:p14="http://schemas.microsoft.com/office/powerpoint/2010/main" val="3524227154"/>
              </p:ext>
            </p:extLst>
          </p:nvPr>
        </p:nvGraphicFramePr>
        <p:xfrm>
          <a:off x="688412" y="1855663"/>
          <a:ext cx="7572375" cy="500063"/>
        </p:xfrm>
        <a:graphic>
          <a:graphicData uri="http://schemas.openxmlformats.org/presentationml/2006/ole">
            <mc:AlternateContent xmlns:mc="http://schemas.openxmlformats.org/markup-compatibility/2006">
              <mc:Choice xmlns:v="urn:schemas-microsoft-com:vml" Requires="v">
                <p:oleObj name="Equation" r:id="rId4" imgW="3403440" imgH="228600" progId="Equation.DSMT4">
                  <p:embed/>
                </p:oleObj>
              </mc:Choice>
              <mc:Fallback>
                <p:oleObj name="Equation" r:id="rId4" imgW="3403440" imgH="228600" progId="Equation.DSMT4">
                  <p:embed/>
                  <p:pic>
                    <p:nvPicPr>
                      <p:cNvPr id="4" name="Object 3"/>
                      <p:cNvPicPr>
                        <a:picLocks noChangeAspect="1" noChangeArrowheads="1"/>
                      </p:cNvPicPr>
                      <p:nvPr/>
                    </p:nvPicPr>
                    <p:blipFill>
                      <a:blip r:embed="rId5"/>
                      <a:srcRect/>
                      <a:stretch>
                        <a:fillRect/>
                      </a:stretch>
                    </p:blipFill>
                    <p:spPr bwMode="auto">
                      <a:xfrm>
                        <a:off x="688412" y="1855663"/>
                        <a:ext cx="7572375" cy="500063"/>
                      </a:xfrm>
                      <a:prstGeom prst="rect">
                        <a:avLst/>
                      </a:prstGeom>
                      <a:noFill/>
                      <a:ln>
                        <a:noFill/>
                      </a:ln>
                    </p:spPr>
                  </p:pic>
                </p:oleObj>
              </mc:Fallback>
            </mc:AlternateContent>
          </a:graphicData>
        </a:graphic>
      </p:graphicFrame>
      <p:sp>
        <p:nvSpPr>
          <p:cNvPr id="6" name="CaixaDeTexto 5">
            <a:extLst>
              <a:ext uri="{FF2B5EF4-FFF2-40B4-BE49-F238E27FC236}">
                <a16:creationId xmlns:a16="http://schemas.microsoft.com/office/drawing/2014/main" id="{7B3457FE-A01C-431B-8062-49ABA4EB5B55}"/>
              </a:ext>
            </a:extLst>
          </p:cNvPr>
          <p:cNvSpPr txBox="1"/>
          <p:nvPr/>
        </p:nvSpPr>
        <p:spPr>
          <a:xfrm>
            <a:off x="195891" y="2492191"/>
            <a:ext cx="8585331" cy="1415772"/>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Assim, seria necessária uma recessão que elevasse a taxa de desemprego durante um período para 25%. </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Portanto, 20 </a:t>
            </a:r>
            <a:r>
              <a:rPr lang="pt-BR" sz="2000" b="1" dirty="0" err="1">
                <a:latin typeface="Arial" panose="020B0604020202020204" pitchFamily="34" charset="0"/>
                <a:cs typeface="Arial" panose="020B0604020202020204" pitchFamily="34" charset="0"/>
              </a:rPr>
              <a:t>p.p</a:t>
            </a:r>
            <a:r>
              <a:rPr lang="pt-BR" sz="2000" b="1" dirty="0">
                <a:latin typeface="Arial" panose="020B0604020202020204" pitchFamily="34" charset="0"/>
                <a:cs typeface="Arial" panose="020B0604020202020204" pitchFamily="34" charset="0"/>
              </a:rPr>
              <a:t>. acima da taxa natural. Logo, um desemprego cíclico de 20%.</a:t>
            </a:r>
          </a:p>
        </p:txBody>
      </p:sp>
      <p:cxnSp>
        <p:nvCxnSpPr>
          <p:cNvPr id="7" name="Conector de Seta Reta 6">
            <a:extLst>
              <a:ext uri="{FF2B5EF4-FFF2-40B4-BE49-F238E27FC236}">
                <a16:creationId xmlns:a16="http://schemas.microsoft.com/office/drawing/2014/main" id="{096D81A7-9C82-4302-8E16-800F2A0B50D5}"/>
              </a:ext>
            </a:extLst>
          </p:cNvPr>
          <p:cNvCxnSpPr/>
          <p:nvPr/>
        </p:nvCxnSpPr>
        <p:spPr>
          <a:xfrm>
            <a:off x="6244563" y="4299942"/>
            <a:ext cx="2088232" cy="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5287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gtEl>
                                        <p:attrNameLst>
                                          <p:attrName>style.visibility</p:attrName>
                                        </p:attrNameLst>
                                      </p:cBhvr>
                                      <p:to>
                                        <p:strVal val="visible"/>
                                      </p:to>
                                    </p:set>
                                    <p:anim calcmode="lin" valueType="num">
                                      <p:cBhvr additive="base">
                                        <p:cTn id="23" dur="500" fill="hold"/>
                                        <p:tgtEl>
                                          <p:spTgt spid="5"/>
                                        </p:tgtEl>
                                        <p:attrNameLst>
                                          <p:attrName>ppt_x</p:attrName>
                                        </p:attrNameLst>
                                      </p:cBhvr>
                                      <p:tavLst>
                                        <p:tav tm="0">
                                          <p:val>
                                            <p:strVal val="#ppt_x"/>
                                          </p:val>
                                        </p:tav>
                                        <p:tav tm="100000">
                                          <p:val>
                                            <p:strVal val="#ppt_x"/>
                                          </p:val>
                                        </p:tav>
                                      </p:tavLst>
                                    </p:anim>
                                    <p:anim calcmode="lin" valueType="num">
                                      <p:cBhvr additive="base">
                                        <p:cTn id="2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6" grpId="0"/>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F1A93A88-A72E-4884-AC0F-C96AE537AE39}"/>
              </a:ext>
            </a:extLst>
          </p:cNvPr>
          <p:cNvSpPr/>
          <p:nvPr/>
        </p:nvSpPr>
        <p:spPr>
          <a:xfrm>
            <a:off x="638944" y="411510"/>
            <a:ext cx="7821488" cy="4652764"/>
          </a:xfrm>
          <a:prstGeom prst="rect">
            <a:avLst/>
          </a:prstGeom>
          <a:solidFill>
            <a:schemeClr val="bg1">
              <a:lumMod val="95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3" name="Object 7">
            <a:extLst>
              <a:ext uri="{FF2B5EF4-FFF2-40B4-BE49-F238E27FC236}">
                <a16:creationId xmlns:a16="http://schemas.microsoft.com/office/drawing/2014/main" id="{A4DB82C5-FDE9-4BF6-92D6-EBFAEDE75C19}"/>
              </a:ext>
            </a:extLst>
          </p:cNvPr>
          <p:cNvGraphicFramePr>
            <a:graphicFrameLocks noChangeAspect="1"/>
          </p:cNvGraphicFramePr>
          <p:nvPr>
            <p:extLst>
              <p:ext uri="{D42A27DB-BD31-4B8C-83A1-F6EECF244321}">
                <p14:modId xmlns:p14="http://schemas.microsoft.com/office/powerpoint/2010/main" val="105122808"/>
              </p:ext>
            </p:extLst>
          </p:nvPr>
        </p:nvGraphicFramePr>
        <p:xfrm>
          <a:off x="3059832" y="3572644"/>
          <a:ext cx="579438" cy="938213"/>
        </p:xfrm>
        <a:graphic>
          <a:graphicData uri="http://schemas.openxmlformats.org/presentationml/2006/ole">
            <mc:AlternateContent xmlns:mc="http://schemas.openxmlformats.org/markup-compatibility/2006">
              <mc:Choice xmlns:v="urn:schemas-microsoft-com:vml" Requires="v">
                <p:oleObj name="Equation" r:id="rId2" imgW="253800" imgH="431640" progId="Equation.DSMT4">
                  <p:embed/>
                </p:oleObj>
              </mc:Choice>
              <mc:Fallback>
                <p:oleObj name="Equation" r:id="rId2" imgW="253800" imgH="431640" progId="Equation.DSMT4">
                  <p:embed/>
                  <p:pic>
                    <p:nvPicPr>
                      <p:cNvPr id="3" name="Object 7"/>
                      <p:cNvPicPr>
                        <a:picLocks noChangeAspect="1" noChangeArrowheads="1"/>
                      </p:cNvPicPr>
                      <p:nvPr/>
                    </p:nvPicPr>
                    <p:blipFill>
                      <a:blip r:embed="rId3"/>
                      <a:srcRect/>
                      <a:stretch>
                        <a:fillRect/>
                      </a:stretch>
                    </p:blipFill>
                    <p:spPr bwMode="auto">
                      <a:xfrm>
                        <a:off x="3059832" y="3572644"/>
                        <a:ext cx="579438" cy="938213"/>
                      </a:xfrm>
                      <a:prstGeom prst="rect">
                        <a:avLst/>
                      </a:prstGeom>
                      <a:noFill/>
                      <a:ln>
                        <a:noFill/>
                      </a:ln>
                      <a:effectLst/>
                    </p:spPr>
                  </p:pic>
                </p:oleObj>
              </mc:Fallback>
            </mc:AlternateContent>
          </a:graphicData>
        </a:graphic>
      </p:graphicFrame>
      <p:sp>
        <p:nvSpPr>
          <p:cNvPr id="4" name="Line 8">
            <a:extLst>
              <a:ext uri="{FF2B5EF4-FFF2-40B4-BE49-F238E27FC236}">
                <a16:creationId xmlns:a16="http://schemas.microsoft.com/office/drawing/2014/main" id="{7309DE7F-AAD6-4F60-B8C7-F097F31FCDAB}"/>
              </a:ext>
            </a:extLst>
          </p:cNvPr>
          <p:cNvSpPr>
            <a:spLocks noChangeShapeType="1"/>
          </p:cNvSpPr>
          <p:nvPr/>
        </p:nvSpPr>
        <p:spPr bwMode="auto">
          <a:xfrm flipV="1">
            <a:off x="2154736" y="839956"/>
            <a:ext cx="0" cy="2815502"/>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5" name="Line 9">
            <a:extLst>
              <a:ext uri="{FF2B5EF4-FFF2-40B4-BE49-F238E27FC236}">
                <a16:creationId xmlns:a16="http://schemas.microsoft.com/office/drawing/2014/main" id="{6BAA4E27-6C8F-4FBC-A378-2886482AFC8B}"/>
              </a:ext>
            </a:extLst>
          </p:cNvPr>
          <p:cNvSpPr>
            <a:spLocks noChangeShapeType="1"/>
          </p:cNvSpPr>
          <p:nvPr/>
        </p:nvSpPr>
        <p:spPr bwMode="auto">
          <a:xfrm>
            <a:off x="2154736" y="3655458"/>
            <a:ext cx="4668640" cy="0"/>
          </a:xfrm>
          <a:prstGeom prst="line">
            <a:avLst/>
          </a:prstGeom>
          <a:noFill/>
          <a:ln w="57150">
            <a:solidFill>
              <a:srgbClr val="000000"/>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6" name="Line 21">
            <a:extLst>
              <a:ext uri="{FF2B5EF4-FFF2-40B4-BE49-F238E27FC236}">
                <a16:creationId xmlns:a16="http://schemas.microsoft.com/office/drawing/2014/main" id="{1E3A3B1D-AFF8-4664-8C39-296A24AA8C55}"/>
              </a:ext>
            </a:extLst>
          </p:cNvPr>
          <p:cNvSpPr>
            <a:spLocks noChangeShapeType="1"/>
          </p:cNvSpPr>
          <p:nvPr/>
        </p:nvSpPr>
        <p:spPr bwMode="auto">
          <a:xfrm flipV="1">
            <a:off x="3347864" y="1084782"/>
            <a:ext cx="0" cy="2570676"/>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7" name="Text Box 22">
            <a:extLst>
              <a:ext uri="{FF2B5EF4-FFF2-40B4-BE49-F238E27FC236}">
                <a16:creationId xmlns:a16="http://schemas.microsoft.com/office/drawing/2014/main" id="{560F393A-B42B-477E-A7B3-A0E95C67F9EF}"/>
              </a:ext>
            </a:extLst>
          </p:cNvPr>
          <p:cNvSpPr txBox="1">
            <a:spLocks noChangeArrowheads="1"/>
          </p:cNvSpPr>
          <p:nvPr/>
        </p:nvSpPr>
        <p:spPr bwMode="auto">
          <a:xfrm>
            <a:off x="3203848" y="615070"/>
            <a:ext cx="1333897" cy="469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en-US" altLang="en-US" sz="3200" i="1" dirty="0" err="1">
                <a:solidFill>
                  <a:srgbClr val="000000"/>
                </a:solidFill>
                <a:latin typeface="+mn-lt"/>
              </a:rPr>
              <a:t>Cph</a:t>
            </a:r>
            <a:r>
              <a:rPr lang="en-US" altLang="en-US" sz="2000" i="1" dirty="0" err="1">
                <a:solidFill>
                  <a:srgbClr val="000000"/>
                </a:solidFill>
                <a:latin typeface="+mn-lt"/>
              </a:rPr>
              <a:t>LP</a:t>
            </a:r>
            <a:endParaRPr lang="en-US" altLang="en-US" sz="2000" i="1" dirty="0">
              <a:latin typeface="+mn-lt"/>
            </a:endParaRPr>
          </a:p>
        </p:txBody>
      </p:sp>
      <p:sp>
        <p:nvSpPr>
          <p:cNvPr id="8" name="Line 10">
            <a:extLst>
              <a:ext uri="{FF2B5EF4-FFF2-40B4-BE49-F238E27FC236}">
                <a16:creationId xmlns:a16="http://schemas.microsoft.com/office/drawing/2014/main" id="{F5046E68-75D4-4065-AF75-1BF1F75E9C3E}"/>
              </a:ext>
            </a:extLst>
          </p:cNvPr>
          <p:cNvSpPr>
            <a:spLocks noChangeShapeType="1"/>
          </p:cNvSpPr>
          <p:nvPr/>
        </p:nvSpPr>
        <p:spPr bwMode="auto">
          <a:xfrm>
            <a:off x="2411760" y="1556420"/>
            <a:ext cx="3617552" cy="2815503"/>
          </a:xfrm>
          <a:prstGeom prst="line">
            <a:avLst/>
          </a:prstGeom>
          <a:noFill/>
          <a:ln w="28575">
            <a:solidFill>
              <a:srgbClr val="000000"/>
            </a:solidFill>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9" name="Object 18">
            <a:extLst>
              <a:ext uri="{FF2B5EF4-FFF2-40B4-BE49-F238E27FC236}">
                <a16:creationId xmlns:a16="http://schemas.microsoft.com/office/drawing/2014/main" id="{1AF93289-0FE5-4351-AA4C-70FC3BAEF562}"/>
              </a:ext>
            </a:extLst>
          </p:cNvPr>
          <p:cNvGraphicFramePr>
            <a:graphicFrameLocks noChangeAspect="1"/>
          </p:cNvGraphicFramePr>
          <p:nvPr>
            <p:extLst>
              <p:ext uri="{D42A27DB-BD31-4B8C-83A1-F6EECF244321}">
                <p14:modId xmlns:p14="http://schemas.microsoft.com/office/powerpoint/2010/main" val="2568688668"/>
              </p:ext>
            </p:extLst>
          </p:nvPr>
        </p:nvGraphicFramePr>
        <p:xfrm>
          <a:off x="6025530" y="4148708"/>
          <a:ext cx="2074862" cy="533400"/>
        </p:xfrm>
        <a:graphic>
          <a:graphicData uri="http://schemas.openxmlformats.org/presentationml/2006/ole">
            <mc:AlternateContent xmlns:mc="http://schemas.openxmlformats.org/markup-compatibility/2006">
              <mc:Choice xmlns:v="urn:schemas-microsoft-com:vml" Requires="v">
                <p:oleObj name="Equation" r:id="rId4" imgW="965160" imgH="279360" progId="Equation.DSMT4">
                  <p:embed/>
                </p:oleObj>
              </mc:Choice>
              <mc:Fallback>
                <p:oleObj name="Equation" r:id="rId4" imgW="965160" imgH="279360" progId="Equation.DSMT4">
                  <p:embed/>
                  <p:pic>
                    <p:nvPicPr>
                      <p:cNvPr id="9" name="Object 18"/>
                      <p:cNvPicPr>
                        <a:picLocks noChangeAspect="1" noChangeArrowheads="1"/>
                      </p:cNvPicPr>
                      <p:nvPr/>
                    </p:nvPicPr>
                    <p:blipFill>
                      <a:blip r:embed="rId5"/>
                      <a:srcRect/>
                      <a:stretch>
                        <a:fillRect/>
                      </a:stretch>
                    </p:blipFill>
                    <p:spPr bwMode="auto">
                      <a:xfrm>
                        <a:off x="6025530" y="4148708"/>
                        <a:ext cx="2074862" cy="533400"/>
                      </a:xfrm>
                      <a:prstGeom prst="rect">
                        <a:avLst/>
                      </a:prstGeom>
                      <a:noFill/>
                      <a:ln>
                        <a:noFill/>
                      </a:ln>
                      <a:effectLst/>
                    </p:spPr>
                  </p:pic>
                </p:oleObj>
              </mc:Fallback>
            </mc:AlternateContent>
          </a:graphicData>
        </a:graphic>
      </p:graphicFrame>
      <p:sp>
        <p:nvSpPr>
          <p:cNvPr id="10" name="Oval 34">
            <a:extLst>
              <a:ext uri="{FF2B5EF4-FFF2-40B4-BE49-F238E27FC236}">
                <a16:creationId xmlns:a16="http://schemas.microsoft.com/office/drawing/2014/main" id="{87BE7758-E866-46D4-8288-9FC8656693A6}"/>
              </a:ext>
            </a:extLst>
          </p:cNvPr>
          <p:cNvSpPr>
            <a:spLocks noChangeArrowheads="1"/>
          </p:cNvSpPr>
          <p:nvPr/>
        </p:nvSpPr>
        <p:spPr bwMode="auto">
          <a:xfrm>
            <a:off x="3275856" y="2247707"/>
            <a:ext cx="121263" cy="122413"/>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graphicFrame>
        <p:nvGraphicFramePr>
          <p:cNvPr id="11" name="Object 14">
            <a:extLst>
              <a:ext uri="{FF2B5EF4-FFF2-40B4-BE49-F238E27FC236}">
                <a16:creationId xmlns:a16="http://schemas.microsoft.com/office/drawing/2014/main" id="{58498E6C-5307-412E-8245-445F90E7A868}"/>
              </a:ext>
            </a:extLst>
          </p:cNvPr>
          <p:cNvGraphicFramePr>
            <a:graphicFrameLocks noChangeAspect="1"/>
          </p:cNvGraphicFramePr>
          <p:nvPr>
            <p:extLst>
              <p:ext uri="{D42A27DB-BD31-4B8C-83A1-F6EECF244321}">
                <p14:modId xmlns:p14="http://schemas.microsoft.com/office/powerpoint/2010/main" val="2740890529"/>
              </p:ext>
            </p:extLst>
          </p:nvPr>
        </p:nvGraphicFramePr>
        <p:xfrm>
          <a:off x="827584" y="2063899"/>
          <a:ext cx="1323975" cy="452438"/>
        </p:xfrm>
        <a:graphic>
          <a:graphicData uri="http://schemas.openxmlformats.org/presentationml/2006/ole">
            <mc:AlternateContent xmlns:mc="http://schemas.openxmlformats.org/markup-compatibility/2006">
              <mc:Choice xmlns:v="urn:schemas-microsoft-com:vml" Requires="v">
                <p:oleObj name="Equation" r:id="rId6" imgW="672840" imgH="228600" progId="Equation.DSMT4">
                  <p:embed/>
                </p:oleObj>
              </mc:Choice>
              <mc:Fallback>
                <p:oleObj name="Equation" r:id="rId6" imgW="672840" imgH="228600" progId="Equation.DSMT4">
                  <p:embed/>
                  <p:pic>
                    <p:nvPicPr>
                      <p:cNvPr id="11" name="Object 14"/>
                      <p:cNvPicPr>
                        <a:picLocks noChangeAspect="1" noChangeArrowheads="1"/>
                      </p:cNvPicPr>
                      <p:nvPr/>
                    </p:nvPicPr>
                    <p:blipFill>
                      <a:blip r:embed="rId7"/>
                      <a:srcRect/>
                      <a:stretch>
                        <a:fillRect/>
                      </a:stretch>
                    </p:blipFill>
                    <p:spPr bwMode="auto">
                      <a:xfrm>
                        <a:off x="827584" y="2063899"/>
                        <a:ext cx="1323975" cy="452438"/>
                      </a:xfrm>
                      <a:prstGeom prst="rect">
                        <a:avLst/>
                      </a:prstGeom>
                      <a:noFill/>
                      <a:ln>
                        <a:noFill/>
                      </a:ln>
                      <a:effectLst/>
                    </p:spPr>
                  </p:pic>
                </p:oleObj>
              </mc:Fallback>
            </mc:AlternateContent>
          </a:graphicData>
        </a:graphic>
      </p:graphicFrame>
      <p:sp>
        <p:nvSpPr>
          <p:cNvPr id="12" name="Line 25">
            <a:extLst>
              <a:ext uri="{FF2B5EF4-FFF2-40B4-BE49-F238E27FC236}">
                <a16:creationId xmlns:a16="http://schemas.microsoft.com/office/drawing/2014/main" id="{CA61F693-529F-4CA6-9ECF-7D628F0F1D5E}"/>
              </a:ext>
            </a:extLst>
          </p:cNvPr>
          <p:cNvSpPr>
            <a:spLocks noChangeShapeType="1"/>
          </p:cNvSpPr>
          <p:nvPr/>
        </p:nvSpPr>
        <p:spPr bwMode="auto">
          <a:xfrm flipH="1">
            <a:off x="2154736" y="2308914"/>
            <a:ext cx="1212634"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graphicFrame>
        <p:nvGraphicFramePr>
          <p:cNvPr id="13" name="Object 14">
            <a:extLst>
              <a:ext uri="{FF2B5EF4-FFF2-40B4-BE49-F238E27FC236}">
                <a16:creationId xmlns:a16="http://schemas.microsoft.com/office/drawing/2014/main" id="{18F70DD2-2B96-4B32-BA4C-A75F63594042}"/>
              </a:ext>
            </a:extLst>
          </p:cNvPr>
          <p:cNvGraphicFramePr>
            <a:graphicFrameLocks noChangeAspect="1"/>
          </p:cNvGraphicFramePr>
          <p:nvPr>
            <p:extLst>
              <p:ext uri="{D42A27DB-BD31-4B8C-83A1-F6EECF244321}">
                <p14:modId xmlns:p14="http://schemas.microsoft.com/office/powerpoint/2010/main" val="2820445738"/>
              </p:ext>
            </p:extLst>
          </p:nvPr>
        </p:nvGraphicFramePr>
        <p:xfrm>
          <a:off x="1684841" y="717544"/>
          <a:ext cx="411790" cy="411870"/>
        </p:xfrm>
        <a:graphic>
          <a:graphicData uri="http://schemas.openxmlformats.org/presentationml/2006/ole">
            <mc:AlternateContent xmlns:mc="http://schemas.openxmlformats.org/markup-compatibility/2006">
              <mc:Choice xmlns:v="urn:schemas-microsoft-com:vml" Requires="v">
                <p:oleObj name="Equation" r:id="rId8" imgW="139700" imgH="139700" progId="Equation.DSMT4">
                  <p:embed/>
                </p:oleObj>
              </mc:Choice>
              <mc:Fallback>
                <p:oleObj name="Equation" r:id="rId8" imgW="139700" imgH="139700" progId="Equation.DSMT4">
                  <p:embed/>
                  <p:pic>
                    <p:nvPicPr>
                      <p:cNvPr id="15" name="Object 1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684841" y="717544"/>
                        <a:ext cx="411790" cy="411870"/>
                      </a:xfrm>
                      <a:prstGeom prst="rect">
                        <a:avLst/>
                      </a:prstGeom>
                      <a:noFill/>
                      <a:ln>
                        <a:noFill/>
                      </a:ln>
                    </p:spPr>
                  </p:pic>
                </p:oleObj>
              </mc:Fallback>
            </mc:AlternateContent>
          </a:graphicData>
        </a:graphic>
      </p:graphicFrame>
      <p:graphicFrame>
        <p:nvGraphicFramePr>
          <p:cNvPr id="14" name="Object 14">
            <a:extLst>
              <a:ext uri="{FF2B5EF4-FFF2-40B4-BE49-F238E27FC236}">
                <a16:creationId xmlns:a16="http://schemas.microsoft.com/office/drawing/2014/main" id="{0BF635DB-DD6C-45C9-BBE2-B6F464DC038B}"/>
              </a:ext>
            </a:extLst>
          </p:cNvPr>
          <p:cNvGraphicFramePr>
            <a:graphicFrameLocks noChangeAspect="1"/>
          </p:cNvGraphicFramePr>
          <p:nvPr>
            <p:extLst>
              <p:ext uri="{D42A27DB-BD31-4B8C-83A1-F6EECF244321}">
                <p14:modId xmlns:p14="http://schemas.microsoft.com/office/powerpoint/2010/main" val="197984497"/>
              </p:ext>
            </p:extLst>
          </p:nvPr>
        </p:nvGraphicFramePr>
        <p:xfrm>
          <a:off x="6751377" y="3610829"/>
          <a:ext cx="375158" cy="411869"/>
        </p:xfrm>
        <a:graphic>
          <a:graphicData uri="http://schemas.openxmlformats.org/presentationml/2006/ole">
            <mc:AlternateContent xmlns:mc="http://schemas.openxmlformats.org/markup-compatibility/2006">
              <mc:Choice xmlns:v="urn:schemas-microsoft-com:vml" Requires="v">
                <p:oleObj name="Equation" r:id="rId10" imgW="126835" imgH="139518" progId="Equation.DSMT4">
                  <p:embed/>
                </p:oleObj>
              </mc:Choice>
              <mc:Fallback>
                <p:oleObj name="Equation" r:id="rId10" imgW="126835" imgH="139518" progId="Equation.DSMT4">
                  <p:embed/>
                  <p:pic>
                    <p:nvPicPr>
                      <p:cNvPr id="16" name="Object 14"/>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751377" y="3610829"/>
                        <a:ext cx="375158" cy="411869"/>
                      </a:xfrm>
                      <a:prstGeom prst="rect">
                        <a:avLst/>
                      </a:prstGeom>
                      <a:noFill/>
                      <a:ln>
                        <a:noFill/>
                      </a:ln>
                    </p:spPr>
                  </p:pic>
                </p:oleObj>
              </mc:Fallback>
            </mc:AlternateContent>
          </a:graphicData>
        </a:graphic>
      </p:graphicFrame>
      <p:sp>
        <p:nvSpPr>
          <p:cNvPr id="15" name="CaixaDeTexto 14">
            <a:extLst>
              <a:ext uri="{FF2B5EF4-FFF2-40B4-BE49-F238E27FC236}">
                <a16:creationId xmlns:a16="http://schemas.microsoft.com/office/drawing/2014/main" id="{E853F722-14BC-4E5A-9518-386821197067}"/>
              </a:ext>
            </a:extLst>
          </p:cNvPr>
          <p:cNvSpPr txBox="1"/>
          <p:nvPr/>
        </p:nvSpPr>
        <p:spPr>
          <a:xfrm>
            <a:off x="595181" y="11400"/>
            <a:ext cx="8585331" cy="400110"/>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Graficamente: suponha que a inflação em t-1 tenha sido 12%.</a:t>
            </a:r>
          </a:p>
        </p:txBody>
      </p:sp>
      <p:cxnSp>
        <p:nvCxnSpPr>
          <p:cNvPr id="16" name="Conector de Seta Reta 15">
            <a:extLst>
              <a:ext uri="{FF2B5EF4-FFF2-40B4-BE49-F238E27FC236}">
                <a16:creationId xmlns:a16="http://schemas.microsoft.com/office/drawing/2014/main" id="{850DF01C-AAB8-47EC-A89E-6863A6F7B3DF}"/>
              </a:ext>
            </a:extLst>
          </p:cNvPr>
          <p:cNvCxnSpPr/>
          <p:nvPr/>
        </p:nvCxnSpPr>
        <p:spPr>
          <a:xfrm>
            <a:off x="4249713" y="3000003"/>
            <a:ext cx="106263" cy="6858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Conector de Seta Reta 16">
            <a:extLst>
              <a:ext uri="{FF2B5EF4-FFF2-40B4-BE49-F238E27FC236}">
                <a16:creationId xmlns:a16="http://schemas.microsoft.com/office/drawing/2014/main" id="{6CA29523-02D0-405C-A1CE-96DCE3187C2D}"/>
              </a:ext>
            </a:extLst>
          </p:cNvPr>
          <p:cNvCxnSpPr/>
          <p:nvPr/>
        </p:nvCxnSpPr>
        <p:spPr>
          <a:xfrm>
            <a:off x="3961681" y="2783979"/>
            <a:ext cx="106263" cy="6858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Conector de Seta Reta 17">
            <a:extLst>
              <a:ext uri="{FF2B5EF4-FFF2-40B4-BE49-F238E27FC236}">
                <a16:creationId xmlns:a16="http://schemas.microsoft.com/office/drawing/2014/main" id="{189C11FF-14B4-4DDD-B3AF-E3A7AD40954E}"/>
              </a:ext>
            </a:extLst>
          </p:cNvPr>
          <p:cNvCxnSpPr/>
          <p:nvPr/>
        </p:nvCxnSpPr>
        <p:spPr>
          <a:xfrm>
            <a:off x="3707904" y="2567955"/>
            <a:ext cx="106263" cy="6858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Conector de Seta Reta 18">
            <a:extLst>
              <a:ext uri="{FF2B5EF4-FFF2-40B4-BE49-F238E27FC236}">
                <a16:creationId xmlns:a16="http://schemas.microsoft.com/office/drawing/2014/main" id="{D1299D8B-1ABE-4900-AA01-93415268479E}"/>
              </a:ext>
            </a:extLst>
          </p:cNvPr>
          <p:cNvCxnSpPr/>
          <p:nvPr/>
        </p:nvCxnSpPr>
        <p:spPr>
          <a:xfrm>
            <a:off x="3419872" y="2348508"/>
            <a:ext cx="106263" cy="68585"/>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Oval 34">
            <a:extLst>
              <a:ext uri="{FF2B5EF4-FFF2-40B4-BE49-F238E27FC236}">
                <a16:creationId xmlns:a16="http://schemas.microsoft.com/office/drawing/2014/main" id="{C37CA2E9-0F42-4190-80AA-4F29B096AC98}"/>
              </a:ext>
            </a:extLst>
          </p:cNvPr>
          <p:cNvSpPr>
            <a:spLocks noChangeArrowheads="1"/>
          </p:cNvSpPr>
          <p:nvPr/>
        </p:nvSpPr>
        <p:spPr bwMode="auto">
          <a:xfrm>
            <a:off x="4378729" y="3090191"/>
            <a:ext cx="121263" cy="122413"/>
          </a:xfrm>
          <a:prstGeom prst="ellipse">
            <a:avLst/>
          </a:prstGeom>
          <a:solidFill>
            <a:srgbClr val="000000"/>
          </a:solidFill>
          <a:ln w="9525">
            <a:solidFill>
              <a:schemeClr val="tx1"/>
            </a:solidFill>
            <a:round/>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cxnSp>
        <p:nvCxnSpPr>
          <p:cNvPr id="21" name="Conector reto 20">
            <a:extLst>
              <a:ext uri="{FF2B5EF4-FFF2-40B4-BE49-F238E27FC236}">
                <a16:creationId xmlns:a16="http://schemas.microsoft.com/office/drawing/2014/main" id="{3977BA4B-5D12-4D1B-A8CC-D4DBCBEC90B8}"/>
              </a:ext>
            </a:extLst>
          </p:cNvPr>
          <p:cNvCxnSpPr/>
          <p:nvPr/>
        </p:nvCxnSpPr>
        <p:spPr>
          <a:xfrm>
            <a:off x="2195736" y="3140596"/>
            <a:ext cx="2204417"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22" name="Conector reto 21">
            <a:extLst>
              <a:ext uri="{FF2B5EF4-FFF2-40B4-BE49-F238E27FC236}">
                <a16:creationId xmlns:a16="http://schemas.microsoft.com/office/drawing/2014/main" id="{D1CB371E-5407-414F-A6B2-863413E2C1D1}"/>
              </a:ext>
            </a:extLst>
          </p:cNvPr>
          <p:cNvCxnSpPr/>
          <p:nvPr/>
        </p:nvCxnSpPr>
        <p:spPr>
          <a:xfrm>
            <a:off x="4427984" y="3140596"/>
            <a:ext cx="0" cy="470233"/>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aphicFrame>
        <p:nvGraphicFramePr>
          <p:cNvPr id="23" name="Object 7">
            <a:extLst>
              <a:ext uri="{FF2B5EF4-FFF2-40B4-BE49-F238E27FC236}">
                <a16:creationId xmlns:a16="http://schemas.microsoft.com/office/drawing/2014/main" id="{AC68D545-6561-4B97-8705-0E2D736A7217}"/>
              </a:ext>
            </a:extLst>
          </p:cNvPr>
          <p:cNvGraphicFramePr>
            <a:graphicFrameLocks noChangeAspect="1"/>
          </p:cNvGraphicFramePr>
          <p:nvPr>
            <p:extLst>
              <p:ext uri="{D42A27DB-BD31-4B8C-83A1-F6EECF244321}">
                <p14:modId xmlns:p14="http://schemas.microsoft.com/office/powerpoint/2010/main" val="1855172959"/>
              </p:ext>
            </p:extLst>
          </p:nvPr>
        </p:nvGraphicFramePr>
        <p:xfrm>
          <a:off x="4179565" y="3572024"/>
          <a:ext cx="752475" cy="938213"/>
        </p:xfrm>
        <a:graphic>
          <a:graphicData uri="http://schemas.openxmlformats.org/presentationml/2006/ole">
            <mc:AlternateContent xmlns:mc="http://schemas.openxmlformats.org/markup-compatibility/2006">
              <mc:Choice xmlns:v="urn:schemas-microsoft-com:vml" Requires="v">
                <p:oleObj name="Equation" r:id="rId12" imgW="330120" imgH="431640" progId="Equation.DSMT4">
                  <p:embed/>
                </p:oleObj>
              </mc:Choice>
              <mc:Fallback>
                <p:oleObj name="Equation" r:id="rId12" imgW="330120" imgH="431640" progId="Equation.DSMT4">
                  <p:embed/>
                  <p:pic>
                    <p:nvPicPr>
                      <p:cNvPr id="46" name="Object 7"/>
                      <p:cNvPicPr>
                        <a:picLocks noChangeAspect="1" noChangeArrowheads="1"/>
                      </p:cNvPicPr>
                      <p:nvPr/>
                    </p:nvPicPr>
                    <p:blipFill>
                      <a:blip r:embed="rId13"/>
                      <a:srcRect/>
                      <a:stretch>
                        <a:fillRect/>
                      </a:stretch>
                    </p:blipFill>
                    <p:spPr bwMode="auto">
                      <a:xfrm>
                        <a:off x="4179565" y="3572024"/>
                        <a:ext cx="752475" cy="938213"/>
                      </a:xfrm>
                      <a:prstGeom prst="rect">
                        <a:avLst/>
                      </a:prstGeom>
                      <a:noFill/>
                      <a:ln>
                        <a:noFill/>
                      </a:ln>
                      <a:effectLst/>
                    </p:spPr>
                  </p:pic>
                </p:oleObj>
              </mc:Fallback>
            </mc:AlternateContent>
          </a:graphicData>
        </a:graphic>
      </p:graphicFrame>
      <p:graphicFrame>
        <p:nvGraphicFramePr>
          <p:cNvPr id="24" name="Object 14">
            <a:extLst>
              <a:ext uri="{FF2B5EF4-FFF2-40B4-BE49-F238E27FC236}">
                <a16:creationId xmlns:a16="http://schemas.microsoft.com/office/drawing/2014/main" id="{5B2A6C0F-CD23-46F0-82CD-57C6E41EEFE9}"/>
              </a:ext>
            </a:extLst>
          </p:cNvPr>
          <p:cNvGraphicFramePr>
            <a:graphicFrameLocks noChangeAspect="1"/>
          </p:cNvGraphicFramePr>
          <p:nvPr>
            <p:extLst>
              <p:ext uri="{D42A27DB-BD31-4B8C-83A1-F6EECF244321}">
                <p14:modId xmlns:p14="http://schemas.microsoft.com/office/powerpoint/2010/main" val="1574051873"/>
              </p:ext>
            </p:extLst>
          </p:nvPr>
        </p:nvGraphicFramePr>
        <p:xfrm>
          <a:off x="963613" y="2903687"/>
          <a:ext cx="1049337" cy="452437"/>
        </p:xfrm>
        <a:graphic>
          <a:graphicData uri="http://schemas.openxmlformats.org/presentationml/2006/ole">
            <mc:AlternateContent xmlns:mc="http://schemas.openxmlformats.org/markup-compatibility/2006">
              <mc:Choice xmlns:v="urn:schemas-microsoft-com:vml" Requires="v">
                <p:oleObj name="Equation" r:id="rId14" imgW="533160" imgH="228600" progId="Equation.DSMT4">
                  <p:embed/>
                </p:oleObj>
              </mc:Choice>
              <mc:Fallback>
                <p:oleObj name="Equation" r:id="rId14" imgW="533160" imgH="228600" progId="Equation.DSMT4">
                  <p:embed/>
                  <p:pic>
                    <p:nvPicPr>
                      <p:cNvPr id="47" name="Object 14"/>
                      <p:cNvPicPr>
                        <a:picLocks noChangeAspect="1" noChangeArrowheads="1"/>
                      </p:cNvPicPr>
                      <p:nvPr/>
                    </p:nvPicPr>
                    <p:blipFill>
                      <a:blip r:embed="rId15"/>
                      <a:srcRect/>
                      <a:stretch>
                        <a:fillRect/>
                      </a:stretch>
                    </p:blipFill>
                    <p:spPr bwMode="auto">
                      <a:xfrm>
                        <a:off x="963613" y="2903687"/>
                        <a:ext cx="1049337" cy="452437"/>
                      </a:xfrm>
                      <a:prstGeom prst="rect">
                        <a:avLst/>
                      </a:prstGeom>
                      <a:noFill/>
                      <a:ln>
                        <a:noFill/>
                      </a:ln>
                      <a:effectLst/>
                    </p:spPr>
                  </p:pic>
                </p:oleObj>
              </mc:Fallback>
            </mc:AlternateContent>
          </a:graphicData>
        </a:graphic>
      </p:graphicFrame>
      <p:graphicFrame>
        <p:nvGraphicFramePr>
          <p:cNvPr id="25" name="Object 14">
            <a:extLst>
              <a:ext uri="{FF2B5EF4-FFF2-40B4-BE49-F238E27FC236}">
                <a16:creationId xmlns:a16="http://schemas.microsoft.com/office/drawing/2014/main" id="{E8F36DFC-56F1-4412-BC6B-3991ACF9EB98}"/>
              </a:ext>
            </a:extLst>
          </p:cNvPr>
          <p:cNvGraphicFramePr>
            <a:graphicFrameLocks noChangeAspect="1"/>
          </p:cNvGraphicFramePr>
          <p:nvPr>
            <p:extLst>
              <p:ext uri="{D42A27DB-BD31-4B8C-83A1-F6EECF244321}">
                <p14:modId xmlns:p14="http://schemas.microsoft.com/office/powerpoint/2010/main" val="2111123331"/>
              </p:ext>
            </p:extLst>
          </p:nvPr>
        </p:nvGraphicFramePr>
        <p:xfrm>
          <a:off x="2220910" y="2492524"/>
          <a:ext cx="982938" cy="432048"/>
        </p:xfrm>
        <a:graphic>
          <a:graphicData uri="http://schemas.openxmlformats.org/presentationml/2006/ole">
            <mc:AlternateContent xmlns:mc="http://schemas.openxmlformats.org/markup-compatibility/2006">
              <mc:Choice xmlns:v="urn:schemas-microsoft-com:vml" Requires="v">
                <p:oleObj name="Equation" r:id="rId16" imgW="520560" imgH="228600" progId="Equation.DSMT4">
                  <p:embed/>
                </p:oleObj>
              </mc:Choice>
              <mc:Fallback>
                <p:oleObj name="Equation" r:id="rId16" imgW="520560" imgH="228600" progId="Equation.DSMT4">
                  <p:embed/>
                  <p:pic>
                    <p:nvPicPr>
                      <p:cNvPr id="26" name="Object 14"/>
                      <p:cNvPicPr>
                        <a:picLocks noChangeAspect="1" noChangeArrowheads="1"/>
                      </p:cNvPicPr>
                      <p:nvPr/>
                    </p:nvPicPr>
                    <p:blipFill>
                      <a:blip r:embed="rId17"/>
                      <a:srcRect/>
                      <a:stretch>
                        <a:fillRect/>
                      </a:stretch>
                    </p:blipFill>
                    <p:spPr bwMode="auto">
                      <a:xfrm>
                        <a:off x="2220910" y="2492524"/>
                        <a:ext cx="982938" cy="432048"/>
                      </a:xfrm>
                      <a:prstGeom prst="rect">
                        <a:avLst/>
                      </a:prstGeom>
                      <a:noFill/>
                      <a:ln>
                        <a:noFill/>
                      </a:ln>
                      <a:effectLst/>
                    </p:spPr>
                  </p:pic>
                </p:oleObj>
              </mc:Fallback>
            </mc:AlternateContent>
          </a:graphicData>
        </a:graphic>
      </p:graphicFrame>
      <p:graphicFrame>
        <p:nvGraphicFramePr>
          <p:cNvPr id="26" name="Object 14">
            <a:extLst>
              <a:ext uri="{FF2B5EF4-FFF2-40B4-BE49-F238E27FC236}">
                <a16:creationId xmlns:a16="http://schemas.microsoft.com/office/drawing/2014/main" id="{A90921AB-87B0-4217-B437-3003470BD70D}"/>
              </a:ext>
            </a:extLst>
          </p:cNvPr>
          <p:cNvGraphicFramePr>
            <a:graphicFrameLocks noChangeAspect="1"/>
          </p:cNvGraphicFramePr>
          <p:nvPr>
            <p:extLst>
              <p:ext uri="{D42A27DB-BD31-4B8C-83A1-F6EECF244321}">
                <p14:modId xmlns:p14="http://schemas.microsoft.com/office/powerpoint/2010/main" val="4027873909"/>
              </p:ext>
            </p:extLst>
          </p:nvPr>
        </p:nvGraphicFramePr>
        <p:xfrm>
          <a:off x="2843808" y="4443760"/>
          <a:ext cx="2405287" cy="576262"/>
        </p:xfrm>
        <a:graphic>
          <a:graphicData uri="http://schemas.openxmlformats.org/presentationml/2006/ole">
            <mc:AlternateContent xmlns:mc="http://schemas.openxmlformats.org/markup-compatibility/2006">
              <mc:Choice xmlns:v="urn:schemas-microsoft-com:vml" Requires="v">
                <p:oleObj name="Equation" r:id="rId18" imgW="1307880" imgH="304560" progId="Equation.DSMT4">
                  <p:embed/>
                </p:oleObj>
              </mc:Choice>
              <mc:Fallback>
                <p:oleObj name="Equation" r:id="rId18" imgW="1307880" imgH="304560" progId="Equation.DSMT4">
                  <p:embed/>
                  <p:pic>
                    <p:nvPicPr>
                      <p:cNvPr id="27" name="Object 14"/>
                      <p:cNvPicPr>
                        <a:picLocks noChangeAspect="1" noChangeArrowheads="1"/>
                      </p:cNvPicPr>
                      <p:nvPr/>
                    </p:nvPicPr>
                    <p:blipFill>
                      <a:blip r:embed="rId19"/>
                      <a:srcRect/>
                      <a:stretch>
                        <a:fillRect/>
                      </a:stretch>
                    </p:blipFill>
                    <p:spPr bwMode="auto">
                      <a:xfrm>
                        <a:off x="2843808" y="4443760"/>
                        <a:ext cx="2405287" cy="57626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96294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ppt_x"/>
                                          </p:val>
                                        </p:tav>
                                        <p:tav tm="100000">
                                          <p:val>
                                            <p:strVal val="#ppt_x"/>
                                          </p:val>
                                        </p:tav>
                                      </p:tavLst>
                                    </p:anim>
                                    <p:anim calcmode="lin" valueType="num">
                                      <p:cBhvr additive="base">
                                        <p:cTn id="8" dur="500" fill="hold"/>
                                        <p:tgtEl>
                                          <p:spTgt spid="16"/>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anim calcmode="lin" valueType="num">
                                      <p:cBhvr additive="base">
                                        <p:cTn id="15" dur="500" fill="hold"/>
                                        <p:tgtEl>
                                          <p:spTgt spid="20"/>
                                        </p:tgtEl>
                                        <p:attrNameLst>
                                          <p:attrName>ppt_x</p:attrName>
                                        </p:attrNameLst>
                                      </p:cBhvr>
                                      <p:tavLst>
                                        <p:tav tm="0">
                                          <p:val>
                                            <p:strVal val="#ppt_x"/>
                                          </p:val>
                                        </p:tav>
                                        <p:tav tm="100000">
                                          <p:val>
                                            <p:strVal val="#ppt_x"/>
                                          </p:val>
                                        </p:tav>
                                      </p:tavLst>
                                    </p:anim>
                                    <p:anim calcmode="lin" valueType="num">
                                      <p:cBhvr additive="base">
                                        <p:cTn id="16" dur="500" fill="hold"/>
                                        <p:tgtEl>
                                          <p:spTgt spid="2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22"/>
                                        </p:tgtEl>
                                        <p:attrNameLst>
                                          <p:attrName>style.visibility</p:attrName>
                                        </p:attrNameLst>
                                      </p:cBhvr>
                                      <p:to>
                                        <p:strVal val="visible"/>
                                      </p:to>
                                    </p:set>
                                    <p:anim calcmode="lin" valueType="num">
                                      <p:cBhvr additive="base">
                                        <p:cTn id="19" dur="500" fill="hold"/>
                                        <p:tgtEl>
                                          <p:spTgt spid="22"/>
                                        </p:tgtEl>
                                        <p:attrNameLst>
                                          <p:attrName>ppt_x</p:attrName>
                                        </p:attrNameLst>
                                      </p:cBhvr>
                                      <p:tavLst>
                                        <p:tav tm="0">
                                          <p:val>
                                            <p:strVal val="#ppt_x"/>
                                          </p:val>
                                        </p:tav>
                                        <p:tav tm="100000">
                                          <p:val>
                                            <p:strVal val="#ppt_x"/>
                                          </p:val>
                                        </p:tav>
                                      </p:tavLst>
                                    </p:anim>
                                    <p:anim calcmode="lin" valueType="num">
                                      <p:cBhvr additive="base">
                                        <p:cTn id="20" dur="500" fill="hold"/>
                                        <p:tgtEl>
                                          <p:spTgt spid="2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additive="base">
                                        <p:cTn id="27" dur="500" fill="hold"/>
                                        <p:tgtEl>
                                          <p:spTgt spid="19"/>
                                        </p:tgtEl>
                                        <p:attrNameLst>
                                          <p:attrName>ppt_x</p:attrName>
                                        </p:attrNameLst>
                                      </p:cBhvr>
                                      <p:tavLst>
                                        <p:tav tm="0">
                                          <p:val>
                                            <p:strVal val="#ppt_x"/>
                                          </p:val>
                                        </p:tav>
                                        <p:tav tm="100000">
                                          <p:val>
                                            <p:strVal val="#ppt_x"/>
                                          </p:val>
                                        </p:tav>
                                      </p:tavLst>
                                    </p:anim>
                                    <p:anim calcmode="lin" valueType="num">
                                      <p:cBhvr additive="base">
                                        <p:cTn id="28" dur="500" fill="hold"/>
                                        <p:tgtEl>
                                          <p:spTgt spid="19"/>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additive="base">
                                        <p:cTn id="35" dur="500" fill="hold"/>
                                        <p:tgtEl>
                                          <p:spTgt spid="24"/>
                                        </p:tgtEl>
                                        <p:attrNameLst>
                                          <p:attrName>ppt_x</p:attrName>
                                        </p:attrNameLst>
                                      </p:cBhvr>
                                      <p:tavLst>
                                        <p:tav tm="0">
                                          <p:val>
                                            <p:strVal val="#ppt_x"/>
                                          </p:val>
                                        </p:tav>
                                        <p:tav tm="100000">
                                          <p:val>
                                            <p:strVal val="#ppt_x"/>
                                          </p:val>
                                        </p:tav>
                                      </p:tavLst>
                                    </p:anim>
                                    <p:anim calcmode="lin" valueType="num">
                                      <p:cBhvr additive="base">
                                        <p:cTn id="36" dur="500" fill="hold"/>
                                        <p:tgtEl>
                                          <p:spTgt spid="2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ppt_x"/>
                                          </p:val>
                                        </p:tav>
                                        <p:tav tm="100000">
                                          <p:val>
                                            <p:strVal val="#ppt_x"/>
                                          </p:val>
                                        </p:tav>
                                      </p:tavLst>
                                    </p:anim>
                                    <p:anim calcmode="lin" valueType="num">
                                      <p:cBhvr additive="base">
                                        <p:cTn id="40"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25"/>
                                        </p:tgtEl>
                                        <p:attrNameLst>
                                          <p:attrName>style.visibility</p:attrName>
                                        </p:attrNameLst>
                                      </p:cBhvr>
                                      <p:to>
                                        <p:strVal val="visible"/>
                                      </p:to>
                                    </p:set>
                                    <p:anim calcmode="lin" valueType="num">
                                      <p:cBhvr additive="base">
                                        <p:cTn id="45" dur="500" fill="hold"/>
                                        <p:tgtEl>
                                          <p:spTgt spid="25"/>
                                        </p:tgtEl>
                                        <p:attrNameLst>
                                          <p:attrName>ppt_x</p:attrName>
                                        </p:attrNameLst>
                                      </p:cBhvr>
                                      <p:tavLst>
                                        <p:tav tm="0">
                                          <p:val>
                                            <p:strVal val="#ppt_x"/>
                                          </p:val>
                                        </p:tav>
                                        <p:tav tm="100000">
                                          <p:val>
                                            <p:strVal val="#ppt_x"/>
                                          </p:val>
                                        </p:tav>
                                      </p:tavLst>
                                    </p:anim>
                                    <p:anim calcmode="lin" valueType="num">
                                      <p:cBhvr additive="base">
                                        <p:cTn id="46" dur="500" fill="hold"/>
                                        <p:tgtEl>
                                          <p:spTgt spid="25"/>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6"/>
                                        </p:tgtEl>
                                        <p:attrNameLst>
                                          <p:attrName>style.visibility</p:attrName>
                                        </p:attrNameLst>
                                      </p:cBhvr>
                                      <p:to>
                                        <p:strVal val="visible"/>
                                      </p:to>
                                    </p:set>
                                    <p:anim calcmode="lin" valueType="num">
                                      <p:cBhvr additive="base">
                                        <p:cTn id="49" dur="500" fill="hold"/>
                                        <p:tgtEl>
                                          <p:spTgt spid="26"/>
                                        </p:tgtEl>
                                        <p:attrNameLst>
                                          <p:attrName>ppt_x</p:attrName>
                                        </p:attrNameLst>
                                      </p:cBhvr>
                                      <p:tavLst>
                                        <p:tav tm="0">
                                          <p:val>
                                            <p:strVal val="#ppt_x"/>
                                          </p:val>
                                        </p:tav>
                                        <p:tav tm="100000">
                                          <p:val>
                                            <p:strVal val="#ppt_x"/>
                                          </p:val>
                                        </p:tav>
                                      </p:tavLst>
                                    </p:anim>
                                    <p:anim calcmode="lin" valueType="num">
                                      <p:cBhvr additive="base">
                                        <p:cTn id="50"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F1E5660-9CD5-46B6-B03C-904C8A7DD167}"/>
              </a:ext>
            </a:extLst>
          </p:cNvPr>
          <p:cNvSpPr/>
          <p:nvPr/>
        </p:nvSpPr>
        <p:spPr>
          <a:xfrm>
            <a:off x="179512" y="11400"/>
            <a:ext cx="8784976" cy="1631216"/>
          </a:xfrm>
          <a:prstGeom prst="rect">
            <a:avLst/>
          </a:prstGeom>
        </p:spPr>
        <p:txBody>
          <a:bodyPr wrap="square">
            <a:spAutoFit/>
          </a:bodyPr>
          <a:lstStyle/>
          <a:p>
            <a:pPr algn="just">
              <a:spcBef>
                <a:spcPts val="1800"/>
              </a:spcBef>
            </a:pPr>
            <a:r>
              <a:rPr lang="pt-BR" sz="2000" b="1" dirty="0">
                <a:solidFill>
                  <a:srgbClr val="000000"/>
                </a:solidFill>
                <a:latin typeface="Arial" panose="020B0604020202020204" pitchFamily="34" charset="0"/>
                <a:cs typeface="Arial" panose="020B0604020202020204" pitchFamily="34" charset="0"/>
              </a:rPr>
              <a:t>1) </a:t>
            </a:r>
            <a:r>
              <a:rPr lang="pt-BR" sz="2000" dirty="0">
                <a:solidFill>
                  <a:srgbClr val="000000"/>
                </a:solidFill>
                <a:latin typeface="Arial" panose="020B0604020202020204" pitchFamily="34" charset="0"/>
                <a:cs typeface="Arial" panose="020B0604020202020204" pitchFamily="34" charset="0"/>
              </a:rPr>
              <a:t>Se a lei de </a:t>
            </a:r>
            <a:r>
              <a:rPr lang="pt-BR" sz="2000" dirty="0" err="1">
                <a:solidFill>
                  <a:srgbClr val="000000"/>
                </a:solidFill>
                <a:latin typeface="Arial" panose="020B0604020202020204" pitchFamily="34" charset="0"/>
                <a:cs typeface="Arial" panose="020B0604020202020204" pitchFamily="34" charset="0"/>
              </a:rPr>
              <a:t>Okun</a:t>
            </a:r>
            <a:r>
              <a:rPr lang="pt-BR" sz="2000" dirty="0">
                <a:solidFill>
                  <a:srgbClr val="000000"/>
                </a:solidFill>
                <a:latin typeface="Arial" panose="020B0604020202020204" pitchFamily="34" charset="0"/>
                <a:cs typeface="Arial" panose="020B0604020202020204" pitchFamily="34" charset="0"/>
              </a:rPr>
              <a:t> estabelece que o desvio do produto em relação ao seu nível potencial é, em termos absolutos, o dobro do desvio do desemprego cíclico em relação à taxa natural de desemprego, então uma curva de oferta agregada  pode  ser  escrita  na  forma                                            ,  em          que </a:t>
            </a:r>
          </a:p>
        </p:txBody>
      </p:sp>
      <p:graphicFrame>
        <p:nvGraphicFramePr>
          <p:cNvPr id="3" name="Object 3">
            <a:extLst>
              <a:ext uri="{FF2B5EF4-FFF2-40B4-BE49-F238E27FC236}">
                <a16:creationId xmlns:a16="http://schemas.microsoft.com/office/drawing/2014/main" id="{5413A114-B6AC-410F-899C-50FF5674C881}"/>
              </a:ext>
            </a:extLst>
          </p:cNvPr>
          <p:cNvGraphicFramePr>
            <a:graphicFrameLocks noChangeAspect="1"/>
          </p:cNvGraphicFramePr>
          <p:nvPr>
            <p:extLst>
              <p:ext uri="{D42A27DB-BD31-4B8C-83A1-F6EECF244321}">
                <p14:modId xmlns:p14="http://schemas.microsoft.com/office/powerpoint/2010/main" val="1953576612"/>
              </p:ext>
            </p:extLst>
          </p:nvPr>
        </p:nvGraphicFramePr>
        <p:xfrm>
          <a:off x="4932040" y="875496"/>
          <a:ext cx="3312368" cy="549275"/>
        </p:xfrm>
        <a:graphic>
          <a:graphicData uri="http://schemas.openxmlformats.org/presentationml/2006/ole">
            <mc:AlternateContent xmlns:mc="http://schemas.openxmlformats.org/markup-compatibility/2006">
              <mc:Choice xmlns:v="urn:schemas-microsoft-com:vml" Requires="v">
                <p:oleObj name="Equation" r:id="rId2" imgW="1574640" imgH="304560" progId="Equation.DSMT4">
                  <p:embed/>
                </p:oleObj>
              </mc:Choice>
              <mc:Fallback>
                <p:oleObj name="Equation" r:id="rId2" imgW="1574640" imgH="304560" progId="Equation.DSMT4">
                  <p:embed/>
                  <p:pic>
                    <p:nvPicPr>
                      <p:cNvPr id="3" name="Object 3"/>
                      <p:cNvPicPr>
                        <a:picLocks noChangeAspect="1" noChangeArrowheads="1"/>
                      </p:cNvPicPr>
                      <p:nvPr/>
                    </p:nvPicPr>
                    <p:blipFill>
                      <a:blip r:embed="rId3"/>
                      <a:srcRect/>
                      <a:stretch>
                        <a:fillRect/>
                      </a:stretch>
                    </p:blipFill>
                    <p:spPr bwMode="auto">
                      <a:xfrm>
                        <a:off x="4932040" y="875496"/>
                        <a:ext cx="3312368" cy="549275"/>
                      </a:xfrm>
                      <a:prstGeom prst="rect">
                        <a:avLst/>
                      </a:prstGeom>
                      <a:noFill/>
                      <a:ln>
                        <a:noFill/>
                      </a:ln>
                    </p:spPr>
                  </p:pic>
                </p:oleObj>
              </mc:Fallback>
            </mc:AlternateContent>
          </a:graphicData>
        </a:graphic>
      </p:graphicFrame>
      <p:graphicFrame>
        <p:nvGraphicFramePr>
          <p:cNvPr id="4" name="Object 3">
            <a:extLst>
              <a:ext uri="{FF2B5EF4-FFF2-40B4-BE49-F238E27FC236}">
                <a16:creationId xmlns:a16="http://schemas.microsoft.com/office/drawing/2014/main" id="{A2EAD077-8877-4D3B-B3B4-98363FCE4F3E}"/>
              </a:ext>
            </a:extLst>
          </p:cNvPr>
          <p:cNvGraphicFramePr>
            <a:graphicFrameLocks noChangeAspect="1"/>
          </p:cNvGraphicFramePr>
          <p:nvPr>
            <p:extLst>
              <p:ext uri="{D42A27DB-BD31-4B8C-83A1-F6EECF244321}">
                <p14:modId xmlns:p14="http://schemas.microsoft.com/office/powerpoint/2010/main" val="846828255"/>
              </p:ext>
            </p:extLst>
          </p:nvPr>
        </p:nvGraphicFramePr>
        <p:xfrm>
          <a:off x="755577" y="1235536"/>
          <a:ext cx="4320479" cy="436562"/>
        </p:xfrm>
        <a:graphic>
          <a:graphicData uri="http://schemas.openxmlformats.org/presentationml/2006/ole">
            <mc:AlternateContent xmlns:mc="http://schemas.openxmlformats.org/markup-compatibility/2006">
              <mc:Choice xmlns:v="urn:schemas-microsoft-com:vml" Requires="v">
                <p:oleObj name="Equation" r:id="rId4" imgW="2273040" imgH="241200" progId="Equation.DSMT4">
                  <p:embed/>
                </p:oleObj>
              </mc:Choice>
              <mc:Fallback>
                <p:oleObj name="Equation" r:id="rId4" imgW="2273040" imgH="241200" progId="Equation.DSMT4">
                  <p:embed/>
                  <p:pic>
                    <p:nvPicPr>
                      <p:cNvPr id="4" name="Object 3"/>
                      <p:cNvPicPr>
                        <a:picLocks noChangeAspect="1" noChangeArrowheads="1"/>
                      </p:cNvPicPr>
                      <p:nvPr/>
                    </p:nvPicPr>
                    <p:blipFill>
                      <a:blip r:embed="rId5"/>
                      <a:srcRect/>
                      <a:stretch>
                        <a:fillRect/>
                      </a:stretch>
                    </p:blipFill>
                    <p:spPr bwMode="auto">
                      <a:xfrm>
                        <a:off x="755577" y="1235536"/>
                        <a:ext cx="4320479" cy="436562"/>
                      </a:xfrm>
                      <a:prstGeom prst="rect">
                        <a:avLst/>
                      </a:prstGeom>
                      <a:noFill/>
                      <a:ln>
                        <a:noFill/>
                      </a:ln>
                    </p:spPr>
                  </p:pic>
                </p:oleObj>
              </mc:Fallback>
            </mc:AlternateContent>
          </a:graphicData>
        </a:graphic>
      </p:graphicFrame>
      <p:sp>
        <p:nvSpPr>
          <p:cNvPr id="5" name="CaixaDeTexto 4">
            <a:extLst>
              <a:ext uri="{FF2B5EF4-FFF2-40B4-BE49-F238E27FC236}">
                <a16:creationId xmlns:a16="http://schemas.microsoft.com/office/drawing/2014/main" id="{A9AB9544-52A7-4377-A6C6-1824124248CE}"/>
              </a:ext>
            </a:extLst>
          </p:cNvPr>
          <p:cNvSpPr txBox="1"/>
          <p:nvPr/>
        </p:nvSpPr>
        <p:spPr>
          <a:xfrm>
            <a:off x="5083155" y="1307544"/>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6" name="CaixaDeTexto 5">
            <a:extLst>
              <a:ext uri="{FF2B5EF4-FFF2-40B4-BE49-F238E27FC236}">
                <a16:creationId xmlns:a16="http://schemas.microsoft.com/office/drawing/2014/main" id="{3C81D6AF-F3DF-409B-B92F-19055BED0AFB}"/>
              </a:ext>
            </a:extLst>
          </p:cNvPr>
          <p:cNvSpPr txBox="1"/>
          <p:nvPr/>
        </p:nvSpPr>
        <p:spPr>
          <a:xfrm>
            <a:off x="179512" y="1635646"/>
            <a:ext cx="8784976" cy="677108"/>
          </a:xfrm>
          <a:prstGeom prst="rect">
            <a:avLst/>
          </a:prstGeom>
          <a:noFill/>
        </p:spPr>
        <p:txBody>
          <a:bodyPr wrap="square" rtlCol="0">
            <a:spAutoFit/>
          </a:bodyPr>
          <a:lstStyle/>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Questão que envolve a Curva de Phillips, a Curva de Oferta Agregada e a Lei de </a:t>
            </a:r>
            <a:r>
              <a:rPr lang="pt-BR" sz="1900" dirty="0" err="1">
                <a:latin typeface="Arial" panose="020B0604020202020204" pitchFamily="34" charset="0"/>
                <a:cs typeface="Arial" panose="020B0604020202020204" pitchFamily="34" charset="0"/>
              </a:rPr>
              <a:t>Okun</a:t>
            </a:r>
            <a:r>
              <a:rPr lang="pt-BR" sz="1900" dirty="0">
                <a:latin typeface="Arial" panose="020B0604020202020204" pitchFamily="34" charset="0"/>
                <a:cs typeface="Arial" panose="020B0604020202020204" pitchFamily="34" charset="0"/>
              </a:rPr>
              <a:t>. Note que </a:t>
            </a:r>
            <a:r>
              <a:rPr lang="pt-BR" sz="1900" i="1" dirty="0">
                <a:latin typeface="Arial" panose="020B0604020202020204" pitchFamily="34" charset="0"/>
                <a:cs typeface="Arial" panose="020B0604020202020204" pitchFamily="34" charset="0"/>
              </a:rPr>
              <a:t>P</a:t>
            </a:r>
            <a:r>
              <a:rPr lang="pt-BR" sz="1900" dirty="0">
                <a:latin typeface="Arial" panose="020B0604020202020204" pitchFamily="34" charset="0"/>
                <a:cs typeface="Arial" panose="020B0604020202020204" pitchFamily="34" charset="0"/>
              </a:rPr>
              <a:t> representa o logaritmo do nível de preços.</a:t>
            </a:r>
          </a:p>
        </p:txBody>
      </p:sp>
      <p:graphicFrame>
        <p:nvGraphicFramePr>
          <p:cNvPr id="18" name="Object 3">
            <a:extLst>
              <a:ext uri="{FF2B5EF4-FFF2-40B4-BE49-F238E27FC236}">
                <a16:creationId xmlns:a16="http://schemas.microsoft.com/office/drawing/2014/main" id="{2C00C490-08F3-43BC-B6E2-DC7208D0ADC8}"/>
              </a:ext>
            </a:extLst>
          </p:cNvPr>
          <p:cNvGraphicFramePr>
            <a:graphicFrameLocks noChangeAspect="1"/>
          </p:cNvGraphicFramePr>
          <p:nvPr>
            <p:extLst>
              <p:ext uri="{D42A27DB-BD31-4B8C-83A1-F6EECF244321}">
                <p14:modId xmlns:p14="http://schemas.microsoft.com/office/powerpoint/2010/main" val="1404779160"/>
              </p:ext>
            </p:extLst>
          </p:nvPr>
        </p:nvGraphicFramePr>
        <p:xfrm>
          <a:off x="995362" y="2715766"/>
          <a:ext cx="7825110" cy="581992"/>
        </p:xfrm>
        <a:graphic>
          <a:graphicData uri="http://schemas.openxmlformats.org/presentationml/2006/ole">
            <mc:AlternateContent xmlns:mc="http://schemas.openxmlformats.org/markup-compatibility/2006">
              <mc:Choice xmlns:v="urn:schemas-microsoft-com:vml" Requires="v">
                <p:oleObj name="Equation" r:id="rId6" imgW="3632040" imgH="279360" progId="Equation.DSMT4">
                  <p:embed/>
                </p:oleObj>
              </mc:Choice>
              <mc:Fallback>
                <p:oleObj name="Equation" r:id="rId6" imgW="3632040" imgH="279360" progId="Equation.DSMT4">
                  <p:embed/>
                  <p:pic>
                    <p:nvPicPr>
                      <p:cNvPr id="8" name="Object 3">
                        <a:extLst>
                          <a:ext uri="{FF2B5EF4-FFF2-40B4-BE49-F238E27FC236}">
                            <a16:creationId xmlns:a16="http://schemas.microsoft.com/office/drawing/2014/main" id="{C9A878D9-2744-40B7-9FE0-CA6DDDF77D8C}"/>
                          </a:ext>
                        </a:extLst>
                      </p:cNvPr>
                      <p:cNvPicPr>
                        <a:picLocks noChangeAspect="1" noChangeArrowheads="1"/>
                      </p:cNvPicPr>
                      <p:nvPr/>
                    </p:nvPicPr>
                    <p:blipFill>
                      <a:blip r:embed="rId7"/>
                      <a:srcRect/>
                      <a:stretch>
                        <a:fillRect/>
                      </a:stretch>
                    </p:blipFill>
                    <p:spPr bwMode="auto">
                      <a:xfrm>
                        <a:off x="995362" y="2715766"/>
                        <a:ext cx="7825110" cy="581992"/>
                      </a:xfrm>
                      <a:prstGeom prst="rect">
                        <a:avLst/>
                      </a:prstGeom>
                      <a:solidFill>
                        <a:schemeClr val="bg1">
                          <a:lumMod val="95000"/>
                        </a:schemeClr>
                      </a:solidFill>
                      <a:ln>
                        <a:solidFill>
                          <a:schemeClr val="tx1"/>
                        </a:solidFill>
                      </a:ln>
                    </p:spPr>
                  </p:pic>
                </p:oleObj>
              </mc:Fallback>
            </mc:AlternateContent>
          </a:graphicData>
        </a:graphic>
      </p:graphicFrame>
      <p:sp>
        <p:nvSpPr>
          <p:cNvPr id="19" name="Retângulo 18">
            <a:extLst>
              <a:ext uri="{FF2B5EF4-FFF2-40B4-BE49-F238E27FC236}">
                <a16:creationId xmlns:a16="http://schemas.microsoft.com/office/drawing/2014/main" id="{BAF50088-2219-49D3-98A8-69380ECB7AAD}"/>
              </a:ext>
            </a:extLst>
          </p:cNvPr>
          <p:cNvSpPr/>
          <p:nvPr/>
        </p:nvSpPr>
        <p:spPr>
          <a:xfrm>
            <a:off x="899592" y="3332187"/>
            <a:ext cx="8136904" cy="1615827"/>
          </a:xfrm>
          <a:prstGeom prst="rect">
            <a:avLst/>
          </a:prstGeom>
        </p:spPr>
        <p:txBody>
          <a:bodyPr wrap="square">
            <a:spAutoFit/>
          </a:bodyPr>
          <a:lstStyle/>
          <a:p>
            <a:pPr marL="285750" indent="-285750" algn="just">
              <a:buFont typeface="Wingdings" panose="05000000000000000000" pitchFamily="2" charset="2"/>
              <a:buChar char="§"/>
            </a:pPr>
            <a:r>
              <a:rPr lang="pt-BR" sz="1900" dirty="0">
                <a:solidFill>
                  <a:srgbClr val="000000"/>
                </a:solidFill>
                <a:latin typeface="Arial" panose="020B0604020202020204" pitchFamily="34" charset="0"/>
                <a:cs typeface="Arial" panose="020B0604020202020204" pitchFamily="34" charset="0"/>
              </a:rPr>
              <a:t>Um produto acima do potencial em 1 </a:t>
            </a:r>
            <a:r>
              <a:rPr lang="pt-BR" sz="1900" dirty="0" err="1">
                <a:solidFill>
                  <a:srgbClr val="000000"/>
                </a:solidFill>
                <a:latin typeface="Arial" panose="020B0604020202020204" pitchFamily="34" charset="0"/>
                <a:cs typeface="Arial" panose="020B0604020202020204" pitchFamily="34" charset="0"/>
              </a:rPr>
              <a:t>p.p</a:t>
            </a:r>
            <a:r>
              <a:rPr lang="pt-BR" sz="1900" dirty="0">
                <a:solidFill>
                  <a:srgbClr val="000000"/>
                </a:solidFill>
                <a:latin typeface="Arial" panose="020B0604020202020204" pitchFamily="34" charset="0"/>
                <a:cs typeface="Arial" panose="020B0604020202020204" pitchFamily="34" charset="0"/>
              </a:rPr>
              <a:t>. eleva a inflação em 0,2 </a:t>
            </a:r>
            <a:r>
              <a:rPr lang="pt-BR" sz="1900" dirty="0" err="1">
                <a:solidFill>
                  <a:srgbClr val="000000"/>
                </a:solidFill>
                <a:latin typeface="Arial" panose="020B0604020202020204" pitchFamily="34" charset="0"/>
                <a:cs typeface="Arial" panose="020B0604020202020204" pitchFamily="34" charset="0"/>
              </a:rPr>
              <a:t>p.p</a:t>
            </a:r>
            <a:r>
              <a:rPr lang="pt-BR" sz="1900" dirty="0">
                <a:solidFill>
                  <a:srgbClr val="000000"/>
                </a:solidFill>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
            </a:pPr>
            <a:endParaRPr lang="pt-BR" sz="400" dirty="0">
              <a:solidFill>
                <a:srgbClr val="000000"/>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1900" dirty="0">
                <a:solidFill>
                  <a:srgbClr val="000000"/>
                </a:solidFill>
                <a:latin typeface="Arial" panose="020B0604020202020204" pitchFamily="34" charset="0"/>
                <a:cs typeface="Arial" panose="020B0604020202020204" pitchFamily="34" charset="0"/>
              </a:rPr>
              <a:t>Isto está associado a uma taxa de desemprego 0,5 </a:t>
            </a:r>
            <a:r>
              <a:rPr lang="pt-BR" sz="1900" dirty="0" err="1">
                <a:solidFill>
                  <a:srgbClr val="000000"/>
                </a:solidFill>
                <a:latin typeface="Arial" panose="020B0604020202020204" pitchFamily="34" charset="0"/>
                <a:cs typeface="Arial" panose="020B0604020202020204" pitchFamily="34" charset="0"/>
              </a:rPr>
              <a:t>p.p</a:t>
            </a:r>
            <a:r>
              <a:rPr lang="pt-BR" sz="1900" dirty="0">
                <a:solidFill>
                  <a:srgbClr val="000000"/>
                </a:solidFill>
                <a:latin typeface="Arial" panose="020B0604020202020204" pitchFamily="34" charset="0"/>
                <a:cs typeface="Arial" panose="020B0604020202020204" pitchFamily="34" charset="0"/>
              </a:rPr>
              <a:t>. abaixo da natural, que eleva a inflação em 0,2 </a:t>
            </a:r>
            <a:r>
              <a:rPr lang="pt-BR" sz="1900" dirty="0" err="1">
                <a:solidFill>
                  <a:srgbClr val="000000"/>
                </a:solidFill>
                <a:latin typeface="Arial" panose="020B0604020202020204" pitchFamily="34" charset="0"/>
                <a:cs typeface="Arial" panose="020B0604020202020204" pitchFamily="34" charset="0"/>
              </a:rPr>
              <a:t>p.p</a:t>
            </a:r>
            <a:r>
              <a:rPr lang="pt-BR" sz="1900" dirty="0">
                <a:solidFill>
                  <a:srgbClr val="000000"/>
                </a:solidFill>
                <a:latin typeface="Arial" panose="020B0604020202020204" pitchFamily="34" charset="0"/>
                <a:cs typeface="Arial" panose="020B0604020202020204" pitchFamily="34" charset="0"/>
              </a:rPr>
              <a:t>..</a:t>
            </a:r>
          </a:p>
          <a:p>
            <a:pPr marL="285750" indent="-285750" algn="just">
              <a:buFont typeface="Wingdings" panose="05000000000000000000" pitchFamily="2" charset="2"/>
              <a:buChar char="§"/>
            </a:pPr>
            <a:r>
              <a:rPr lang="pt-BR" sz="1900" dirty="0">
                <a:solidFill>
                  <a:srgbClr val="000000"/>
                </a:solidFill>
                <a:latin typeface="Arial" panose="020B0604020202020204" pitchFamily="34" charset="0"/>
                <a:cs typeface="Arial" panose="020B0604020202020204" pitchFamily="34" charset="0"/>
              </a:rPr>
              <a:t>Note que 1 </a:t>
            </a:r>
            <a:r>
              <a:rPr lang="pt-BR" sz="1900" dirty="0" err="1">
                <a:solidFill>
                  <a:srgbClr val="000000"/>
                </a:solidFill>
                <a:latin typeface="Arial" panose="020B0604020202020204" pitchFamily="34" charset="0"/>
                <a:cs typeface="Arial" panose="020B0604020202020204" pitchFamily="34" charset="0"/>
              </a:rPr>
              <a:t>p.p</a:t>
            </a:r>
            <a:r>
              <a:rPr lang="pt-BR" sz="1900" dirty="0">
                <a:solidFill>
                  <a:srgbClr val="000000"/>
                </a:solidFill>
                <a:latin typeface="Arial" panose="020B0604020202020204" pitchFamily="34" charset="0"/>
                <a:cs typeface="Arial" panose="020B0604020202020204" pitchFamily="34" charset="0"/>
              </a:rPr>
              <a:t>. a mais de crescimento reduz a taxa de desemprego em 0,5 </a:t>
            </a:r>
            <a:r>
              <a:rPr lang="pt-BR" sz="1900" dirty="0" err="1">
                <a:solidFill>
                  <a:srgbClr val="000000"/>
                </a:solidFill>
                <a:latin typeface="Arial" panose="020B0604020202020204" pitchFamily="34" charset="0"/>
                <a:cs typeface="Arial" panose="020B0604020202020204" pitchFamily="34" charset="0"/>
              </a:rPr>
              <a:t>p.p</a:t>
            </a:r>
            <a:r>
              <a:rPr lang="pt-BR" sz="1900" dirty="0">
                <a:solidFill>
                  <a:srgbClr val="000000"/>
                </a:solidFill>
                <a:latin typeface="Arial" panose="020B0604020202020204" pitchFamily="34" charset="0"/>
                <a:cs typeface="Arial" panose="020B0604020202020204" pitchFamily="34" charset="0"/>
              </a:rPr>
              <a:t>. , o que eleva taxa de inflação em 0,2 </a:t>
            </a:r>
            <a:r>
              <a:rPr lang="pt-BR" sz="1900" dirty="0" err="1">
                <a:solidFill>
                  <a:srgbClr val="000000"/>
                </a:solidFill>
                <a:latin typeface="Arial" panose="020B0604020202020204" pitchFamily="34" charset="0"/>
                <a:cs typeface="Arial" panose="020B0604020202020204" pitchFamily="34" charset="0"/>
              </a:rPr>
              <a:t>p.p</a:t>
            </a:r>
            <a:r>
              <a:rPr lang="pt-BR" sz="1900" dirty="0">
                <a:solidFill>
                  <a:srgbClr val="000000"/>
                </a:solidFill>
                <a:latin typeface="Arial" panose="020B0604020202020204" pitchFamily="34" charset="0"/>
                <a:cs typeface="Arial" panose="020B0604020202020204" pitchFamily="34" charset="0"/>
              </a:rPr>
              <a:t>..</a:t>
            </a:r>
            <a:endParaRPr lang="pt-BR" sz="1900" dirty="0"/>
          </a:p>
        </p:txBody>
      </p:sp>
      <p:sp>
        <p:nvSpPr>
          <p:cNvPr id="20" name="CaixaDeTexto 19">
            <a:extLst>
              <a:ext uri="{FF2B5EF4-FFF2-40B4-BE49-F238E27FC236}">
                <a16:creationId xmlns:a16="http://schemas.microsoft.com/office/drawing/2014/main" id="{1D7CC29B-8837-40A0-B3E4-7B71C911D3C5}"/>
              </a:ext>
            </a:extLst>
          </p:cNvPr>
          <p:cNvSpPr txBox="1"/>
          <p:nvPr/>
        </p:nvSpPr>
        <p:spPr>
          <a:xfrm>
            <a:off x="539552" y="2355726"/>
            <a:ext cx="8784976" cy="384721"/>
          </a:xfrm>
          <a:prstGeom prst="rect">
            <a:avLst/>
          </a:prstGeom>
          <a:noFill/>
        </p:spPr>
        <p:txBody>
          <a:bodyPr wrap="square" rtlCol="0">
            <a:spAutoFit/>
          </a:bodyPr>
          <a:lstStyle/>
          <a:p>
            <a:pPr marL="342900" indent="-342900" algn="just">
              <a:buFont typeface="Wingdings" panose="05000000000000000000" pitchFamily="2" charset="2"/>
              <a:buChar char="§"/>
            </a:pPr>
            <a:r>
              <a:rPr lang="pt-BR" sz="1900" b="1" dirty="0">
                <a:latin typeface="Arial" panose="020B0604020202020204" pitchFamily="34" charset="0"/>
                <a:cs typeface="Arial" panose="020B0604020202020204" pitchFamily="34" charset="0"/>
              </a:rPr>
              <a:t>Segundo o enunciado, temos:</a:t>
            </a:r>
          </a:p>
        </p:txBody>
      </p:sp>
    </p:spTree>
    <p:extLst>
      <p:ext uri="{BB962C8B-B14F-4D97-AF65-F5344CB8AC3E}">
        <p14:creationId xmlns:p14="http://schemas.microsoft.com/office/powerpoint/2010/main" val="20127141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
                                        </p:tgtEl>
                                        <p:attrNameLst>
                                          <p:attrName>style.visibility</p:attrName>
                                        </p:attrNameLst>
                                      </p:cBhvr>
                                      <p:to>
                                        <p:strVal val="visible"/>
                                      </p:to>
                                    </p:set>
                                    <p:anim calcmode="lin" valueType="num">
                                      <p:cBhvr additive="base">
                                        <p:cTn id="19" dur="500" fill="hold"/>
                                        <p:tgtEl>
                                          <p:spTgt spid="20"/>
                                        </p:tgtEl>
                                        <p:attrNameLst>
                                          <p:attrName>ppt_x</p:attrName>
                                        </p:attrNameLst>
                                      </p:cBhvr>
                                      <p:tavLst>
                                        <p:tav tm="0">
                                          <p:val>
                                            <p:strVal val="#ppt_x"/>
                                          </p:val>
                                        </p:tav>
                                        <p:tav tm="100000">
                                          <p:val>
                                            <p:strVal val="#ppt_x"/>
                                          </p:val>
                                        </p:tav>
                                      </p:tavLst>
                                    </p:anim>
                                    <p:anim calcmode="lin" valueType="num">
                                      <p:cBhvr additive="base">
                                        <p:cTn id="20" dur="500" fill="hold"/>
                                        <p:tgtEl>
                                          <p:spTgt spid="20"/>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8"/>
                                        </p:tgtEl>
                                        <p:attrNameLst>
                                          <p:attrName>style.visibility</p:attrName>
                                        </p:attrNameLst>
                                      </p:cBhvr>
                                      <p:to>
                                        <p:strVal val="visible"/>
                                      </p:to>
                                    </p:set>
                                    <p:anim calcmode="lin" valueType="num">
                                      <p:cBhvr additive="base">
                                        <p:cTn id="23" dur="500" fill="hold"/>
                                        <p:tgtEl>
                                          <p:spTgt spid="18"/>
                                        </p:tgtEl>
                                        <p:attrNameLst>
                                          <p:attrName>ppt_x</p:attrName>
                                        </p:attrNameLst>
                                      </p:cBhvr>
                                      <p:tavLst>
                                        <p:tav tm="0">
                                          <p:val>
                                            <p:strVal val="#ppt_x"/>
                                          </p:val>
                                        </p:tav>
                                        <p:tav tm="100000">
                                          <p:val>
                                            <p:strVal val="#ppt_x"/>
                                          </p:val>
                                        </p:tav>
                                      </p:tavLst>
                                    </p:anim>
                                    <p:anim calcmode="lin" valueType="num">
                                      <p:cBhvr additive="base">
                                        <p:cTn id="24"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anim calcmode="lin" valueType="num">
                                      <p:cBhvr additive="base">
                                        <p:cTn id="29" dur="500" fill="hold"/>
                                        <p:tgtEl>
                                          <p:spTgt spid="19"/>
                                        </p:tgtEl>
                                        <p:attrNameLst>
                                          <p:attrName>ppt_x</p:attrName>
                                        </p:attrNameLst>
                                      </p:cBhvr>
                                      <p:tavLst>
                                        <p:tav tm="0">
                                          <p:val>
                                            <p:strVal val="#ppt_x"/>
                                          </p:val>
                                        </p:tav>
                                        <p:tav tm="100000">
                                          <p:val>
                                            <p:strVal val="#ppt_x"/>
                                          </p:val>
                                        </p:tav>
                                      </p:tavLst>
                                    </p:anim>
                                    <p:anim calcmode="lin" valueType="num">
                                      <p:cBhvr additive="base">
                                        <p:cTn id="3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19" grpId="0"/>
      <p:bldP spid="20" grpId="0"/>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AA7410D-DA93-42EE-98BF-467BFADF98E5}"/>
              </a:ext>
            </a:extLst>
          </p:cNvPr>
          <p:cNvSpPr/>
          <p:nvPr/>
        </p:nvSpPr>
        <p:spPr>
          <a:xfrm>
            <a:off x="179512" y="51470"/>
            <a:ext cx="8784976" cy="1323439"/>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 </a:t>
            </a:r>
            <a:r>
              <a:rPr lang="pt-BR" sz="2000" dirty="0">
                <a:solidFill>
                  <a:srgbClr val="000000"/>
                </a:solidFill>
                <a:latin typeface="Arial" panose="020B0604020202020204" pitchFamily="34" charset="0"/>
                <a:cs typeface="Arial" panose="020B0604020202020204" pitchFamily="34" charset="0"/>
              </a:rPr>
              <a:t>Com         , se a lei de </a:t>
            </a:r>
            <a:r>
              <a:rPr lang="pt-BR" sz="2000" dirty="0" err="1">
                <a:solidFill>
                  <a:srgbClr val="000000"/>
                </a:solidFill>
                <a:latin typeface="Arial" panose="020B0604020202020204" pitchFamily="34" charset="0"/>
                <a:cs typeface="Arial" panose="020B0604020202020204" pitchFamily="34" charset="0"/>
              </a:rPr>
              <a:t>Okun</a:t>
            </a:r>
            <a:r>
              <a:rPr lang="pt-BR" sz="2000" dirty="0">
                <a:solidFill>
                  <a:srgbClr val="000000"/>
                </a:solidFill>
                <a:latin typeface="Arial" panose="020B0604020202020204" pitchFamily="34" charset="0"/>
                <a:cs typeface="Arial" panose="020B0604020202020204" pitchFamily="34" charset="0"/>
              </a:rPr>
              <a:t> estabelece que o desvio do produto em relação ao seu nível potencial é, em termos absolutos, o dobro do desvio do desemprego cíclico em relação à taxa natural de desemprego, então a taxa de sacrifício é 5. </a:t>
            </a:r>
          </a:p>
        </p:txBody>
      </p:sp>
      <p:graphicFrame>
        <p:nvGraphicFramePr>
          <p:cNvPr id="3" name="Object 3">
            <a:extLst>
              <a:ext uri="{FF2B5EF4-FFF2-40B4-BE49-F238E27FC236}">
                <a16:creationId xmlns:a16="http://schemas.microsoft.com/office/drawing/2014/main" id="{30DCD8C0-5F0B-4543-935D-732832070177}"/>
              </a:ext>
            </a:extLst>
          </p:cNvPr>
          <p:cNvGraphicFramePr>
            <a:graphicFrameLocks noChangeAspect="1"/>
          </p:cNvGraphicFramePr>
          <p:nvPr>
            <p:extLst>
              <p:ext uri="{D42A27DB-BD31-4B8C-83A1-F6EECF244321}">
                <p14:modId xmlns:p14="http://schemas.microsoft.com/office/powerpoint/2010/main" val="2124613085"/>
              </p:ext>
            </p:extLst>
          </p:nvPr>
        </p:nvGraphicFramePr>
        <p:xfrm>
          <a:off x="1187624" y="78765"/>
          <a:ext cx="776288" cy="411162"/>
        </p:xfrm>
        <a:graphic>
          <a:graphicData uri="http://schemas.openxmlformats.org/presentationml/2006/ole">
            <mc:AlternateContent xmlns:mc="http://schemas.openxmlformats.org/markup-compatibility/2006">
              <mc:Choice xmlns:v="urn:schemas-microsoft-com:vml" Requires="v">
                <p:oleObj name="Equation" r:id="rId2" imgW="393480" imgH="228600" progId="Equation.DSMT4">
                  <p:embed/>
                </p:oleObj>
              </mc:Choice>
              <mc:Fallback>
                <p:oleObj name="Equation" r:id="rId2" imgW="393480" imgH="228600" progId="Equation.DSMT4">
                  <p:embed/>
                  <p:pic>
                    <p:nvPicPr>
                      <p:cNvPr id="3" name="Object 3"/>
                      <p:cNvPicPr>
                        <a:picLocks noChangeAspect="1" noChangeArrowheads="1"/>
                      </p:cNvPicPr>
                      <p:nvPr/>
                    </p:nvPicPr>
                    <p:blipFill>
                      <a:blip r:embed="rId3"/>
                      <a:srcRect/>
                      <a:stretch>
                        <a:fillRect/>
                      </a:stretch>
                    </p:blipFill>
                    <p:spPr bwMode="auto">
                      <a:xfrm>
                        <a:off x="1187624" y="78765"/>
                        <a:ext cx="776288" cy="411162"/>
                      </a:xfrm>
                      <a:prstGeom prst="rect">
                        <a:avLst/>
                      </a:prstGeom>
                      <a:noFill/>
                      <a:ln>
                        <a:noFill/>
                      </a:ln>
                    </p:spPr>
                  </p:pic>
                </p:oleObj>
              </mc:Fallback>
            </mc:AlternateContent>
          </a:graphicData>
        </a:graphic>
      </p:graphicFrame>
      <p:sp>
        <p:nvSpPr>
          <p:cNvPr id="4" name="CaixaDeTexto 3">
            <a:extLst>
              <a:ext uri="{FF2B5EF4-FFF2-40B4-BE49-F238E27FC236}">
                <a16:creationId xmlns:a16="http://schemas.microsoft.com/office/drawing/2014/main" id="{FC42503C-A246-4D59-A90B-125A6E8DCEA6}"/>
              </a:ext>
            </a:extLst>
          </p:cNvPr>
          <p:cNvSpPr txBox="1"/>
          <p:nvPr/>
        </p:nvSpPr>
        <p:spPr>
          <a:xfrm>
            <a:off x="2123728" y="974799"/>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5" name="CaixaDeTexto 4">
            <a:extLst>
              <a:ext uri="{FF2B5EF4-FFF2-40B4-BE49-F238E27FC236}">
                <a16:creationId xmlns:a16="http://schemas.microsoft.com/office/drawing/2014/main" id="{B303A5B7-71F0-42F9-A44A-8FE04CFAB0E2}"/>
              </a:ext>
            </a:extLst>
          </p:cNvPr>
          <p:cNvSpPr txBox="1"/>
          <p:nvPr/>
        </p:nvSpPr>
        <p:spPr>
          <a:xfrm>
            <a:off x="179512" y="1437040"/>
            <a:ext cx="8784976" cy="2646878"/>
          </a:xfrm>
          <a:prstGeom prst="rect">
            <a:avLst/>
          </a:prstGeom>
          <a:noFill/>
        </p:spPr>
        <p:txBody>
          <a:bodyPr wrap="square" rtlCol="0">
            <a:spAutoFit/>
          </a:bodyPr>
          <a:lstStyle/>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O enunciado não fornece as informações necessárias para responder esse item.</a:t>
            </a:r>
          </a:p>
          <a:p>
            <a:pPr marL="342900" indent="-34290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Sabemos que as expectativas são formadas </a:t>
            </a:r>
            <a:r>
              <a:rPr lang="pt-BR" sz="1900" dirty="0" err="1">
                <a:latin typeface="Arial" panose="020B0604020202020204" pitchFamily="34" charset="0"/>
                <a:cs typeface="Arial" panose="020B0604020202020204" pitchFamily="34" charset="0"/>
              </a:rPr>
              <a:t>adaptativamente</a:t>
            </a:r>
            <a:r>
              <a:rPr lang="pt-BR" sz="1900" dirty="0">
                <a:latin typeface="Arial" panose="020B0604020202020204" pitchFamily="34" charset="0"/>
                <a:cs typeface="Arial" panose="020B0604020202020204" pitchFamily="34" charset="0"/>
              </a:rPr>
              <a:t>, mas não fica claro se devemos calcular a </a:t>
            </a:r>
            <a:r>
              <a:rPr lang="pt-BR" sz="1900" b="1" dirty="0">
                <a:latin typeface="Arial" panose="020B0604020202020204" pitchFamily="34" charset="0"/>
                <a:cs typeface="Arial" panose="020B0604020202020204" pitchFamily="34" charset="0"/>
              </a:rPr>
              <a:t>razão de sacrifício em relação ao produto ou ao desemprego.</a:t>
            </a:r>
          </a:p>
          <a:p>
            <a:pPr marL="800100" lvl="1" indent="-342900" algn="just">
              <a:buFont typeface="Wingdings" panose="05000000000000000000" pitchFamily="2" charset="2"/>
              <a:buChar char="§"/>
            </a:pPr>
            <a:endParaRPr lang="pt-BR" sz="12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1900" b="1" dirty="0">
                <a:latin typeface="Arial" panose="020B0604020202020204" pitchFamily="34" charset="0"/>
                <a:cs typeface="Arial" panose="020B0604020202020204" pitchFamily="34" charset="0"/>
              </a:rPr>
              <a:t>Depois de observar o gabarito </a:t>
            </a:r>
            <a:r>
              <a:rPr lang="pt-BR" sz="1900" dirty="0">
                <a:latin typeface="Arial" panose="020B0604020202020204" pitchFamily="34" charset="0"/>
                <a:cs typeface="Arial" panose="020B0604020202020204" pitchFamily="34" charset="0"/>
              </a:rPr>
              <a:t>veremos que fica claro que as expectativas são formadas </a:t>
            </a:r>
            <a:r>
              <a:rPr lang="pt-BR" sz="1900" dirty="0" err="1">
                <a:latin typeface="Arial" panose="020B0604020202020204" pitchFamily="34" charset="0"/>
                <a:cs typeface="Arial" panose="020B0604020202020204" pitchFamily="34" charset="0"/>
              </a:rPr>
              <a:t>adaptativamente</a:t>
            </a:r>
            <a:r>
              <a:rPr lang="pt-BR" sz="1900" dirty="0">
                <a:latin typeface="Arial" panose="020B0604020202020204" pitchFamily="34" charset="0"/>
                <a:cs typeface="Arial" panose="020B0604020202020204" pitchFamily="34" charset="0"/>
              </a:rPr>
              <a:t> e que devemos calcular a razão de sacrifício em relação ao produto.</a:t>
            </a:r>
          </a:p>
        </p:txBody>
      </p:sp>
    </p:spTree>
    <p:extLst>
      <p:ext uri="{BB962C8B-B14F-4D97-AF65-F5344CB8AC3E}">
        <p14:creationId xmlns:p14="http://schemas.microsoft.com/office/powerpoint/2010/main" val="2122611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 calcmode="lin" valueType="num">
                                      <p:cBhvr additive="base">
                                        <p:cTn id="17"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5E971681-1F85-4DC0-8B72-8C034E9ACB13}"/>
              </a:ext>
            </a:extLst>
          </p:cNvPr>
          <p:cNvSpPr txBox="1"/>
          <p:nvPr/>
        </p:nvSpPr>
        <p:spPr>
          <a:xfrm>
            <a:off x="35496" y="68014"/>
            <a:ext cx="9036496" cy="4385816"/>
          </a:xfrm>
          <a:prstGeom prst="rect">
            <a:avLst/>
          </a:prstGeom>
          <a:noFill/>
        </p:spPr>
        <p:txBody>
          <a:bodyPr wrap="square" rtlCol="0">
            <a:spAutoFit/>
          </a:bodyPr>
          <a:lstStyle/>
          <a:p>
            <a:pPr marL="342900" indent="-34290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Observe então que no caso do nosso exercício a razão de sacrifício, em relação ao desemprego é igual a (1/</a:t>
            </a:r>
            <a:r>
              <a:rPr lang="pt-BR" sz="2100" i="1" dirty="0">
                <a:latin typeface="Symbol" panose="05050102010706020507" pitchFamily="18" charset="2"/>
                <a:cs typeface="Arial" panose="020B0604020202020204" pitchFamily="34" charset="0"/>
              </a:rPr>
              <a:t>b </a:t>
            </a:r>
            <a:r>
              <a:rPr lang="pt-BR" sz="2100" dirty="0">
                <a:latin typeface="Arial" panose="020B0604020202020204" pitchFamily="34" charset="0"/>
                <a:cs typeface="Arial" panose="020B0604020202020204" pitchFamily="34" charset="0"/>
              </a:rPr>
              <a:t>) = (1/0,4) = 2,5.</a:t>
            </a:r>
          </a:p>
          <a:p>
            <a:pPr marL="342900" indent="-342900" algn="just">
              <a:buFont typeface="Wingdings" panose="05000000000000000000" pitchFamily="2" charset="2"/>
              <a:buChar char="§"/>
            </a:pPr>
            <a:endParaRPr lang="pt-BR" sz="1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1900" b="1" dirty="0">
                <a:latin typeface="Arial" panose="020B0604020202020204" pitchFamily="34" charset="0"/>
                <a:cs typeface="Arial" panose="020B0604020202020204" pitchFamily="34" charset="0"/>
              </a:rPr>
              <a:t>Qual o significado disso ?</a:t>
            </a:r>
            <a:r>
              <a:rPr lang="pt-BR" sz="1900" dirty="0">
                <a:latin typeface="Arial" panose="020B0604020202020204" pitchFamily="34" charset="0"/>
                <a:cs typeface="Arial" panose="020B0604020202020204" pitchFamily="34" charset="0"/>
              </a:rPr>
              <a:t>   </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Para reduzir a taxa de inflação em 1 </a:t>
            </a:r>
            <a:r>
              <a:rPr lang="pt-BR" sz="1900" dirty="0" err="1">
                <a:latin typeface="Arial" panose="020B0604020202020204" pitchFamily="34" charset="0"/>
                <a:cs typeface="Arial" panose="020B0604020202020204" pitchFamily="34" charset="0"/>
              </a:rPr>
              <a:t>p.p</a:t>
            </a:r>
            <a:r>
              <a:rPr lang="pt-BR" sz="1900" dirty="0">
                <a:latin typeface="Arial" panose="020B0604020202020204" pitchFamily="34" charset="0"/>
                <a:cs typeface="Arial" panose="020B0604020202020204" pitchFamily="34" charset="0"/>
              </a:rPr>
              <a:t>. se faz necessário 2,5 anos-ponto de excesso de desemprego. </a:t>
            </a:r>
          </a:p>
          <a:p>
            <a:pPr marL="342900" indent="-34290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Caso o Bacen decida fazê-lo em um ano, deverá manter a taxa de desemprego 2,5 </a:t>
            </a:r>
            <a:r>
              <a:rPr lang="pt-BR" sz="1900" dirty="0" err="1">
                <a:latin typeface="Arial" panose="020B0604020202020204" pitchFamily="34" charset="0"/>
                <a:cs typeface="Arial" panose="020B0604020202020204" pitchFamily="34" charset="0"/>
              </a:rPr>
              <a:t>p.p</a:t>
            </a:r>
            <a:r>
              <a:rPr lang="pt-BR" sz="1900" dirty="0">
                <a:latin typeface="Arial" panose="020B0604020202020204" pitchFamily="34" charset="0"/>
                <a:cs typeface="Arial" panose="020B0604020202020204" pitchFamily="34" charset="0"/>
              </a:rPr>
              <a:t>. acima da taxa natural durante um ano.</a:t>
            </a:r>
          </a:p>
          <a:p>
            <a:pPr marL="800100" lvl="1" indent="-34290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dirty="0">
                <a:solidFill>
                  <a:srgbClr val="000000"/>
                </a:solidFill>
                <a:latin typeface="Arial" panose="020B0604020202020204" pitchFamily="34" charset="0"/>
                <a:cs typeface="Arial" panose="020B0604020202020204" pitchFamily="34" charset="0"/>
              </a:rPr>
              <a:t>Como, de acordo com o enunciado, a lei de </a:t>
            </a:r>
            <a:r>
              <a:rPr lang="pt-BR" dirty="0" err="1">
                <a:solidFill>
                  <a:srgbClr val="000000"/>
                </a:solidFill>
                <a:latin typeface="Arial" panose="020B0604020202020204" pitchFamily="34" charset="0"/>
                <a:cs typeface="Arial" panose="020B0604020202020204" pitchFamily="34" charset="0"/>
              </a:rPr>
              <a:t>Okun</a:t>
            </a:r>
            <a:r>
              <a:rPr lang="pt-BR" dirty="0">
                <a:solidFill>
                  <a:srgbClr val="000000"/>
                </a:solidFill>
                <a:latin typeface="Arial" panose="020B0604020202020204" pitchFamily="34" charset="0"/>
                <a:cs typeface="Arial" panose="020B0604020202020204" pitchFamily="34" charset="0"/>
              </a:rPr>
              <a:t> estabelece que o desvio do produto em relação ao seu nível potencial é, em termos absolutos, o dobro do desvio do desemprego cíclico em relação à taxa natural de desemprego, então a taxa de sacrifício em relação ao produto é igual a 5.</a:t>
            </a:r>
          </a:p>
          <a:p>
            <a:pPr marL="800100" lvl="1" indent="-342900" algn="just">
              <a:buFont typeface="Wingdings" panose="05000000000000000000" pitchFamily="2" charset="2"/>
              <a:buChar char="§"/>
            </a:pPr>
            <a:endParaRPr lang="pt-BR" sz="600" dirty="0">
              <a:solidFill>
                <a:srgbClr val="000000"/>
              </a:solidFill>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sz="1900" b="1" dirty="0">
                <a:solidFill>
                  <a:srgbClr val="000000"/>
                </a:solidFill>
                <a:latin typeface="Arial" panose="020B0604020202020204" pitchFamily="34" charset="0"/>
                <a:cs typeface="Arial" panose="020B0604020202020204" pitchFamily="34" charset="0"/>
              </a:rPr>
              <a:t>Um produto 5 </a:t>
            </a:r>
            <a:r>
              <a:rPr lang="pt-BR" sz="1900" b="1" dirty="0" err="1">
                <a:solidFill>
                  <a:srgbClr val="000000"/>
                </a:solidFill>
                <a:latin typeface="Arial" panose="020B0604020202020204" pitchFamily="34" charset="0"/>
                <a:cs typeface="Arial" panose="020B0604020202020204" pitchFamily="34" charset="0"/>
              </a:rPr>
              <a:t>p.p</a:t>
            </a:r>
            <a:r>
              <a:rPr lang="pt-BR" sz="1900" b="1" dirty="0">
                <a:solidFill>
                  <a:srgbClr val="000000"/>
                </a:solidFill>
                <a:latin typeface="Arial" panose="020B0604020202020204" pitchFamily="34" charset="0"/>
                <a:cs typeface="Arial" panose="020B0604020202020204" pitchFamily="34" charset="0"/>
              </a:rPr>
              <a:t>. menor que o potencial, que implica em uma taxa de desemprego 2,5 </a:t>
            </a:r>
            <a:r>
              <a:rPr lang="pt-BR" sz="1900" b="1" dirty="0" err="1">
                <a:solidFill>
                  <a:srgbClr val="000000"/>
                </a:solidFill>
                <a:latin typeface="Arial" panose="020B0604020202020204" pitchFamily="34" charset="0"/>
                <a:cs typeface="Arial" panose="020B0604020202020204" pitchFamily="34" charset="0"/>
              </a:rPr>
              <a:t>p.p</a:t>
            </a:r>
            <a:r>
              <a:rPr lang="pt-BR" sz="1900" b="1" dirty="0">
                <a:solidFill>
                  <a:srgbClr val="000000"/>
                </a:solidFill>
                <a:latin typeface="Arial" panose="020B0604020202020204" pitchFamily="34" charset="0"/>
                <a:cs typeface="Arial" panose="020B0604020202020204" pitchFamily="34" charset="0"/>
              </a:rPr>
              <a:t>. acima da taxa natural, reduz a inflação em 1 </a:t>
            </a:r>
            <a:r>
              <a:rPr lang="pt-BR" sz="1900" b="1" dirty="0" err="1">
                <a:solidFill>
                  <a:srgbClr val="000000"/>
                </a:solidFill>
                <a:latin typeface="Arial" panose="020B0604020202020204" pitchFamily="34" charset="0"/>
                <a:cs typeface="Arial" panose="020B0604020202020204" pitchFamily="34" charset="0"/>
              </a:rPr>
              <a:t>p.p</a:t>
            </a:r>
            <a:r>
              <a:rPr lang="pt-BR" sz="1900" b="1" dirty="0">
                <a:solidFill>
                  <a:srgbClr val="000000"/>
                </a:solidFill>
                <a:latin typeface="Arial" panose="020B0604020202020204" pitchFamily="34" charset="0"/>
                <a:cs typeface="Arial" panose="020B0604020202020204" pitchFamily="34" charset="0"/>
              </a:rPr>
              <a:t>..</a:t>
            </a:r>
            <a:endParaRPr lang="pt-BR" sz="1900" b="1" dirty="0">
              <a:latin typeface="Arial" panose="020B0604020202020204" pitchFamily="34" charset="0"/>
              <a:cs typeface="Arial" panose="020B0604020202020204" pitchFamily="34" charset="0"/>
            </a:endParaRPr>
          </a:p>
        </p:txBody>
      </p:sp>
      <p:cxnSp>
        <p:nvCxnSpPr>
          <p:cNvPr id="3" name="Conector de Seta Reta 2">
            <a:extLst>
              <a:ext uri="{FF2B5EF4-FFF2-40B4-BE49-F238E27FC236}">
                <a16:creationId xmlns:a16="http://schemas.microsoft.com/office/drawing/2014/main" id="{4968CF94-3E51-48EE-B616-FEF93BB911D4}"/>
              </a:ext>
            </a:extLst>
          </p:cNvPr>
          <p:cNvCxnSpPr/>
          <p:nvPr/>
        </p:nvCxnSpPr>
        <p:spPr>
          <a:xfrm>
            <a:off x="7308304" y="4659982"/>
            <a:ext cx="1728192"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46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 calcmode="lin" valueType="num">
                                      <p:cBhvr additive="base">
                                        <p:cTn id="25"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8" end="8"/>
                                            </p:txEl>
                                          </p:spTgt>
                                        </p:tgtEl>
                                        <p:attrNameLst>
                                          <p:attrName>style.visibility</p:attrName>
                                        </p:attrNameLst>
                                      </p:cBhvr>
                                      <p:to>
                                        <p:strVal val="visible"/>
                                      </p:to>
                                    </p:set>
                                    <p:anim calcmode="lin" valueType="num">
                                      <p:cBhvr additive="base">
                                        <p:cTn id="29"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8" end="8"/>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anim calcmode="lin" valueType="num">
                                      <p:cBhvr additive="base">
                                        <p:cTn id="33"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Object 3">
            <a:extLst>
              <a:ext uri="{FF2B5EF4-FFF2-40B4-BE49-F238E27FC236}">
                <a16:creationId xmlns:a16="http://schemas.microsoft.com/office/drawing/2014/main" id="{D214DA39-B511-4A96-85B8-42BD3E2F18F7}"/>
              </a:ext>
            </a:extLst>
          </p:cNvPr>
          <p:cNvGraphicFramePr>
            <a:graphicFrameLocks noChangeAspect="1"/>
          </p:cNvGraphicFramePr>
          <p:nvPr>
            <p:extLst>
              <p:ext uri="{D42A27DB-BD31-4B8C-83A1-F6EECF244321}">
                <p14:modId xmlns:p14="http://schemas.microsoft.com/office/powerpoint/2010/main" val="689524688"/>
              </p:ext>
            </p:extLst>
          </p:nvPr>
        </p:nvGraphicFramePr>
        <p:xfrm>
          <a:off x="595313" y="915566"/>
          <a:ext cx="8255000" cy="574675"/>
        </p:xfrm>
        <a:graphic>
          <a:graphicData uri="http://schemas.openxmlformats.org/presentationml/2006/ole">
            <mc:AlternateContent xmlns:mc="http://schemas.openxmlformats.org/markup-compatibility/2006">
              <mc:Choice xmlns:v="urn:schemas-microsoft-com:vml" Requires="v">
                <p:oleObj name="Equation" r:id="rId2" imgW="3670200" imgH="279360" progId="Equation.DSMT4">
                  <p:embed/>
                </p:oleObj>
              </mc:Choice>
              <mc:Fallback>
                <p:oleObj name="Equation" r:id="rId2" imgW="3670200" imgH="279360" progId="Equation.DSMT4">
                  <p:embed/>
                  <p:pic>
                    <p:nvPicPr>
                      <p:cNvPr id="2" name="Object 3"/>
                      <p:cNvPicPr>
                        <a:picLocks noChangeAspect="1" noChangeArrowheads="1"/>
                      </p:cNvPicPr>
                      <p:nvPr/>
                    </p:nvPicPr>
                    <p:blipFill>
                      <a:blip r:embed="rId3"/>
                      <a:srcRect/>
                      <a:stretch>
                        <a:fillRect/>
                      </a:stretch>
                    </p:blipFill>
                    <p:spPr bwMode="auto">
                      <a:xfrm>
                        <a:off x="595313" y="915566"/>
                        <a:ext cx="8255000" cy="574675"/>
                      </a:xfrm>
                      <a:prstGeom prst="rect">
                        <a:avLst/>
                      </a:prstGeom>
                      <a:noFill/>
                      <a:ln>
                        <a:noFill/>
                      </a:ln>
                    </p:spPr>
                  </p:pic>
                </p:oleObj>
              </mc:Fallback>
            </mc:AlternateContent>
          </a:graphicData>
        </a:graphic>
      </p:graphicFrame>
      <p:sp>
        <p:nvSpPr>
          <p:cNvPr id="3" name="CaixaDeTexto 2">
            <a:extLst>
              <a:ext uri="{FF2B5EF4-FFF2-40B4-BE49-F238E27FC236}">
                <a16:creationId xmlns:a16="http://schemas.microsoft.com/office/drawing/2014/main" id="{5BEDFE64-3931-43C6-B295-102860A3CC2A}"/>
              </a:ext>
            </a:extLst>
          </p:cNvPr>
          <p:cNvSpPr txBox="1"/>
          <p:nvPr/>
        </p:nvSpPr>
        <p:spPr>
          <a:xfrm>
            <a:off x="179512" y="123478"/>
            <a:ext cx="8712968" cy="738664"/>
          </a:xfrm>
          <a:prstGeom prst="rect">
            <a:avLst/>
          </a:prstGeom>
          <a:noFill/>
        </p:spPr>
        <p:txBody>
          <a:bodyPr wrap="square" rtlCol="0">
            <a:spAutoFit/>
          </a:bodyPr>
          <a:lstStyle/>
          <a:p>
            <a:pPr marL="285750" indent="-285750" algn="just">
              <a:buFont typeface="Wingdings" panose="05000000000000000000" pitchFamily="2" charset="2"/>
              <a:buChar char="§"/>
            </a:pPr>
            <a:r>
              <a:rPr lang="pt-BR" sz="2100" dirty="0">
                <a:latin typeface="Arial" panose="020B0604020202020204" pitchFamily="34" charset="0"/>
                <a:cs typeface="Arial" panose="020B0604020202020204" pitchFamily="34" charset="0"/>
              </a:rPr>
              <a:t>Podemos calcular diretamente a razão de sacrifício em relação ao produto.</a:t>
            </a:r>
          </a:p>
        </p:txBody>
      </p:sp>
      <p:graphicFrame>
        <p:nvGraphicFramePr>
          <p:cNvPr id="4" name="Object 11">
            <a:extLst>
              <a:ext uri="{FF2B5EF4-FFF2-40B4-BE49-F238E27FC236}">
                <a16:creationId xmlns:a16="http://schemas.microsoft.com/office/drawing/2014/main" id="{78A2EB1C-5647-4980-A130-916915F1E128}"/>
              </a:ext>
            </a:extLst>
          </p:cNvPr>
          <p:cNvGraphicFramePr>
            <a:graphicFrameLocks noGrp="1" noChangeAspect="1"/>
          </p:cNvGraphicFramePr>
          <p:nvPr>
            <p:extLst>
              <p:ext uri="{D42A27DB-BD31-4B8C-83A1-F6EECF244321}">
                <p14:modId xmlns:p14="http://schemas.microsoft.com/office/powerpoint/2010/main" val="3885711584"/>
              </p:ext>
            </p:extLst>
          </p:nvPr>
        </p:nvGraphicFramePr>
        <p:xfrm>
          <a:off x="704850" y="1635646"/>
          <a:ext cx="3313113" cy="1023937"/>
        </p:xfrm>
        <a:graphic>
          <a:graphicData uri="http://schemas.openxmlformats.org/presentationml/2006/ole">
            <mc:AlternateContent xmlns:mc="http://schemas.openxmlformats.org/markup-compatibility/2006">
              <mc:Choice xmlns:v="urn:schemas-microsoft-com:vml" Requires="v">
                <p:oleObj name="Equation" r:id="rId4" imgW="1562040" imgH="482400" progId="Equation.DSMT4">
                  <p:embed/>
                </p:oleObj>
              </mc:Choice>
              <mc:Fallback>
                <p:oleObj name="Equation" r:id="rId4" imgW="1562040" imgH="482400" progId="Equation.DSMT4">
                  <p:embed/>
                  <p:pic>
                    <p:nvPicPr>
                      <p:cNvPr id="4" name="Object 11"/>
                      <p:cNvPicPr>
                        <a:picLocks noGrp="1" noChangeAspect="1" noChangeArrowheads="1"/>
                      </p:cNvPicPr>
                      <p:nvPr/>
                    </p:nvPicPr>
                    <p:blipFill>
                      <a:blip r:embed="rId5"/>
                      <a:srcRect/>
                      <a:stretch>
                        <a:fillRect/>
                      </a:stretch>
                    </p:blipFill>
                    <p:spPr bwMode="auto">
                      <a:xfrm>
                        <a:off x="704850" y="1635646"/>
                        <a:ext cx="3313113" cy="1023937"/>
                      </a:xfrm>
                      <a:prstGeom prst="rect">
                        <a:avLst/>
                      </a:prstGeom>
                      <a:noFill/>
                      <a:ln>
                        <a:noFill/>
                      </a:ln>
                      <a:effectLst/>
                    </p:spPr>
                  </p:pic>
                </p:oleObj>
              </mc:Fallback>
            </mc:AlternateContent>
          </a:graphicData>
        </a:graphic>
      </p:graphicFrame>
      <p:graphicFrame>
        <p:nvGraphicFramePr>
          <p:cNvPr id="5" name="Object 11">
            <a:extLst>
              <a:ext uri="{FF2B5EF4-FFF2-40B4-BE49-F238E27FC236}">
                <a16:creationId xmlns:a16="http://schemas.microsoft.com/office/drawing/2014/main" id="{E2956547-FFBC-4BC0-B8B4-5CE8FDEC5969}"/>
              </a:ext>
            </a:extLst>
          </p:cNvPr>
          <p:cNvGraphicFramePr>
            <a:graphicFrameLocks noGrp="1" noChangeAspect="1"/>
          </p:cNvGraphicFramePr>
          <p:nvPr>
            <p:extLst>
              <p:ext uri="{D42A27DB-BD31-4B8C-83A1-F6EECF244321}">
                <p14:modId xmlns:p14="http://schemas.microsoft.com/office/powerpoint/2010/main" val="2670466455"/>
              </p:ext>
            </p:extLst>
          </p:nvPr>
        </p:nvGraphicFramePr>
        <p:xfrm>
          <a:off x="757560" y="2859782"/>
          <a:ext cx="3454400" cy="458788"/>
        </p:xfrm>
        <a:graphic>
          <a:graphicData uri="http://schemas.openxmlformats.org/presentationml/2006/ole">
            <mc:AlternateContent xmlns:mc="http://schemas.openxmlformats.org/markup-compatibility/2006">
              <mc:Choice xmlns:v="urn:schemas-microsoft-com:vml" Requires="v">
                <p:oleObj name="Equation" r:id="rId6" imgW="1625400" imgH="215640" progId="Equation.DSMT4">
                  <p:embed/>
                </p:oleObj>
              </mc:Choice>
              <mc:Fallback>
                <p:oleObj name="Equation" r:id="rId6" imgW="1625400" imgH="215640" progId="Equation.DSMT4">
                  <p:embed/>
                  <p:pic>
                    <p:nvPicPr>
                      <p:cNvPr id="5" name="Object 11"/>
                      <p:cNvPicPr>
                        <a:picLocks noGrp="1" noChangeAspect="1" noChangeArrowheads="1"/>
                      </p:cNvPicPr>
                      <p:nvPr/>
                    </p:nvPicPr>
                    <p:blipFill>
                      <a:blip r:embed="rId7"/>
                      <a:srcRect/>
                      <a:stretch>
                        <a:fillRect/>
                      </a:stretch>
                    </p:blipFill>
                    <p:spPr bwMode="auto">
                      <a:xfrm>
                        <a:off x="757560" y="2859782"/>
                        <a:ext cx="3454400" cy="458788"/>
                      </a:xfrm>
                      <a:prstGeom prst="rect">
                        <a:avLst/>
                      </a:prstGeom>
                      <a:solidFill>
                        <a:schemeClr val="bg1">
                          <a:lumMod val="95000"/>
                        </a:schemeClr>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22328092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9667815-44CB-4EC7-A8FB-B6E8AEC8A83D}"/>
              </a:ext>
            </a:extLst>
          </p:cNvPr>
          <p:cNvSpPr/>
          <p:nvPr/>
        </p:nvSpPr>
        <p:spPr>
          <a:xfrm>
            <a:off x="179512" y="123478"/>
            <a:ext cx="8784976" cy="400110"/>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 </a:t>
            </a:r>
            <a:r>
              <a:rPr lang="pt-BR" sz="2000" dirty="0">
                <a:solidFill>
                  <a:srgbClr val="000000"/>
                </a:solidFill>
                <a:latin typeface="Arial" panose="020B0604020202020204" pitchFamily="34" charset="0"/>
                <a:cs typeface="Arial" panose="020B0604020202020204" pitchFamily="34" charset="0"/>
              </a:rPr>
              <a:t>Um choque             aumenta a taxa de sacrifício.  </a:t>
            </a:r>
          </a:p>
        </p:txBody>
      </p:sp>
      <p:graphicFrame>
        <p:nvGraphicFramePr>
          <p:cNvPr id="3" name="Object 3">
            <a:extLst>
              <a:ext uri="{FF2B5EF4-FFF2-40B4-BE49-F238E27FC236}">
                <a16:creationId xmlns:a16="http://schemas.microsoft.com/office/drawing/2014/main" id="{01F1436C-15A7-4140-8020-FD19D2F960E8}"/>
              </a:ext>
            </a:extLst>
          </p:cNvPr>
          <p:cNvGraphicFramePr>
            <a:graphicFrameLocks noChangeAspect="1"/>
          </p:cNvGraphicFramePr>
          <p:nvPr>
            <p:extLst>
              <p:ext uri="{D42A27DB-BD31-4B8C-83A1-F6EECF244321}">
                <p14:modId xmlns:p14="http://schemas.microsoft.com/office/powerpoint/2010/main" val="4086050232"/>
              </p:ext>
            </p:extLst>
          </p:nvPr>
        </p:nvGraphicFramePr>
        <p:xfrm>
          <a:off x="1923504" y="163548"/>
          <a:ext cx="776288" cy="411162"/>
        </p:xfrm>
        <a:graphic>
          <a:graphicData uri="http://schemas.openxmlformats.org/presentationml/2006/ole">
            <mc:AlternateContent xmlns:mc="http://schemas.openxmlformats.org/markup-compatibility/2006">
              <mc:Choice xmlns:v="urn:schemas-microsoft-com:vml" Requires="v">
                <p:oleObj name="Equation" r:id="rId2" imgW="393480" imgH="228600" progId="Equation.DSMT4">
                  <p:embed/>
                </p:oleObj>
              </mc:Choice>
              <mc:Fallback>
                <p:oleObj name="Equation" r:id="rId2" imgW="393480" imgH="228600" progId="Equation.DSMT4">
                  <p:embed/>
                  <p:pic>
                    <p:nvPicPr>
                      <p:cNvPr id="3" name="Object 3"/>
                      <p:cNvPicPr>
                        <a:picLocks noChangeAspect="1" noChangeArrowheads="1"/>
                      </p:cNvPicPr>
                      <p:nvPr/>
                    </p:nvPicPr>
                    <p:blipFill>
                      <a:blip r:embed="rId3"/>
                      <a:srcRect/>
                      <a:stretch>
                        <a:fillRect/>
                      </a:stretch>
                    </p:blipFill>
                    <p:spPr bwMode="auto">
                      <a:xfrm>
                        <a:off x="1923504" y="163548"/>
                        <a:ext cx="776288" cy="411162"/>
                      </a:xfrm>
                      <a:prstGeom prst="rect">
                        <a:avLst/>
                      </a:prstGeom>
                      <a:noFill/>
                      <a:ln>
                        <a:noFill/>
                      </a:ln>
                    </p:spPr>
                  </p:pic>
                </p:oleObj>
              </mc:Fallback>
            </mc:AlternateContent>
          </a:graphicData>
        </a:graphic>
      </p:graphicFrame>
      <p:sp>
        <p:nvSpPr>
          <p:cNvPr id="4" name="CaixaDeTexto 3">
            <a:extLst>
              <a:ext uri="{FF2B5EF4-FFF2-40B4-BE49-F238E27FC236}">
                <a16:creationId xmlns:a16="http://schemas.microsoft.com/office/drawing/2014/main" id="{F8657A1A-BBB4-4FD6-A0FA-55C87F8D0488}"/>
              </a:ext>
            </a:extLst>
          </p:cNvPr>
          <p:cNvSpPr txBox="1"/>
          <p:nvPr/>
        </p:nvSpPr>
        <p:spPr>
          <a:xfrm>
            <a:off x="6012160" y="123478"/>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5" name="CaixaDeTexto 4">
            <a:extLst>
              <a:ext uri="{FF2B5EF4-FFF2-40B4-BE49-F238E27FC236}">
                <a16:creationId xmlns:a16="http://schemas.microsoft.com/office/drawing/2014/main" id="{E8D1E216-ACDF-403C-B845-B2506D9AB765}"/>
              </a:ext>
            </a:extLst>
          </p:cNvPr>
          <p:cNvSpPr txBox="1"/>
          <p:nvPr/>
        </p:nvSpPr>
        <p:spPr>
          <a:xfrm>
            <a:off x="179512" y="555526"/>
            <a:ext cx="8712968" cy="1353897"/>
          </a:xfrm>
          <a:prstGeom prst="rect">
            <a:avLst/>
          </a:prstGeom>
          <a:noFill/>
        </p:spPr>
        <p:txBody>
          <a:bodyPr wrap="square" rtlCol="0">
            <a:spAutoFit/>
          </a:bodyPr>
          <a:lstStyle/>
          <a:p>
            <a:pPr marL="285750" indent="-285750" algn="just">
              <a:lnSpc>
                <a:spcPct val="150000"/>
              </a:lnSpc>
              <a:buFont typeface="Wingdings" panose="05000000000000000000" pitchFamily="2" charset="2"/>
              <a:buChar char="§"/>
            </a:pPr>
            <a:r>
              <a:rPr lang="pt-BR" sz="1900" dirty="0">
                <a:latin typeface="Arial" panose="020B0604020202020204" pitchFamily="34" charset="0"/>
                <a:cs typeface="Arial" panose="020B0604020202020204" pitchFamily="34" charset="0"/>
              </a:rPr>
              <a:t>Um choque favorável de oferta reduz a razão de sacrifício, pois permite a redução da taxa de inflação sem a necessidade de                  muito grande e/ou prolongado. </a:t>
            </a:r>
          </a:p>
        </p:txBody>
      </p:sp>
      <p:graphicFrame>
        <p:nvGraphicFramePr>
          <p:cNvPr id="6" name="Object 3">
            <a:extLst>
              <a:ext uri="{FF2B5EF4-FFF2-40B4-BE49-F238E27FC236}">
                <a16:creationId xmlns:a16="http://schemas.microsoft.com/office/drawing/2014/main" id="{ED1F90E1-AE67-43F9-9746-D12284D85001}"/>
              </a:ext>
            </a:extLst>
          </p:cNvPr>
          <p:cNvGraphicFramePr>
            <a:graphicFrameLocks noChangeAspect="1"/>
          </p:cNvGraphicFramePr>
          <p:nvPr>
            <p:extLst>
              <p:ext uri="{D42A27DB-BD31-4B8C-83A1-F6EECF244321}">
                <p14:modId xmlns:p14="http://schemas.microsoft.com/office/powerpoint/2010/main" val="550072211"/>
              </p:ext>
            </p:extLst>
          </p:nvPr>
        </p:nvGraphicFramePr>
        <p:xfrm>
          <a:off x="6228804" y="1021730"/>
          <a:ext cx="1079500" cy="469900"/>
        </p:xfrm>
        <a:graphic>
          <a:graphicData uri="http://schemas.openxmlformats.org/presentationml/2006/ole">
            <mc:AlternateContent xmlns:mc="http://schemas.openxmlformats.org/markup-compatibility/2006">
              <mc:Choice xmlns:v="urn:schemas-microsoft-com:vml" Requires="v">
                <p:oleObj name="Equation" r:id="rId4" imgW="571320" imgH="279360" progId="Equation.DSMT4">
                  <p:embed/>
                </p:oleObj>
              </mc:Choice>
              <mc:Fallback>
                <p:oleObj name="Equation" r:id="rId4" imgW="571320" imgH="279360" progId="Equation.DSMT4">
                  <p:embed/>
                  <p:pic>
                    <p:nvPicPr>
                      <p:cNvPr id="6" name="Object 3"/>
                      <p:cNvPicPr>
                        <a:picLocks noChangeAspect="1" noChangeArrowheads="1"/>
                      </p:cNvPicPr>
                      <p:nvPr/>
                    </p:nvPicPr>
                    <p:blipFill>
                      <a:blip r:embed="rId5"/>
                      <a:srcRect/>
                      <a:stretch>
                        <a:fillRect/>
                      </a:stretch>
                    </p:blipFill>
                    <p:spPr bwMode="auto">
                      <a:xfrm>
                        <a:off x="6228804" y="1021730"/>
                        <a:ext cx="1079500" cy="4699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1661527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2723DBF-89FD-4732-ABDE-A7358282E763}"/>
              </a:ext>
            </a:extLst>
          </p:cNvPr>
          <p:cNvSpPr/>
          <p:nvPr/>
        </p:nvSpPr>
        <p:spPr>
          <a:xfrm>
            <a:off x="179512" y="51470"/>
            <a:ext cx="8784976"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 </a:t>
            </a:r>
            <a:r>
              <a:rPr lang="pt-BR" sz="2000" dirty="0">
                <a:solidFill>
                  <a:srgbClr val="000000"/>
                </a:solidFill>
                <a:latin typeface="Arial" panose="020B0604020202020204" pitchFamily="34" charset="0"/>
                <a:cs typeface="Arial" panose="020B0604020202020204" pitchFamily="34" charset="0"/>
              </a:rPr>
              <a:t>Se as expectativas são racionais então a taxa de sacrifício será igual a zero. </a:t>
            </a:r>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7E36DFBB-85A4-4B7C-85BD-759DE39BE5B4}"/>
              </a:ext>
            </a:extLst>
          </p:cNvPr>
          <p:cNvSpPr txBox="1"/>
          <p:nvPr/>
        </p:nvSpPr>
        <p:spPr>
          <a:xfrm>
            <a:off x="827584" y="359246"/>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C341E644-0D3B-43D0-89AD-4C837F6E9C67}"/>
              </a:ext>
            </a:extLst>
          </p:cNvPr>
          <p:cNvSpPr txBox="1"/>
          <p:nvPr/>
        </p:nvSpPr>
        <p:spPr>
          <a:xfrm>
            <a:off x="179512" y="843558"/>
            <a:ext cx="8784976" cy="3262432"/>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Se as expectativas são formadas racionalmente, uma </a:t>
            </a:r>
            <a:r>
              <a:rPr lang="pt-BR" sz="2000" b="1" dirty="0">
                <a:latin typeface="Arial" panose="020B0604020202020204" pitchFamily="34" charset="0"/>
                <a:cs typeface="Arial" panose="020B0604020202020204" pitchFamily="34" charset="0"/>
              </a:rPr>
              <a:t>política crível </a:t>
            </a:r>
            <a:r>
              <a:rPr lang="pt-BR" sz="2000" dirty="0">
                <a:latin typeface="Arial" panose="020B0604020202020204" pitchFamily="34" charset="0"/>
                <a:cs typeface="Arial" panose="020B0604020202020204" pitchFamily="34" charset="0"/>
              </a:rPr>
              <a:t>de combate à inflação pode reduzir a inflação sem impacto sobre a taxa de desemprego (e produto), desde que exista </a:t>
            </a:r>
            <a:r>
              <a:rPr lang="pt-BR" sz="2000" b="1" dirty="0">
                <a:latin typeface="Arial" panose="020B0604020202020204" pitchFamily="34" charset="0"/>
                <a:cs typeface="Arial" panose="020B0604020202020204" pitchFamily="34" charset="0"/>
              </a:rPr>
              <a:t>perfeita flexibilidade de de preços e salários.</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mesmo com as expectativas formadas racionalmente, uma política de desinflação não antecipada pelos agentes econômicos ou a existência de rigidez de preços e salários, provocará um aumento da taxa de desemprego (redução do produto), implicando em uma taxa de sacrifício diferente de zero.</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9642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8B55DE78-1736-43FA-BF02-7EF9C2FD0BDC}"/>
              </a:ext>
            </a:extLst>
          </p:cNvPr>
          <p:cNvSpPr/>
          <p:nvPr/>
        </p:nvSpPr>
        <p:spPr>
          <a:xfrm>
            <a:off x="179511" y="51470"/>
            <a:ext cx="8795523" cy="1508105"/>
          </a:xfrm>
          <a:prstGeom prst="rect">
            <a:avLst/>
          </a:prstGeom>
        </p:spPr>
        <p:txBody>
          <a:bodyPr wrap="square">
            <a:spAutoFit/>
          </a:bodyPr>
          <a:lstStyle/>
          <a:p>
            <a:pPr algn="just"/>
            <a:r>
              <a:rPr lang="pt-BR" sz="2400" b="1" dirty="0">
                <a:solidFill>
                  <a:srgbClr val="000000"/>
                </a:solidFill>
                <a:latin typeface="Arial" panose="020B0604020202020204" pitchFamily="34" charset="0"/>
              </a:rPr>
              <a:t>8) QUESTÃO 08 - 2017 </a:t>
            </a:r>
            <a:endParaRPr lang="pt-BR" sz="2400" dirty="0">
              <a:solidFill>
                <a:srgbClr val="000000"/>
              </a:solidFill>
              <a:latin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Avalie as assertivas abaixo:</a:t>
            </a:r>
          </a:p>
          <a:p>
            <a:pPr algn="just"/>
            <a:endParaRPr lang="pt-BR" sz="8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0) </a:t>
            </a:r>
            <a:r>
              <a:rPr lang="pt-BR" sz="2000" dirty="0">
                <a:solidFill>
                  <a:srgbClr val="000000"/>
                </a:solidFill>
                <a:latin typeface="Arial" panose="020B0604020202020204" pitchFamily="34" charset="0"/>
                <a:cs typeface="Arial" panose="020B0604020202020204" pitchFamily="34" charset="0"/>
              </a:rPr>
              <a:t>A regra de Taylor estabelece que a taxa de juros real reaja à inflação e ao hiato do produto. </a:t>
            </a:r>
          </a:p>
        </p:txBody>
      </p:sp>
      <p:sp>
        <p:nvSpPr>
          <p:cNvPr id="3" name="CaixaDeTexto 2">
            <a:extLst>
              <a:ext uri="{FF2B5EF4-FFF2-40B4-BE49-F238E27FC236}">
                <a16:creationId xmlns:a16="http://schemas.microsoft.com/office/drawing/2014/main" id="{3E2637A8-02E3-4C8B-9563-D9D2986E405B}"/>
              </a:ext>
            </a:extLst>
          </p:cNvPr>
          <p:cNvSpPr txBox="1"/>
          <p:nvPr/>
        </p:nvSpPr>
        <p:spPr>
          <a:xfrm>
            <a:off x="2195735" y="1163528"/>
            <a:ext cx="6880377"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  </a:t>
            </a:r>
            <a:r>
              <a:rPr lang="pt-BR" dirty="0">
                <a:solidFill>
                  <a:srgbClr val="FF0000"/>
                </a:solidFill>
                <a:latin typeface="Arial" panose="020B0604020202020204" pitchFamily="34" charset="0"/>
                <a:cs typeface="Arial" panose="020B0604020202020204" pitchFamily="34" charset="0"/>
              </a:rPr>
              <a:t>(Taxa nominal de juros, impactando sobre a taxa real de juros) </a:t>
            </a:r>
          </a:p>
        </p:txBody>
      </p:sp>
      <p:cxnSp>
        <p:nvCxnSpPr>
          <p:cNvPr id="4" name="Conector reto 3">
            <a:extLst>
              <a:ext uri="{FF2B5EF4-FFF2-40B4-BE49-F238E27FC236}">
                <a16:creationId xmlns:a16="http://schemas.microsoft.com/office/drawing/2014/main" id="{A6D9EDE1-0E97-406A-BA1B-93A28AB45B30}"/>
              </a:ext>
            </a:extLst>
          </p:cNvPr>
          <p:cNvCxnSpPr/>
          <p:nvPr/>
        </p:nvCxnSpPr>
        <p:spPr>
          <a:xfrm>
            <a:off x="2260645" y="1275606"/>
            <a:ext cx="295131" cy="216024"/>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 name="Conector reto 4">
            <a:extLst>
              <a:ext uri="{FF2B5EF4-FFF2-40B4-BE49-F238E27FC236}">
                <a16:creationId xmlns:a16="http://schemas.microsoft.com/office/drawing/2014/main" id="{D37E37C0-75D9-4546-9D89-A2A3CF620221}"/>
              </a:ext>
            </a:extLst>
          </p:cNvPr>
          <p:cNvCxnSpPr/>
          <p:nvPr/>
        </p:nvCxnSpPr>
        <p:spPr>
          <a:xfrm flipV="1">
            <a:off x="2260645" y="1203598"/>
            <a:ext cx="295131" cy="288032"/>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
        <p:nvSpPr>
          <p:cNvPr id="6" name="Rectangle 3">
            <a:extLst>
              <a:ext uri="{FF2B5EF4-FFF2-40B4-BE49-F238E27FC236}">
                <a16:creationId xmlns:a16="http://schemas.microsoft.com/office/drawing/2014/main" id="{D3EE8EBA-C496-4260-A7AB-E977F339E6E6}"/>
              </a:ext>
            </a:extLst>
          </p:cNvPr>
          <p:cNvSpPr txBox="1">
            <a:spLocks noChangeArrowheads="1"/>
          </p:cNvSpPr>
          <p:nvPr/>
        </p:nvSpPr>
        <p:spPr>
          <a:xfrm>
            <a:off x="78432" y="1563638"/>
            <a:ext cx="8896602" cy="647700"/>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SzPct val="100000"/>
              <a:buFont typeface="Wingdings" panose="05000000000000000000" pitchFamily="2" charset="2"/>
              <a:buChar char="§"/>
            </a:pPr>
            <a:r>
              <a:rPr lang="en-US" altLang="en-US" sz="2000" b="1" dirty="0" err="1">
                <a:latin typeface="Arial" panose="020B0604020202020204" pitchFamily="34" charset="0"/>
                <a:cs typeface="Arial" panose="020B0604020202020204" pitchFamily="34" charset="0"/>
              </a:rPr>
              <a:t>Regra</a:t>
            </a:r>
            <a:r>
              <a:rPr lang="en-US" altLang="en-US" sz="2000" b="1" dirty="0">
                <a:latin typeface="Arial" panose="020B0604020202020204" pitchFamily="34" charset="0"/>
                <a:cs typeface="Arial" panose="020B0604020202020204" pitchFamily="34" charset="0"/>
              </a:rPr>
              <a:t> de Taylor (</a:t>
            </a:r>
            <a:r>
              <a:rPr lang="en-US" altLang="en-US" sz="2000" b="1" dirty="0" err="1">
                <a:latin typeface="Arial" panose="020B0604020202020204" pitchFamily="34" charset="0"/>
                <a:cs typeface="Arial" panose="020B0604020202020204" pitchFamily="34" charset="0"/>
              </a:rPr>
              <a:t>Regra</a:t>
            </a:r>
            <a:r>
              <a:rPr lang="en-US" altLang="en-US" sz="2000" b="1" dirty="0">
                <a:latin typeface="Arial" panose="020B0604020202020204" pitchFamily="34" charset="0"/>
                <a:cs typeface="Arial" panose="020B0604020202020204" pitchFamily="34" charset="0"/>
              </a:rPr>
              <a:t> de </a:t>
            </a:r>
            <a:r>
              <a:rPr lang="en-US" altLang="en-US" sz="2000" b="1" dirty="0" err="1">
                <a:latin typeface="Arial" panose="020B0604020202020204" pitchFamily="34" charset="0"/>
                <a:cs typeface="Arial" panose="020B0604020202020204" pitchFamily="34" charset="0"/>
              </a:rPr>
              <a:t>Política</a:t>
            </a:r>
            <a:r>
              <a:rPr lang="en-US" altLang="en-US" sz="2000" b="1" dirty="0">
                <a:latin typeface="Arial" panose="020B0604020202020204" pitchFamily="34" charset="0"/>
                <a:cs typeface="Arial" panose="020B0604020202020204" pitchFamily="34" charset="0"/>
              </a:rPr>
              <a:t> </a:t>
            </a:r>
            <a:r>
              <a:rPr lang="en-US" altLang="en-US" sz="2000" b="1" dirty="0" err="1">
                <a:latin typeface="Arial" panose="020B0604020202020204" pitchFamily="34" charset="0"/>
                <a:cs typeface="Arial" panose="020B0604020202020204" pitchFamily="34" charset="0"/>
              </a:rPr>
              <a:t>Monetária</a:t>
            </a:r>
            <a:r>
              <a:rPr lang="en-US" altLang="en-US" sz="2000" b="1" dirty="0">
                <a:latin typeface="Arial" panose="020B0604020202020204" pitchFamily="34" charset="0"/>
                <a:cs typeface="Arial" panose="020B0604020202020204" pitchFamily="34" charset="0"/>
              </a:rPr>
              <a:t>)</a:t>
            </a:r>
          </a:p>
          <a:p>
            <a:pPr algn="just">
              <a:buClrTx/>
              <a:buSzPct val="100000"/>
              <a:buFont typeface="Wingdings" panose="05000000000000000000" pitchFamily="2" charset="2"/>
              <a:buChar char="§"/>
            </a:pPr>
            <a:endParaRPr lang="en-US" altLang="en-US" sz="200" b="1" dirty="0">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en-US" altLang="en-US" sz="2000" dirty="0" err="1">
                <a:latin typeface="Arial" panose="020B0604020202020204" pitchFamily="34" charset="0"/>
                <a:cs typeface="Arial" panose="020B0604020202020204" pitchFamily="34" charset="0"/>
              </a:rPr>
              <a:t>Regra</a:t>
            </a:r>
            <a:r>
              <a:rPr lang="en-US" altLang="en-US" sz="2000" dirty="0">
                <a:latin typeface="Arial" panose="020B0604020202020204" pitchFamily="34" charset="0"/>
                <a:cs typeface="Arial" panose="020B0604020202020204" pitchFamily="34" charset="0"/>
              </a:rPr>
              <a:t> para a </a:t>
            </a:r>
            <a:r>
              <a:rPr lang="en-US" altLang="en-US" sz="2000" dirty="0" err="1">
                <a:latin typeface="Arial" panose="020B0604020202020204" pitchFamily="34" charset="0"/>
                <a:cs typeface="Arial" panose="020B0604020202020204" pitchFamily="34" charset="0"/>
              </a:rPr>
              <a:t>condução</a:t>
            </a:r>
            <a:r>
              <a:rPr lang="en-US" altLang="en-US" sz="2000" dirty="0">
                <a:latin typeface="Arial" panose="020B0604020202020204" pitchFamily="34" charset="0"/>
                <a:cs typeface="Arial" panose="020B0604020202020204" pitchFamily="34" charset="0"/>
              </a:rPr>
              <a:t> da </a:t>
            </a:r>
            <a:r>
              <a:rPr lang="en-US" altLang="en-US" sz="2000" dirty="0" err="1">
                <a:latin typeface="Arial" panose="020B0604020202020204" pitchFamily="34" charset="0"/>
                <a:cs typeface="Arial" panose="020B0604020202020204" pitchFamily="34" charset="0"/>
              </a:rPr>
              <a:t>política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monetária</a:t>
            </a:r>
            <a:r>
              <a:rPr lang="en-US" altLang="en-US" sz="2000" dirty="0">
                <a:latin typeface="Arial" panose="020B0604020202020204" pitchFamily="34" charset="0"/>
                <a:cs typeface="Arial" panose="020B0604020202020204" pitchFamily="34" charset="0"/>
              </a:rPr>
              <a:t> que leva </a:t>
            </a:r>
            <a:r>
              <a:rPr lang="en-US" altLang="en-US" sz="2000" dirty="0" err="1">
                <a:latin typeface="Arial" panose="020B0604020202020204" pitchFamily="34" charset="0"/>
                <a:cs typeface="Arial" panose="020B0604020202020204" pitchFamily="34" charset="0"/>
              </a:rPr>
              <a:t>em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consideração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desvios</a:t>
            </a:r>
            <a:r>
              <a:rPr lang="en-US" altLang="en-US" sz="2000" dirty="0">
                <a:latin typeface="Arial" panose="020B0604020202020204" pitchFamily="34" charset="0"/>
                <a:cs typeface="Arial" panose="020B0604020202020204" pitchFamily="34" charset="0"/>
              </a:rPr>
              <a:t> da </a:t>
            </a:r>
            <a:r>
              <a:rPr lang="en-US" altLang="en-US" sz="2000" dirty="0" err="1">
                <a:latin typeface="Arial" panose="020B0604020202020204" pitchFamily="34" charset="0"/>
                <a:cs typeface="Arial" panose="020B0604020202020204" pitchFamily="34" charset="0"/>
              </a:rPr>
              <a:t>inflação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relação</a:t>
            </a:r>
            <a:r>
              <a:rPr lang="en-US" altLang="en-US" sz="2000" dirty="0">
                <a:latin typeface="Arial" panose="020B0604020202020204" pitchFamily="34" charset="0"/>
                <a:cs typeface="Arial" panose="020B0604020202020204" pitchFamily="34" charset="0"/>
              </a:rPr>
              <a:t> à meta e </a:t>
            </a:r>
            <a:r>
              <a:rPr lang="en-US" altLang="en-US" sz="2000" dirty="0" err="1">
                <a:latin typeface="Arial" panose="020B0604020202020204" pitchFamily="34" charset="0"/>
                <a:cs typeface="Arial" panose="020B0604020202020204" pitchFamily="34" charset="0"/>
              </a:rPr>
              <a:t>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desvios</a:t>
            </a:r>
            <a:r>
              <a:rPr lang="en-US" altLang="en-US" sz="2000" dirty="0">
                <a:latin typeface="Arial" panose="020B0604020202020204" pitchFamily="34" charset="0"/>
                <a:cs typeface="Arial" panose="020B0604020202020204" pitchFamily="34" charset="0"/>
              </a:rPr>
              <a:t> da taxa de </a:t>
            </a:r>
            <a:r>
              <a:rPr lang="en-US" altLang="en-US" sz="2000" dirty="0" err="1">
                <a:latin typeface="Arial" panose="020B0604020202020204" pitchFamily="34" charset="0"/>
                <a:cs typeface="Arial" panose="020B0604020202020204" pitchFamily="34" charset="0"/>
              </a:rPr>
              <a:t>desemprego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relação</a:t>
            </a:r>
            <a:r>
              <a:rPr lang="en-US" altLang="en-US" sz="2000" dirty="0">
                <a:latin typeface="Arial" panose="020B0604020202020204" pitchFamily="34" charset="0"/>
                <a:cs typeface="Arial" panose="020B0604020202020204" pitchFamily="34" charset="0"/>
              </a:rPr>
              <a:t> ao </a:t>
            </a:r>
            <a:r>
              <a:rPr lang="en-US" altLang="en-US" sz="2000" dirty="0" err="1">
                <a:latin typeface="Arial" panose="020B0604020202020204" pitchFamily="34" charset="0"/>
                <a:cs typeface="Arial" panose="020B0604020202020204" pitchFamily="34" charset="0"/>
              </a:rPr>
              <a:t>seu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nível</a:t>
            </a:r>
            <a:r>
              <a:rPr lang="en-US" altLang="en-US" sz="2000" dirty="0">
                <a:latin typeface="Arial" panose="020B0604020202020204" pitchFamily="34" charset="0"/>
                <a:cs typeface="Arial" panose="020B0604020202020204" pitchFamily="34" charset="0"/>
              </a:rPr>
              <a:t> natural (</a:t>
            </a:r>
            <a:r>
              <a:rPr lang="en-US" altLang="en-US" sz="2000" dirty="0" err="1">
                <a:latin typeface="Arial" panose="020B0604020202020204" pitchFamily="34" charset="0"/>
                <a:cs typeface="Arial" panose="020B0604020202020204" pitchFamily="34" charset="0"/>
              </a:rPr>
              <a:t>ou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desvios</a:t>
            </a:r>
            <a:r>
              <a:rPr lang="en-US" altLang="en-US" sz="2000" dirty="0">
                <a:latin typeface="Arial" panose="020B0604020202020204" pitchFamily="34" charset="0"/>
                <a:cs typeface="Arial" panose="020B0604020202020204" pitchFamily="34" charset="0"/>
              </a:rPr>
              <a:t> do </a:t>
            </a:r>
            <a:r>
              <a:rPr lang="en-US" altLang="en-US" sz="2000" dirty="0" err="1">
                <a:latin typeface="Arial" panose="020B0604020202020204" pitchFamily="34" charset="0"/>
                <a:cs typeface="Arial" panose="020B0604020202020204" pitchFamily="34" charset="0"/>
              </a:rPr>
              <a:t>produto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em</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relação</a:t>
            </a:r>
            <a:r>
              <a:rPr lang="en-US" altLang="en-US" sz="2000" dirty="0">
                <a:latin typeface="Arial" panose="020B0604020202020204" pitchFamily="34" charset="0"/>
                <a:cs typeface="Arial" panose="020B0604020202020204" pitchFamily="34" charset="0"/>
              </a:rPr>
              <a:t> ao </a:t>
            </a:r>
            <a:r>
              <a:rPr lang="en-US" altLang="en-US" sz="2000" dirty="0" err="1">
                <a:latin typeface="Arial" panose="020B0604020202020204" pitchFamily="34" charset="0"/>
                <a:cs typeface="Arial" panose="020B0604020202020204" pitchFamily="34" charset="0"/>
              </a:rPr>
              <a:t>seu</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nível</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potencial</a:t>
            </a:r>
            <a:r>
              <a:rPr lang="en-US" altLang="en-US" sz="2000" dirty="0">
                <a:latin typeface="Arial" panose="020B0604020202020204" pitchFamily="34" charset="0"/>
                <a:cs typeface="Arial" panose="020B0604020202020204" pitchFamily="34" charset="0"/>
              </a:rPr>
              <a:t>).</a:t>
            </a:r>
          </a:p>
          <a:p>
            <a:pPr algn="just">
              <a:buClrTx/>
              <a:buSzPct val="100000"/>
              <a:buFont typeface="Wingdings" panose="05000000000000000000" pitchFamily="2" charset="2"/>
              <a:buChar char="§"/>
            </a:pPr>
            <a:endParaRPr lang="en-US" altLang="en-US" sz="2000" b="1" dirty="0">
              <a:solidFill>
                <a:schemeClr val="tx2"/>
              </a:solidFill>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endParaRPr lang="en-US" altLang="en-US" sz="2000" b="1" dirty="0">
              <a:solidFill>
                <a:schemeClr val="tx2"/>
              </a:solidFill>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endParaRPr lang="en-US" altLang="en-US" sz="2000" b="1" dirty="0">
              <a:solidFill>
                <a:schemeClr val="tx2"/>
              </a:solidFill>
              <a:latin typeface="Arial" panose="020B0604020202020204" pitchFamily="34" charset="0"/>
              <a:cs typeface="Arial" panose="020B0604020202020204" pitchFamily="34" charset="0"/>
            </a:endParaRPr>
          </a:p>
          <a:p>
            <a:pPr lvl="1" algn="just">
              <a:buClrTx/>
              <a:buSzPct val="100000"/>
              <a:buFont typeface="Wingdings" panose="05000000000000000000" pitchFamily="2" charset="2"/>
              <a:buChar char="§"/>
            </a:pPr>
            <a:endParaRPr lang="en-US" altLang="en-US" sz="2000" b="1" dirty="0">
              <a:solidFill>
                <a:schemeClr val="tx2"/>
              </a:solidFill>
              <a:latin typeface="Arial" panose="020B0604020202020204" pitchFamily="34" charset="0"/>
              <a:cs typeface="Arial" panose="020B0604020202020204" pitchFamily="34" charset="0"/>
            </a:endParaRPr>
          </a:p>
        </p:txBody>
      </p:sp>
      <p:graphicFrame>
        <p:nvGraphicFramePr>
          <p:cNvPr id="7" name="Object 11">
            <a:extLst>
              <a:ext uri="{FF2B5EF4-FFF2-40B4-BE49-F238E27FC236}">
                <a16:creationId xmlns:a16="http://schemas.microsoft.com/office/drawing/2014/main" id="{CE271635-AE0D-4417-B5F8-238001DCE121}"/>
              </a:ext>
            </a:extLst>
          </p:cNvPr>
          <p:cNvGraphicFramePr>
            <a:graphicFrameLocks noChangeAspect="1"/>
          </p:cNvGraphicFramePr>
          <p:nvPr>
            <p:extLst>
              <p:ext uri="{D42A27DB-BD31-4B8C-83A1-F6EECF244321}">
                <p14:modId xmlns:p14="http://schemas.microsoft.com/office/powerpoint/2010/main" val="2257286230"/>
              </p:ext>
            </p:extLst>
          </p:nvPr>
        </p:nvGraphicFramePr>
        <p:xfrm>
          <a:off x="503548" y="3517147"/>
          <a:ext cx="4104455" cy="549126"/>
        </p:xfrm>
        <a:graphic>
          <a:graphicData uri="http://schemas.openxmlformats.org/presentationml/2006/ole">
            <mc:AlternateContent xmlns:mc="http://schemas.openxmlformats.org/markup-compatibility/2006">
              <mc:Choice xmlns:v="urn:schemas-microsoft-com:vml" Requires="v">
                <p:oleObj name="Equation" r:id="rId2" imgW="1803400" imgH="241300" progId="Equation.3">
                  <p:embed/>
                </p:oleObj>
              </mc:Choice>
              <mc:Fallback>
                <p:oleObj name="Equation" r:id="rId2" imgW="1803400" imgH="241300" progId="Equation.3">
                  <p:embed/>
                  <p:pic>
                    <p:nvPicPr>
                      <p:cNvPr id="9" name="Object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548" y="3517147"/>
                        <a:ext cx="4104455" cy="549126"/>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8" name="Object 13">
            <a:extLst>
              <a:ext uri="{FF2B5EF4-FFF2-40B4-BE49-F238E27FC236}">
                <a16:creationId xmlns:a16="http://schemas.microsoft.com/office/drawing/2014/main" id="{CFB1D882-1824-4464-9518-A582DB67B362}"/>
              </a:ext>
            </a:extLst>
          </p:cNvPr>
          <p:cNvGraphicFramePr>
            <a:graphicFrameLocks noChangeAspect="1"/>
          </p:cNvGraphicFramePr>
          <p:nvPr>
            <p:extLst>
              <p:ext uri="{D42A27DB-BD31-4B8C-83A1-F6EECF244321}">
                <p14:modId xmlns:p14="http://schemas.microsoft.com/office/powerpoint/2010/main" val="4054141753"/>
              </p:ext>
            </p:extLst>
          </p:nvPr>
        </p:nvGraphicFramePr>
        <p:xfrm>
          <a:off x="1403648" y="4042742"/>
          <a:ext cx="978922" cy="489461"/>
        </p:xfrm>
        <a:graphic>
          <a:graphicData uri="http://schemas.openxmlformats.org/presentationml/2006/ole">
            <mc:AlternateContent xmlns:mc="http://schemas.openxmlformats.org/markup-compatibility/2006">
              <mc:Choice xmlns:v="urn:schemas-microsoft-com:vml" Requires="v">
                <p:oleObj name="Equation" r:id="rId4" imgW="482391" imgH="241195" progId="Equation.3">
                  <p:embed/>
                </p:oleObj>
              </mc:Choice>
              <mc:Fallback>
                <p:oleObj name="Equation" r:id="rId4" imgW="482391" imgH="241195" progId="Equation.3">
                  <p:embed/>
                  <p:pic>
                    <p:nvPicPr>
                      <p:cNvPr id="10" name="Object 1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03648" y="4042742"/>
                        <a:ext cx="978922" cy="489461"/>
                      </a:xfrm>
                      <a:prstGeom prst="rect">
                        <a:avLst/>
                      </a:prstGeom>
                      <a:noFill/>
                      <a:ln>
                        <a:noFill/>
                      </a:ln>
                      <a:effectLst/>
                    </p:spPr>
                  </p:pic>
                </p:oleObj>
              </mc:Fallback>
            </mc:AlternateContent>
          </a:graphicData>
        </a:graphic>
      </p:graphicFrame>
      <p:sp>
        <p:nvSpPr>
          <p:cNvPr id="9" name="Rectangle 6">
            <a:extLst>
              <a:ext uri="{FF2B5EF4-FFF2-40B4-BE49-F238E27FC236}">
                <a16:creationId xmlns:a16="http://schemas.microsoft.com/office/drawing/2014/main" id="{4FCA932C-E191-4B13-9FCC-637F7F4508EB}"/>
              </a:ext>
            </a:extLst>
          </p:cNvPr>
          <p:cNvSpPr>
            <a:spLocks noChangeArrowheads="1"/>
          </p:cNvSpPr>
          <p:nvPr/>
        </p:nvSpPr>
        <p:spPr bwMode="auto">
          <a:xfrm>
            <a:off x="539824" y="4101430"/>
            <a:ext cx="8299376" cy="990600"/>
          </a:xfrm>
          <a:prstGeom prst="rect">
            <a:avLst/>
          </a:prstGeom>
          <a:noFill/>
          <a:ln w="9525">
            <a:noFill/>
            <a:miter lim="800000"/>
            <a:headEnd/>
            <a:tailEnd/>
          </a:ln>
          <a:effectLst/>
        </p:spPr>
        <p:txBody>
          <a:bodyPr lIns="92075" tIns="46038" rIns="92075" bIns="46038"/>
          <a:lstStyle/>
          <a:p>
            <a:pPr algn="just" eaLnBrk="1" hangingPunct="1">
              <a:spcBef>
                <a:spcPct val="10000"/>
              </a:spcBef>
              <a:spcAft>
                <a:spcPct val="10000"/>
              </a:spcAft>
              <a:defRPr/>
            </a:pPr>
            <a:r>
              <a:rPr lang="pt-BR" sz="2000" dirty="0">
                <a:latin typeface="Arial" charset="0"/>
              </a:rPr>
              <a:t>				, então, o Banco Central deve fixar </a:t>
            </a:r>
            <a:r>
              <a:rPr lang="pt-BR" sz="2000" i="1" dirty="0">
                <a:latin typeface="Arial" charset="0"/>
              </a:rPr>
              <a:t>i</a:t>
            </a:r>
            <a:r>
              <a:rPr lang="pt-BR" sz="2000" i="1" baseline="-25000" dirty="0">
                <a:latin typeface="Arial" charset="0"/>
              </a:rPr>
              <a:t>t</a:t>
            </a:r>
            <a:r>
              <a:rPr lang="pt-BR" sz="2000" dirty="0">
                <a:latin typeface="Arial" charset="0"/>
              </a:rPr>
              <a:t> em um valor igual à taxa natural (taxa neutra) de juros, </a:t>
            </a:r>
            <a:r>
              <a:rPr lang="pt-BR" sz="2000" i="1" dirty="0">
                <a:latin typeface="Arial" charset="0"/>
              </a:rPr>
              <a:t>i</a:t>
            </a:r>
            <a:r>
              <a:rPr lang="pt-BR" sz="2000" dirty="0">
                <a:latin typeface="Arial" charset="0"/>
              </a:rPr>
              <a:t>* (taxa de juros compatível com a inflação ótima).</a:t>
            </a:r>
          </a:p>
        </p:txBody>
      </p:sp>
      <p:sp>
        <p:nvSpPr>
          <p:cNvPr id="10" name="Rectangle 7">
            <a:extLst>
              <a:ext uri="{FF2B5EF4-FFF2-40B4-BE49-F238E27FC236}">
                <a16:creationId xmlns:a16="http://schemas.microsoft.com/office/drawing/2014/main" id="{169F1281-2AD5-4A86-B7B7-F5850500F944}"/>
              </a:ext>
            </a:extLst>
          </p:cNvPr>
          <p:cNvSpPr>
            <a:spLocks noChangeArrowheads="1"/>
          </p:cNvSpPr>
          <p:nvPr/>
        </p:nvSpPr>
        <p:spPr bwMode="auto">
          <a:xfrm>
            <a:off x="539552" y="4101430"/>
            <a:ext cx="1116013" cy="457200"/>
          </a:xfrm>
          <a:prstGeom prst="rect">
            <a:avLst/>
          </a:prstGeom>
          <a:noFill/>
          <a:ln w="9525">
            <a:noFill/>
            <a:miter lim="800000"/>
            <a:headEnd/>
            <a:tailEnd/>
          </a:ln>
          <a:effectLst/>
        </p:spPr>
        <p:txBody>
          <a:bodyPr lIns="92075" tIns="46038" rIns="92075" bIns="46038"/>
          <a:lstStyle/>
          <a:p>
            <a:pPr marL="339725" indent="-339725" eaLnBrk="1" hangingPunct="1">
              <a:spcBef>
                <a:spcPct val="10000"/>
              </a:spcBef>
              <a:spcAft>
                <a:spcPct val="10000"/>
              </a:spcAft>
              <a:buClr>
                <a:schemeClr val="tx1"/>
              </a:buClr>
              <a:buFont typeface="Wingdings" pitchFamily="2" charset="2"/>
              <a:buChar char="§"/>
              <a:defRPr/>
            </a:pPr>
            <a:r>
              <a:rPr lang="pt-BR" sz="2000" dirty="0">
                <a:latin typeface="Arial" charset="0"/>
              </a:rPr>
              <a:t>Se </a:t>
            </a:r>
          </a:p>
        </p:txBody>
      </p:sp>
      <p:sp>
        <p:nvSpPr>
          <p:cNvPr id="11" name="Rectangle 10">
            <a:extLst>
              <a:ext uri="{FF2B5EF4-FFF2-40B4-BE49-F238E27FC236}">
                <a16:creationId xmlns:a16="http://schemas.microsoft.com/office/drawing/2014/main" id="{879A1633-7EF2-49F8-84C6-DEE51C2002DC}"/>
              </a:ext>
            </a:extLst>
          </p:cNvPr>
          <p:cNvSpPr>
            <a:spLocks noChangeArrowheads="1"/>
          </p:cNvSpPr>
          <p:nvPr/>
        </p:nvSpPr>
        <p:spPr bwMode="auto">
          <a:xfrm>
            <a:off x="2619734" y="4029422"/>
            <a:ext cx="152066" cy="367095"/>
          </a:xfrm>
          <a:prstGeom prst="rect">
            <a:avLst/>
          </a:prstGeom>
          <a:noFill/>
          <a:ln w="9525">
            <a:noFill/>
            <a:miter lim="800000"/>
            <a:headEnd/>
            <a:tailEnd/>
          </a:ln>
          <a:effectLst/>
        </p:spPr>
        <p:txBody>
          <a:bodyPr lIns="92075" tIns="46038" rIns="92075" bIns="46038"/>
          <a:lstStyle/>
          <a:p>
            <a:pPr marL="339725" indent="-339725" eaLnBrk="1" hangingPunct="1">
              <a:spcBef>
                <a:spcPct val="10000"/>
              </a:spcBef>
              <a:spcAft>
                <a:spcPct val="10000"/>
              </a:spcAft>
              <a:defRPr/>
            </a:pPr>
            <a:r>
              <a:rPr lang="pt-BR" sz="2600" dirty="0">
                <a:latin typeface="Arial" charset="0"/>
              </a:rPr>
              <a:t>e</a:t>
            </a:r>
          </a:p>
        </p:txBody>
      </p:sp>
      <p:graphicFrame>
        <p:nvGraphicFramePr>
          <p:cNvPr id="12" name="Object 15">
            <a:extLst>
              <a:ext uri="{FF2B5EF4-FFF2-40B4-BE49-F238E27FC236}">
                <a16:creationId xmlns:a16="http://schemas.microsoft.com/office/drawing/2014/main" id="{B160E50F-7393-49D8-9677-F96555BFA77C}"/>
              </a:ext>
            </a:extLst>
          </p:cNvPr>
          <p:cNvGraphicFramePr>
            <a:graphicFrameLocks noChangeAspect="1"/>
          </p:cNvGraphicFramePr>
          <p:nvPr>
            <p:extLst>
              <p:ext uri="{D42A27DB-BD31-4B8C-83A1-F6EECF244321}">
                <p14:modId xmlns:p14="http://schemas.microsoft.com/office/powerpoint/2010/main" val="3679483069"/>
              </p:ext>
            </p:extLst>
          </p:nvPr>
        </p:nvGraphicFramePr>
        <p:xfrm>
          <a:off x="3156249" y="4042742"/>
          <a:ext cx="856556" cy="490736"/>
        </p:xfrm>
        <a:graphic>
          <a:graphicData uri="http://schemas.openxmlformats.org/presentationml/2006/ole">
            <mc:AlternateContent xmlns:mc="http://schemas.openxmlformats.org/markup-compatibility/2006">
              <mc:Choice xmlns:v="urn:schemas-microsoft-com:vml" Requires="v">
                <p:oleObj name="Equation" r:id="rId6" imgW="444307" imgH="228501" progId="Equation.3">
                  <p:embed/>
                </p:oleObj>
              </mc:Choice>
              <mc:Fallback>
                <p:oleObj name="Equation" r:id="rId6" imgW="444307" imgH="228501" progId="Equation.3">
                  <p:embed/>
                  <p:pic>
                    <p:nvPicPr>
                      <p:cNvPr id="14" name="Object 15"/>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156249" y="4042742"/>
                        <a:ext cx="856556" cy="490736"/>
                      </a:xfrm>
                      <a:prstGeom prst="rect">
                        <a:avLst/>
                      </a:prstGeom>
                      <a:noFill/>
                      <a:ln>
                        <a:noFill/>
                      </a:ln>
                      <a:effectLst/>
                    </p:spPr>
                  </p:pic>
                </p:oleObj>
              </mc:Fallback>
            </mc:AlternateContent>
          </a:graphicData>
        </a:graphic>
      </p:graphicFrame>
      <p:sp>
        <p:nvSpPr>
          <p:cNvPr id="13" name="Line 17">
            <a:extLst>
              <a:ext uri="{FF2B5EF4-FFF2-40B4-BE49-F238E27FC236}">
                <a16:creationId xmlns:a16="http://schemas.microsoft.com/office/drawing/2014/main" id="{3D1A9834-4BF8-41A3-B2C3-DE5ABE1B1435}"/>
              </a:ext>
            </a:extLst>
          </p:cNvPr>
          <p:cNvSpPr>
            <a:spLocks noChangeShapeType="1"/>
          </p:cNvSpPr>
          <p:nvPr/>
        </p:nvSpPr>
        <p:spPr bwMode="auto">
          <a:xfrm flipV="1">
            <a:off x="2627784" y="3355619"/>
            <a:ext cx="2395264" cy="0"/>
          </a:xfrm>
          <a:prstGeom prst="line">
            <a:avLst/>
          </a:prstGeom>
          <a:noFill/>
          <a:ln w="6350">
            <a:solidFill>
              <a:schemeClr val="tx1"/>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14" name="Text Box 18">
            <a:extLst>
              <a:ext uri="{FF2B5EF4-FFF2-40B4-BE49-F238E27FC236}">
                <a16:creationId xmlns:a16="http://schemas.microsoft.com/office/drawing/2014/main" id="{3D5DE59B-071F-4B31-91C3-829F75B3BEAF}"/>
              </a:ext>
            </a:extLst>
          </p:cNvPr>
          <p:cNvSpPr txBox="1">
            <a:spLocks noChangeArrowheads="1"/>
          </p:cNvSpPr>
          <p:nvPr/>
        </p:nvSpPr>
        <p:spPr bwMode="auto">
          <a:xfrm>
            <a:off x="5023048" y="3067587"/>
            <a:ext cx="3816152" cy="369332"/>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ts val="700"/>
              </a:spcBef>
              <a:buClr>
                <a:schemeClr val="accent2"/>
              </a:buClr>
              <a:buSzPct val="60000"/>
              <a:buFont typeface="Wingdings" panose="05000000000000000000" pitchFamily="2" charset="2"/>
              <a:buChar char=""/>
              <a:defRPr sz="2900">
                <a:solidFill>
                  <a:schemeClr val="tx1"/>
                </a:solidFill>
                <a:latin typeface="Tw Cen MT" panose="020B0602020104020603" pitchFamily="34" charset="0"/>
              </a:defRPr>
            </a:lvl1pPr>
            <a:lvl2pPr marL="742950" indent="-285750">
              <a:spcBef>
                <a:spcPts val="550"/>
              </a:spcBef>
              <a:buClr>
                <a:schemeClr val="accent1"/>
              </a:buClr>
              <a:buSzPct val="70000"/>
              <a:buFont typeface="Wingdings 2" panose="05020102010507070707" pitchFamily="18" charset="2"/>
              <a:buChar char=""/>
              <a:defRPr sz="2600">
                <a:solidFill>
                  <a:schemeClr val="tx1"/>
                </a:solidFill>
                <a:latin typeface="Tw Cen MT" panose="020B0602020104020603" pitchFamily="34" charset="0"/>
              </a:defRPr>
            </a:lvl2pPr>
            <a:lvl3pPr marL="1143000" indent="-228600">
              <a:spcBef>
                <a:spcPts val="500"/>
              </a:spcBef>
              <a:buClr>
                <a:schemeClr val="accent2"/>
              </a:buClr>
              <a:buSzPct val="75000"/>
              <a:buFont typeface="Wingdings" panose="05000000000000000000" pitchFamily="2" charset="2"/>
              <a:buChar char=""/>
              <a:defRPr sz="2300">
                <a:solidFill>
                  <a:schemeClr val="tx1"/>
                </a:solidFill>
                <a:latin typeface="Tw Cen MT" panose="020B0602020104020603" pitchFamily="34" charset="0"/>
              </a:defRPr>
            </a:lvl3pPr>
            <a:lvl4pPr marL="1600200" indent="-228600">
              <a:spcBef>
                <a:spcPts val="400"/>
              </a:spcBef>
              <a:buClr>
                <a:srgbClr val="A5AB81"/>
              </a:buClr>
              <a:buSzPct val="75000"/>
              <a:buFont typeface="Wingdings" panose="05000000000000000000" pitchFamily="2" charset="2"/>
              <a:buChar char=""/>
              <a:defRPr sz="2000">
                <a:solidFill>
                  <a:schemeClr val="tx1"/>
                </a:solidFill>
                <a:latin typeface="Tw Cen MT" panose="020B0602020104020603" pitchFamily="34" charset="0"/>
              </a:defRPr>
            </a:lvl4pPr>
            <a:lvl5pPr marL="2057400" indent="-228600">
              <a:spcBef>
                <a:spcPts val="400"/>
              </a:spcBef>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5pPr>
            <a:lvl6pPr marL="25146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6pPr>
            <a:lvl7pPr marL="29718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7pPr>
            <a:lvl8pPr marL="34290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8pPr>
            <a:lvl9pPr marL="3886200" indent="-228600" eaLnBrk="0" fontAlgn="base" hangingPunct="0">
              <a:spcBef>
                <a:spcPts val="400"/>
              </a:spcBef>
              <a:spcAft>
                <a:spcPct val="0"/>
              </a:spcAft>
              <a:buClr>
                <a:srgbClr val="D8B25C"/>
              </a:buClr>
              <a:buSzPct val="65000"/>
              <a:buFont typeface="Wingdings" panose="05000000000000000000" pitchFamily="2" charset="2"/>
              <a:buChar char=""/>
              <a:defRPr sz="2000">
                <a:solidFill>
                  <a:schemeClr val="tx1"/>
                </a:solidFill>
                <a:latin typeface="Tw Cen MT" panose="020B0602020104020603" pitchFamily="34" charset="0"/>
              </a:defRPr>
            </a:lvl9pPr>
          </a:lstStyle>
          <a:p>
            <a:pPr eaLnBrk="1" hangingPunct="1">
              <a:spcBef>
                <a:spcPct val="50000"/>
              </a:spcBef>
              <a:buClrTx/>
              <a:buSzTx/>
              <a:buFontTx/>
              <a:buNone/>
            </a:pPr>
            <a:r>
              <a:rPr lang="en-US" altLang="en-US" sz="1800" b="1" dirty="0" err="1">
                <a:latin typeface="Arial" panose="020B0604020202020204" pitchFamily="34" charset="0"/>
                <a:cs typeface="Arial" panose="020B0604020202020204" pitchFamily="34" charset="0"/>
              </a:rPr>
              <a:t>Inflação</a:t>
            </a:r>
            <a:r>
              <a:rPr lang="en-US" altLang="en-US" sz="1800" b="1" dirty="0">
                <a:latin typeface="Arial" panose="020B0604020202020204" pitchFamily="34" charset="0"/>
                <a:cs typeface="Arial" panose="020B0604020202020204" pitchFamily="34" charset="0"/>
              </a:rPr>
              <a:t> </a:t>
            </a:r>
            <a:r>
              <a:rPr lang="en-US" altLang="en-US" sz="1800" b="1" dirty="0" err="1">
                <a:latin typeface="Arial" panose="020B0604020202020204" pitchFamily="34" charset="0"/>
                <a:cs typeface="Arial" panose="020B0604020202020204" pitchFamily="34" charset="0"/>
              </a:rPr>
              <a:t>Ótima</a:t>
            </a:r>
            <a:r>
              <a:rPr lang="en-US" altLang="en-US" sz="1800" b="1" dirty="0">
                <a:latin typeface="Arial" panose="020B0604020202020204" pitchFamily="34" charset="0"/>
                <a:cs typeface="Arial" panose="020B0604020202020204" pitchFamily="34" charset="0"/>
              </a:rPr>
              <a:t> (Meta de </a:t>
            </a:r>
            <a:r>
              <a:rPr lang="en-US" altLang="en-US" sz="1800" b="1" dirty="0" err="1">
                <a:latin typeface="Arial" panose="020B0604020202020204" pitchFamily="34" charset="0"/>
                <a:cs typeface="Arial" panose="020B0604020202020204" pitchFamily="34" charset="0"/>
              </a:rPr>
              <a:t>Inflação</a:t>
            </a:r>
            <a:r>
              <a:rPr lang="en-US" altLang="en-US" sz="1800" b="1" dirty="0">
                <a:latin typeface="Arial" panose="020B0604020202020204" pitchFamily="34" charset="0"/>
                <a:cs typeface="Arial" panose="020B0604020202020204" pitchFamily="34" charset="0"/>
              </a:rPr>
              <a:t>)</a:t>
            </a:r>
          </a:p>
        </p:txBody>
      </p:sp>
      <p:cxnSp>
        <p:nvCxnSpPr>
          <p:cNvPr id="15" name="Conector reto 14">
            <a:extLst>
              <a:ext uri="{FF2B5EF4-FFF2-40B4-BE49-F238E27FC236}">
                <a16:creationId xmlns:a16="http://schemas.microsoft.com/office/drawing/2014/main" id="{F818C4F3-2F7C-49EA-8CB2-7164B1AED5D7}"/>
              </a:ext>
            </a:extLst>
          </p:cNvPr>
          <p:cNvCxnSpPr>
            <a:cxnSpLocks/>
          </p:cNvCxnSpPr>
          <p:nvPr/>
        </p:nvCxnSpPr>
        <p:spPr>
          <a:xfrm flipV="1">
            <a:off x="2619734" y="3355619"/>
            <a:ext cx="951" cy="23955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 name="Object 11">
            <a:extLst>
              <a:ext uri="{FF2B5EF4-FFF2-40B4-BE49-F238E27FC236}">
                <a16:creationId xmlns:a16="http://schemas.microsoft.com/office/drawing/2014/main" id="{8A88421C-AB27-4B96-BFDB-D5E15E8D085B}"/>
              </a:ext>
            </a:extLst>
          </p:cNvPr>
          <p:cNvGraphicFramePr>
            <a:graphicFrameLocks noChangeAspect="1"/>
          </p:cNvGraphicFramePr>
          <p:nvPr>
            <p:extLst>
              <p:ext uri="{D42A27DB-BD31-4B8C-83A1-F6EECF244321}">
                <p14:modId xmlns:p14="http://schemas.microsoft.com/office/powerpoint/2010/main" val="1845174511"/>
              </p:ext>
            </p:extLst>
          </p:nvPr>
        </p:nvGraphicFramePr>
        <p:xfrm>
          <a:off x="5023048" y="3499635"/>
          <a:ext cx="3816153" cy="584283"/>
        </p:xfrm>
        <a:graphic>
          <a:graphicData uri="http://schemas.openxmlformats.org/presentationml/2006/ole">
            <mc:AlternateContent xmlns:mc="http://schemas.openxmlformats.org/markup-compatibility/2006">
              <mc:Choice xmlns:v="urn:schemas-microsoft-com:vml" Requires="v">
                <p:oleObj name="Equation" r:id="rId8" imgW="1269720" imgH="203040" progId="Equation.DSMT4">
                  <p:embed/>
                </p:oleObj>
              </mc:Choice>
              <mc:Fallback>
                <p:oleObj name="Equation" r:id="rId8" imgW="1269720" imgH="203040" progId="Equation.DSMT4">
                  <p:embed/>
                  <p:pic>
                    <p:nvPicPr>
                      <p:cNvPr id="19" name="Object 11"/>
                      <p:cNvPicPr>
                        <a:picLocks noChangeAspect="1" noChangeArrowheads="1"/>
                      </p:cNvPicPr>
                      <p:nvPr/>
                    </p:nvPicPr>
                    <p:blipFill>
                      <a:blip r:embed="rId9"/>
                      <a:srcRect/>
                      <a:stretch>
                        <a:fillRect/>
                      </a:stretch>
                    </p:blipFill>
                    <p:spPr bwMode="auto">
                      <a:xfrm>
                        <a:off x="5023048" y="3499635"/>
                        <a:ext cx="3816153" cy="584283"/>
                      </a:xfrm>
                      <a:prstGeom prst="rect">
                        <a:avLst/>
                      </a:prstGeom>
                      <a:solidFill>
                        <a:srgbClr val="CCFFFF"/>
                      </a:solidFill>
                      <a:ln>
                        <a:solidFill>
                          <a:schemeClr val="tx1"/>
                        </a:solidFill>
                      </a:ln>
                      <a:effectLst/>
                    </p:spPr>
                  </p:pic>
                </p:oleObj>
              </mc:Fallback>
            </mc:AlternateContent>
          </a:graphicData>
        </a:graphic>
      </p:graphicFrame>
      <p:sp>
        <p:nvSpPr>
          <p:cNvPr id="17" name="CaixaDeTexto 16">
            <a:extLst>
              <a:ext uri="{FF2B5EF4-FFF2-40B4-BE49-F238E27FC236}">
                <a16:creationId xmlns:a16="http://schemas.microsoft.com/office/drawing/2014/main" id="{6C7A7A34-3E82-4683-B8EB-13F2DD48ADA9}"/>
              </a:ext>
            </a:extLst>
          </p:cNvPr>
          <p:cNvSpPr txBox="1"/>
          <p:nvPr/>
        </p:nvSpPr>
        <p:spPr>
          <a:xfrm>
            <a:off x="4572000" y="3634359"/>
            <a:ext cx="504056" cy="369332"/>
          </a:xfrm>
          <a:prstGeom prst="rect">
            <a:avLst/>
          </a:prstGeom>
          <a:noFill/>
        </p:spPr>
        <p:txBody>
          <a:bodyPr wrap="square" rtlCol="0">
            <a:spAutoFit/>
          </a:bodyPr>
          <a:lstStyle/>
          <a:p>
            <a:r>
              <a:rPr lang="pt-BR" dirty="0"/>
              <a:t>ou</a:t>
            </a:r>
          </a:p>
        </p:txBody>
      </p:sp>
    </p:spTree>
    <p:extLst>
      <p:ext uri="{BB962C8B-B14F-4D97-AF65-F5344CB8AC3E}">
        <p14:creationId xmlns:p14="http://schemas.microsoft.com/office/powerpoint/2010/main" val="970225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additive="base">
                                        <p:cTn id="21" dur="500" fill="hold"/>
                                        <p:tgtEl>
                                          <p:spTgt spid="6"/>
                                        </p:tgtEl>
                                        <p:attrNameLst>
                                          <p:attrName>ppt_x</p:attrName>
                                        </p:attrNameLst>
                                      </p:cBhvr>
                                      <p:tavLst>
                                        <p:tav tm="0">
                                          <p:val>
                                            <p:strVal val="#ppt_x"/>
                                          </p:val>
                                        </p:tav>
                                        <p:tav tm="100000">
                                          <p:val>
                                            <p:strVal val="#ppt_x"/>
                                          </p:val>
                                        </p:tav>
                                      </p:tavLst>
                                    </p:anim>
                                    <p:anim calcmode="lin" valueType="num">
                                      <p:cBhvr additive="base">
                                        <p:cTn id="2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500" fill="hold"/>
                                        <p:tgtEl>
                                          <p:spTgt spid="7"/>
                                        </p:tgtEl>
                                        <p:attrNameLst>
                                          <p:attrName>ppt_x</p:attrName>
                                        </p:attrNameLst>
                                      </p:cBhvr>
                                      <p:tavLst>
                                        <p:tav tm="0">
                                          <p:val>
                                            <p:strVal val="#ppt_x"/>
                                          </p:val>
                                        </p:tav>
                                        <p:tav tm="100000">
                                          <p:val>
                                            <p:strVal val="#ppt_x"/>
                                          </p:val>
                                        </p:tav>
                                      </p:tavLst>
                                    </p:anim>
                                    <p:anim calcmode="lin" valueType="num">
                                      <p:cBhvr additive="base">
                                        <p:cTn id="28" dur="5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3"/>
                                        </p:tgtEl>
                                        <p:attrNameLst>
                                          <p:attrName>style.visibility</p:attrName>
                                        </p:attrNameLst>
                                      </p:cBhvr>
                                      <p:to>
                                        <p:strVal val="visible"/>
                                      </p:to>
                                    </p:set>
                                    <p:anim calcmode="lin" valueType="num">
                                      <p:cBhvr additive="base">
                                        <p:cTn id="31" dur="500" fill="hold"/>
                                        <p:tgtEl>
                                          <p:spTgt spid="13"/>
                                        </p:tgtEl>
                                        <p:attrNameLst>
                                          <p:attrName>ppt_x</p:attrName>
                                        </p:attrNameLst>
                                      </p:cBhvr>
                                      <p:tavLst>
                                        <p:tav tm="0">
                                          <p:val>
                                            <p:strVal val="#ppt_x"/>
                                          </p:val>
                                        </p:tav>
                                        <p:tav tm="100000">
                                          <p:val>
                                            <p:strVal val="#ppt_x"/>
                                          </p:val>
                                        </p:tav>
                                      </p:tavLst>
                                    </p:anim>
                                    <p:anim calcmode="lin" valueType="num">
                                      <p:cBhvr additive="base">
                                        <p:cTn id="32" dur="500" fill="hold"/>
                                        <p:tgtEl>
                                          <p:spTgt spid="13"/>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4"/>
                                        </p:tgtEl>
                                        <p:attrNameLst>
                                          <p:attrName>style.visibility</p:attrName>
                                        </p:attrNameLst>
                                      </p:cBhvr>
                                      <p:to>
                                        <p:strVal val="visible"/>
                                      </p:to>
                                    </p:set>
                                    <p:anim calcmode="lin" valueType="num">
                                      <p:cBhvr additive="base">
                                        <p:cTn id="35" dur="500" fill="hold"/>
                                        <p:tgtEl>
                                          <p:spTgt spid="14"/>
                                        </p:tgtEl>
                                        <p:attrNameLst>
                                          <p:attrName>ppt_x</p:attrName>
                                        </p:attrNameLst>
                                      </p:cBhvr>
                                      <p:tavLst>
                                        <p:tav tm="0">
                                          <p:val>
                                            <p:strVal val="#ppt_x"/>
                                          </p:val>
                                        </p:tav>
                                        <p:tav tm="100000">
                                          <p:val>
                                            <p:strVal val="#ppt_x"/>
                                          </p:val>
                                        </p:tav>
                                      </p:tavLst>
                                    </p:anim>
                                    <p:anim calcmode="lin" valueType="num">
                                      <p:cBhvr additive="base">
                                        <p:cTn id="36" dur="500" fill="hold"/>
                                        <p:tgtEl>
                                          <p:spTgt spid="14"/>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15"/>
                                        </p:tgtEl>
                                        <p:attrNameLst>
                                          <p:attrName>style.visibility</p:attrName>
                                        </p:attrNameLst>
                                      </p:cBhvr>
                                      <p:to>
                                        <p:strVal val="visible"/>
                                      </p:to>
                                    </p:set>
                                    <p:anim calcmode="lin" valueType="num">
                                      <p:cBhvr additive="base">
                                        <p:cTn id="39" dur="500" fill="hold"/>
                                        <p:tgtEl>
                                          <p:spTgt spid="15"/>
                                        </p:tgtEl>
                                        <p:attrNameLst>
                                          <p:attrName>ppt_x</p:attrName>
                                        </p:attrNameLst>
                                      </p:cBhvr>
                                      <p:tavLst>
                                        <p:tav tm="0">
                                          <p:val>
                                            <p:strVal val="#ppt_x"/>
                                          </p:val>
                                        </p:tav>
                                        <p:tav tm="100000">
                                          <p:val>
                                            <p:strVal val="#ppt_x"/>
                                          </p:val>
                                        </p:tav>
                                      </p:tavLst>
                                    </p:anim>
                                    <p:anim calcmode="lin" valueType="num">
                                      <p:cBhvr additive="base">
                                        <p:cTn id="40"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8"/>
                                        </p:tgtEl>
                                        <p:attrNameLst>
                                          <p:attrName>style.visibility</p:attrName>
                                        </p:attrNameLst>
                                      </p:cBhvr>
                                      <p:to>
                                        <p:strVal val="visible"/>
                                      </p:to>
                                    </p:set>
                                    <p:anim calcmode="lin" valueType="num">
                                      <p:cBhvr additive="base">
                                        <p:cTn id="45" dur="500" fill="hold"/>
                                        <p:tgtEl>
                                          <p:spTgt spid="8"/>
                                        </p:tgtEl>
                                        <p:attrNameLst>
                                          <p:attrName>ppt_x</p:attrName>
                                        </p:attrNameLst>
                                      </p:cBhvr>
                                      <p:tavLst>
                                        <p:tav tm="0">
                                          <p:val>
                                            <p:strVal val="#ppt_x"/>
                                          </p:val>
                                        </p:tav>
                                        <p:tav tm="100000">
                                          <p:val>
                                            <p:strVal val="#ppt_x"/>
                                          </p:val>
                                        </p:tav>
                                      </p:tavLst>
                                    </p:anim>
                                    <p:anim calcmode="lin" valueType="num">
                                      <p:cBhvr additive="base">
                                        <p:cTn id="46" dur="500" fill="hold"/>
                                        <p:tgtEl>
                                          <p:spTgt spid="8"/>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additive="base">
                                        <p:cTn id="49" dur="500" fill="hold"/>
                                        <p:tgtEl>
                                          <p:spTgt spid="9"/>
                                        </p:tgtEl>
                                        <p:attrNameLst>
                                          <p:attrName>ppt_x</p:attrName>
                                        </p:attrNameLst>
                                      </p:cBhvr>
                                      <p:tavLst>
                                        <p:tav tm="0">
                                          <p:val>
                                            <p:strVal val="#ppt_x"/>
                                          </p:val>
                                        </p:tav>
                                        <p:tav tm="100000">
                                          <p:val>
                                            <p:strVal val="#ppt_x"/>
                                          </p:val>
                                        </p:tav>
                                      </p:tavLst>
                                    </p:anim>
                                    <p:anim calcmode="lin" valueType="num">
                                      <p:cBhvr additive="base">
                                        <p:cTn id="50" dur="500" fill="hold"/>
                                        <p:tgtEl>
                                          <p:spTgt spid="9"/>
                                        </p:tgtEl>
                                        <p:attrNameLst>
                                          <p:attrName>ppt_y</p:attrName>
                                        </p:attrNameLst>
                                      </p:cBhvr>
                                      <p:tavLst>
                                        <p:tav tm="0">
                                          <p:val>
                                            <p:strVal val="1+#ppt_h/2"/>
                                          </p:val>
                                        </p:tav>
                                        <p:tav tm="100000">
                                          <p:val>
                                            <p:strVal val="#ppt_y"/>
                                          </p:val>
                                        </p:tav>
                                      </p:tavLst>
                                    </p:anim>
                                  </p:childTnLst>
                                </p:cTn>
                              </p:par>
                              <p:par>
                                <p:cTn id="51" presetID="2" presetClass="entr" presetSubtype="4" fill="hold" grpId="0" nodeType="withEffect">
                                  <p:stCondLst>
                                    <p:cond delay="0"/>
                                  </p:stCondLst>
                                  <p:childTnLst>
                                    <p:set>
                                      <p:cBhvr>
                                        <p:cTn id="52" dur="1" fill="hold">
                                          <p:stCondLst>
                                            <p:cond delay="0"/>
                                          </p:stCondLst>
                                        </p:cTn>
                                        <p:tgtEl>
                                          <p:spTgt spid="10"/>
                                        </p:tgtEl>
                                        <p:attrNameLst>
                                          <p:attrName>style.visibility</p:attrName>
                                        </p:attrNameLst>
                                      </p:cBhvr>
                                      <p:to>
                                        <p:strVal val="visible"/>
                                      </p:to>
                                    </p:set>
                                    <p:anim calcmode="lin" valueType="num">
                                      <p:cBhvr additive="base">
                                        <p:cTn id="53" dur="500" fill="hold"/>
                                        <p:tgtEl>
                                          <p:spTgt spid="10"/>
                                        </p:tgtEl>
                                        <p:attrNameLst>
                                          <p:attrName>ppt_x</p:attrName>
                                        </p:attrNameLst>
                                      </p:cBhvr>
                                      <p:tavLst>
                                        <p:tav tm="0">
                                          <p:val>
                                            <p:strVal val="#ppt_x"/>
                                          </p:val>
                                        </p:tav>
                                        <p:tav tm="100000">
                                          <p:val>
                                            <p:strVal val="#ppt_x"/>
                                          </p:val>
                                        </p:tav>
                                      </p:tavLst>
                                    </p:anim>
                                    <p:anim calcmode="lin" valueType="num">
                                      <p:cBhvr additive="base">
                                        <p:cTn id="54" dur="500" fill="hold"/>
                                        <p:tgtEl>
                                          <p:spTgt spid="10"/>
                                        </p:tgtEl>
                                        <p:attrNameLst>
                                          <p:attrName>ppt_y</p:attrName>
                                        </p:attrNameLst>
                                      </p:cBhvr>
                                      <p:tavLst>
                                        <p:tav tm="0">
                                          <p:val>
                                            <p:strVal val="1+#ppt_h/2"/>
                                          </p:val>
                                        </p:tav>
                                        <p:tav tm="100000">
                                          <p:val>
                                            <p:strVal val="#ppt_y"/>
                                          </p:val>
                                        </p:tav>
                                      </p:tavLst>
                                    </p:anim>
                                  </p:childTnLst>
                                </p:cTn>
                              </p:par>
                              <p:par>
                                <p:cTn id="55" presetID="2" presetClass="entr" presetSubtype="4" fill="hold" grpId="0" nodeType="withEffect">
                                  <p:stCondLst>
                                    <p:cond delay="0"/>
                                  </p:stCondLst>
                                  <p:childTnLst>
                                    <p:set>
                                      <p:cBhvr>
                                        <p:cTn id="56" dur="1" fill="hold">
                                          <p:stCondLst>
                                            <p:cond delay="0"/>
                                          </p:stCondLst>
                                        </p:cTn>
                                        <p:tgtEl>
                                          <p:spTgt spid="11"/>
                                        </p:tgtEl>
                                        <p:attrNameLst>
                                          <p:attrName>style.visibility</p:attrName>
                                        </p:attrNameLst>
                                      </p:cBhvr>
                                      <p:to>
                                        <p:strVal val="visible"/>
                                      </p:to>
                                    </p:set>
                                    <p:anim calcmode="lin" valueType="num">
                                      <p:cBhvr additive="base">
                                        <p:cTn id="57" dur="500" fill="hold"/>
                                        <p:tgtEl>
                                          <p:spTgt spid="11"/>
                                        </p:tgtEl>
                                        <p:attrNameLst>
                                          <p:attrName>ppt_x</p:attrName>
                                        </p:attrNameLst>
                                      </p:cBhvr>
                                      <p:tavLst>
                                        <p:tav tm="0">
                                          <p:val>
                                            <p:strVal val="#ppt_x"/>
                                          </p:val>
                                        </p:tav>
                                        <p:tav tm="100000">
                                          <p:val>
                                            <p:strVal val="#ppt_x"/>
                                          </p:val>
                                        </p:tav>
                                      </p:tavLst>
                                    </p:anim>
                                    <p:anim calcmode="lin" valueType="num">
                                      <p:cBhvr additive="base">
                                        <p:cTn id="58" dur="500" fill="hold"/>
                                        <p:tgtEl>
                                          <p:spTgt spid="11"/>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12"/>
                                        </p:tgtEl>
                                        <p:attrNameLst>
                                          <p:attrName>style.visibility</p:attrName>
                                        </p:attrNameLst>
                                      </p:cBhvr>
                                      <p:to>
                                        <p:strVal val="visible"/>
                                      </p:to>
                                    </p:set>
                                    <p:anim calcmode="lin" valueType="num">
                                      <p:cBhvr additive="base">
                                        <p:cTn id="61" dur="500" fill="hold"/>
                                        <p:tgtEl>
                                          <p:spTgt spid="12"/>
                                        </p:tgtEl>
                                        <p:attrNameLst>
                                          <p:attrName>ppt_x</p:attrName>
                                        </p:attrNameLst>
                                      </p:cBhvr>
                                      <p:tavLst>
                                        <p:tav tm="0">
                                          <p:val>
                                            <p:strVal val="#ppt_x"/>
                                          </p:val>
                                        </p:tav>
                                        <p:tav tm="100000">
                                          <p:val>
                                            <p:strVal val="#ppt_x"/>
                                          </p:val>
                                        </p:tav>
                                      </p:tavLst>
                                    </p:anim>
                                    <p:anim calcmode="lin" valueType="num">
                                      <p:cBhvr additive="base">
                                        <p:cTn id="6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16"/>
                                        </p:tgtEl>
                                        <p:attrNameLst>
                                          <p:attrName>style.visibility</p:attrName>
                                        </p:attrNameLst>
                                      </p:cBhvr>
                                      <p:to>
                                        <p:strVal val="visible"/>
                                      </p:to>
                                    </p:set>
                                    <p:anim calcmode="lin" valueType="num">
                                      <p:cBhvr additive="base">
                                        <p:cTn id="67" dur="500" fill="hold"/>
                                        <p:tgtEl>
                                          <p:spTgt spid="16"/>
                                        </p:tgtEl>
                                        <p:attrNameLst>
                                          <p:attrName>ppt_x</p:attrName>
                                        </p:attrNameLst>
                                      </p:cBhvr>
                                      <p:tavLst>
                                        <p:tav tm="0">
                                          <p:val>
                                            <p:strVal val="#ppt_x"/>
                                          </p:val>
                                        </p:tav>
                                        <p:tav tm="100000">
                                          <p:val>
                                            <p:strVal val="#ppt_x"/>
                                          </p:val>
                                        </p:tav>
                                      </p:tavLst>
                                    </p:anim>
                                    <p:anim calcmode="lin" valueType="num">
                                      <p:cBhvr additive="base">
                                        <p:cTn id="68" dur="500" fill="hold"/>
                                        <p:tgtEl>
                                          <p:spTgt spid="16"/>
                                        </p:tgtEl>
                                        <p:attrNameLst>
                                          <p:attrName>ppt_y</p:attrName>
                                        </p:attrNameLst>
                                      </p:cBhvr>
                                      <p:tavLst>
                                        <p:tav tm="0">
                                          <p:val>
                                            <p:strVal val="1+#ppt_h/2"/>
                                          </p:val>
                                        </p:tav>
                                        <p:tav tm="100000">
                                          <p:val>
                                            <p:strVal val="#ppt_y"/>
                                          </p:val>
                                        </p:tav>
                                      </p:tavLst>
                                    </p:anim>
                                  </p:childTnLst>
                                </p:cTn>
                              </p:par>
                              <p:par>
                                <p:cTn id="69" presetID="2" presetClass="entr" presetSubtype="4" fill="hold" grpId="0" nodeType="withEffect">
                                  <p:stCondLst>
                                    <p:cond delay="0"/>
                                  </p:stCondLst>
                                  <p:childTnLst>
                                    <p:set>
                                      <p:cBhvr>
                                        <p:cTn id="70" dur="1" fill="hold">
                                          <p:stCondLst>
                                            <p:cond delay="0"/>
                                          </p:stCondLst>
                                        </p:cTn>
                                        <p:tgtEl>
                                          <p:spTgt spid="17"/>
                                        </p:tgtEl>
                                        <p:attrNameLst>
                                          <p:attrName>style.visibility</p:attrName>
                                        </p:attrNameLst>
                                      </p:cBhvr>
                                      <p:to>
                                        <p:strVal val="visible"/>
                                      </p:to>
                                    </p:set>
                                    <p:anim calcmode="lin" valueType="num">
                                      <p:cBhvr additive="base">
                                        <p:cTn id="71" dur="500" fill="hold"/>
                                        <p:tgtEl>
                                          <p:spTgt spid="17"/>
                                        </p:tgtEl>
                                        <p:attrNameLst>
                                          <p:attrName>ppt_x</p:attrName>
                                        </p:attrNameLst>
                                      </p:cBhvr>
                                      <p:tavLst>
                                        <p:tav tm="0">
                                          <p:val>
                                            <p:strVal val="#ppt_x"/>
                                          </p:val>
                                        </p:tav>
                                        <p:tav tm="100000">
                                          <p:val>
                                            <p:strVal val="#ppt_x"/>
                                          </p:val>
                                        </p:tav>
                                      </p:tavLst>
                                    </p:anim>
                                    <p:anim calcmode="lin" valueType="num">
                                      <p:cBhvr additive="base">
                                        <p:cTn id="72"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6" grpId="0"/>
      <p:bldP spid="9" grpId="0"/>
      <p:bldP spid="10" grpId="0"/>
      <p:bldP spid="11" grpId="0"/>
      <p:bldP spid="13" grpId="0" animBg="1"/>
      <p:bldP spid="14" grpId="0" animBg="1"/>
      <p:bldP spid="17" grpId="0"/>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927CE234-598C-4BCE-8ADC-B73391FE2C65}"/>
              </a:ext>
            </a:extLst>
          </p:cNvPr>
          <p:cNvSpPr txBox="1">
            <a:spLocks noChangeArrowheads="1"/>
          </p:cNvSpPr>
          <p:nvPr/>
        </p:nvSpPr>
        <p:spPr>
          <a:xfrm>
            <a:off x="251520" y="987574"/>
            <a:ext cx="8610600" cy="2592288"/>
          </a:xfrm>
          <a:prstGeom prst="rect">
            <a:avLst/>
          </a:prstGeom>
          <a:noFill/>
        </p:spPr>
        <p:txBody>
          <a:bodyPr lIns="92075" tIns="46038" rIns="92075" bIns="46038"/>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maior o valor de </a:t>
            </a:r>
            <a:r>
              <a:rPr lang="pt-BR" altLang="en-US" sz="2000" b="1" i="1" dirty="0">
                <a:latin typeface="Times New Roman" panose="02020603050405020304" pitchFamily="18" charset="0"/>
                <a:cs typeface="Times New Roman" panose="02020603050405020304" pitchFamily="18" charset="0"/>
              </a:rPr>
              <a:t>a</a:t>
            </a:r>
            <a:r>
              <a:rPr lang="pt-BR" altLang="en-US" sz="2000" dirty="0">
                <a:latin typeface="Arial" panose="020B0604020202020204" pitchFamily="34" charset="0"/>
                <a:cs typeface="Arial" panose="020B0604020202020204" pitchFamily="34" charset="0"/>
              </a:rPr>
              <a:t>, mais o Banco Central aumentará a taxa de juros em resposta à inflação (Presidente da Autoridade Monetária mais avesso à inflação).</a:t>
            </a:r>
          </a:p>
          <a:p>
            <a:pPr marL="342900" indent="-342900" algn="just">
              <a:buClrTx/>
              <a:buSzPct val="100000"/>
              <a:buFont typeface="Wingdings" panose="05000000000000000000" pitchFamily="2" charset="2"/>
              <a:buChar char="§"/>
            </a:pPr>
            <a:endParaRPr lang="pt-BR" altLang="en-US" sz="200" dirty="0">
              <a:latin typeface="Arial" panose="020B0604020202020204" pitchFamily="34" charset="0"/>
              <a:cs typeface="Arial" panose="020B0604020202020204" pitchFamily="34" charset="0"/>
            </a:endParaRPr>
          </a:p>
          <a:p>
            <a:pPr marL="342900" indent="-342900"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Quanto maior o valor de </a:t>
            </a:r>
            <a:r>
              <a:rPr lang="pt-BR" altLang="en-US" sz="2000" b="1" i="1" dirty="0">
                <a:latin typeface="Times New Roman" panose="02020603050405020304" pitchFamily="18" charset="0"/>
                <a:cs typeface="Times New Roman" panose="02020603050405020304" pitchFamily="18" charset="0"/>
              </a:rPr>
              <a:t>b</a:t>
            </a:r>
            <a:r>
              <a:rPr lang="pt-BR" altLang="en-US" sz="2000" dirty="0">
                <a:latin typeface="Arial" panose="020B0604020202020204" pitchFamily="34" charset="0"/>
                <a:cs typeface="Arial" panose="020B0604020202020204" pitchFamily="34" charset="0"/>
              </a:rPr>
              <a:t>, maior é a disposição do Banco Central de se desviar da meta de inflação para tentar manter o desemprego próximo de sua taxa natural.</a:t>
            </a:r>
          </a:p>
          <a:p>
            <a:pPr marL="342900" indent="-342900" algn="just">
              <a:buClrTx/>
              <a:buSzPct val="100000"/>
              <a:buFont typeface="Wingdings" panose="05000000000000000000" pitchFamily="2" charset="2"/>
              <a:buChar char="§"/>
            </a:pPr>
            <a:endParaRPr lang="pt-BR" altLang="en-US" sz="200" dirty="0">
              <a:latin typeface="Arial" panose="020B0604020202020204" pitchFamily="34" charset="0"/>
              <a:cs typeface="Arial" panose="020B0604020202020204" pitchFamily="34" charset="0"/>
            </a:endParaRPr>
          </a:p>
          <a:p>
            <a:pPr marL="342900" indent="-342900"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Em suma, esses coeficientes refletem o grau de preocupação do Banco Central com o desemprego em relação à inflação.</a:t>
            </a:r>
          </a:p>
        </p:txBody>
      </p:sp>
      <p:graphicFrame>
        <p:nvGraphicFramePr>
          <p:cNvPr id="3" name="Object 9">
            <a:extLst>
              <a:ext uri="{FF2B5EF4-FFF2-40B4-BE49-F238E27FC236}">
                <a16:creationId xmlns:a16="http://schemas.microsoft.com/office/drawing/2014/main" id="{2F09981E-74F8-4B7C-A366-AD84530449EB}"/>
              </a:ext>
            </a:extLst>
          </p:cNvPr>
          <p:cNvGraphicFramePr>
            <a:graphicFrameLocks noChangeAspect="1"/>
          </p:cNvGraphicFramePr>
          <p:nvPr>
            <p:extLst>
              <p:ext uri="{D42A27DB-BD31-4B8C-83A1-F6EECF244321}">
                <p14:modId xmlns:p14="http://schemas.microsoft.com/office/powerpoint/2010/main" val="734324173"/>
              </p:ext>
            </p:extLst>
          </p:nvPr>
        </p:nvGraphicFramePr>
        <p:xfrm>
          <a:off x="768085" y="267494"/>
          <a:ext cx="4091947" cy="557122"/>
        </p:xfrm>
        <a:graphic>
          <a:graphicData uri="http://schemas.openxmlformats.org/presentationml/2006/ole">
            <mc:AlternateContent xmlns:mc="http://schemas.openxmlformats.org/markup-compatibility/2006">
              <mc:Choice xmlns:v="urn:schemas-microsoft-com:vml" Requires="v">
                <p:oleObj name="Equation" r:id="rId2" imgW="1803400" imgH="241300" progId="Equation.3">
                  <p:embed/>
                </p:oleObj>
              </mc:Choice>
              <mc:Fallback>
                <p:oleObj name="Equation" r:id="rId2" imgW="1803400" imgH="241300" progId="Equation.3">
                  <p:embed/>
                  <p:pic>
                    <p:nvPicPr>
                      <p:cNvPr id="4"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8085" y="267494"/>
                        <a:ext cx="4091947" cy="557122"/>
                      </a:xfrm>
                      <a:prstGeom prst="rect">
                        <a:avLst/>
                      </a:prstGeom>
                      <a:solidFill>
                        <a:schemeClr val="bg1">
                          <a:lumMod val="95000"/>
                        </a:schemeClr>
                      </a:solidFill>
                      <a:ln>
                        <a:solidFill>
                          <a:schemeClr val="tx1"/>
                        </a:solidFill>
                      </a:ln>
                      <a:effectLst/>
                    </p:spPr>
                  </p:pic>
                </p:oleObj>
              </mc:Fallback>
            </mc:AlternateContent>
          </a:graphicData>
        </a:graphic>
      </p:graphicFrame>
    </p:spTree>
    <p:extLst>
      <p:ext uri="{BB962C8B-B14F-4D97-AF65-F5344CB8AC3E}">
        <p14:creationId xmlns:p14="http://schemas.microsoft.com/office/powerpoint/2010/main" val="1705181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Line 7">
            <a:extLst>
              <a:ext uri="{FF2B5EF4-FFF2-40B4-BE49-F238E27FC236}">
                <a16:creationId xmlns:a16="http://schemas.microsoft.com/office/drawing/2014/main" id="{D6C22FFE-DA6D-4233-84DB-87FC18DD23C4}"/>
              </a:ext>
            </a:extLst>
          </p:cNvPr>
          <p:cNvSpPr>
            <a:spLocks noChangeShapeType="1"/>
          </p:cNvSpPr>
          <p:nvPr/>
        </p:nvSpPr>
        <p:spPr bwMode="auto">
          <a:xfrm flipV="1">
            <a:off x="947062" y="298558"/>
            <a:ext cx="0" cy="217541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 name="Line 8">
            <a:extLst>
              <a:ext uri="{FF2B5EF4-FFF2-40B4-BE49-F238E27FC236}">
                <a16:creationId xmlns:a16="http://schemas.microsoft.com/office/drawing/2014/main" id="{2B2F12AF-06FF-4E07-98FF-6950E46EF2A7}"/>
              </a:ext>
            </a:extLst>
          </p:cNvPr>
          <p:cNvSpPr>
            <a:spLocks noChangeShapeType="1"/>
          </p:cNvSpPr>
          <p:nvPr/>
        </p:nvSpPr>
        <p:spPr bwMode="auto">
          <a:xfrm flipV="1">
            <a:off x="947062" y="2546490"/>
            <a:ext cx="0" cy="2175418"/>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 name="Line 9">
            <a:extLst>
              <a:ext uri="{FF2B5EF4-FFF2-40B4-BE49-F238E27FC236}">
                <a16:creationId xmlns:a16="http://schemas.microsoft.com/office/drawing/2014/main" id="{B21E8BA7-C0B6-4915-B00C-5E975D1ADAED}"/>
              </a:ext>
            </a:extLst>
          </p:cNvPr>
          <p:cNvSpPr>
            <a:spLocks noChangeShapeType="1"/>
          </p:cNvSpPr>
          <p:nvPr/>
        </p:nvSpPr>
        <p:spPr bwMode="auto">
          <a:xfrm>
            <a:off x="879143" y="2401462"/>
            <a:ext cx="3260081"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 name="Line 10">
            <a:extLst>
              <a:ext uri="{FF2B5EF4-FFF2-40B4-BE49-F238E27FC236}">
                <a16:creationId xmlns:a16="http://schemas.microsoft.com/office/drawing/2014/main" id="{23A241FA-117B-4D2C-8104-139B760CCF66}"/>
              </a:ext>
            </a:extLst>
          </p:cNvPr>
          <p:cNvSpPr>
            <a:spLocks noChangeShapeType="1"/>
          </p:cNvSpPr>
          <p:nvPr/>
        </p:nvSpPr>
        <p:spPr bwMode="auto">
          <a:xfrm>
            <a:off x="879143" y="4649394"/>
            <a:ext cx="3260081" cy="0"/>
          </a:xfrm>
          <a:prstGeom prst="line">
            <a:avLst/>
          </a:prstGeom>
          <a:noFill/>
          <a:ln w="571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 name="Line 11">
            <a:extLst>
              <a:ext uri="{FF2B5EF4-FFF2-40B4-BE49-F238E27FC236}">
                <a16:creationId xmlns:a16="http://schemas.microsoft.com/office/drawing/2014/main" id="{39EC703E-530C-4CEB-B654-F3CE88D9EA58}"/>
              </a:ext>
            </a:extLst>
          </p:cNvPr>
          <p:cNvSpPr>
            <a:spLocks noChangeShapeType="1"/>
          </p:cNvSpPr>
          <p:nvPr/>
        </p:nvSpPr>
        <p:spPr bwMode="auto">
          <a:xfrm>
            <a:off x="1422491" y="661128"/>
            <a:ext cx="2105469" cy="145027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7" name="Line 12">
            <a:extLst>
              <a:ext uri="{FF2B5EF4-FFF2-40B4-BE49-F238E27FC236}">
                <a16:creationId xmlns:a16="http://schemas.microsoft.com/office/drawing/2014/main" id="{6758ADB3-642C-41FB-BC89-7F5B457FBD48}"/>
              </a:ext>
            </a:extLst>
          </p:cNvPr>
          <p:cNvSpPr>
            <a:spLocks noChangeShapeType="1"/>
          </p:cNvSpPr>
          <p:nvPr/>
        </p:nvSpPr>
        <p:spPr bwMode="auto">
          <a:xfrm flipV="1">
            <a:off x="1354572" y="516100"/>
            <a:ext cx="2105469" cy="1522792"/>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8" name="Line 13">
            <a:extLst>
              <a:ext uri="{FF2B5EF4-FFF2-40B4-BE49-F238E27FC236}">
                <a16:creationId xmlns:a16="http://schemas.microsoft.com/office/drawing/2014/main" id="{7730B7CB-3970-4177-B122-53E8076B4D08}"/>
              </a:ext>
            </a:extLst>
          </p:cNvPr>
          <p:cNvSpPr>
            <a:spLocks noChangeShapeType="1"/>
          </p:cNvSpPr>
          <p:nvPr/>
        </p:nvSpPr>
        <p:spPr bwMode="auto">
          <a:xfrm>
            <a:off x="2373347" y="1313753"/>
            <a:ext cx="0" cy="1087709"/>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9" name="Line 14">
            <a:extLst>
              <a:ext uri="{FF2B5EF4-FFF2-40B4-BE49-F238E27FC236}">
                <a16:creationId xmlns:a16="http://schemas.microsoft.com/office/drawing/2014/main" id="{BBC844C3-4540-4BAF-AEAB-744F6B379D02}"/>
              </a:ext>
            </a:extLst>
          </p:cNvPr>
          <p:cNvSpPr>
            <a:spLocks noChangeShapeType="1"/>
          </p:cNvSpPr>
          <p:nvPr/>
        </p:nvSpPr>
        <p:spPr bwMode="auto">
          <a:xfrm flipH="1">
            <a:off x="947062" y="1313753"/>
            <a:ext cx="1426285" cy="0"/>
          </a:xfrm>
          <a:prstGeom prst="line">
            <a:avLst/>
          </a:prstGeom>
          <a:noFill/>
          <a:ln w="9525" cap="rnd">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 name="Line 15">
            <a:extLst>
              <a:ext uri="{FF2B5EF4-FFF2-40B4-BE49-F238E27FC236}">
                <a16:creationId xmlns:a16="http://schemas.microsoft.com/office/drawing/2014/main" id="{69462138-A749-47CE-A664-996470CBCA4E}"/>
              </a:ext>
            </a:extLst>
          </p:cNvPr>
          <p:cNvSpPr>
            <a:spLocks noChangeShapeType="1"/>
          </p:cNvSpPr>
          <p:nvPr/>
        </p:nvSpPr>
        <p:spPr bwMode="auto">
          <a:xfrm>
            <a:off x="1218736" y="2909059"/>
            <a:ext cx="2309224" cy="1450278"/>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1" name="Text Box 16">
            <a:extLst>
              <a:ext uri="{FF2B5EF4-FFF2-40B4-BE49-F238E27FC236}">
                <a16:creationId xmlns:a16="http://schemas.microsoft.com/office/drawing/2014/main" id="{0A6B5CAB-F9CD-4B9D-BF4C-B14F9FBBAF24}"/>
              </a:ext>
            </a:extLst>
          </p:cNvPr>
          <p:cNvSpPr txBox="1">
            <a:spLocks noChangeArrowheads="1"/>
          </p:cNvSpPr>
          <p:nvPr/>
        </p:nvSpPr>
        <p:spPr bwMode="auto">
          <a:xfrm>
            <a:off x="3427698" y="4156264"/>
            <a:ext cx="679184" cy="377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AD</a:t>
            </a:r>
            <a:r>
              <a:rPr lang="en-US" altLang="en-US" sz="2000" b="1" dirty="0"/>
              <a:t>0</a:t>
            </a:r>
          </a:p>
        </p:txBody>
      </p:sp>
      <p:sp>
        <p:nvSpPr>
          <p:cNvPr id="12" name="Text Box 17">
            <a:extLst>
              <a:ext uri="{FF2B5EF4-FFF2-40B4-BE49-F238E27FC236}">
                <a16:creationId xmlns:a16="http://schemas.microsoft.com/office/drawing/2014/main" id="{E512D696-493D-4B33-97EE-5941E525C3A0}"/>
              </a:ext>
            </a:extLst>
          </p:cNvPr>
          <p:cNvSpPr txBox="1">
            <a:spLocks noChangeArrowheads="1"/>
          </p:cNvSpPr>
          <p:nvPr/>
        </p:nvSpPr>
        <p:spPr bwMode="auto">
          <a:xfrm>
            <a:off x="3427697" y="299376"/>
            <a:ext cx="870001"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LM</a:t>
            </a:r>
            <a:r>
              <a:rPr lang="en-US" altLang="en-US" sz="2000" b="1" dirty="0"/>
              <a:t>0</a:t>
            </a:r>
          </a:p>
        </p:txBody>
      </p:sp>
      <p:sp>
        <p:nvSpPr>
          <p:cNvPr id="13" name="Text Box 18">
            <a:extLst>
              <a:ext uri="{FF2B5EF4-FFF2-40B4-BE49-F238E27FC236}">
                <a16:creationId xmlns:a16="http://schemas.microsoft.com/office/drawing/2014/main" id="{D801396E-75BF-43E3-91EC-37977FDDEB05}"/>
              </a:ext>
            </a:extLst>
          </p:cNvPr>
          <p:cNvSpPr txBox="1">
            <a:spLocks noChangeArrowheads="1"/>
          </p:cNvSpPr>
          <p:nvPr/>
        </p:nvSpPr>
        <p:spPr bwMode="auto">
          <a:xfrm>
            <a:off x="4162006" y="299376"/>
            <a:ext cx="1562122" cy="37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(M</a:t>
            </a:r>
            <a:r>
              <a:rPr lang="en-US" altLang="en-US" sz="2000" b="1" dirty="0"/>
              <a:t>0</a:t>
            </a:r>
            <a:r>
              <a:rPr lang="en-US" altLang="en-US" sz="2600" b="1" dirty="0"/>
              <a:t>/P</a:t>
            </a:r>
            <a:r>
              <a:rPr lang="en-US" altLang="en-US" sz="2000" b="1" dirty="0"/>
              <a:t>0</a:t>
            </a:r>
            <a:r>
              <a:rPr lang="en-US" altLang="en-US" sz="2600" b="1" dirty="0"/>
              <a:t>)</a:t>
            </a:r>
          </a:p>
        </p:txBody>
      </p:sp>
      <p:sp>
        <p:nvSpPr>
          <p:cNvPr id="14" name="Text Box 19">
            <a:extLst>
              <a:ext uri="{FF2B5EF4-FFF2-40B4-BE49-F238E27FC236}">
                <a16:creationId xmlns:a16="http://schemas.microsoft.com/office/drawing/2014/main" id="{E6342719-F8A0-485F-BFB9-AFA98A17848E}"/>
              </a:ext>
            </a:extLst>
          </p:cNvPr>
          <p:cNvSpPr txBox="1">
            <a:spLocks noChangeArrowheads="1"/>
          </p:cNvSpPr>
          <p:nvPr/>
        </p:nvSpPr>
        <p:spPr bwMode="auto">
          <a:xfrm>
            <a:off x="3491880" y="1852008"/>
            <a:ext cx="882939" cy="377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IS</a:t>
            </a:r>
            <a:r>
              <a:rPr lang="en-US" altLang="en-US" sz="2000" b="1" dirty="0"/>
              <a:t>0</a:t>
            </a:r>
          </a:p>
        </p:txBody>
      </p:sp>
      <p:sp>
        <p:nvSpPr>
          <p:cNvPr id="15" name="Text Box 20">
            <a:extLst>
              <a:ext uri="{FF2B5EF4-FFF2-40B4-BE49-F238E27FC236}">
                <a16:creationId xmlns:a16="http://schemas.microsoft.com/office/drawing/2014/main" id="{8435B3A5-1C42-4068-B7D1-7116E2259EFA}"/>
              </a:ext>
            </a:extLst>
          </p:cNvPr>
          <p:cNvSpPr txBox="1">
            <a:spLocks noChangeArrowheads="1"/>
          </p:cNvSpPr>
          <p:nvPr/>
        </p:nvSpPr>
        <p:spPr bwMode="auto">
          <a:xfrm>
            <a:off x="675389" y="153530"/>
            <a:ext cx="271673" cy="400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dirty="0" err="1"/>
              <a:t>i</a:t>
            </a:r>
            <a:endParaRPr lang="en-US" altLang="en-US" sz="2800" dirty="0"/>
          </a:p>
        </p:txBody>
      </p:sp>
      <p:sp>
        <p:nvSpPr>
          <p:cNvPr id="16" name="Text Box 21">
            <a:extLst>
              <a:ext uri="{FF2B5EF4-FFF2-40B4-BE49-F238E27FC236}">
                <a16:creationId xmlns:a16="http://schemas.microsoft.com/office/drawing/2014/main" id="{C08531F7-0EDB-4141-B119-79DCEEB8668F}"/>
              </a:ext>
            </a:extLst>
          </p:cNvPr>
          <p:cNvSpPr txBox="1">
            <a:spLocks noChangeArrowheads="1"/>
          </p:cNvSpPr>
          <p:nvPr/>
        </p:nvSpPr>
        <p:spPr bwMode="auto">
          <a:xfrm>
            <a:off x="539552" y="2356064"/>
            <a:ext cx="475428" cy="400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dirty="0"/>
              <a:t>P</a:t>
            </a:r>
          </a:p>
        </p:txBody>
      </p:sp>
      <p:sp>
        <p:nvSpPr>
          <p:cNvPr id="17" name="Text Box 22">
            <a:extLst>
              <a:ext uri="{FF2B5EF4-FFF2-40B4-BE49-F238E27FC236}">
                <a16:creationId xmlns:a16="http://schemas.microsoft.com/office/drawing/2014/main" id="{6166A461-DF79-4875-8E48-8C69F8D464FA}"/>
              </a:ext>
            </a:extLst>
          </p:cNvPr>
          <p:cNvSpPr txBox="1">
            <a:spLocks noChangeArrowheads="1"/>
          </p:cNvSpPr>
          <p:nvPr/>
        </p:nvSpPr>
        <p:spPr bwMode="auto">
          <a:xfrm>
            <a:off x="4003387" y="4618505"/>
            <a:ext cx="475428" cy="400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dirty="0"/>
              <a:t>Y</a:t>
            </a:r>
          </a:p>
        </p:txBody>
      </p:sp>
      <p:sp>
        <p:nvSpPr>
          <p:cNvPr id="18" name="Text Box 23">
            <a:extLst>
              <a:ext uri="{FF2B5EF4-FFF2-40B4-BE49-F238E27FC236}">
                <a16:creationId xmlns:a16="http://schemas.microsoft.com/office/drawing/2014/main" id="{AF2B054F-EA6B-4CBC-99EA-EA434AFD0F0C}"/>
              </a:ext>
            </a:extLst>
          </p:cNvPr>
          <p:cNvSpPr txBox="1">
            <a:spLocks noChangeArrowheads="1"/>
          </p:cNvSpPr>
          <p:nvPr/>
        </p:nvSpPr>
        <p:spPr bwMode="auto">
          <a:xfrm>
            <a:off x="4003387" y="2386356"/>
            <a:ext cx="475428" cy="400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a:t>Y</a:t>
            </a:r>
          </a:p>
        </p:txBody>
      </p:sp>
      <p:sp>
        <p:nvSpPr>
          <p:cNvPr id="19" name="Text Box 24">
            <a:extLst>
              <a:ext uri="{FF2B5EF4-FFF2-40B4-BE49-F238E27FC236}">
                <a16:creationId xmlns:a16="http://schemas.microsoft.com/office/drawing/2014/main" id="{CD6FE595-A935-405B-BAC9-192F0E277D8D}"/>
              </a:ext>
            </a:extLst>
          </p:cNvPr>
          <p:cNvSpPr txBox="1">
            <a:spLocks noChangeArrowheads="1"/>
          </p:cNvSpPr>
          <p:nvPr/>
        </p:nvSpPr>
        <p:spPr bwMode="auto">
          <a:xfrm>
            <a:off x="2237510" y="2342208"/>
            <a:ext cx="611265" cy="377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Y</a:t>
            </a:r>
            <a:r>
              <a:rPr lang="en-US" altLang="en-US" sz="1800" b="1" dirty="0"/>
              <a:t>0</a:t>
            </a:r>
          </a:p>
        </p:txBody>
      </p:sp>
      <p:sp>
        <p:nvSpPr>
          <p:cNvPr id="20" name="Text Box 25">
            <a:extLst>
              <a:ext uri="{FF2B5EF4-FFF2-40B4-BE49-F238E27FC236}">
                <a16:creationId xmlns:a16="http://schemas.microsoft.com/office/drawing/2014/main" id="{A8EED51A-C07C-407B-8F72-4EC057A128B5}"/>
              </a:ext>
            </a:extLst>
          </p:cNvPr>
          <p:cNvSpPr txBox="1">
            <a:spLocks noChangeArrowheads="1"/>
          </p:cNvSpPr>
          <p:nvPr/>
        </p:nvSpPr>
        <p:spPr bwMode="auto">
          <a:xfrm>
            <a:off x="2201935" y="4591510"/>
            <a:ext cx="611265" cy="3771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Y</a:t>
            </a:r>
            <a:r>
              <a:rPr lang="en-US" altLang="en-US" sz="1800" b="1" dirty="0"/>
              <a:t>0</a:t>
            </a:r>
          </a:p>
        </p:txBody>
      </p:sp>
      <p:sp>
        <p:nvSpPr>
          <p:cNvPr id="21" name="Text Box 26">
            <a:extLst>
              <a:ext uri="{FF2B5EF4-FFF2-40B4-BE49-F238E27FC236}">
                <a16:creationId xmlns:a16="http://schemas.microsoft.com/office/drawing/2014/main" id="{F41481B2-D090-4553-B444-82FEA497EE62}"/>
              </a:ext>
            </a:extLst>
          </p:cNvPr>
          <p:cNvSpPr txBox="1">
            <a:spLocks noChangeArrowheads="1"/>
          </p:cNvSpPr>
          <p:nvPr/>
        </p:nvSpPr>
        <p:spPr bwMode="auto">
          <a:xfrm>
            <a:off x="467544" y="3451173"/>
            <a:ext cx="551835"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t>P</a:t>
            </a:r>
            <a:r>
              <a:rPr lang="en-US" altLang="en-US" sz="1800" b="1" dirty="0"/>
              <a:t>0</a:t>
            </a:r>
          </a:p>
        </p:txBody>
      </p:sp>
      <p:sp>
        <p:nvSpPr>
          <p:cNvPr id="22" name="Text Box 30">
            <a:extLst>
              <a:ext uri="{FF2B5EF4-FFF2-40B4-BE49-F238E27FC236}">
                <a16:creationId xmlns:a16="http://schemas.microsoft.com/office/drawing/2014/main" id="{7BF347D7-C2EF-4F51-9767-3FB9EF4B49FF}"/>
              </a:ext>
            </a:extLst>
          </p:cNvPr>
          <p:cNvSpPr txBox="1">
            <a:spLocks noChangeArrowheads="1"/>
          </p:cNvSpPr>
          <p:nvPr/>
        </p:nvSpPr>
        <p:spPr bwMode="auto">
          <a:xfrm>
            <a:off x="5157999" y="298559"/>
            <a:ext cx="3124243" cy="3776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endParaRPr lang="pt-BR" altLang="en-US" sz="2000" b="1"/>
          </a:p>
        </p:txBody>
      </p:sp>
      <p:sp>
        <p:nvSpPr>
          <p:cNvPr id="23" name="Line 31">
            <a:extLst>
              <a:ext uri="{FF2B5EF4-FFF2-40B4-BE49-F238E27FC236}">
                <a16:creationId xmlns:a16="http://schemas.microsoft.com/office/drawing/2014/main" id="{759E40D3-75B0-498C-A56F-63C3CF582819}"/>
              </a:ext>
            </a:extLst>
          </p:cNvPr>
          <p:cNvSpPr>
            <a:spLocks noChangeShapeType="1"/>
          </p:cNvSpPr>
          <p:nvPr/>
        </p:nvSpPr>
        <p:spPr bwMode="auto">
          <a:xfrm>
            <a:off x="2373347" y="2691518"/>
            <a:ext cx="0" cy="1957876"/>
          </a:xfrm>
          <a:prstGeom prst="line">
            <a:avLst/>
          </a:prstGeom>
          <a:noFill/>
          <a:ln w="9525" cap="rnd">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4" name="Line 36">
            <a:extLst>
              <a:ext uri="{FF2B5EF4-FFF2-40B4-BE49-F238E27FC236}">
                <a16:creationId xmlns:a16="http://schemas.microsoft.com/office/drawing/2014/main" id="{0DCD2479-7E36-402B-9BA4-3FBB62B4A4FE}"/>
              </a:ext>
            </a:extLst>
          </p:cNvPr>
          <p:cNvSpPr>
            <a:spLocks noChangeShapeType="1"/>
          </p:cNvSpPr>
          <p:nvPr/>
        </p:nvSpPr>
        <p:spPr bwMode="auto">
          <a:xfrm flipH="1">
            <a:off x="947062" y="3634198"/>
            <a:ext cx="1426285" cy="0"/>
          </a:xfrm>
          <a:prstGeom prst="line">
            <a:avLst/>
          </a:prstGeom>
          <a:noFill/>
          <a:ln w="9525" cap="rnd">
            <a:solidFill>
              <a:schemeClr val="tx1"/>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25" name="Text Box 39">
            <a:extLst>
              <a:ext uri="{FF2B5EF4-FFF2-40B4-BE49-F238E27FC236}">
                <a16:creationId xmlns:a16="http://schemas.microsoft.com/office/drawing/2014/main" id="{FA8851A8-8A51-424E-B737-43FE1D53AFC2}"/>
              </a:ext>
            </a:extLst>
          </p:cNvPr>
          <p:cNvSpPr txBox="1">
            <a:spLocks noChangeArrowheads="1"/>
          </p:cNvSpPr>
          <p:nvPr/>
        </p:nvSpPr>
        <p:spPr bwMode="auto">
          <a:xfrm>
            <a:off x="607470" y="1116509"/>
            <a:ext cx="407510" cy="400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800" b="1" dirty="0"/>
              <a:t>i</a:t>
            </a:r>
            <a:r>
              <a:rPr lang="en-US" altLang="en-US" sz="1800" b="1" dirty="0"/>
              <a:t>0</a:t>
            </a:r>
          </a:p>
        </p:txBody>
      </p:sp>
      <p:grpSp>
        <p:nvGrpSpPr>
          <p:cNvPr id="26" name="Group 49">
            <a:extLst>
              <a:ext uri="{FF2B5EF4-FFF2-40B4-BE49-F238E27FC236}">
                <a16:creationId xmlns:a16="http://schemas.microsoft.com/office/drawing/2014/main" id="{71306E24-A65C-4A72-B369-A5553F6FC7C2}"/>
              </a:ext>
            </a:extLst>
          </p:cNvPr>
          <p:cNvGrpSpPr>
            <a:grpSpLocks/>
          </p:cNvGrpSpPr>
          <p:nvPr/>
        </p:nvGrpSpPr>
        <p:grpSpPr bwMode="auto">
          <a:xfrm>
            <a:off x="1082898" y="-20200"/>
            <a:ext cx="4353848" cy="1769037"/>
            <a:chOff x="672" y="653"/>
            <a:chExt cx="3077" cy="1171"/>
          </a:xfrm>
        </p:grpSpPr>
        <p:sp>
          <p:nvSpPr>
            <p:cNvPr id="27" name="Text Box 27">
              <a:extLst>
                <a:ext uri="{FF2B5EF4-FFF2-40B4-BE49-F238E27FC236}">
                  <a16:creationId xmlns:a16="http://schemas.microsoft.com/office/drawing/2014/main" id="{F65E3E75-1548-4B16-BDD7-BBC3E891CBBA}"/>
                </a:ext>
              </a:extLst>
            </p:cNvPr>
            <p:cNvSpPr txBox="1">
              <a:spLocks noChangeArrowheads="1"/>
            </p:cNvSpPr>
            <p:nvPr/>
          </p:nvSpPr>
          <p:spPr bwMode="auto">
            <a:xfrm>
              <a:off x="2105" y="671"/>
              <a:ext cx="615"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LM</a:t>
              </a:r>
              <a:r>
                <a:rPr lang="en-US" altLang="en-US" sz="2000" b="1" dirty="0">
                  <a:solidFill>
                    <a:srgbClr val="003399"/>
                  </a:solidFill>
                </a:rPr>
                <a:t>1</a:t>
              </a:r>
            </a:p>
          </p:txBody>
        </p:sp>
        <p:sp>
          <p:nvSpPr>
            <p:cNvPr id="28" name="Text Box 28">
              <a:extLst>
                <a:ext uri="{FF2B5EF4-FFF2-40B4-BE49-F238E27FC236}">
                  <a16:creationId xmlns:a16="http://schemas.microsoft.com/office/drawing/2014/main" id="{46B4D4DE-6941-43FE-B4C3-22A28D73D9E5}"/>
                </a:ext>
              </a:extLst>
            </p:cNvPr>
            <p:cNvSpPr txBox="1">
              <a:spLocks noChangeArrowheads="1"/>
            </p:cNvSpPr>
            <p:nvPr/>
          </p:nvSpPr>
          <p:spPr bwMode="auto">
            <a:xfrm>
              <a:off x="2645" y="653"/>
              <a:ext cx="1104"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(M</a:t>
              </a:r>
              <a:r>
                <a:rPr lang="en-US" altLang="en-US" sz="2000" b="1" dirty="0">
                  <a:solidFill>
                    <a:srgbClr val="003399"/>
                  </a:solidFill>
                </a:rPr>
                <a:t>0</a:t>
              </a:r>
              <a:r>
                <a:rPr lang="en-US" altLang="en-US" sz="2600" b="1" dirty="0">
                  <a:solidFill>
                    <a:srgbClr val="003399"/>
                  </a:solidFill>
                </a:rPr>
                <a:t>/P</a:t>
              </a:r>
              <a:r>
                <a:rPr lang="en-US" altLang="en-US" sz="2000" b="1" dirty="0">
                  <a:solidFill>
                    <a:srgbClr val="003399"/>
                  </a:solidFill>
                </a:rPr>
                <a:t>1</a:t>
              </a:r>
              <a:r>
                <a:rPr lang="en-US" altLang="en-US" sz="2600" b="1" dirty="0">
                  <a:solidFill>
                    <a:srgbClr val="003399"/>
                  </a:solidFill>
                </a:rPr>
                <a:t>)</a:t>
              </a:r>
            </a:p>
          </p:txBody>
        </p:sp>
        <p:sp>
          <p:nvSpPr>
            <p:cNvPr id="29" name="Line 32">
              <a:extLst>
                <a:ext uri="{FF2B5EF4-FFF2-40B4-BE49-F238E27FC236}">
                  <a16:creationId xmlns:a16="http://schemas.microsoft.com/office/drawing/2014/main" id="{C14FC990-BE15-4CA5-B8D8-37284CAC7A8A}"/>
                </a:ext>
              </a:extLst>
            </p:cNvPr>
            <p:cNvSpPr>
              <a:spLocks noChangeShapeType="1"/>
            </p:cNvSpPr>
            <p:nvPr/>
          </p:nvSpPr>
          <p:spPr bwMode="auto">
            <a:xfrm flipV="1">
              <a:off x="672" y="864"/>
              <a:ext cx="1440" cy="960"/>
            </a:xfrm>
            <a:prstGeom prst="line">
              <a:avLst/>
            </a:prstGeom>
            <a:noFill/>
            <a:ln w="28575">
              <a:solidFill>
                <a:srgbClr val="003399"/>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30" name="Line 42">
              <a:extLst>
                <a:ext uri="{FF2B5EF4-FFF2-40B4-BE49-F238E27FC236}">
                  <a16:creationId xmlns:a16="http://schemas.microsoft.com/office/drawing/2014/main" id="{1021E4F5-906B-4A0A-9B5E-95878DD31C48}"/>
                </a:ext>
              </a:extLst>
            </p:cNvPr>
            <p:cNvSpPr>
              <a:spLocks noChangeShapeType="1"/>
            </p:cNvSpPr>
            <p:nvPr/>
          </p:nvSpPr>
          <p:spPr bwMode="auto">
            <a:xfrm flipH="1" flipV="1">
              <a:off x="1772" y="1107"/>
              <a:ext cx="144" cy="144"/>
            </a:xfrm>
            <a:prstGeom prst="line">
              <a:avLst/>
            </a:prstGeom>
            <a:noFill/>
            <a:ln w="28575">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1" name="Group 50">
            <a:extLst>
              <a:ext uri="{FF2B5EF4-FFF2-40B4-BE49-F238E27FC236}">
                <a16:creationId xmlns:a16="http://schemas.microsoft.com/office/drawing/2014/main" id="{2B9A3B52-19F8-4B9A-A749-EB004A8CD3AD}"/>
              </a:ext>
            </a:extLst>
          </p:cNvPr>
          <p:cNvGrpSpPr>
            <a:grpSpLocks/>
          </p:cNvGrpSpPr>
          <p:nvPr/>
        </p:nvGrpSpPr>
        <p:grpSpPr bwMode="auto">
          <a:xfrm>
            <a:off x="539552" y="824284"/>
            <a:ext cx="1871999" cy="2010751"/>
            <a:chOff x="288" y="1212"/>
            <a:chExt cx="1323" cy="1331"/>
          </a:xfrm>
        </p:grpSpPr>
        <p:sp>
          <p:nvSpPr>
            <p:cNvPr id="32" name="Line 33">
              <a:extLst>
                <a:ext uri="{FF2B5EF4-FFF2-40B4-BE49-F238E27FC236}">
                  <a16:creationId xmlns:a16="http://schemas.microsoft.com/office/drawing/2014/main" id="{E6497E5E-BD41-4D83-B309-F3AB6434F095}"/>
                </a:ext>
              </a:extLst>
            </p:cNvPr>
            <p:cNvSpPr>
              <a:spLocks noChangeShapeType="1"/>
            </p:cNvSpPr>
            <p:nvPr/>
          </p:nvSpPr>
          <p:spPr bwMode="auto">
            <a:xfrm flipH="1">
              <a:off x="576" y="1392"/>
              <a:ext cx="768" cy="0"/>
            </a:xfrm>
            <a:prstGeom prst="line">
              <a:avLst/>
            </a:prstGeom>
            <a:noFill/>
            <a:ln w="9525" cap="rnd">
              <a:solidFill>
                <a:srgbClr val="003399"/>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3" name="Line 34">
              <a:extLst>
                <a:ext uri="{FF2B5EF4-FFF2-40B4-BE49-F238E27FC236}">
                  <a16:creationId xmlns:a16="http://schemas.microsoft.com/office/drawing/2014/main" id="{39D63B41-A7A1-49E0-9CAF-28EB1F214B6F}"/>
                </a:ext>
              </a:extLst>
            </p:cNvPr>
            <p:cNvSpPr>
              <a:spLocks noChangeShapeType="1"/>
            </p:cNvSpPr>
            <p:nvPr/>
          </p:nvSpPr>
          <p:spPr bwMode="auto">
            <a:xfrm>
              <a:off x="1344" y="1392"/>
              <a:ext cx="0" cy="864"/>
            </a:xfrm>
            <a:prstGeom prst="line">
              <a:avLst/>
            </a:prstGeom>
            <a:noFill/>
            <a:ln w="9525" cap="rnd">
              <a:solidFill>
                <a:srgbClr val="003399"/>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34" name="Text Box 35">
              <a:extLst>
                <a:ext uri="{FF2B5EF4-FFF2-40B4-BE49-F238E27FC236}">
                  <a16:creationId xmlns:a16="http://schemas.microsoft.com/office/drawing/2014/main" id="{91E11CB8-29DE-44D6-85D2-6AE3455B70FF}"/>
                </a:ext>
              </a:extLst>
            </p:cNvPr>
            <p:cNvSpPr txBox="1">
              <a:spLocks noChangeArrowheads="1"/>
            </p:cNvSpPr>
            <p:nvPr/>
          </p:nvSpPr>
          <p:spPr bwMode="auto">
            <a:xfrm>
              <a:off x="1153" y="2217"/>
              <a:ext cx="384"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Y</a:t>
              </a:r>
              <a:r>
                <a:rPr lang="en-US" altLang="en-US" sz="1800" b="1" dirty="0">
                  <a:solidFill>
                    <a:srgbClr val="003399"/>
                  </a:solidFill>
                </a:rPr>
                <a:t>1</a:t>
              </a:r>
            </a:p>
          </p:txBody>
        </p:sp>
        <p:sp>
          <p:nvSpPr>
            <p:cNvPr id="35" name="Text Box 40">
              <a:extLst>
                <a:ext uri="{FF2B5EF4-FFF2-40B4-BE49-F238E27FC236}">
                  <a16:creationId xmlns:a16="http://schemas.microsoft.com/office/drawing/2014/main" id="{AE05C55B-210C-45FF-985D-83EF642D217A}"/>
                </a:ext>
              </a:extLst>
            </p:cNvPr>
            <p:cNvSpPr txBox="1">
              <a:spLocks noChangeArrowheads="1"/>
            </p:cNvSpPr>
            <p:nvPr/>
          </p:nvSpPr>
          <p:spPr bwMode="auto">
            <a:xfrm>
              <a:off x="336" y="1212"/>
              <a:ext cx="288" cy="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i</a:t>
              </a:r>
              <a:r>
                <a:rPr lang="en-US" altLang="en-US" sz="1800" b="1" dirty="0">
                  <a:solidFill>
                    <a:srgbClr val="003399"/>
                  </a:solidFill>
                </a:rPr>
                <a:t>1</a:t>
              </a:r>
            </a:p>
          </p:txBody>
        </p:sp>
        <p:sp>
          <p:nvSpPr>
            <p:cNvPr id="36" name="Line 44">
              <a:extLst>
                <a:ext uri="{FF2B5EF4-FFF2-40B4-BE49-F238E27FC236}">
                  <a16:creationId xmlns:a16="http://schemas.microsoft.com/office/drawing/2014/main" id="{A9EEB949-2EE6-4DD9-97A3-EC9F49EE6E77}"/>
                </a:ext>
              </a:extLst>
            </p:cNvPr>
            <p:cNvSpPr>
              <a:spLocks noChangeShapeType="1"/>
            </p:cNvSpPr>
            <p:nvPr/>
          </p:nvSpPr>
          <p:spPr bwMode="auto">
            <a:xfrm flipV="1">
              <a:off x="288" y="1318"/>
              <a:ext cx="0" cy="288"/>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37" name="Line 46">
              <a:extLst>
                <a:ext uri="{FF2B5EF4-FFF2-40B4-BE49-F238E27FC236}">
                  <a16:creationId xmlns:a16="http://schemas.microsoft.com/office/drawing/2014/main" id="{A769DEF3-F27D-4106-9545-1BAFAD63B134}"/>
                </a:ext>
              </a:extLst>
            </p:cNvPr>
            <p:cNvSpPr>
              <a:spLocks noChangeShapeType="1"/>
            </p:cNvSpPr>
            <p:nvPr/>
          </p:nvSpPr>
          <p:spPr bwMode="auto">
            <a:xfrm flipH="1">
              <a:off x="1323" y="2512"/>
              <a:ext cx="288" cy="0"/>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grpSp>
      <p:grpSp>
        <p:nvGrpSpPr>
          <p:cNvPr id="38" name="Group 51">
            <a:extLst>
              <a:ext uri="{FF2B5EF4-FFF2-40B4-BE49-F238E27FC236}">
                <a16:creationId xmlns:a16="http://schemas.microsoft.com/office/drawing/2014/main" id="{86A86B95-BA18-4ED3-8460-7C8D2A01106D}"/>
              </a:ext>
            </a:extLst>
          </p:cNvPr>
          <p:cNvGrpSpPr>
            <a:grpSpLocks/>
          </p:cNvGrpSpPr>
          <p:nvPr/>
        </p:nvGrpSpPr>
        <p:grpSpPr bwMode="auto">
          <a:xfrm>
            <a:off x="467389" y="1348499"/>
            <a:ext cx="8564787" cy="3734467"/>
            <a:chOff x="237" y="1559"/>
            <a:chExt cx="6053" cy="2472"/>
          </a:xfrm>
        </p:grpSpPr>
        <p:sp>
          <p:nvSpPr>
            <p:cNvPr id="39" name="Rectangle 4">
              <a:extLst>
                <a:ext uri="{FF2B5EF4-FFF2-40B4-BE49-F238E27FC236}">
                  <a16:creationId xmlns:a16="http://schemas.microsoft.com/office/drawing/2014/main" id="{7F5B0943-5F70-4A7D-9450-222E7DECE480}"/>
                </a:ext>
              </a:extLst>
            </p:cNvPr>
            <p:cNvSpPr>
              <a:spLocks noChangeArrowheads="1"/>
            </p:cNvSpPr>
            <p:nvPr/>
          </p:nvSpPr>
          <p:spPr bwMode="auto">
            <a:xfrm>
              <a:off x="3341" y="1559"/>
              <a:ext cx="2949" cy="336"/>
            </a:xfrm>
            <a:prstGeom prst="rect">
              <a:avLst/>
            </a:prstGeom>
            <a:solidFill>
              <a:schemeClr val="bg2"/>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40" name="Rectangle 5" descr="30%">
              <a:extLst>
                <a:ext uri="{FF2B5EF4-FFF2-40B4-BE49-F238E27FC236}">
                  <a16:creationId xmlns:a16="http://schemas.microsoft.com/office/drawing/2014/main" id="{C9BBE898-F1E4-475D-B680-8ABF8C6985B9}"/>
                </a:ext>
              </a:extLst>
            </p:cNvPr>
            <p:cNvSpPr>
              <a:spLocks noChangeArrowheads="1"/>
            </p:cNvSpPr>
            <p:nvPr/>
          </p:nvSpPr>
          <p:spPr bwMode="auto">
            <a:xfrm>
              <a:off x="3341" y="1930"/>
              <a:ext cx="2949" cy="1440"/>
            </a:xfrm>
            <a:prstGeom prst="rect">
              <a:avLst/>
            </a:prstGeom>
            <a:solidFill>
              <a:schemeClr val="bg1">
                <a:lumMod val="95000"/>
              </a:schemeClr>
            </a:solidFill>
            <a:ln w="9525">
              <a:solidFill>
                <a:schemeClr val="tx1"/>
              </a:solidFill>
              <a:miter lim="800000"/>
              <a:headEnd/>
              <a:tailEnd/>
            </a:ln>
          </p:spPr>
          <p:txBody>
            <a:bodyPr wrap="none" anchor="ct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endParaRPr lang="pt-BR" altLang="en-US"/>
            </a:p>
          </p:txBody>
        </p:sp>
        <p:sp>
          <p:nvSpPr>
            <p:cNvPr id="41" name="Text Box 29">
              <a:extLst>
                <a:ext uri="{FF2B5EF4-FFF2-40B4-BE49-F238E27FC236}">
                  <a16:creationId xmlns:a16="http://schemas.microsoft.com/office/drawing/2014/main" id="{1EA1A695-B898-4BDB-903D-8E9E44FF3D26}"/>
                </a:ext>
              </a:extLst>
            </p:cNvPr>
            <p:cNvSpPr txBox="1">
              <a:spLocks noChangeArrowheads="1"/>
            </p:cNvSpPr>
            <p:nvPr/>
          </p:nvSpPr>
          <p:spPr bwMode="auto">
            <a:xfrm>
              <a:off x="237" y="2750"/>
              <a:ext cx="384"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P</a:t>
              </a:r>
              <a:r>
                <a:rPr lang="en-US" altLang="en-US" sz="1800" b="1" dirty="0">
                  <a:solidFill>
                    <a:srgbClr val="003399"/>
                  </a:solidFill>
                </a:rPr>
                <a:t>1</a:t>
              </a:r>
            </a:p>
          </p:txBody>
        </p:sp>
        <p:sp>
          <p:nvSpPr>
            <p:cNvPr id="42" name="Line 37">
              <a:extLst>
                <a:ext uri="{FF2B5EF4-FFF2-40B4-BE49-F238E27FC236}">
                  <a16:creationId xmlns:a16="http://schemas.microsoft.com/office/drawing/2014/main" id="{FBADB943-FA29-4CD7-BD7F-701BDABDFFC5}"/>
                </a:ext>
              </a:extLst>
            </p:cNvPr>
            <p:cNvSpPr>
              <a:spLocks noChangeShapeType="1"/>
            </p:cNvSpPr>
            <p:nvPr/>
          </p:nvSpPr>
          <p:spPr bwMode="auto">
            <a:xfrm>
              <a:off x="1344" y="2531"/>
              <a:ext cx="0" cy="1213"/>
            </a:xfrm>
            <a:prstGeom prst="line">
              <a:avLst/>
            </a:prstGeom>
            <a:noFill/>
            <a:ln w="9525" cap="rnd">
              <a:solidFill>
                <a:srgbClr val="003399"/>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3" name="Text Box 38">
              <a:extLst>
                <a:ext uri="{FF2B5EF4-FFF2-40B4-BE49-F238E27FC236}">
                  <a16:creationId xmlns:a16="http://schemas.microsoft.com/office/drawing/2014/main" id="{2A922EB3-86B7-47F7-9892-891822A4F4DA}"/>
                </a:ext>
              </a:extLst>
            </p:cNvPr>
            <p:cNvSpPr txBox="1">
              <a:spLocks noChangeArrowheads="1"/>
            </p:cNvSpPr>
            <p:nvPr/>
          </p:nvSpPr>
          <p:spPr bwMode="auto">
            <a:xfrm>
              <a:off x="1153" y="3705"/>
              <a:ext cx="398" cy="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600" b="1" dirty="0">
                  <a:solidFill>
                    <a:srgbClr val="003399"/>
                  </a:solidFill>
                </a:rPr>
                <a:t>Y</a:t>
              </a:r>
              <a:r>
                <a:rPr lang="en-US" altLang="en-US" sz="1800" b="1" dirty="0">
                  <a:solidFill>
                    <a:srgbClr val="003399"/>
                  </a:solidFill>
                </a:rPr>
                <a:t>1</a:t>
              </a:r>
            </a:p>
          </p:txBody>
        </p:sp>
        <p:sp>
          <p:nvSpPr>
            <p:cNvPr id="44" name="Line 41">
              <a:extLst>
                <a:ext uri="{FF2B5EF4-FFF2-40B4-BE49-F238E27FC236}">
                  <a16:creationId xmlns:a16="http://schemas.microsoft.com/office/drawing/2014/main" id="{22BB038C-977F-4498-B55D-8D06256459CD}"/>
                </a:ext>
              </a:extLst>
            </p:cNvPr>
            <p:cNvSpPr>
              <a:spLocks noChangeShapeType="1"/>
            </p:cNvSpPr>
            <p:nvPr/>
          </p:nvSpPr>
          <p:spPr bwMode="auto">
            <a:xfrm flipH="1">
              <a:off x="576" y="2928"/>
              <a:ext cx="768" cy="0"/>
            </a:xfrm>
            <a:prstGeom prst="line">
              <a:avLst/>
            </a:prstGeom>
            <a:noFill/>
            <a:ln w="9525" cap="rnd">
              <a:solidFill>
                <a:srgbClr val="003399"/>
              </a:solidFill>
              <a:prstDash val="dash"/>
              <a:round/>
              <a:headEnd/>
              <a:tailEnd/>
            </a:ln>
            <a:extLst>
              <a:ext uri="{909E8E84-426E-40DD-AFC4-6F175D3DCCD1}">
                <a14:hiddenFill xmlns:a14="http://schemas.microsoft.com/office/drawing/2010/main">
                  <a:noFill/>
                </a14:hiddenFill>
              </a:ext>
            </a:extLst>
          </p:spPr>
          <p:txBody>
            <a:bodyPr wrap="none"/>
            <a:lstStyle/>
            <a:p>
              <a:endParaRPr lang="en-US"/>
            </a:p>
          </p:txBody>
        </p:sp>
        <p:sp>
          <p:nvSpPr>
            <p:cNvPr id="45" name="Line 43">
              <a:extLst>
                <a:ext uri="{FF2B5EF4-FFF2-40B4-BE49-F238E27FC236}">
                  <a16:creationId xmlns:a16="http://schemas.microsoft.com/office/drawing/2014/main" id="{BA9A4C37-FFB8-41C7-8B0A-9955A7770AEA}"/>
                </a:ext>
              </a:extLst>
            </p:cNvPr>
            <p:cNvSpPr>
              <a:spLocks noChangeShapeType="1"/>
            </p:cNvSpPr>
            <p:nvPr/>
          </p:nvSpPr>
          <p:spPr bwMode="auto">
            <a:xfrm flipV="1">
              <a:off x="237" y="2891"/>
              <a:ext cx="0" cy="288"/>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6" name="Line 45">
              <a:extLst>
                <a:ext uri="{FF2B5EF4-FFF2-40B4-BE49-F238E27FC236}">
                  <a16:creationId xmlns:a16="http://schemas.microsoft.com/office/drawing/2014/main" id="{319B937A-5EF7-415E-B57D-2061CE30D88F}"/>
                </a:ext>
              </a:extLst>
            </p:cNvPr>
            <p:cNvSpPr>
              <a:spLocks noChangeShapeType="1"/>
            </p:cNvSpPr>
            <p:nvPr/>
          </p:nvSpPr>
          <p:spPr bwMode="auto">
            <a:xfrm flipH="1">
              <a:off x="1374" y="3989"/>
              <a:ext cx="288" cy="0"/>
            </a:xfrm>
            <a:prstGeom prst="line">
              <a:avLst/>
            </a:prstGeom>
            <a:noFill/>
            <a:ln w="19050">
              <a:solidFill>
                <a:srgbClr val="003399"/>
              </a:solidFill>
              <a:round/>
              <a:headEnd/>
              <a:tailEnd type="triangle" w="med" len="med"/>
            </a:ln>
            <a:extLst>
              <a:ext uri="{909E8E84-426E-40DD-AFC4-6F175D3DCCD1}">
                <a14:hiddenFill xmlns:a14="http://schemas.microsoft.com/office/drawing/2010/main">
                  <a:noFill/>
                </a14:hiddenFill>
              </a:ext>
            </a:extLst>
          </p:spPr>
          <p:txBody>
            <a:bodyPr wrap="none"/>
            <a:lstStyle/>
            <a:p>
              <a:endParaRPr lang="en-US"/>
            </a:p>
          </p:txBody>
        </p:sp>
        <p:sp>
          <p:nvSpPr>
            <p:cNvPr id="47" name="Text Box 47">
              <a:extLst>
                <a:ext uri="{FF2B5EF4-FFF2-40B4-BE49-F238E27FC236}">
                  <a16:creationId xmlns:a16="http://schemas.microsoft.com/office/drawing/2014/main" id="{46D489A6-11D3-4321-A54A-C5D6516DE697}"/>
                </a:ext>
              </a:extLst>
            </p:cNvPr>
            <p:cNvSpPr txBox="1">
              <a:spLocks noChangeArrowheads="1"/>
            </p:cNvSpPr>
            <p:nvPr/>
          </p:nvSpPr>
          <p:spPr bwMode="auto">
            <a:xfrm>
              <a:off x="3341" y="2035"/>
              <a:ext cx="2949" cy="1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000" dirty="0">
                  <a:latin typeface="Arial" panose="020B0604020202020204" pitchFamily="34" charset="0"/>
                  <a:cs typeface="Arial" panose="020B0604020202020204" pitchFamily="34" charset="0"/>
                </a:rPr>
                <a:t>Dado  um   </a:t>
              </a:r>
              <a:r>
                <a:rPr lang="en-US" altLang="en-US" sz="2000" dirty="0" err="1">
                  <a:latin typeface="Arial" panose="020B0604020202020204" pitchFamily="34" charset="0"/>
                  <a:cs typeface="Arial" panose="020B0604020202020204" pitchFamily="34" charset="0"/>
                </a:rPr>
                <a:t>aumento</a:t>
              </a:r>
              <a:r>
                <a:rPr lang="en-US" altLang="en-US" sz="2000" dirty="0">
                  <a:latin typeface="Arial" panose="020B0604020202020204" pitchFamily="34" charset="0"/>
                  <a:cs typeface="Arial" panose="020B0604020202020204" pitchFamily="34" charset="0"/>
                </a:rPr>
                <a:t>   no  </a:t>
              </a:r>
              <a:r>
                <a:rPr lang="en-US" altLang="en-US" sz="2000" dirty="0" err="1">
                  <a:latin typeface="Arial" panose="020B0604020202020204" pitchFamily="34" charset="0"/>
                  <a:cs typeface="Arial" panose="020B0604020202020204" pitchFamily="34" charset="0"/>
                </a:rPr>
                <a:t>nível</a:t>
              </a:r>
              <a:r>
                <a:rPr lang="en-US" altLang="en-US" sz="2000" dirty="0">
                  <a:latin typeface="Arial" panose="020B0604020202020204" pitchFamily="34" charset="0"/>
                  <a:cs typeface="Arial" panose="020B0604020202020204" pitchFamily="34" charset="0"/>
                </a:rPr>
                <a:t>  de </a:t>
              </a:r>
              <a:r>
                <a:rPr lang="en-US" altLang="en-US" sz="2000" dirty="0" err="1">
                  <a:latin typeface="Arial" panose="020B0604020202020204" pitchFamily="34" charset="0"/>
                  <a:cs typeface="Arial" panose="020B0604020202020204" pitchFamily="34" charset="0"/>
                </a:rPr>
                <a:t>preços</a:t>
              </a:r>
              <a:r>
                <a:rPr lang="en-US" altLang="en-US" sz="2000" dirty="0">
                  <a:latin typeface="Arial" panose="020B0604020202020204" pitchFamily="34" charset="0"/>
                  <a:cs typeface="Arial" panose="020B0604020202020204" pitchFamily="34" charset="0"/>
                </a:rPr>
                <a:t>,  o  </a:t>
              </a:r>
              <a:r>
                <a:rPr lang="en-US" altLang="en-US" sz="2000" dirty="0" err="1">
                  <a:latin typeface="Arial" panose="020B0604020202020204" pitchFamily="34" charset="0"/>
                  <a:cs typeface="Arial" panose="020B0604020202020204" pitchFamily="34" charset="0"/>
                </a:rPr>
                <a:t>estoque</a:t>
              </a:r>
              <a:r>
                <a:rPr lang="en-US" altLang="en-US" sz="2000" dirty="0">
                  <a:latin typeface="Arial" panose="020B0604020202020204" pitchFamily="34" charset="0"/>
                  <a:cs typeface="Arial" panose="020B0604020202020204" pitchFamily="34" charset="0"/>
                </a:rPr>
                <a:t>  real  de </a:t>
              </a:r>
              <a:r>
                <a:rPr lang="en-US" altLang="en-US" sz="2000" dirty="0" err="1">
                  <a:latin typeface="Arial" panose="020B0604020202020204" pitchFamily="34" charset="0"/>
                  <a:cs typeface="Arial" panose="020B0604020202020204" pitchFamily="34" charset="0"/>
                </a:rPr>
                <a:t>moeda</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liquidez</a:t>
              </a:r>
              <a:r>
                <a:rPr lang="en-US" altLang="en-US" sz="2000" dirty="0">
                  <a:latin typeface="Arial" panose="020B0604020202020204" pitchFamily="34" charset="0"/>
                  <a:cs typeface="Arial" panose="020B0604020202020204" pitchFamily="34" charset="0"/>
                </a:rPr>
                <a:t>  real)    </a:t>
              </a:r>
              <a:r>
                <a:rPr lang="en-US" altLang="en-US" sz="2000" dirty="0" err="1">
                  <a:latin typeface="Arial" panose="020B0604020202020204" pitchFamily="34" charset="0"/>
                  <a:cs typeface="Arial" panose="020B0604020202020204" pitchFamily="34" charset="0"/>
                </a:rPr>
                <a:t>diminui</a:t>
              </a:r>
              <a:r>
                <a:rPr lang="en-US" altLang="en-US" sz="2000" dirty="0">
                  <a:latin typeface="Arial" panose="020B0604020202020204" pitchFamily="34" charset="0"/>
                  <a:cs typeface="Arial" panose="020B0604020202020204" pitchFamily="34" charset="0"/>
                </a:rPr>
                <a:t>,   o   que </a:t>
              </a:r>
              <a:r>
                <a:rPr lang="en-US" altLang="en-US" sz="2000" dirty="0" err="1">
                  <a:latin typeface="Arial" panose="020B0604020202020204" pitchFamily="34" charset="0"/>
                  <a:cs typeface="Arial" panose="020B0604020202020204" pitchFamily="34" charset="0"/>
                </a:rPr>
                <a:t>aumenta</a:t>
              </a:r>
              <a:r>
                <a:rPr lang="en-US" altLang="en-US" sz="2000" dirty="0">
                  <a:latin typeface="Arial" panose="020B0604020202020204" pitchFamily="34" charset="0"/>
                  <a:cs typeface="Arial" panose="020B0604020202020204" pitchFamily="34" charset="0"/>
                </a:rPr>
                <a:t> a taxa de </a:t>
              </a:r>
              <a:r>
                <a:rPr lang="en-US" altLang="en-US" sz="2000" dirty="0" err="1">
                  <a:latin typeface="Arial" panose="020B0604020202020204" pitchFamily="34" charset="0"/>
                  <a:cs typeface="Arial" panose="020B0604020202020204" pitchFamily="34" charset="0"/>
                </a:rPr>
                <a:t>juros</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reduzindo</a:t>
              </a:r>
              <a:r>
                <a:rPr lang="en-US" altLang="en-US" sz="2000" dirty="0">
                  <a:latin typeface="Arial" panose="020B0604020202020204" pitchFamily="34" charset="0"/>
                  <a:cs typeface="Arial" panose="020B0604020202020204" pitchFamily="34" charset="0"/>
                </a:rPr>
                <a:t> o </a:t>
              </a:r>
              <a:r>
                <a:rPr lang="en-US" altLang="en-US" sz="2000" dirty="0" err="1">
                  <a:latin typeface="Arial" panose="020B0604020202020204" pitchFamily="34" charset="0"/>
                  <a:cs typeface="Arial" panose="020B0604020202020204" pitchFamily="34" charset="0"/>
                </a:rPr>
                <a:t>investimento</a:t>
              </a:r>
              <a:r>
                <a:rPr lang="en-US" altLang="en-US" sz="2000" dirty="0">
                  <a:latin typeface="Arial" panose="020B0604020202020204" pitchFamily="34" charset="0"/>
                  <a:cs typeface="Arial" panose="020B0604020202020204" pitchFamily="34" charset="0"/>
                </a:rPr>
                <a:t> e, </a:t>
              </a:r>
              <a:r>
                <a:rPr lang="en-US" altLang="en-US" sz="2000" dirty="0" err="1">
                  <a:latin typeface="Arial" panose="020B0604020202020204" pitchFamily="34" charset="0"/>
                  <a:cs typeface="Arial" panose="020B0604020202020204" pitchFamily="34" charset="0"/>
                </a:rPr>
                <a:t>pelo</a:t>
              </a:r>
              <a:r>
                <a:rPr lang="en-US" altLang="en-US" sz="2000" dirty="0">
                  <a:latin typeface="Arial" panose="020B0604020202020204" pitchFamily="34" charset="0"/>
                  <a:cs typeface="Arial" panose="020B0604020202020204" pitchFamily="34" charset="0"/>
                </a:rPr>
                <a:t> </a:t>
              </a:r>
              <a:r>
                <a:rPr lang="en-US" altLang="en-US" sz="2000" dirty="0" err="1">
                  <a:latin typeface="Arial" panose="020B0604020202020204" pitchFamily="34" charset="0"/>
                  <a:cs typeface="Arial" panose="020B0604020202020204" pitchFamily="34" charset="0"/>
                </a:rPr>
                <a:t>processo</a:t>
              </a:r>
              <a:r>
                <a:rPr lang="en-US" altLang="en-US" sz="2000" dirty="0">
                  <a:latin typeface="Arial" panose="020B0604020202020204" pitchFamily="34" charset="0"/>
                  <a:cs typeface="Arial" panose="020B0604020202020204" pitchFamily="34" charset="0"/>
                </a:rPr>
                <a:t> do </a:t>
              </a:r>
              <a:r>
                <a:rPr lang="en-US" altLang="en-US" sz="2000" dirty="0" err="1">
                  <a:latin typeface="Arial" panose="020B0604020202020204" pitchFamily="34" charset="0"/>
                  <a:cs typeface="Arial" panose="020B0604020202020204" pitchFamily="34" charset="0"/>
                </a:rPr>
                <a:t>multiplicador</a:t>
              </a:r>
              <a:r>
                <a:rPr lang="en-US" altLang="en-US" sz="2000" dirty="0">
                  <a:latin typeface="Arial" panose="020B0604020202020204" pitchFamily="34" charset="0"/>
                  <a:cs typeface="Arial" panose="020B0604020202020204" pitchFamily="34" charset="0"/>
                </a:rPr>
                <a:t>, a </a:t>
              </a:r>
              <a:r>
                <a:rPr lang="en-US" altLang="en-US" sz="2000" dirty="0" err="1">
                  <a:latin typeface="Arial" panose="020B0604020202020204" pitchFamily="34" charset="0"/>
                  <a:cs typeface="Arial" panose="020B0604020202020204" pitchFamily="34" charset="0"/>
                </a:rPr>
                <a:t>renda</a:t>
              </a:r>
              <a:endParaRPr lang="en-US" altLang="en-US" sz="2000" dirty="0">
                <a:latin typeface="Arial" panose="020B0604020202020204" pitchFamily="34" charset="0"/>
                <a:cs typeface="Arial" panose="020B0604020202020204" pitchFamily="34" charset="0"/>
              </a:endParaRPr>
            </a:p>
          </p:txBody>
        </p:sp>
        <p:sp>
          <p:nvSpPr>
            <p:cNvPr id="48" name="Text Box 48">
              <a:extLst>
                <a:ext uri="{FF2B5EF4-FFF2-40B4-BE49-F238E27FC236}">
                  <a16:creationId xmlns:a16="http://schemas.microsoft.com/office/drawing/2014/main" id="{AE39E6BA-BB20-4606-B7B7-0F25ABCBD7C5}"/>
                </a:ext>
              </a:extLst>
            </p:cNvPr>
            <p:cNvSpPr txBox="1">
              <a:spLocks noChangeArrowheads="1"/>
            </p:cNvSpPr>
            <p:nvPr/>
          </p:nvSpPr>
          <p:spPr bwMode="auto">
            <a:xfrm>
              <a:off x="4003" y="1607"/>
              <a:ext cx="1776" cy="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spcBef>
                  <a:spcPct val="50000"/>
                </a:spcBef>
              </a:pPr>
              <a:r>
                <a:rPr lang="en-US" altLang="en-US" sz="2200" b="1" dirty="0" err="1">
                  <a:latin typeface="Arial" panose="020B0604020202020204" pitchFamily="34" charset="0"/>
                  <a:cs typeface="Arial" panose="020B0604020202020204" pitchFamily="34" charset="0"/>
                </a:rPr>
                <a:t>Inclinação</a:t>
              </a:r>
              <a:r>
                <a:rPr lang="en-US" altLang="en-US" sz="2200" b="1" dirty="0">
                  <a:latin typeface="Arial" panose="020B0604020202020204" pitchFamily="34" charset="0"/>
                  <a:cs typeface="Arial" panose="020B0604020202020204" pitchFamily="34" charset="0"/>
                </a:rPr>
                <a:t> da AD</a:t>
              </a:r>
            </a:p>
          </p:txBody>
        </p:sp>
      </p:grpSp>
    </p:spTree>
    <p:extLst>
      <p:ext uri="{BB962C8B-B14F-4D97-AF65-F5344CB8AC3E}">
        <p14:creationId xmlns:p14="http://schemas.microsoft.com/office/powerpoint/2010/main" val="2235097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additive="base">
                                        <p:cTn id="7" dur="500" fill="hold"/>
                                        <p:tgtEl>
                                          <p:spTgt spid="26"/>
                                        </p:tgtEl>
                                        <p:attrNameLst>
                                          <p:attrName>ppt_x</p:attrName>
                                        </p:attrNameLst>
                                      </p:cBhvr>
                                      <p:tavLst>
                                        <p:tav tm="0">
                                          <p:val>
                                            <p:strVal val="#ppt_x"/>
                                          </p:val>
                                        </p:tav>
                                        <p:tav tm="100000">
                                          <p:val>
                                            <p:strVal val="#ppt_x"/>
                                          </p:val>
                                        </p:tav>
                                      </p:tavLst>
                                    </p:anim>
                                    <p:anim calcmode="lin" valueType="num">
                                      <p:cBhvr additive="base">
                                        <p:cTn id="8"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1"/>
                                        </p:tgtEl>
                                        <p:attrNameLst>
                                          <p:attrName>style.visibility</p:attrName>
                                        </p:attrNameLst>
                                      </p:cBhvr>
                                      <p:to>
                                        <p:strVal val="visible"/>
                                      </p:to>
                                    </p:set>
                                    <p:anim calcmode="lin" valueType="num">
                                      <p:cBhvr additive="base">
                                        <p:cTn id="13" dur="500" fill="hold"/>
                                        <p:tgtEl>
                                          <p:spTgt spid="31"/>
                                        </p:tgtEl>
                                        <p:attrNameLst>
                                          <p:attrName>ppt_x</p:attrName>
                                        </p:attrNameLst>
                                      </p:cBhvr>
                                      <p:tavLst>
                                        <p:tav tm="0">
                                          <p:val>
                                            <p:strVal val="#ppt_x"/>
                                          </p:val>
                                        </p:tav>
                                        <p:tav tm="100000">
                                          <p:val>
                                            <p:strVal val="#ppt_x"/>
                                          </p:val>
                                        </p:tav>
                                      </p:tavLst>
                                    </p:anim>
                                    <p:anim calcmode="lin" valueType="num">
                                      <p:cBhvr additive="base">
                                        <p:cTn id="14"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8"/>
                                        </p:tgtEl>
                                        <p:attrNameLst>
                                          <p:attrName>style.visibility</p:attrName>
                                        </p:attrNameLst>
                                      </p:cBhvr>
                                      <p:to>
                                        <p:strVal val="visible"/>
                                      </p:to>
                                    </p:set>
                                    <p:anim calcmode="lin" valueType="num">
                                      <p:cBhvr additive="base">
                                        <p:cTn id="19" dur="500" fill="hold"/>
                                        <p:tgtEl>
                                          <p:spTgt spid="38"/>
                                        </p:tgtEl>
                                        <p:attrNameLst>
                                          <p:attrName>ppt_x</p:attrName>
                                        </p:attrNameLst>
                                      </p:cBhvr>
                                      <p:tavLst>
                                        <p:tav tm="0">
                                          <p:val>
                                            <p:strVal val="#ppt_x"/>
                                          </p:val>
                                        </p:tav>
                                        <p:tav tm="100000">
                                          <p:val>
                                            <p:strVal val="#ppt_x"/>
                                          </p:val>
                                        </p:tav>
                                      </p:tavLst>
                                    </p:anim>
                                    <p:anim calcmode="lin" valueType="num">
                                      <p:cBhvr additive="base">
                                        <p:cTn id="20" dur="500" fill="hold"/>
                                        <p:tgtEl>
                                          <p:spTgt spid="3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056EBF53-45C3-41A8-97F2-11DE77F15414}"/>
              </a:ext>
            </a:extLst>
          </p:cNvPr>
          <p:cNvSpPr/>
          <p:nvPr/>
        </p:nvSpPr>
        <p:spPr>
          <a:xfrm>
            <a:off x="2411760" y="3651870"/>
            <a:ext cx="6588224" cy="1224136"/>
          </a:xfrm>
          <a:prstGeom prst="rect">
            <a:avLst/>
          </a:prstGeom>
          <a:solidFill>
            <a:schemeClr val="bg1">
              <a:lumMod val="95000"/>
            </a:schemeClr>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graphicFrame>
        <p:nvGraphicFramePr>
          <p:cNvPr id="3" name="Object 9">
            <a:extLst>
              <a:ext uri="{FF2B5EF4-FFF2-40B4-BE49-F238E27FC236}">
                <a16:creationId xmlns:a16="http://schemas.microsoft.com/office/drawing/2014/main" id="{371EF161-2D85-4B2E-9405-923472D5FE0B}"/>
              </a:ext>
            </a:extLst>
          </p:cNvPr>
          <p:cNvGraphicFramePr>
            <a:graphicFrameLocks noChangeAspect="1"/>
          </p:cNvGraphicFramePr>
          <p:nvPr>
            <p:extLst>
              <p:ext uri="{D42A27DB-BD31-4B8C-83A1-F6EECF244321}">
                <p14:modId xmlns:p14="http://schemas.microsoft.com/office/powerpoint/2010/main" val="3355855633"/>
              </p:ext>
            </p:extLst>
          </p:nvPr>
        </p:nvGraphicFramePr>
        <p:xfrm>
          <a:off x="696077" y="1419622"/>
          <a:ext cx="3947931" cy="557122"/>
        </p:xfrm>
        <a:graphic>
          <a:graphicData uri="http://schemas.openxmlformats.org/presentationml/2006/ole">
            <mc:AlternateContent xmlns:mc="http://schemas.openxmlformats.org/markup-compatibility/2006">
              <mc:Choice xmlns:v="urn:schemas-microsoft-com:vml" Requires="v">
                <p:oleObj name="Equation" r:id="rId2" imgW="1803400" imgH="241300" progId="Equation.3">
                  <p:embed/>
                </p:oleObj>
              </mc:Choice>
              <mc:Fallback>
                <p:oleObj name="Equation" r:id="rId2" imgW="1803400" imgH="241300" progId="Equation.3">
                  <p:embed/>
                  <p:pic>
                    <p:nvPicPr>
                      <p:cNvPr id="2" name="Object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6077" y="1419622"/>
                        <a:ext cx="3947931" cy="557122"/>
                      </a:xfrm>
                      <a:prstGeom prst="rect">
                        <a:avLst/>
                      </a:prstGeom>
                      <a:solidFill>
                        <a:schemeClr val="bg1">
                          <a:lumMod val="95000"/>
                        </a:schemeClr>
                      </a:solidFill>
                      <a:ln>
                        <a:solidFill>
                          <a:schemeClr val="tx1"/>
                        </a:solidFill>
                      </a:ln>
                      <a:effectLst/>
                    </p:spPr>
                  </p:pic>
                </p:oleObj>
              </mc:Fallback>
            </mc:AlternateContent>
          </a:graphicData>
        </a:graphic>
      </p:graphicFrame>
      <p:sp>
        <p:nvSpPr>
          <p:cNvPr id="4" name="Rectangle 4">
            <a:extLst>
              <a:ext uri="{FF2B5EF4-FFF2-40B4-BE49-F238E27FC236}">
                <a16:creationId xmlns:a16="http://schemas.microsoft.com/office/drawing/2014/main" id="{7B7E7335-2F4D-47B6-9921-E2566D315083}"/>
              </a:ext>
            </a:extLst>
          </p:cNvPr>
          <p:cNvSpPr txBox="1">
            <a:spLocks noChangeArrowheads="1"/>
          </p:cNvSpPr>
          <p:nvPr/>
        </p:nvSpPr>
        <p:spPr>
          <a:xfrm>
            <a:off x="251520" y="51470"/>
            <a:ext cx="8610600" cy="792088"/>
          </a:xfrm>
          <a:prstGeom prst="rect">
            <a:avLst/>
          </a:prstGeom>
          <a:noFill/>
        </p:spPr>
        <p:txBody>
          <a:bodyPr lIns="92075" tIns="46038" rIns="92075" bIns="46038"/>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Em que medida a taxa de juros nominal estabelecida pelo Banco Central deve reagir a variações na inflação ?</a:t>
            </a:r>
          </a:p>
        </p:txBody>
      </p:sp>
      <p:sp>
        <p:nvSpPr>
          <p:cNvPr id="5" name="Rectangle 4">
            <a:extLst>
              <a:ext uri="{FF2B5EF4-FFF2-40B4-BE49-F238E27FC236}">
                <a16:creationId xmlns:a16="http://schemas.microsoft.com/office/drawing/2014/main" id="{30195E6E-3B91-4FB7-9378-06883E51BBB9}"/>
              </a:ext>
            </a:extLst>
          </p:cNvPr>
          <p:cNvSpPr txBox="1">
            <a:spLocks noChangeArrowheads="1"/>
          </p:cNvSpPr>
          <p:nvPr/>
        </p:nvSpPr>
        <p:spPr>
          <a:xfrm>
            <a:off x="251520" y="699542"/>
            <a:ext cx="8610600" cy="792088"/>
          </a:xfrm>
          <a:prstGeom prst="rect">
            <a:avLst/>
          </a:prstGeom>
          <a:noFill/>
        </p:spPr>
        <p:txBody>
          <a:bodyPr lIns="92075" tIns="46038" rIns="92075" bIns="46038"/>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Lembre-se que a taxa nominal de juros é dada pela taxa real de juros mais a taxa de inflação. Portanto:</a:t>
            </a:r>
          </a:p>
        </p:txBody>
      </p:sp>
      <p:graphicFrame>
        <p:nvGraphicFramePr>
          <p:cNvPr id="6" name="Object 9">
            <a:extLst>
              <a:ext uri="{FF2B5EF4-FFF2-40B4-BE49-F238E27FC236}">
                <a16:creationId xmlns:a16="http://schemas.microsoft.com/office/drawing/2014/main" id="{DF1D5B82-695A-4224-BF78-786E891E6AA7}"/>
              </a:ext>
            </a:extLst>
          </p:cNvPr>
          <p:cNvGraphicFramePr>
            <a:graphicFrameLocks noChangeAspect="1"/>
          </p:cNvGraphicFramePr>
          <p:nvPr>
            <p:extLst>
              <p:ext uri="{D42A27DB-BD31-4B8C-83A1-F6EECF244321}">
                <p14:modId xmlns:p14="http://schemas.microsoft.com/office/powerpoint/2010/main" val="1858539603"/>
              </p:ext>
            </p:extLst>
          </p:nvPr>
        </p:nvGraphicFramePr>
        <p:xfrm>
          <a:off x="683568" y="2067942"/>
          <a:ext cx="4864100" cy="646113"/>
        </p:xfrm>
        <a:graphic>
          <a:graphicData uri="http://schemas.openxmlformats.org/presentationml/2006/ole">
            <mc:AlternateContent xmlns:mc="http://schemas.openxmlformats.org/markup-compatibility/2006">
              <mc:Choice xmlns:v="urn:schemas-microsoft-com:vml" Requires="v">
                <p:oleObj name="Equation" r:id="rId4" imgW="2222280" imgH="279360" progId="Equation.DSMT4">
                  <p:embed/>
                </p:oleObj>
              </mc:Choice>
              <mc:Fallback>
                <p:oleObj name="Equation" r:id="rId4" imgW="2222280" imgH="279360" progId="Equation.DSMT4">
                  <p:embed/>
                  <p:pic>
                    <p:nvPicPr>
                      <p:cNvPr id="5" name="Object 9"/>
                      <p:cNvPicPr>
                        <a:picLocks noChangeAspect="1" noChangeArrowheads="1"/>
                      </p:cNvPicPr>
                      <p:nvPr/>
                    </p:nvPicPr>
                    <p:blipFill>
                      <a:blip r:embed="rId5"/>
                      <a:srcRect/>
                      <a:stretch>
                        <a:fillRect/>
                      </a:stretch>
                    </p:blipFill>
                    <p:spPr bwMode="auto">
                      <a:xfrm>
                        <a:off x="683568" y="2067942"/>
                        <a:ext cx="4864100" cy="646113"/>
                      </a:xfrm>
                      <a:prstGeom prst="rect">
                        <a:avLst/>
                      </a:prstGeom>
                      <a:solidFill>
                        <a:schemeClr val="bg1">
                          <a:lumMod val="95000"/>
                        </a:schemeClr>
                      </a:solidFill>
                      <a:ln>
                        <a:solidFill>
                          <a:schemeClr val="tx1"/>
                        </a:solidFill>
                      </a:ln>
                      <a:effectLst/>
                    </p:spPr>
                  </p:pic>
                </p:oleObj>
              </mc:Fallback>
            </mc:AlternateContent>
          </a:graphicData>
        </a:graphic>
      </p:graphicFrame>
      <p:cxnSp>
        <p:nvCxnSpPr>
          <p:cNvPr id="7" name="Conector de Seta Reta 6">
            <a:extLst>
              <a:ext uri="{FF2B5EF4-FFF2-40B4-BE49-F238E27FC236}">
                <a16:creationId xmlns:a16="http://schemas.microsoft.com/office/drawing/2014/main" id="{6BFD11D1-B0CC-4A29-A93B-68DC51EC621A}"/>
              </a:ext>
            </a:extLst>
          </p:cNvPr>
          <p:cNvCxnSpPr/>
          <p:nvPr/>
        </p:nvCxnSpPr>
        <p:spPr>
          <a:xfrm>
            <a:off x="1331640" y="1851670"/>
            <a:ext cx="216024" cy="28803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Rectangle 4">
            <a:extLst>
              <a:ext uri="{FF2B5EF4-FFF2-40B4-BE49-F238E27FC236}">
                <a16:creationId xmlns:a16="http://schemas.microsoft.com/office/drawing/2014/main" id="{FF81CC2D-588D-4D25-8EA9-56DACB6A663B}"/>
              </a:ext>
            </a:extLst>
          </p:cNvPr>
          <p:cNvSpPr txBox="1">
            <a:spLocks noChangeArrowheads="1"/>
          </p:cNvSpPr>
          <p:nvPr/>
        </p:nvSpPr>
        <p:spPr>
          <a:xfrm>
            <a:off x="251520" y="2859782"/>
            <a:ext cx="8610600" cy="792088"/>
          </a:xfrm>
          <a:prstGeom prst="rect">
            <a:avLst/>
          </a:prstGeom>
          <a:noFill/>
        </p:spPr>
        <p:txBody>
          <a:bodyPr lIns="92075" tIns="46038" rIns="92075" bIns="46038"/>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buClrTx/>
              <a:buFont typeface="Wingdings" panose="05000000000000000000" pitchFamily="2" charset="2"/>
              <a:buChar char="§"/>
            </a:pPr>
            <a:r>
              <a:rPr lang="pt-BR" altLang="en-US" sz="2000" b="1" dirty="0">
                <a:latin typeface="Arial" panose="020B0604020202020204" pitchFamily="34" charset="0"/>
                <a:cs typeface="Arial" panose="020B0604020202020204" pitchFamily="34" charset="0"/>
              </a:rPr>
              <a:t>O Princípio de Taylor: </a:t>
            </a:r>
            <a:r>
              <a:rPr lang="pt-BR" altLang="en-US" sz="2000" dirty="0">
                <a:latin typeface="Arial" panose="020B0604020202020204" pitchFamily="34" charset="0"/>
                <a:cs typeface="Arial" panose="020B0604020202020204" pitchFamily="34" charset="0"/>
              </a:rPr>
              <a:t>um aumento de 1 </a:t>
            </a:r>
            <a:r>
              <a:rPr lang="pt-BR" altLang="en-US" sz="2000" dirty="0" err="1">
                <a:latin typeface="Arial" panose="020B0604020202020204" pitchFamily="34" charset="0"/>
                <a:cs typeface="Arial" panose="020B0604020202020204" pitchFamily="34" charset="0"/>
              </a:rPr>
              <a:t>p.p</a:t>
            </a:r>
            <a:r>
              <a:rPr lang="pt-BR" altLang="en-US" sz="2000" dirty="0">
                <a:latin typeface="Arial" panose="020B0604020202020204" pitchFamily="34" charset="0"/>
                <a:cs typeface="Arial" panose="020B0604020202020204" pitchFamily="34" charset="0"/>
              </a:rPr>
              <a:t>. na inflação induz  um crescimento de (1 </a:t>
            </a:r>
            <a:r>
              <a:rPr lang="pt-BR" altLang="en-US" sz="2200" i="1" dirty="0">
                <a:latin typeface="Arial" panose="020B0604020202020204" pitchFamily="34" charset="0"/>
                <a:cs typeface="Arial" panose="020B0604020202020204" pitchFamily="34" charset="0"/>
              </a:rPr>
              <a:t>+ </a:t>
            </a:r>
            <a:r>
              <a:rPr lang="pt-BR" altLang="en-US" sz="2200" i="1" dirty="0">
                <a:latin typeface="Times New Roman" panose="02020603050405020304" pitchFamily="18" charset="0"/>
                <a:cs typeface="Times New Roman" panose="02020603050405020304" pitchFamily="18" charset="0"/>
              </a:rPr>
              <a:t>a</a:t>
            </a:r>
            <a:r>
              <a:rPr lang="pt-BR" altLang="en-US" sz="2000" dirty="0">
                <a:latin typeface="Arial" panose="020B0604020202020204" pitchFamily="34" charset="0"/>
                <a:cs typeface="Arial" panose="020B0604020202020204" pitchFamily="34" charset="0"/>
              </a:rPr>
              <a:t>) </a:t>
            </a:r>
            <a:r>
              <a:rPr lang="pt-BR" altLang="en-US" sz="2000" dirty="0" err="1">
                <a:latin typeface="Arial" panose="020B0604020202020204" pitchFamily="34" charset="0"/>
                <a:cs typeface="Arial" panose="020B0604020202020204" pitchFamily="34" charset="0"/>
              </a:rPr>
              <a:t>p.p</a:t>
            </a:r>
            <a:r>
              <a:rPr lang="pt-BR" altLang="en-US" sz="2000" dirty="0">
                <a:latin typeface="Arial" panose="020B0604020202020204" pitchFamily="34" charset="0"/>
                <a:cs typeface="Arial" panose="020B0604020202020204" pitchFamily="34" charset="0"/>
              </a:rPr>
              <a:t>. na taxa nominal de juros.</a:t>
            </a:r>
          </a:p>
        </p:txBody>
      </p:sp>
      <p:sp>
        <p:nvSpPr>
          <p:cNvPr id="9" name="Rectangle 4">
            <a:extLst>
              <a:ext uri="{FF2B5EF4-FFF2-40B4-BE49-F238E27FC236}">
                <a16:creationId xmlns:a16="http://schemas.microsoft.com/office/drawing/2014/main" id="{2141D3AE-DF17-4222-8D25-352983F0D515}"/>
              </a:ext>
            </a:extLst>
          </p:cNvPr>
          <p:cNvSpPr txBox="1">
            <a:spLocks noChangeArrowheads="1"/>
          </p:cNvSpPr>
          <p:nvPr/>
        </p:nvSpPr>
        <p:spPr>
          <a:xfrm>
            <a:off x="2415208" y="3291830"/>
            <a:ext cx="6584775" cy="792088"/>
          </a:xfrm>
          <a:prstGeom prst="rect">
            <a:avLst/>
          </a:prstGeom>
          <a:noFill/>
        </p:spPr>
        <p:txBody>
          <a:bodyPr lIns="92075" tIns="46038" rIns="92075" bIns="46038"/>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342900" indent="-342900" algn="just">
              <a:buClrTx/>
              <a:buFont typeface="Wingdings" panose="05000000000000000000" pitchFamily="2" charset="2"/>
              <a:buChar char="§"/>
            </a:pPr>
            <a:endParaRPr lang="pt-BR" altLang="en-US" sz="1900" dirty="0">
              <a:latin typeface="Arial" panose="020B0604020202020204" pitchFamily="34" charset="0"/>
              <a:cs typeface="Arial" panose="020B0604020202020204" pitchFamily="34" charset="0"/>
            </a:endParaRPr>
          </a:p>
          <a:p>
            <a:pPr marL="0" indent="0" algn="just">
              <a:buClrTx/>
              <a:buNone/>
            </a:pPr>
            <a:r>
              <a:rPr lang="pt-BR" altLang="en-US" sz="1900" dirty="0">
                <a:latin typeface="Arial" panose="020B0604020202020204" pitchFamily="34" charset="0"/>
                <a:cs typeface="Arial" panose="020B0604020202020204" pitchFamily="34" charset="0"/>
              </a:rPr>
              <a:t>Logo, o Princípio de Taylor estabelece que o </a:t>
            </a:r>
            <a:r>
              <a:rPr lang="pt-BR" sz="1900" dirty="0">
                <a:solidFill>
                  <a:srgbClr val="000000"/>
                </a:solidFill>
                <a:latin typeface="Arial" panose="020B0604020202020204" pitchFamily="34" charset="0"/>
                <a:cs typeface="Arial" panose="020B0604020202020204" pitchFamily="34" charset="0"/>
              </a:rPr>
              <a:t>Banco Central deve reagir a um crescimento na inflação aumentando mais do que proporcionalmente a taxa de juros nominal (promovendo, assim, um aumento da taxa real de juros).</a:t>
            </a:r>
            <a:endParaRPr lang="pt-BR" altLang="en-US" sz="1900" dirty="0">
              <a:latin typeface="Arial" panose="020B0604020202020204" pitchFamily="34" charset="0"/>
              <a:cs typeface="Arial" panose="020B0604020202020204" pitchFamily="34" charset="0"/>
            </a:endParaRPr>
          </a:p>
        </p:txBody>
      </p:sp>
      <p:graphicFrame>
        <p:nvGraphicFramePr>
          <p:cNvPr id="10" name="Object 9">
            <a:extLst>
              <a:ext uri="{FF2B5EF4-FFF2-40B4-BE49-F238E27FC236}">
                <a16:creationId xmlns:a16="http://schemas.microsoft.com/office/drawing/2014/main" id="{AA04B326-CB24-48A4-8766-A8F872D4BAE5}"/>
              </a:ext>
            </a:extLst>
          </p:cNvPr>
          <p:cNvGraphicFramePr>
            <a:graphicFrameLocks noChangeAspect="1"/>
          </p:cNvGraphicFramePr>
          <p:nvPr>
            <p:extLst>
              <p:ext uri="{D42A27DB-BD31-4B8C-83A1-F6EECF244321}">
                <p14:modId xmlns:p14="http://schemas.microsoft.com/office/powerpoint/2010/main" val="3604839773"/>
              </p:ext>
            </p:extLst>
          </p:nvPr>
        </p:nvGraphicFramePr>
        <p:xfrm>
          <a:off x="696077" y="3779201"/>
          <a:ext cx="1571667" cy="952789"/>
        </p:xfrm>
        <a:graphic>
          <a:graphicData uri="http://schemas.openxmlformats.org/presentationml/2006/ole">
            <mc:AlternateContent xmlns:mc="http://schemas.openxmlformats.org/markup-compatibility/2006">
              <mc:Choice xmlns:v="urn:schemas-microsoft-com:vml" Requires="v">
                <p:oleObj name="Equation" r:id="rId6" imgW="736560" imgH="431640" progId="Equation.DSMT4">
                  <p:embed/>
                </p:oleObj>
              </mc:Choice>
              <mc:Fallback>
                <p:oleObj name="Equation" r:id="rId6" imgW="736560" imgH="431640" progId="Equation.DSMT4">
                  <p:embed/>
                  <p:pic>
                    <p:nvPicPr>
                      <p:cNvPr id="10" name="Object 9"/>
                      <p:cNvPicPr>
                        <a:picLocks noChangeAspect="1" noChangeArrowheads="1"/>
                      </p:cNvPicPr>
                      <p:nvPr/>
                    </p:nvPicPr>
                    <p:blipFill>
                      <a:blip r:embed="rId7"/>
                      <a:srcRect/>
                      <a:stretch>
                        <a:fillRect/>
                      </a:stretch>
                    </p:blipFill>
                    <p:spPr bwMode="auto">
                      <a:xfrm>
                        <a:off x="696077" y="3779201"/>
                        <a:ext cx="1571667" cy="952789"/>
                      </a:xfrm>
                      <a:prstGeom prst="rect">
                        <a:avLst/>
                      </a:prstGeom>
                      <a:solidFill>
                        <a:schemeClr val="bg1">
                          <a:lumMod val="95000"/>
                        </a:schemeClr>
                      </a:solidFill>
                      <a:ln>
                        <a:solidFill>
                          <a:schemeClr val="tx1"/>
                        </a:solidFill>
                      </a:ln>
                      <a:effectLst/>
                    </p:spPr>
                  </p:pic>
                </p:oleObj>
              </mc:Fallback>
            </mc:AlternateContent>
          </a:graphicData>
        </a:graphic>
      </p:graphicFrame>
      <p:cxnSp>
        <p:nvCxnSpPr>
          <p:cNvPr id="11" name="Conector de Seta Reta 10">
            <a:extLst>
              <a:ext uri="{FF2B5EF4-FFF2-40B4-BE49-F238E27FC236}">
                <a16:creationId xmlns:a16="http://schemas.microsoft.com/office/drawing/2014/main" id="{FDB22A7F-BDFA-4AB3-9F0C-B95F35C61A46}"/>
              </a:ext>
            </a:extLst>
          </p:cNvPr>
          <p:cNvCxnSpPr/>
          <p:nvPr/>
        </p:nvCxnSpPr>
        <p:spPr>
          <a:xfrm>
            <a:off x="2267744" y="4227934"/>
            <a:ext cx="144016"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4963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gtEl>
                                        <p:attrNameLst>
                                          <p:attrName>style.visibility</p:attrName>
                                        </p:attrNameLst>
                                      </p:cBhvr>
                                      <p:to>
                                        <p:strVal val="visible"/>
                                      </p:to>
                                    </p:set>
                                    <p:anim calcmode="lin" valueType="num">
                                      <p:cBhvr additive="base">
                                        <p:cTn id="19" dur="500" fill="hold"/>
                                        <p:tgtEl>
                                          <p:spTgt spid="3"/>
                                        </p:tgtEl>
                                        <p:attrNameLst>
                                          <p:attrName>ppt_x</p:attrName>
                                        </p:attrNameLst>
                                      </p:cBhvr>
                                      <p:tavLst>
                                        <p:tav tm="0">
                                          <p:val>
                                            <p:strVal val="#ppt_x"/>
                                          </p:val>
                                        </p:tav>
                                        <p:tav tm="100000">
                                          <p:val>
                                            <p:strVal val="#ppt_x"/>
                                          </p:val>
                                        </p:tav>
                                      </p:tavLst>
                                    </p:anim>
                                    <p:anim calcmode="lin" valueType="num">
                                      <p:cBhvr additive="base">
                                        <p:cTn id="20" dur="500" fill="hold"/>
                                        <p:tgtEl>
                                          <p:spTgt spid="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anim calcmode="lin" valueType="num">
                                      <p:cBhvr additive="base">
                                        <p:cTn id="29" dur="500" fill="hold"/>
                                        <p:tgtEl>
                                          <p:spTgt spid="6"/>
                                        </p:tgtEl>
                                        <p:attrNameLst>
                                          <p:attrName>ppt_x</p:attrName>
                                        </p:attrNameLst>
                                      </p:cBhvr>
                                      <p:tavLst>
                                        <p:tav tm="0">
                                          <p:val>
                                            <p:strVal val="#ppt_x"/>
                                          </p:val>
                                        </p:tav>
                                        <p:tav tm="100000">
                                          <p:val>
                                            <p:strVal val="#ppt_x"/>
                                          </p:val>
                                        </p:tav>
                                      </p:tavLst>
                                    </p:anim>
                                    <p:anim calcmode="lin" valueType="num">
                                      <p:cBhvr additive="base">
                                        <p:cTn id="3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8">
                                            <p:txEl>
                                              <p:pRg st="0" end="0"/>
                                            </p:txEl>
                                          </p:spTgt>
                                        </p:tgtEl>
                                        <p:attrNameLst>
                                          <p:attrName>style.visibility</p:attrName>
                                        </p:attrNameLst>
                                      </p:cBhvr>
                                      <p:to>
                                        <p:strVal val="visible"/>
                                      </p:to>
                                    </p:set>
                                    <p:anim calcmode="lin" valueType="num">
                                      <p:cBhvr additive="base">
                                        <p:cTn id="35"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grpId="0" nodeType="clickEffect">
                                  <p:stCondLst>
                                    <p:cond delay="0"/>
                                  </p:stCondLst>
                                  <p:childTnLst>
                                    <p:set>
                                      <p:cBhvr>
                                        <p:cTn id="40" dur="1" fill="hold">
                                          <p:stCondLst>
                                            <p:cond delay="0"/>
                                          </p:stCondLst>
                                        </p:cTn>
                                        <p:tgtEl>
                                          <p:spTgt spid="2"/>
                                        </p:tgtEl>
                                        <p:attrNameLst>
                                          <p:attrName>style.visibility</p:attrName>
                                        </p:attrNameLst>
                                      </p:cBhvr>
                                      <p:to>
                                        <p:strVal val="visible"/>
                                      </p:to>
                                    </p:set>
                                    <p:anim calcmode="lin" valueType="num">
                                      <p:cBhvr additive="base">
                                        <p:cTn id="41" dur="500" fill="hold"/>
                                        <p:tgtEl>
                                          <p:spTgt spid="2"/>
                                        </p:tgtEl>
                                        <p:attrNameLst>
                                          <p:attrName>ppt_x</p:attrName>
                                        </p:attrNameLst>
                                      </p:cBhvr>
                                      <p:tavLst>
                                        <p:tav tm="0">
                                          <p:val>
                                            <p:strVal val="#ppt_x"/>
                                          </p:val>
                                        </p:tav>
                                        <p:tav tm="100000">
                                          <p:val>
                                            <p:strVal val="#ppt_x"/>
                                          </p:val>
                                        </p:tav>
                                      </p:tavLst>
                                    </p:anim>
                                    <p:anim calcmode="lin" valueType="num">
                                      <p:cBhvr additive="base">
                                        <p:cTn id="42" dur="500" fill="hold"/>
                                        <p:tgtEl>
                                          <p:spTgt spid="2"/>
                                        </p:tgtEl>
                                        <p:attrNameLst>
                                          <p:attrName>ppt_y</p:attrName>
                                        </p:attrNameLst>
                                      </p:cBhvr>
                                      <p:tavLst>
                                        <p:tav tm="0">
                                          <p:val>
                                            <p:strVal val="1+#ppt_h/2"/>
                                          </p:val>
                                        </p:tav>
                                        <p:tav tm="100000">
                                          <p:val>
                                            <p:strVal val="#ppt_y"/>
                                          </p:val>
                                        </p:tav>
                                      </p:tavLst>
                                    </p:anim>
                                  </p:childTnLst>
                                </p:cTn>
                              </p:par>
                              <p:par>
                                <p:cTn id="43" presetID="2" presetClass="entr" presetSubtype="4"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 calcmode="lin" valueType="num">
                                      <p:cBhvr additive="base">
                                        <p:cTn id="45" dur="500" fill="hold"/>
                                        <p:tgtEl>
                                          <p:spTgt spid="9"/>
                                        </p:tgtEl>
                                        <p:attrNameLst>
                                          <p:attrName>ppt_x</p:attrName>
                                        </p:attrNameLst>
                                      </p:cBhvr>
                                      <p:tavLst>
                                        <p:tav tm="0">
                                          <p:val>
                                            <p:strVal val="#ppt_x"/>
                                          </p:val>
                                        </p:tav>
                                        <p:tav tm="100000">
                                          <p:val>
                                            <p:strVal val="#ppt_x"/>
                                          </p:val>
                                        </p:tav>
                                      </p:tavLst>
                                    </p:anim>
                                    <p:anim calcmode="lin" valueType="num">
                                      <p:cBhvr additive="base">
                                        <p:cTn id="46" dur="500" fill="hold"/>
                                        <p:tgtEl>
                                          <p:spTgt spid="9"/>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additive="base">
                                        <p:cTn id="49" dur="500" fill="hold"/>
                                        <p:tgtEl>
                                          <p:spTgt spid="10"/>
                                        </p:tgtEl>
                                        <p:attrNameLst>
                                          <p:attrName>ppt_x</p:attrName>
                                        </p:attrNameLst>
                                      </p:cBhvr>
                                      <p:tavLst>
                                        <p:tav tm="0">
                                          <p:val>
                                            <p:strVal val="#ppt_x"/>
                                          </p:val>
                                        </p:tav>
                                        <p:tav tm="100000">
                                          <p:val>
                                            <p:strVal val="#ppt_x"/>
                                          </p:val>
                                        </p:tav>
                                      </p:tavLst>
                                    </p:anim>
                                    <p:anim calcmode="lin" valueType="num">
                                      <p:cBhvr additive="base">
                                        <p:cTn id="50" dur="500" fill="hold"/>
                                        <p:tgtEl>
                                          <p:spTgt spid="10"/>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p:bldP spid="5" grpId="0"/>
      <p:bldP spid="9" grpId="0"/>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49719F6-0C0F-4105-BB8E-560CE705FD7A}"/>
              </a:ext>
            </a:extLst>
          </p:cNvPr>
          <p:cNvSpPr/>
          <p:nvPr/>
        </p:nvSpPr>
        <p:spPr>
          <a:xfrm>
            <a:off x="179511" y="51471"/>
            <a:ext cx="8795523" cy="1323439"/>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1) </a:t>
            </a:r>
            <a:r>
              <a:rPr lang="pt-BR" sz="2000" dirty="0">
                <a:solidFill>
                  <a:srgbClr val="000000"/>
                </a:solidFill>
                <a:latin typeface="Arial" panose="020B0604020202020204" pitchFamily="34" charset="0"/>
                <a:cs typeface="Arial" panose="020B0604020202020204" pitchFamily="34" charset="0"/>
              </a:rPr>
              <a:t>Segundo o princípio de Taylor, para que a inflação seja estável, o Banco Central deve reagir a um crescimento na inflação aumentando mais do que proporcionalmente a taxa de juros nominal (promovendo, assim, um aumento da taxa de juros real). </a:t>
            </a:r>
          </a:p>
        </p:txBody>
      </p:sp>
      <p:sp>
        <p:nvSpPr>
          <p:cNvPr id="3" name="CaixaDeTexto 2">
            <a:extLst>
              <a:ext uri="{FF2B5EF4-FFF2-40B4-BE49-F238E27FC236}">
                <a16:creationId xmlns:a16="http://schemas.microsoft.com/office/drawing/2014/main" id="{B6EBC31A-2A18-4401-A9D1-8D92CAC2D3AA}"/>
              </a:ext>
            </a:extLst>
          </p:cNvPr>
          <p:cNvSpPr txBox="1"/>
          <p:nvPr/>
        </p:nvSpPr>
        <p:spPr>
          <a:xfrm>
            <a:off x="3851920" y="974800"/>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04DA56A7-0841-426D-9585-AB4F182BC9A2}"/>
              </a:ext>
            </a:extLst>
          </p:cNvPr>
          <p:cNvSpPr txBox="1"/>
          <p:nvPr/>
        </p:nvSpPr>
        <p:spPr>
          <a:xfrm>
            <a:off x="251520" y="1379553"/>
            <a:ext cx="8723514" cy="400110"/>
          </a:xfrm>
          <a:prstGeom prst="rect">
            <a:avLst/>
          </a:prstGeom>
          <a:noFill/>
        </p:spPr>
        <p:txBody>
          <a:bodyPr wrap="square" rtlCol="0">
            <a:spAutoFit/>
          </a:bodyPr>
          <a:lstStyle/>
          <a:p>
            <a:pPr marL="285750" indent="-285750">
              <a:buFont typeface="Wingdings" panose="05000000000000000000" pitchFamily="2" charset="2"/>
              <a:buChar char="§"/>
            </a:pPr>
            <a:r>
              <a:rPr lang="pt-BR" sz="2000" dirty="0">
                <a:latin typeface="Arial" panose="020B0604020202020204" pitchFamily="34" charset="0"/>
                <a:cs typeface="Arial" panose="020B0604020202020204" pitchFamily="34" charset="0"/>
              </a:rPr>
              <a:t>Como vimos no item anterior.</a:t>
            </a:r>
          </a:p>
        </p:txBody>
      </p:sp>
      <p:graphicFrame>
        <p:nvGraphicFramePr>
          <p:cNvPr id="5" name="Object 9">
            <a:extLst>
              <a:ext uri="{FF2B5EF4-FFF2-40B4-BE49-F238E27FC236}">
                <a16:creationId xmlns:a16="http://schemas.microsoft.com/office/drawing/2014/main" id="{0ABF34E2-0DDC-4E9B-89B5-D64BF63D9CD6}"/>
              </a:ext>
            </a:extLst>
          </p:cNvPr>
          <p:cNvGraphicFramePr>
            <a:graphicFrameLocks noChangeAspect="1"/>
          </p:cNvGraphicFramePr>
          <p:nvPr>
            <p:extLst>
              <p:ext uri="{D42A27DB-BD31-4B8C-83A1-F6EECF244321}">
                <p14:modId xmlns:p14="http://schemas.microsoft.com/office/powerpoint/2010/main" val="1489549516"/>
              </p:ext>
            </p:extLst>
          </p:nvPr>
        </p:nvGraphicFramePr>
        <p:xfrm>
          <a:off x="683568" y="1780159"/>
          <a:ext cx="4864100" cy="646113"/>
        </p:xfrm>
        <a:graphic>
          <a:graphicData uri="http://schemas.openxmlformats.org/presentationml/2006/ole">
            <mc:AlternateContent xmlns:mc="http://schemas.openxmlformats.org/markup-compatibility/2006">
              <mc:Choice xmlns:v="urn:schemas-microsoft-com:vml" Requires="v">
                <p:oleObj name="Equation" r:id="rId2" imgW="2222280" imgH="279360" progId="Equation.DSMT4">
                  <p:embed/>
                </p:oleObj>
              </mc:Choice>
              <mc:Fallback>
                <p:oleObj name="Equation" r:id="rId2" imgW="2222280" imgH="279360" progId="Equation.DSMT4">
                  <p:embed/>
                  <p:pic>
                    <p:nvPicPr>
                      <p:cNvPr id="5" name="Object 9"/>
                      <p:cNvPicPr>
                        <a:picLocks noChangeAspect="1" noChangeArrowheads="1"/>
                      </p:cNvPicPr>
                      <p:nvPr/>
                    </p:nvPicPr>
                    <p:blipFill>
                      <a:blip r:embed="rId3"/>
                      <a:srcRect/>
                      <a:stretch>
                        <a:fillRect/>
                      </a:stretch>
                    </p:blipFill>
                    <p:spPr bwMode="auto">
                      <a:xfrm>
                        <a:off x="683568" y="1780159"/>
                        <a:ext cx="4864100" cy="646113"/>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6" name="Object 9">
            <a:extLst>
              <a:ext uri="{FF2B5EF4-FFF2-40B4-BE49-F238E27FC236}">
                <a16:creationId xmlns:a16="http://schemas.microsoft.com/office/drawing/2014/main" id="{4ABF8019-283E-4698-85E6-AE6BCB95DDBF}"/>
              </a:ext>
            </a:extLst>
          </p:cNvPr>
          <p:cNvGraphicFramePr>
            <a:graphicFrameLocks noChangeAspect="1"/>
          </p:cNvGraphicFramePr>
          <p:nvPr>
            <p:extLst>
              <p:ext uri="{D42A27DB-BD31-4B8C-83A1-F6EECF244321}">
                <p14:modId xmlns:p14="http://schemas.microsoft.com/office/powerpoint/2010/main" val="2146895860"/>
              </p:ext>
            </p:extLst>
          </p:nvPr>
        </p:nvGraphicFramePr>
        <p:xfrm>
          <a:off x="680781" y="2499743"/>
          <a:ext cx="2739091" cy="1800199"/>
        </p:xfrm>
        <a:graphic>
          <a:graphicData uri="http://schemas.openxmlformats.org/presentationml/2006/ole">
            <mc:AlternateContent xmlns:mc="http://schemas.openxmlformats.org/markup-compatibility/2006">
              <mc:Choice xmlns:v="urn:schemas-microsoft-com:vml" Requires="v">
                <p:oleObj name="Equation" r:id="rId4" imgW="1511280" imgH="939600" progId="Equation.DSMT4">
                  <p:embed/>
                </p:oleObj>
              </mc:Choice>
              <mc:Fallback>
                <p:oleObj name="Equation" r:id="rId4" imgW="1511280" imgH="939600" progId="Equation.DSMT4">
                  <p:embed/>
                  <p:pic>
                    <p:nvPicPr>
                      <p:cNvPr id="7" name="Object 9"/>
                      <p:cNvPicPr>
                        <a:picLocks noChangeAspect="1" noChangeArrowheads="1"/>
                      </p:cNvPicPr>
                      <p:nvPr/>
                    </p:nvPicPr>
                    <p:blipFill>
                      <a:blip r:embed="rId5"/>
                      <a:srcRect/>
                      <a:stretch>
                        <a:fillRect/>
                      </a:stretch>
                    </p:blipFill>
                    <p:spPr bwMode="auto">
                      <a:xfrm>
                        <a:off x="680781" y="2499743"/>
                        <a:ext cx="2739091" cy="1800199"/>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7" name="Object 9">
            <a:extLst>
              <a:ext uri="{FF2B5EF4-FFF2-40B4-BE49-F238E27FC236}">
                <a16:creationId xmlns:a16="http://schemas.microsoft.com/office/drawing/2014/main" id="{174D92AB-8CAA-42E9-AACC-3C860A5E788A}"/>
              </a:ext>
            </a:extLst>
          </p:cNvPr>
          <p:cNvGraphicFramePr>
            <a:graphicFrameLocks noChangeAspect="1"/>
          </p:cNvGraphicFramePr>
          <p:nvPr>
            <p:extLst>
              <p:ext uri="{D42A27DB-BD31-4B8C-83A1-F6EECF244321}">
                <p14:modId xmlns:p14="http://schemas.microsoft.com/office/powerpoint/2010/main" val="3886467216"/>
              </p:ext>
            </p:extLst>
          </p:nvPr>
        </p:nvGraphicFramePr>
        <p:xfrm>
          <a:off x="3645148" y="3169222"/>
          <a:ext cx="1358900" cy="461962"/>
        </p:xfrm>
        <a:graphic>
          <a:graphicData uri="http://schemas.openxmlformats.org/presentationml/2006/ole">
            <mc:AlternateContent xmlns:mc="http://schemas.openxmlformats.org/markup-compatibility/2006">
              <mc:Choice xmlns:v="urn:schemas-microsoft-com:vml" Requires="v">
                <p:oleObj name="Equation" r:id="rId6" imgW="749160" imgH="241200" progId="Equation.DSMT4">
                  <p:embed/>
                </p:oleObj>
              </mc:Choice>
              <mc:Fallback>
                <p:oleObj name="Equation" r:id="rId6" imgW="749160" imgH="241200" progId="Equation.DSMT4">
                  <p:embed/>
                  <p:pic>
                    <p:nvPicPr>
                      <p:cNvPr id="8" name="Object 9"/>
                      <p:cNvPicPr>
                        <a:picLocks noChangeAspect="1" noChangeArrowheads="1"/>
                      </p:cNvPicPr>
                      <p:nvPr/>
                    </p:nvPicPr>
                    <p:blipFill>
                      <a:blip r:embed="rId7"/>
                      <a:srcRect/>
                      <a:stretch>
                        <a:fillRect/>
                      </a:stretch>
                    </p:blipFill>
                    <p:spPr bwMode="auto">
                      <a:xfrm>
                        <a:off x="3645148" y="3169222"/>
                        <a:ext cx="1358900" cy="461962"/>
                      </a:xfrm>
                      <a:prstGeom prst="rect">
                        <a:avLst/>
                      </a:prstGeom>
                      <a:solidFill>
                        <a:schemeClr val="bg1">
                          <a:lumMod val="95000"/>
                        </a:schemeClr>
                      </a:solidFill>
                      <a:ln>
                        <a:solidFill>
                          <a:schemeClr val="tx1"/>
                        </a:solidFill>
                      </a:ln>
                      <a:effectLst/>
                    </p:spPr>
                  </p:pic>
                </p:oleObj>
              </mc:Fallback>
            </mc:AlternateContent>
          </a:graphicData>
        </a:graphic>
      </p:graphicFrame>
      <p:graphicFrame>
        <p:nvGraphicFramePr>
          <p:cNvPr id="8" name="Object 9">
            <a:extLst>
              <a:ext uri="{FF2B5EF4-FFF2-40B4-BE49-F238E27FC236}">
                <a16:creationId xmlns:a16="http://schemas.microsoft.com/office/drawing/2014/main" id="{9C0E3C7A-0300-431E-B24E-54F1F10AE239}"/>
              </a:ext>
            </a:extLst>
          </p:cNvPr>
          <p:cNvGraphicFramePr>
            <a:graphicFrameLocks noChangeAspect="1"/>
          </p:cNvGraphicFramePr>
          <p:nvPr>
            <p:extLst>
              <p:ext uri="{D42A27DB-BD31-4B8C-83A1-F6EECF244321}">
                <p14:modId xmlns:p14="http://schemas.microsoft.com/office/powerpoint/2010/main" val="898565281"/>
              </p:ext>
            </p:extLst>
          </p:nvPr>
        </p:nvGraphicFramePr>
        <p:xfrm>
          <a:off x="5220072" y="3147815"/>
          <a:ext cx="1522886" cy="459765"/>
        </p:xfrm>
        <a:graphic>
          <a:graphicData uri="http://schemas.openxmlformats.org/presentationml/2006/ole">
            <mc:AlternateContent xmlns:mc="http://schemas.openxmlformats.org/markup-compatibility/2006">
              <mc:Choice xmlns:v="urn:schemas-microsoft-com:vml" Requires="v">
                <p:oleObj name="Equation" r:id="rId8" imgW="799920" imgH="228600" progId="Equation.DSMT4">
                  <p:embed/>
                </p:oleObj>
              </mc:Choice>
              <mc:Fallback>
                <p:oleObj name="Equation" r:id="rId8" imgW="799920" imgH="228600" progId="Equation.DSMT4">
                  <p:embed/>
                  <p:pic>
                    <p:nvPicPr>
                      <p:cNvPr id="11" name="Object 9"/>
                      <p:cNvPicPr>
                        <a:picLocks noChangeAspect="1" noChangeArrowheads="1"/>
                      </p:cNvPicPr>
                      <p:nvPr/>
                    </p:nvPicPr>
                    <p:blipFill>
                      <a:blip r:embed="rId9"/>
                      <a:srcRect/>
                      <a:stretch>
                        <a:fillRect/>
                      </a:stretch>
                    </p:blipFill>
                    <p:spPr bwMode="auto">
                      <a:xfrm>
                        <a:off x="5220072" y="3147815"/>
                        <a:ext cx="1522886" cy="459765"/>
                      </a:xfrm>
                      <a:prstGeom prst="rect">
                        <a:avLst/>
                      </a:prstGeom>
                      <a:solidFill>
                        <a:schemeClr val="bg1">
                          <a:lumMod val="95000"/>
                        </a:schemeClr>
                      </a:solidFill>
                      <a:ln>
                        <a:solidFill>
                          <a:schemeClr val="tx1"/>
                        </a:solidFill>
                      </a:ln>
                      <a:effectLst/>
                    </p:spPr>
                  </p:pic>
                </p:oleObj>
              </mc:Fallback>
            </mc:AlternateContent>
          </a:graphicData>
        </a:graphic>
      </p:graphicFrame>
      <p:cxnSp>
        <p:nvCxnSpPr>
          <p:cNvPr id="9" name="Conector de Seta Reta 8">
            <a:extLst>
              <a:ext uri="{FF2B5EF4-FFF2-40B4-BE49-F238E27FC236}">
                <a16:creationId xmlns:a16="http://schemas.microsoft.com/office/drawing/2014/main" id="{72361526-156A-41C3-A3C4-6EDC3D5EFFD6}"/>
              </a:ext>
            </a:extLst>
          </p:cNvPr>
          <p:cNvCxnSpPr/>
          <p:nvPr/>
        </p:nvCxnSpPr>
        <p:spPr>
          <a:xfrm>
            <a:off x="3419872" y="3435847"/>
            <a:ext cx="21602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 name="Conector de Seta Reta 9">
            <a:extLst>
              <a:ext uri="{FF2B5EF4-FFF2-40B4-BE49-F238E27FC236}">
                <a16:creationId xmlns:a16="http://schemas.microsoft.com/office/drawing/2014/main" id="{31FB2257-12B2-47DC-A5A4-086247840206}"/>
              </a:ext>
            </a:extLst>
          </p:cNvPr>
          <p:cNvCxnSpPr/>
          <p:nvPr/>
        </p:nvCxnSpPr>
        <p:spPr>
          <a:xfrm>
            <a:off x="5004048" y="3435847"/>
            <a:ext cx="21602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11" name="Object 9">
            <a:extLst>
              <a:ext uri="{FF2B5EF4-FFF2-40B4-BE49-F238E27FC236}">
                <a16:creationId xmlns:a16="http://schemas.microsoft.com/office/drawing/2014/main" id="{F6053A18-9B4C-43E7-A9DB-896765B57618}"/>
              </a:ext>
            </a:extLst>
          </p:cNvPr>
          <p:cNvGraphicFramePr>
            <a:graphicFrameLocks noChangeAspect="1"/>
          </p:cNvGraphicFramePr>
          <p:nvPr>
            <p:extLst>
              <p:ext uri="{D42A27DB-BD31-4B8C-83A1-F6EECF244321}">
                <p14:modId xmlns:p14="http://schemas.microsoft.com/office/powerpoint/2010/main" val="3202662048"/>
              </p:ext>
            </p:extLst>
          </p:nvPr>
        </p:nvGraphicFramePr>
        <p:xfrm>
          <a:off x="6948264" y="3147815"/>
          <a:ext cx="1244798" cy="484187"/>
        </p:xfrm>
        <a:graphic>
          <a:graphicData uri="http://schemas.openxmlformats.org/presentationml/2006/ole">
            <mc:AlternateContent xmlns:mc="http://schemas.openxmlformats.org/markup-compatibility/2006">
              <mc:Choice xmlns:v="urn:schemas-microsoft-com:vml" Requires="v">
                <p:oleObj name="Equation" r:id="rId10" imgW="634680" imgH="241200" progId="Equation.DSMT4">
                  <p:embed/>
                </p:oleObj>
              </mc:Choice>
              <mc:Fallback>
                <p:oleObj name="Equation" r:id="rId10" imgW="634680" imgH="241200" progId="Equation.DSMT4">
                  <p:embed/>
                  <p:pic>
                    <p:nvPicPr>
                      <p:cNvPr id="15" name="Object 9"/>
                      <p:cNvPicPr>
                        <a:picLocks noChangeAspect="1" noChangeArrowheads="1"/>
                      </p:cNvPicPr>
                      <p:nvPr/>
                    </p:nvPicPr>
                    <p:blipFill>
                      <a:blip r:embed="rId11"/>
                      <a:srcRect/>
                      <a:stretch>
                        <a:fillRect/>
                      </a:stretch>
                    </p:blipFill>
                    <p:spPr bwMode="auto">
                      <a:xfrm>
                        <a:off x="6948264" y="3147815"/>
                        <a:ext cx="1244798" cy="484187"/>
                      </a:xfrm>
                      <a:prstGeom prst="rect">
                        <a:avLst/>
                      </a:prstGeom>
                      <a:solidFill>
                        <a:schemeClr val="bg1">
                          <a:lumMod val="95000"/>
                        </a:schemeClr>
                      </a:solidFill>
                      <a:ln>
                        <a:solidFill>
                          <a:schemeClr val="tx1"/>
                        </a:solidFill>
                      </a:ln>
                      <a:effectLst/>
                    </p:spPr>
                  </p:pic>
                </p:oleObj>
              </mc:Fallback>
            </mc:AlternateContent>
          </a:graphicData>
        </a:graphic>
      </p:graphicFrame>
      <p:cxnSp>
        <p:nvCxnSpPr>
          <p:cNvPr id="12" name="Conector de Seta Reta 11">
            <a:extLst>
              <a:ext uri="{FF2B5EF4-FFF2-40B4-BE49-F238E27FC236}">
                <a16:creationId xmlns:a16="http://schemas.microsoft.com/office/drawing/2014/main" id="{9D754E8C-EBB8-4949-ADFB-6EE0B8F4CCA5}"/>
              </a:ext>
            </a:extLst>
          </p:cNvPr>
          <p:cNvCxnSpPr/>
          <p:nvPr/>
        </p:nvCxnSpPr>
        <p:spPr>
          <a:xfrm>
            <a:off x="6732240" y="3435847"/>
            <a:ext cx="21602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8838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ppt_x"/>
                                          </p:val>
                                        </p:tav>
                                        <p:tav tm="100000">
                                          <p:val>
                                            <p:strVal val="#ppt_x"/>
                                          </p:val>
                                        </p:tav>
                                      </p:tavLst>
                                    </p:anim>
                                    <p:anim calcmode="lin" valueType="num">
                                      <p:cBhvr additive="base">
                                        <p:cTn id="1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500" fill="hold"/>
                                        <p:tgtEl>
                                          <p:spTgt spid="6"/>
                                        </p:tgtEl>
                                        <p:attrNameLst>
                                          <p:attrName>ppt_x</p:attrName>
                                        </p:attrNameLst>
                                      </p:cBhvr>
                                      <p:tavLst>
                                        <p:tav tm="0">
                                          <p:val>
                                            <p:strVal val="#ppt_x"/>
                                          </p:val>
                                        </p:tav>
                                        <p:tav tm="100000">
                                          <p:val>
                                            <p:strVal val="#ppt_x"/>
                                          </p:val>
                                        </p:tav>
                                      </p:tavLst>
                                    </p:anim>
                                    <p:anim calcmode="lin" valueType="num">
                                      <p:cBhvr additive="base">
                                        <p:cTn id="24" dur="5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500" fill="hold"/>
                                        <p:tgtEl>
                                          <p:spTgt spid="7"/>
                                        </p:tgtEl>
                                        <p:attrNameLst>
                                          <p:attrName>ppt_x</p:attrName>
                                        </p:attrNameLst>
                                      </p:cBhvr>
                                      <p:tavLst>
                                        <p:tav tm="0">
                                          <p:val>
                                            <p:strVal val="#ppt_x"/>
                                          </p:val>
                                        </p:tav>
                                        <p:tav tm="100000">
                                          <p:val>
                                            <p:strVal val="#ppt_x"/>
                                          </p:val>
                                        </p:tav>
                                      </p:tavLst>
                                    </p:anim>
                                    <p:anim calcmode="lin" valueType="num">
                                      <p:cBhvr additive="base">
                                        <p:cTn id="34" dur="500" fill="hold"/>
                                        <p:tgtEl>
                                          <p:spTgt spid="7"/>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10"/>
                                        </p:tgtEl>
                                        <p:attrNameLst>
                                          <p:attrName>style.visibility</p:attrName>
                                        </p:attrNameLst>
                                      </p:cBhvr>
                                      <p:to>
                                        <p:strVal val="visible"/>
                                      </p:to>
                                    </p:set>
                                    <p:anim calcmode="lin" valueType="num">
                                      <p:cBhvr additive="base">
                                        <p:cTn id="37" dur="500" fill="hold"/>
                                        <p:tgtEl>
                                          <p:spTgt spid="10"/>
                                        </p:tgtEl>
                                        <p:attrNameLst>
                                          <p:attrName>ppt_x</p:attrName>
                                        </p:attrNameLst>
                                      </p:cBhvr>
                                      <p:tavLst>
                                        <p:tav tm="0">
                                          <p:val>
                                            <p:strVal val="#ppt_x"/>
                                          </p:val>
                                        </p:tav>
                                        <p:tav tm="100000">
                                          <p:val>
                                            <p:strVal val="#ppt_x"/>
                                          </p:val>
                                        </p:tav>
                                      </p:tavLst>
                                    </p:anim>
                                    <p:anim calcmode="lin" valueType="num">
                                      <p:cBhvr additive="base">
                                        <p:cTn id="3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additive="base">
                                        <p:cTn id="43" dur="500" fill="hold"/>
                                        <p:tgtEl>
                                          <p:spTgt spid="8"/>
                                        </p:tgtEl>
                                        <p:attrNameLst>
                                          <p:attrName>ppt_x</p:attrName>
                                        </p:attrNameLst>
                                      </p:cBhvr>
                                      <p:tavLst>
                                        <p:tav tm="0">
                                          <p:val>
                                            <p:strVal val="#ppt_x"/>
                                          </p:val>
                                        </p:tav>
                                        <p:tav tm="100000">
                                          <p:val>
                                            <p:strVal val="#ppt_x"/>
                                          </p:val>
                                        </p:tav>
                                      </p:tavLst>
                                    </p:anim>
                                    <p:anim calcmode="lin" valueType="num">
                                      <p:cBhvr additive="base">
                                        <p:cTn id="44" dur="500" fill="hold"/>
                                        <p:tgtEl>
                                          <p:spTgt spid="8"/>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11"/>
                                        </p:tgtEl>
                                        <p:attrNameLst>
                                          <p:attrName>style.visibility</p:attrName>
                                        </p:attrNameLst>
                                      </p:cBhvr>
                                      <p:to>
                                        <p:strVal val="visible"/>
                                      </p:to>
                                    </p:set>
                                    <p:anim calcmode="lin" valueType="num">
                                      <p:cBhvr additive="base">
                                        <p:cTn id="53" dur="500" fill="hold"/>
                                        <p:tgtEl>
                                          <p:spTgt spid="11"/>
                                        </p:tgtEl>
                                        <p:attrNameLst>
                                          <p:attrName>ppt_x</p:attrName>
                                        </p:attrNameLst>
                                      </p:cBhvr>
                                      <p:tavLst>
                                        <p:tav tm="0">
                                          <p:val>
                                            <p:strVal val="#ppt_x"/>
                                          </p:val>
                                        </p:tav>
                                        <p:tav tm="100000">
                                          <p:val>
                                            <p:strVal val="#ppt_x"/>
                                          </p:val>
                                        </p:tav>
                                      </p:tavLst>
                                    </p:anim>
                                    <p:anim calcmode="lin" valueType="num">
                                      <p:cBhvr additive="base">
                                        <p:cTn id="5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9F32835-412F-489A-9D61-0065D52D336B}"/>
              </a:ext>
            </a:extLst>
          </p:cNvPr>
          <p:cNvSpPr/>
          <p:nvPr/>
        </p:nvSpPr>
        <p:spPr>
          <a:xfrm>
            <a:off x="179511" y="51470"/>
            <a:ext cx="8795523"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a:t>
            </a:r>
            <a:r>
              <a:rPr lang="pt-BR" sz="2000" dirty="0">
                <a:solidFill>
                  <a:srgbClr val="000000"/>
                </a:solidFill>
                <a:latin typeface="Arial" panose="020B0604020202020204" pitchFamily="34" charset="0"/>
                <a:cs typeface="Arial" panose="020B0604020202020204" pitchFamily="34" charset="0"/>
              </a:rPr>
              <a:t> A curva de oferta de Lucas baseia-se num modelo de concorrência imperfeita em todos os mercados. </a:t>
            </a:r>
          </a:p>
        </p:txBody>
      </p:sp>
      <p:sp>
        <p:nvSpPr>
          <p:cNvPr id="3" name="CaixaDeTexto 2">
            <a:extLst>
              <a:ext uri="{FF2B5EF4-FFF2-40B4-BE49-F238E27FC236}">
                <a16:creationId xmlns:a16="http://schemas.microsoft.com/office/drawing/2014/main" id="{7C7F161B-486E-4BB1-BFEB-116BD97D99BA}"/>
              </a:ext>
            </a:extLst>
          </p:cNvPr>
          <p:cNvSpPr txBox="1"/>
          <p:nvPr/>
        </p:nvSpPr>
        <p:spPr>
          <a:xfrm>
            <a:off x="4139952" y="373767"/>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35C95350-879E-4928-83D6-D01B61F943FC}"/>
              </a:ext>
            </a:extLst>
          </p:cNvPr>
          <p:cNvSpPr txBox="1"/>
          <p:nvPr/>
        </p:nvSpPr>
        <p:spPr>
          <a:xfrm>
            <a:off x="179512" y="915566"/>
            <a:ext cx="8892480" cy="800219"/>
          </a:xfrm>
          <a:prstGeom prst="rect">
            <a:avLst/>
          </a:prstGeom>
          <a:noFill/>
        </p:spPr>
        <p:txBody>
          <a:bodyPr wrap="square" rtlCol="0">
            <a:spAutoFit/>
          </a:bodyPr>
          <a:lstStyle/>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Concorrência perfeita, com preços e salários flexíveis.</a:t>
            </a:r>
          </a:p>
          <a:p>
            <a:pPr marL="342900" indent="-342900">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buFont typeface="Wingdings" panose="05000000000000000000" pitchFamily="2" charset="2"/>
              <a:buChar char="§"/>
            </a:pPr>
            <a:r>
              <a:rPr lang="pt-BR" sz="2000" dirty="0">
                <a:latin typeface="Arial" panose="020B0604020202020204" pitchFamily="34" charset="0"/>
                <a:cs typeface="Arial" panose="020B0604020202020204" pitchFamily="34" charset="0"/>
              </a:rPr>
              <a:t>Veremos mais detalhes sobre a curva de oferta de Lucas no próximo item.</a:t>
            </a:r>
          </a:p>
        </p:txBody>
      </p:sp>
    </p:spTree>
    <p:extLst>
      <p:ext uri="{BB962C8B-B14F-4D97-AF65-F5344CB8AC3E}">
        <p14:creationId xmlns:p14="http://schemas.microsoft.com/office/powerpoint/2010/main" val="153496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CD857A1-4C90-462E-9381-0586B60252DD}"/>
              </a:ext>
            </a:extLst>
          </p:cNvPr>
          <p:cNvSpPr/>
          <p:nvPr/>
        </p:nvSpPr>
        <p:spPr>
          <a:xfrm>
            <a:off x="179511" y="51470"/>
            <a:ext cx="8795523" cy="1015663"/>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 </a:t>
            </a:r>
            <a:r>
              <a:rPr lang="pt-BR" sz="2000" dirty="0">
                <a:solidFill>
                  <a:srgbClr val="000000"/>
                </a:solidFill>
                <a:latin typeface="Arial" panose="020B0604020202020204" pitchFamily="34" charset="0"/>
                <a:cs typeface="Arial" panose="020B0604020202020204" pitchFamily="34" charset="0"/>
              </a:rPr>
              <a:t>Segundo o modelo de informação imperfeita de Lucas, países com demanda agregada mais instável têm curva de oferta agregada relativamente menos inclinada. </a:t>
            </a:r>
          </a:p>
        </p:txBody>
      </p:sp>
      <p:sp>
        <p:nvSpPr>
          <p:cNvPr id="3" name="CaixaDeTexto 2">
            <a:extLst>
              <a:ext uri="{FF2B5EF4-FFF2-40B4-BE49-F238E27FC236}">
                <a16:creationId xmlns:a16="http://schemas.microsoft.com/office/drawing/2014/main" id="{CEABF116-AA23-4353-8BFC-F4B43BF8FA3B}"/>
              </a:ext>
            </a:extLst>
          </p:cNvPr>
          <p:cNvSpPr txBox="1"/>
          <p:nvPr/>
        </p:nvSpPr>
        <p:spPr>
          <a:xfrm>
            <a:off x="3787011" y="667023"/>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5" name="CaixaDeTexto 4">
            <a:extLst>
              <a:ext uri="{FF2B5EF4-FFF2-40B4-BE49-F238E27FC236}">
                <a16:creationId xmlns:a16="http://schemas.microsoft.com/office/drawing/2014/main" id="{0169DC9E-384C-454F-94EB-592D8CA28D1E}"/>
              </a:ext>
            </a:extLst>
          </p:cNvPr>
          <p:cNvSpPr txBox="1"/>
          <p:nvPr/>
        </p:nvSpPr>
        <p:spPr>
          <a:xfrm>
            <a:off x="179512" y="1059582"/>
            <a:ext cx="8784976" cy="4047262"/>
          </a:xfrm>
          <a:prstGeom prst="rect">
            <a:avLst/>
          </a:prstGeom>
          <a:noFill/>
        </p:spPr>
        <p:txBody>
          <a:bodyPr wrap="square" rtlCol="0">
            <a:spAutoFit/>
          </a:bodyPr>
          <a:lstStyle/>
          <a:p>
            <a:pPr marL="285750"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Nesse caso, a interação entre a demanda e a oferta agregada produz o seguinte resultado → </a:t>
            </a:r>
            <a:r>
              <a:rPr lang="pt-BR" sz="2000" b="1" dirty="0">
                <a:latin typeface="Arial" panose="020B0604020202020204" pitchFamily="34" charset="0"/>
                <a:cs typeface="Arial" panose="020B0604020202020204" pitchFamily="34" charset="0"/>
              </a:rPr>
              <a:t>a inclinação da curva de oferta agregada deve depender da volatilidade da demanda agregada.</a:t>
            </a:r>
          </a:p>
          <a:p>
            <a:pPr marL="285750" indent="-285750" algn="just">
              <a:buFont typeface="Wingdings" panose="05000000000000000000" pitchFamily="2" charset="2"/>
              <a:buChar char="§"/>
            </a:pPr>
            <a:endParaRPr lang="pt-BR" sz="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Se a AD for muito volátil o nível de preços será muito volátil.</a:t>
            </a:r>
          </a:p>
          <a:p>
            <a:pPr marL="285750" indent="-28575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Nesse caso, a maior parte das variações nos preços não deve representar variações nos preços relativos. Portanto, teremos um pequeno impacto sobre a  produção (AS muito inclinada →                      </a:t>
            </a:r>
            <a:r>
              <a:rPr lang="pt-BR" sz="1900" dirty="0">
                <a:latin typeface="Symbol" panose="05050102010706020507" pitchFamily="18" charset="2"/>
                <a:cs typeface="Arial" panose="020B0604020202020204" pitchFamily="34" charset="0"/>
              </a:rPr>
              <a:t>a</a:t>
            </a:r>
            <a:r>
              <a:rPr lang="pt-BR" sz="1900" dirty="0">
                <a:latin typeface="Arial" panose="020B0604020202020204" pitchFamily="34" charset="0"/>
                <a:cs typeface="Arial" panose="020B0604020202020204" pitchFamily="34" charset="0"/>
              </a:rPr>
              <a:t> relativamente pequeno).</a:t>
            </a:r>
          </a:p>
          <a:p>
            <a:pPr marL="742950" lvl="1" indent="-28575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Se a AD for pouco volátil o nível de preços será pouco volátil.</a:t>
            </a:r>
          </a:p>
          <a:p>
            <a:pPr marL="285750" indent="-28575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pt-BR" sz="1900" dirty="0">
                <a:latin typeface="Arial" panose="020B0604020202020204" pitchFamily="34" charset="0"/>
                <a:cs typeface="Arial" panose="020B0604020202020204" pitchFamily="34" charset="0"/>
              </a:rPr>
              <a:t>Nesse caso, a maior parte das variações nos preços deve representar variações nos preços relativos. Portanto, teremos um grande impacto sobre a produção (AS muito achatada → </a:t>
            </a:r>
            <a:r>
              <a:rPr lang="pt-BR" sz="1900" dirty="0">
                <a:latin typeface="Symbol" panose="05050102010706020507" pitchFamily="18" charset="2"/>
                <a:cs typeface="Arial" panose="020B0604020202020204" pitchFamily="34" charset="0"/>
              </a:rPr>
              <a:t>a</a:t>
            </a:r>
            <a:r>
              <a:rPr lang="pt-BR" sz="1900" dirty="0">
                <a:latin typeface="Arial" panose="020B0604020202020204" pitchFamily="34" charset="0"/>
                <a:cs typeface="Arial" panose="020B0604020202020204" pitchFamily="34" charset="0"/>
              </a:rPr>
              <a:t> relativamente grande).</a:t>
            </a:r>
          </a:p>
        </p:txBody>
      </p:sp>
    </p:spTree>
    <p:extLst>
      <p:ext uri="{BB962C8B-B14F-4D97-AF65-F5344CB8AC3E}">
        <p14:creationId xmlns:p14="http://schemas.microsoft.com/office/powerpoint/2010/main" val="331371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xEl>
                                              <p:pRg st="0" end="0"/>
                                            </p:txEl>
                                          </p:spTgt>
                                        </p:tgtEl>
                                        <p:attrNameLst>
                                          <p:attrName>style.visibility</p:attrName>
                                        </p:attrNameLst>
                                      </p:cBhvr>
                                      <p:to>
                                        <p:strVal val="visible"/>
                                      </p:to>
                                    </p:set>
                                    <p:anim calcmode="lin" valueType="num">
                                      <p:cBhvr additive="base">
                                        <p:cTn id="1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5">
                                            <p:txEl>
                                              <p:pRg st="6" end="6"/>
                                            </p:txEl>
                                          </p:spTgt>
                                        </p:tgtEl>
                                        <p:attrNameLst>
                                          <p:attrName>style.visibility</p:attrName>
                                        </p:attrNameLst>
                                      </p:cBhvr>
                                      <p:to>
                                        <p:strVal val="visible"/>
                                      </p:to>
                                    </p:set>
                                    <p:anim calcmode="lin" valueType="num">
                                      <p:cBhvr additive="base">
                                        <p:cTn id="29" dur="500" fill="hold"/>
                                        <p:tgtEl>
                                          <p:spTgt spid="5">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5">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5">
                                            <p:txEl>
                                              <p:pRg st="8" end="8"/>
                                            </p:txEl>
                                          </p:spTgt>
                                        </p:tgtEl>
                                        <p:attrNameLst>
                                          <p:attrName>style.visibility</p:attrName>
                                        </p:attrNameLst>
                                      </p:cBhvr>
                                      <p:to>
                                        <p:strVal val="visible"/>
                                      </p:to>
                                    </p:set>
                                    <p:anim calcmode="lin" valueType="num">
                                      <p:cBhvr additive="base">
                                        <p:cTn id="33" dur="500" fill="hold"/>
                                        <p:tgtEl>
                                          <p:spTgt spid="5">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5">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3A59496B-0994-4F4B-AF10-BB369AD12BFC}"/>
              </a:ext>
            </a:extLst>
          </p:cNvPr>
          <p:cNvSpPr/>
          <p:nvPr/>
        </p:nvSpPr>
        <p:spPr>
          <a:xfrm>
            <a:off x="179511" y="115927"/>
            <a:ext cx="8795523" cy="1015663"/>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 </a:t>
            </a:r>
            <a:r>
              <a:rPr lang="pt-BR" sz="2000" dirty="0">
                <a:solidFill>
                  <a:srgbClr val="000000"/>
                </a:solidFill>
                <a:latin typeface="Arial" panose="020B0604020202020204" pitchFamily="34" charset="0"/>
                <a:cs typeface="Arial" panose="020B0604020202020204" pitchFamily="34" charset="0"/>
              </a:rPr>
              <a:t>A existência de um viés inflacionário (proposto por Kydland e Prescott) constitui-se em um dos argumentos contrários ao uso discricionário da política monetária. </a:t>
            </a:r>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89A521EA-126C-477A-A8F5-64D1556F0ADD}"/>
              </a:ext>
            </a:extLst>
          </p:cNvPr>
          <p:cNvSpPr txBox="1"/>
          <p:nvPr/>
        </p:nvSpPr>
        <p:spPr>
          <a:xfrm>
            <a:off x="2339752" y="731480"/>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Espaço Reservado para Conteúdo 2">
            <a:extLst>
              <a:ext uri="{FF2B5EF4-FFF2-40B4-BE49-F238E27FC236}">
                <a16:creationId xmlns:a16="http://schemas.microsoft.com/office/drawing/2014/main" id="{9E65F586-7404-42C9-B822-59D83E4BCD33}"/>
              </a:ext>
            </a:extLst>
          </p:cNvPr>
          <p:cNvSpPr txBox="1">
            <a:spLocks/>
          </p:cNvSpPr>
          <p:nvPr/>
        </p:nvSpPr>
        <p:spPr>
          <a:xfrm>
            <a:off x="107504" y="1131590"/>
            <a:ext cx="8856984" cy="3456384"/>
          </a:xfrm>
          <a:prstGeom prst="rect">
            <a:avLst/>
          </a:prstGeom>
        </p:spPr>
        <p:txBody>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Font typeface="Wingdings" panose="05000000000000000000" pitchFamily="2" charset="2"/>
              <a:buChar char="§"/>
            </a:pPr>
            <a:endParaRPr lang="pt-BR" altLang="en-US" sz="200" b="1" dirty="0">
              <a:latin typeface="Arial" panose="020B0604020202020204" pitchFamily="34" charset="0"/>
              <a:cs typeface="Arial" panose="020B0604020202020204" pitchFamily="34" charset="0"/>
            </a:endParaRPr>
          </a:p>
          <a:p>
            <a:pPr algn="just">
              <a:buClrTx/>
              <a:buSzPct val="100000"/>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Como vimos, a possibilidade do uso da política discricionária tente a gerar um viés inflacionário.</a:t>
            </a:r>
            <a:endParaRPr lang="pt-BR"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56599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9F98829E-5E55-4E2A-8259-8B1002DFC7E8}"/>
              </a:ext>
            </a:extLst>
          </p:cNvPr>
          <p:cNvSpPr/>
          <p:nvPr/>
        </p:nvSpPr>
        <p:spPr>
          <a:xfrm>
            <a:off x="179512" y="35788"/>
            <a:ext cx="8784976" cy="1815882"/>
          </a:xfrm>
          <a:prstGeom prst="rect">
            <a:avLst/>
          </a:prstGeom>
        </p:spPr>
        <p:txBody>
          <a:bodyPr wrap="square">
            <a:spAutoFit/>
          </a:bodyPr>
          <a:lstStyle/>
          <a:p>
            <a:pPr algn="just"/>
            <a:r>
              <a:rPr lang="pt-BR" sz="2400" b="1" dirty="0">
                <a:solidFill>
                  <a:srgbClr val="000000"/>
                </a:solidFill>
                <a:latin typeface="Arial" panose="020B0604020202020204" pitchFamily="34" charset="0"/>
              </a:rPr>
              <a:t>9) QUESTÃO 10 - 2017</a:t>
            </a:r>
            <a:endParaRPr lang="pt-BR" sz="2400" dirty="0">
              <a:solidFill>
                <a:srgbClr val="000000"/>
              </a:solidFill>
              <a:latin typeface="Arial" panose="020B0604020202020204" pitchFamily="34" charset="0"/>
            </a:endParaRPr>
          </a:p>
          <a:p>
            <a:pPr algn="just"/>
            <a:r>
              <a:rPr lang="pt-BR" sz="2000" dirty="0">
                <a:solidFill>
                  <a:srgbClr val="000000"/>
                </a:solidFill>
                <a:latin typeface="Arial" panose="020B0604020202020204" pitchFamily="34" charset="0"/>
                <a:cs typeface="Arial" panose="020B0604020202020204" pitchFamily="34" charset="0"/>
              </a:rPr>
              <a:t>Indique se as seguintes afirmativas, relativas à Teoria dos Ciclos Reais e aos Modelos Novos </a:t>
            </a:r>
            <a:r>
              <a:rPr lang="pt-BR" sz="2000" dirty="0" err="1">
                <a:solidFill>
                  <a:srgbClr val="000000"/>
                </a:solidFill>
                <a:latin typeface="Arial" panose="020B0604020202020204" pitchFamily="34" charset="0"/>
                <a:cs typeface="Arial" panose="020B0604020202020204" pitchFamily="34" charset="0"/>
              </a:rPr>
              <a:t>Keynesianos</a:t>
            </a:r>
            <a:r>
              <a:rPr lang="pt-BR" sz="2000" dirty="0">
                <a:solidFill>
                  <a:srgbClr val="000000"/>
                </a:solidFill>
                <a:latin typeface="Arial" panose="020B0604020202020204" pitchFamily="34" charset="0"/>
                <a:cs typeface="Arial" panose="020B0604020202020204" pitchFamily="34" charset="0"/>
              </a:rPr>
              <a:t>, são verdadeiras (V) ou falsas (F): </a:t>
            </a:r>
          </a:p>
          <a:p>
            <a:pPr algn="just"/>
            <a:endParaRPr lang="pt-BR" sz="400" dirty="0">
              <a:solidFill>
                <a:srgbClr val="000000"/>
              </a:solidFill>
              <a:latin typeface="Arial" panose="020B0604020202020204" pitchFamily="34" charset="0"/>
              <a:cs typeface="Arial" panose="020B0604020202020204" pitchFamily="34" charset="0"/>
            </a:endParaRPr>
          </a:p>
          <a:p>
            <a:pPr algn="just"/>
            <a:r>
              <a:rPr lang="pt-BR" sz="2000" b="1" dirty="0">
                <a:solidFill>
                  <a:srgbClr val="000000"/>
                </a:solidFill>
                <a:latin typeface="Arial" panose="020B0604020202020204" pitchFamily="34" charset="0"/>
                <a:cs typeface="Arial" panose="020B0604020202020204" pitchFamily="34" charset="0"/>
              </a:rPr>
              <a:t>0) </a:t>
            </a:r>
            <a:r>
              <a:rPr lang="pt-BR" sz="2000" dirty="0">
                <a:solidFill>
                  <a:srgbClr val="000000"/>
                </a:solidFill>
                <a:latin typeface="Arial" panose="020B0604020202020204" pitchFamily="34" charset="0"/>
                <a:cs typeface="Arial" panose="020B0604020202020204" pitchFamily="34" charset="0"/>
              </a:rPr>
              <a:t>Nos Modelos Novos </a:t>
            </a:r>
            <a:r>
              <a:rPr lang="pt-BR" sz="2000" dirty="0" err="1">
                <a:solidFill>
                  <a:srgbClr val="000000"/>
                </a:solidFill>
                <a:latin typeface="Arial" panose="020B0604020202020204" pitchFamily="34" charset="0"/>
                <a:cs typeface="Arial" panose="020B0604020202020204" pitchFamily="34" charset="0"/>
              </a:rPr>
              <a:t>Keynesianos</a:t>
            </a:r>
            <a:r>
              <a:rPr lang="pt-BR" sz="2000" dirty="0">
                <a:solidFill>
                  <a:srgbClr val="000000"/>
                </a:solidFill>
                <a:latin typeface="Arial" panose="020B0604020202020204" pitchFamily="34" charset="0"/>
                <a:cs typeface="Arial" panose="020B0604020202020204" pitchFamily="34" charset="0"/>
              </a:rPr>
              <a:t>, a moeda é neutra e endogenamente determinada. </a:t>
            </a:r>
          </a:p>
        </p:txBody>
      </p:sp>
      <p:sp>
        <p:nvSpPr>
          <p:cNvPr id="3" name="CaixaDeTexto 2">
            <a:extLst>
              <a:ext uri="{FF2B5EF4-FFF2-40B4-BE49-F238E27FC236}">
                <a16:creationId xmlns:a16="http://schemas.microsoft.com/office/drawing/2014/main" id="{8D3B3B8F-DD09-4D9B-AAAB-FEB633105528}"/>
              </a:ext>
            </a:extLst>
          </p:cNvPr>
          <p:cNvSpPr txBox="1"/>
          <p:nvPr/>
        </p:nvSpPr>
        <p:spPr>
          <a:xfrm>
            <a:off x="1763688" y="1307544"/>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Retângulo 3">
            <a:extLst>
              <a:ext uri="{FF2B5EF4-FFF2-40B4-BE49-F238E27FC236}">
                <a16:creationId xmlns:a16="http://schemas.microsoft.com/office/drawing/2014/main" id="{78D39CFF-F632-4FD3-8AA1-968276DBBF13}"/>
              </a:ext>
            </a:extLst>
          </p:cNvPr>
          <p:cNvSpPr/>
          <p:nvPr/>
        </p:nvSpPr>
        <p:spPr>
          <a:xfrm>
            <a:off x="179512" y="1745397"/>
            <a:ext cx="8784976" cy="2277547"/>
          </a:xfrm>
          <a:prstGeom prst="rect">
            <a:avLst/>
          </a:prstGeom>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Os modelos Novos </a:t>
            </a:r>
            <a:r>
              <a:rPr lang="pt-BR" sz="2000" dirty="0" err="1">
                <a:latin typeface="Arial" panose="020B0604020202020204" pitchFamily="34" charset="0"/>
                <a:cs typeface="Arial" panose="020B0604020202020204" pitchFamily="34" charset="0"/>
              </a:rPr>
              <a:t>Keynesianos</a:t>
            </a:r>
            <a:r>
              <a:rPr lang="pt-BR" sz="2000" dirty="0">
                <a:latin typeface="Arial" panose="020B0604020202020204" pitchFamily="34" charset="0"/>
                <a:cs typeface="Arial" panose="020B0604020202020204" pitchFamily="34" charset="0"/>
              </a:rPr>
              <a:t> incorporam as expectativas racionais e a </a:t>
            </a:r>
            <a:r>
              <a:rPr lang="pt-BR" sz="2000" dirty="0" err="1">
                <a:latin typeface="Arial" panose="020B0604020202020204" pitchFamily="34" charset="0"/>
                <a:cs typeface="Arial" panose="020B0604020202020204" pitchFamily="34" charset="0"/>
              </a:rPr>
              <a:t>microfundamentação</a:t>
            </a:r>
            <a:r>
              <a:rPr lang="pt-BR" sz="2000" dirty="0">
                <a:latin typeface="Arial" panose="020B0604020202020204" pitchFamily="34" charset="0"/>
                <a:cs typeface="Arial" panose="020B0604020202020204" pitchFamily="34" charset="0"/>
              </a:rPr>
              <a:t> dos modelos macroeconômicos, mas observam que a economia demora mais para retornar para o equilíbrio por causa da rigidez de preços e salários.</a:t>
            </a:r>
          </a:p>
          <a:p>
            <a:pPr marL="342900" indent="-342900" algn="just">
              <a:buFont typeface="Wingdings" panose="05000000000000000000" pitchFamily="2" charset="2"/>
              <a:buChar char="§"/>
            </a:pPr>
            <a:endParaRPr lang="pt-BR" sz="200" dirty="0">
              <a:latin typeface="Arial" panose="020B0604020202020204" pitchFamily="34" charset="0"/>
              <a:cs typeface="Arial" panose="020B0604020202020204" pitchFamily="34" charset="0"/>
            </a:endParaRPr>
          </a:p>
          <a:p>
            <a:pPr marL="800100" lvl="1"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Dito de outro modo, a rigidez de preços e salários faz com que a política monetária não seja neutra no curto prazo.</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
        <p:nvSpPr>
          <p:cNvPr id="5" name="Retângulo 4">
            <a:extLst>
              <a:ext uri="{FF2B5EF4-FFF2-40B4-BE49-F238E27FC236}">
                <a16:creationId xmlns:a16="http://schemas.microsoft.com/office/drawing/2014/main" id="{64FD2011-D140-472E-AADB-5BC581431EAD}"/>
              </a:ext>
            </a:extLst>
          </p:cNvPr>
          <p:cNvSpPr/>
          <p:nvPr/>
        </p:nvSpPr>
        <p:spPr>
          <a:xfrm>
            <a:off x="179512" y="3723878"/>
            <a:ext cx="8784976" cy="1323439"/>
          </a:xfrm>
          <a:prstGeom prst="rect">
            <a:avLst/>
          </a:prstGeom>
        </p:spPr>
        <p:txBody>
          <a:bodyPr wrap="square">
            <a:spAutoFit/>
          </a:bodyPr>
          <a:lstStyle/>
          <a:p>
            <a:pPr marL="285750" indent="-285750" algn="just">
              <a:buFont typeface="Wingdings" panose="05000000000000000000" pitchFamily="2" charset="2"/>
              <a:buChar char="§"/>
            </a:pPr>
            <a:r>
              <a:rPr lang="pt-BR" sz="2000" b="1" dirty="0">
                <a:latin typeface="Arial" panose="020B0604020202020204" pitchFamily="34" charset="0"/>
                <a:cs typeface="Arial" panose="020B0604020202020204" pitchFamily="34" charset="0"/>
              </a:rPr>
              <a:t>OBS.</a:t>
            </a:r>
            <a:r>
              <a:rPr lang="pt-BR" sz="2000" dirty="0">
                <a:latin typeface="Arial" panose="020B0604020202020204" pitchFamily="34" charset="0"/>
                <a:cs typeface="Arial" panose="020B0604020202020204" pitchFamily="34" charset="0"/>
              </a:rPr>
              <a:t> Existem várias formas de formalizar de maneira organizada e </a:t>
            </a:r>
            <a:r>
              <a:rPr lang="pt-BR" sz="2000" dirty="0" err="1">
                <a:latin typeface="Arial" panose="020B0604020202020204" pitchFamily="34" charset="0"/>
                <a:cs typeface="Arial" panose="020B0604020202020204" pitchFamily="34" charset="0"/>
              </a:rPr>
              <a:t>microfundamentada</a:t>
            </a:r>
            <a:r>
              <a:rPr lang="pt-BR" sz="2000" dirty="0">
                <a:latin typeface="Arial" panose="020B0604020202020204" pitchFamily="34" charset="0"/>
                <a:cs typeface="Arial" panose="020B0604020202020204" pitchFamily="34" charset="0"/>
              </a:rPr>
              <a:t> a rigidez:</a:t>
            </a:r>
          </a:p>
          <a:p>
            <a:pPr marL="742950" lvl="1" indent="-28575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Falhas de Coordenação, Custos de Menu, Salários de Eficiência, Modelo </a:t>
            </a:r>
            <a:r>
              <a:rPr lang="pt-BR" sz="2000" i="1" dirty="0" err="1">
                <a:latin typeface="Arial" panose="020B0604020202020204" pitchFamily="34" charset="0"/>
                <a:cs typeface="Arial" panose="020B0604020202020204" pitchFamily="34" charset="0"/>
              </a:rPr>
              <a:t>Insider</a:t>
            </a:r>
            <a:r>
              <a:rPr lang="pt-BR" sz="2000" i="1" dirty="0">
                <a:latin typeface="Arial" panose="020B0604020202020204" pitchFamily="34" charset="0"/>
                <a:cs typeface="Arial" panose="020B0604020202020204" pitchFamily="34" charset="0"/>
              </a:rPr>
              <a:t>-Outsider</a:t>
            </a:r>
            <a:r>
              <a:rPr lang="pt-BR" sz="2000" dirty="0">
                <a:latin typeface="Arial" panose="020B0604020202020204" pitchFamily="34" charset="0"/>
                <a:cs typeface="Arial" panose="020B0604020202020204" pitchFamily="34" charset="0"/>
              </a:rPr>
              <a:t>, Reajustes Descompassados.</a:t>
            </a:r>
          </a:p>
        </p:txBody>
      </p:sp>
    </p:spTree>
    <p:extLst>
      <p:ext uri="{BB962C8B-B14F-4D97-AF65-F5344CB8AC3E}">
        <p14:creationId xmlns:p14="http://schemas.microsoft.com/office/powerpoint/2010/main" val="735976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 calcmode="lin" valueType="num">
                                      <p:cBhvr additive="base">
                                        <p:cTn id="17"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 calcmode="lin" valueType="num">
                                      <p:cBhvr additive="base">
                                        <p:cTn id="27"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CBDB4009-16A7-412F-B211-8049E5869283}"/>
              </a:ext>
            </a:extLst>
          </p:cNvPr>
          <p:cNvSpPr/>
          <p:nvPr/>
        </p:nvSpPr>
        <p:spPr>
          <a:xfrm>
            <a:off x="179512" y="51470"/>
            <a:ext cx="8784976"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1) </a:t>
            </a:r>
            <a:r>
              <a:rPr lang="pt-BR" sz="2000" dirty="0">
                <a:solidFill>
                  <a:srgbClr val="000000"/>
                </a:solidFill>
                <a:latin typeface="Arial" panose="020B0604020202020204" pitchFamily="34" charset="0"/>
                <a:cs typeface="Arial" panose="020B0604020202020204" pitchFamily="34" charset="0"/>
              </a:rPr>
              <a:t>Uma das características da Teoria dos Ciclos Reais é a rigidez dos preços. </a:t>
            </a:r>
          </a:p>
        </p:txBody>
      </p:sp>
      <p:sp>
        <p:nvSpPr>
          <p:cNvPr id="3" name="CaixaDeTexto 2">
            <a:extLst>
              <a:ext uri="{FF2B5EF4-FFF2-40B4-BE49-F238E27FC236}">
                <a16:creationId xmlns:a16="http://schemas.microsoft.com/office/drawing/2014/main" id="{AA231EC4-4244-427E-9A65-C1EEBC6EEB14}"/>
              </a:ext>
            </a:extLst>
          </p:cNvPr>
          <p:cNvSpPr txBox="1"/>
          <p:nvPr/>
        </p:nvSpPr>
        <p:spPr>
          <a:xfrm>
            <a:off x="1122715" y="399316"/>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CaixaDeTexto 3">
            <a:extLst>
              <a:ext uri="{FF2B5EF4-FFF2-40B4-BE49-F238E27FC236}">
                <a16:creationId xmlns:a16="http://schemas.microsoft.com/office/drawing/2014/main" id="{B32CA0F2-E2F4-4576-BB9B-DF54E299C5F7}"/>
              </a:ext>
            </a:extLst>
          </p:cNvPr>
          <p:cNvSpPr txBox="1"/>
          <p:nvPr/>
        </p:nvSpPr>
        <p:spPr>
          <a:xfrm>
            <a:off x="179512" y="771550"/>
            <a:ext cx="8784976" cy="3939540"/>
          </a:xfrm>
          <a:prstGeom prst="rect">
            <a:avLst/>
          </a:prstGeom>
          <a:noFill/>
        </p:spPr>
        <p:txBody>
          <a:bodyPr wrap="square" rtlCol="0">
            <a:spAutoFit/>
          </a:bodyPr>
          <a:lstStyle/>
          <a:p>
            <a:pPr marL="285750" indent="-285750" algn="just">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Teoria que explica as flutuações econômicas  através  das  variações (choques) tecnológicas, ou seja, choques aleatórios na tecnologia, propagados em </a:t>
            </a:r>
            <a:r>
              <a:rPr lang="pt-BR" altLang="pt-BR" sz="2000" b="1" dirty="0">
                <a:latin typeface="Arial" panose="020B0604020202020204" pitchFamily="34" charset="0"/>
                <a:cs typeface="Arial" panose="020B0604020202020204" pitchFamily="34" charset="0"/>
              </a:rPr>
              <a:t>mercados competitivos, onde preços e salários são flexíveis</a:t>
            </a:r>
            <a:r>
              <a:rPr lang="pt-BR" altLang="pt-BR" sz="2000" dirty="0">
                <a:latin typeface="Arial" panose="020B0604020202020204" pitchFamily="34" charset="0"/>
                <a:cs typeface="Arial" panose="020B0604020202020204" pitchFamily="34" charset="0"/>
              </a:rPr>
              <a:t>, que fazem com que o produto real flutue, </a:t>
            </a:r>
            <a:r>
              <a:rPr lang="pt-BR" altLang="pt-BR" sz="2000" b="1" dirty="0">
                <a:latin typeface="Arial" panose="020B0604020202020204" pitchFamily="34" charset="0"/>
                <a:cs typeface="Arial" panose="020B0604020202020204" pitchFamily="34" charset="0"/>
              </a:rPr>
              <a:t> </a:t>
            </a:r>
            <a:r>
              <a:rPr lang="pt-BR" altLang="pt-BR" sz="2000" dirty="0">
                <a:latin typeface="Arial" panose="020B0604020202020204" pitchFamily="34" charset="0"/>
                <a:cs typeface="Arial" panose="020B0604020202020204" pitchFamily="34" charset="0"/>
              </a:rPr>
              <a:t>impactando o produto potencial.</a:t>
            </a:r>
          </a:p>
          <a:p>
            <a:pPr marL="285750" indent="-285750" algn="just">
              <a:buFont typeface="Wingdings" panose="05000000000000000000" pitchFamily="2" charset="2"/>
              <a:buChar char="§"/>
            </a:pPr>
            <a:endParaRPr lang="pt-BR" altLang="pt-BR" sz="800" dirty="0">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Supondo um choque tecnológico positivo, que aumente a produtividade, as firmas aumentam a demanda por  trabalho (a produção aumenta mesmo que o nível de emprego não aumente).  </a:t>
            </a:r>
          </a:p>
          <a:p>
            <a:pPr marL="285750" indent="-285750" algn="just">
              <a:buFont typeface="Wingdings" panose="05000000000000000000" pitchFamily="2" charset="2"/>
              <a:buChar char="§"/>
            </a:pPr>
            <a:endParaRPr lang="pt-BR" altLang="pt-BR" sz="200" dirty="0">
              <a:latin typeface="Arial" panose="020B0604020202020204" pitchFamily="34" charset="0"/>
              <a:cs typeface="Arial" panose="020B0604020202020204" pitchFamily="34" charset="0"/>
            </a:endParaRPr>
          </a:p>
          <a:p>
            <a:pPr marL="742950" lvl="1" indent="-285750" algn="just">
              <a:buFont typeface="Wingdings" panose="05000000000000000000" pitchFamily="2" charset="2"/>
              <a:buChar char="§"/>
            </a:pPr>
            <a:r>
              <a:rPr lang="pt-BR" altLang="pt-BR" sz="2000" dirty="0">
                <a:latin typeface="Arial" panose="020B0604020202020204" pitchFamily="34" charset="0"/>
                <a:cs typeface="Arial" panose="020B0604020202020204" pitchFamily="34" charset="0"/>
              </a:rPr>
              <a:t>Para  que  o  emprego  se expanda, é necessário que  a  oferta  de  trabalho  seja  ascendente,  ou  seja,  é  necessário  que o efeito substituição domine o efeito renda. </a:t>
            </a:r>
            <a:endParaRPr lang="en-US" altLang="pt-BR" sz="200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583443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anim calcmode="lin" valueType="num">
                                      <p:cBhvr additive="base">
                                        <p:cTn id="23"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B8A29E95-8F07-4DF7-83CD-1F7B5384AC6B}"/>
              </a:ext>
            </a:extLst>
          </p:cNvPr>
          <p:cNvSpPr/>
          <p:nvPr/>
        </p:nvSpPr>
        <p:spPr>
          <a:xfrm>
            <a:off x="179512" y="51470"/>
            <a:ext cx="8784976" cy="1015663"/>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2) </a:t>
            </a:r>
            <a:r>
              <a:rPr lang="pt-BR" sz="2000" dirty="0">
                <a:solidFill>
                  <a:srgbClr val="000000"/>
                </a:solidFill>
                <a:latin typeface="Arial" panose="020B0604020202020204" pitchFamily="34" charset="0"/>
                <a:cs typeface="Arial" panose="020B0604020202020204" pitchFamily="34" charset="0"/>
              </a:rPr>
              <a:t>Segundo a Teoria dos Ciclos Reais, a deterioração da tecnologia disponível é uma das explicações para a ocorrência de períodos de queda no emprego agregado. </a:t>
            </a:r>
          </a:p>
        </p:txBody>
      </p:sp>
      <p:sp>
        <p:nvSpPr>
          <p:cNvPr id="3" name="CaixaDeTexto 2">
            <a:extLst>
              <a:ext uri="{FF2B5EF4-FFF2-40B4-BE49-F238E27FC236}">
                <a16:creationId xmlns:a16="http://schemas.microsoft.com/office/drawing/2014/main" id="{FED86922-C603-4D56-8C32-3E28DD041C66}"/>
              </a:ext>
            </a:extLst>
          </p:cNvPr>
          <p:cNvSpPr txBox="1"/>
          <p:nvPr/>
        </p:nvSpPr>
        <p:spPr>
          <a:xfrm>
            <a:off x="2843808" y="667023"/>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1A30B04C-ED58-4F41-98E1-212B481CD671}"/>
              </a:ext>
            </a:extLst>
          </p:cNvPr>
          <p:cNvSpPr txBox="1"/>
          <p:nvPr/>
        </p:nvSpPr>
        <p:spPr>
          <a:xfrm>
            <a:off x="251520" y="1139141"/>
            <a:ext cx="8640960" cy="400110"/>
          </a:xfrm>
          <a:prstGeom prst="rect">
            <a:avLst/>
          </a:prstGeom>
          <a:noFill/>
        </p:spPr>
        <p:txBody>
          <a:bodyPr wrap="square" rtlCol="0">
            <a:spAutoFit/>
          </a:bodyPr>
          <a:lstStyle/>
          <a:p>
            <a:pPr marL="285750" indent="-285750">
              <a:buFont typeface="Wingdings" panose="05000000000000000000" pitchFamily="2" charset="2"/>
              <a:buChar char="§"/>
            </a:pPr>
            <a:r>
              <a:rPr lang="pt-BR" sz="2000" dirty="0">
                <a:latin typeface="Arial" panose="020B0604020202020204" pitchFamily="34" charset="0"/>
                <a:cs typeface="Arial" panose="020B0604020202020204" pitchFamily="34" charset="0"/>
              </a:rPr>
              <a:t>Veja o item anterior.</a:t>
            </a:r>
          </a:p>
        </p:txBody>
      </p:sp>
    </p:spTree>
    <p:extLst>
      <p:ext uri="{BB962C8B-B14F-4D97-AF65-F5344CB8AC3E}">
        <p14:creationId xmlns:p14="http://schemas.microsoft.com/office/powerpoint/2010/main" val="3263068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a:extLst>
              <a:ext uri="{FF2B5EF4-FFF2-40B4-BE49-F238E27FC236}">
                <a16:creationId xmlns:a16="http://schemas.microsoft.com/office/drawing/2014/main" id="{7BBB723D-3E43-4803-BC3E-D347925A5ADD}"/>
              </a:ext>
            </a:extLst>
          </p:cNvPr>
          <p:cNvSpPr txBox="1"/>
          <p:nvPr/>
        </p:nvSpPr>
        <p:spPr>
          <a:xfrm>
            <a:off x="3059832" y="659472"/>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V</a:t>
            </a:r>
          </a:p>
        </p:txBody>
      </p:sp>
      <p:sp>
        <p:nvSpPr>
          <p:cNvPr id="3" name="Rectangle 7">
            <a:extLst>
              <a:ext uri="{FF2B5EF4-FFF2-40B4-BE49-F238E27FC236}">
                <a16:creationId xmlns:a16="http://schemas.microsoft.com/office/drawing/2014/main" id="{1CAEFF3A-E406-47AF-B19A-59E046534FA8}"/>
              </a:ext>
            </a:extLst>
          </p:cNvPr>
          <p:cNvSpPr txBox="1">
            <a:spLocks noChangeArrowheads="1"/>
          </p:cNvSpPr>
          <p:nvPr/>
        </p:nvSpPr>
        <p:spPr>
          <a:xfrm>
            <a:off x="107504" y="1114598"/>
            <a:ext cx="8856984" cy="2681288"/>
          </a:xfrm>
          <a:prstGeom prst="rect">
            <a:avLst/>
          </a:prstGeom>
        </p:spPr>
        <p:txBody>
          <a:bodyPr lIns="92075" tIns="46038" rIns="92075" bIns="46038"/>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algn="just">
              <a:buClrTx/>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relação entre desemprego e inflação tende a mudar com o nível e a persistência da inflação.</a:t>
            </a:r>
          </a:p>
          <a:p>
            <a:pPr algn="just">
              <a:buClrTx/>
              <a:buFont typeface="Wingdings" panose="05000000000000000000" pitchFamily="2" charset="2"/>
              <a:buChar char="§"/>
            </a:pPr>
            <a:endParaRPr lang="pt-BR" altLang="en-US" sz="100" dirty="0">
              <a:latin typeface="Arial" panose="020B0604020202020204" pitchFamily="34" charset="0"/>
              <a:cs typeface="Arial" panose="020B0604020202020204" pitchFamily="34" charset="0"/>
            </a:endParaRPr>
          </a:p>
          <a:p>
            <a:pPr lvl="1" algn="just">
              <a:buClrTx/>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Quando a inflação é alta, ela tende a variar mais.</a:t>
            </a:r>
          </a:p>
          <a:p>
            <a:pPr lvl="1" algn="just">
              <a:buClrTx/>
              <a:buFont typeface="Wingdings" panose="05000000000000000000" pitchFamily="2" charset="2"/>
              <a:buChar char="§"/>
            </a:pPr>
            <a:endParaRPr lang="pt-BR" altLang="en-US" sz="600" dirty="0">
              <a:latin typeface="Arial" panose="020B0604020202020204" pitchFamily="34" charset="0"/>
              <a:cs typeface="Arial" panose="020B0604020202020204" pitchFamily="34" charset="0"/>
            </a:endParaRPr>
          </a:p>
          <a:p>
            <a:pPr algn="just">
              <a:buClrTx/>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A estrutura dos acordos salariais também varia com o nível de inflação.    A </a:t>
            </a:r>
            <a:r>
              <a:rPr lang="pt-BR" altLang="en-US" sz="2000" b="1" i="1" dirty="0">
                <a:latin typeface="Arial" panose="020B0604020202020204" pitchFamily="34" charset="0"/>
                <a:cs typeface="Arial" panose="020B0604020202020204" pitchFamily="34" charset="0"/>
              </a:rPr>
              <a:t>indexação dos salários</a:t>
            </a:r>
            <a:r>
              <a:rPr lang="pt-BR" altLang="en-US" sz="2000" dirty="0">
                <a:latin typeface="Arial" panose="020B0604020202020204" pitchFamily="34" charset="0"/>
                <a:cs typeface="Arial" panose="020B0604020202020204" pitchFamily="34" charset="0"/>
              </a:rPr>
              <a:t>, regra que atrela o aumento dos salários à inflação, passa a prevalecer quando a inflação está alta.</a:t>
            </a:r>
          </a:p>
          <a:p>
            <a:pPr algn="just">
              <a:buClrTx/>
              <a:buFont typeface="Wingdings" panose="05000000000000000000" pitchFamily="2" charset="2"/>
              <a:buChar char="§"/>
            </a:pPr>
            <a:endParaRPr lang="pt-BR" altLang="en-US" sz="1200" dirty="0">
              <a:latin typeface="Arial" panose="020B0604020202020204" pitchFamily="34" charset="0"/>
              <a:cs typeface="Arial" panose="020B0604020202020204" pitchFamily="34" charset="0"/>
            </a:endParaRPr>
          </a:p>
          <a:p>
            <a:pPr algn="just">
              <a:buClrTx/>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Nesse caso, como vimos, pequenas variações na demanda agregada, que ocasionem desvios da taxa de desemprego em relação ao seu nível natural, tendem a ocasionar grandes variações na taxa de inflação.</a:t>
            </a:r>
            <a:endParaRPr lang="pt-BR" altLang="en-US" sz="100" dirty="0">
              <a:latin typeface="Arial" panose="020B0604020202020204" pitchFamily="34" charset="0"/>
              <a:cs typeface="Arial" panose="020B0604020202020204" pitchFamily="34" charset="0"/>
            </a:endParaRPr>
          </a:p>
          <a:p>
            <a:pPr lvl="1" algn="just">
              <a:buClrTx/>
              <a:buFont typeface="Wingdings" panose="05000000000000000000" pitchFamily="2" charset="2"/>
              <a:buChar char="§"/>
            </a:pPr>
            <a:r>
              <a:rPr lang="pt-BR" altLang="en-US" sz="2000" dirty="0">
                <a:latin typeface="Arial" panose="020B0604020202020204" pitchFamily="34" charset="0"/>
                <a:cs typeface="Arial" panose="020B0604020202020204" pitchFamily="34" charset="0"/>
              </a:rPr>
              <a:t>Dito de outro modo, a curva de Phillips será mais inclinada.</a:t>
            </a:r>
          </a:p>
        </p:txBody>
      </p:sp>
      <p:sp>
        <p:nvSpPr>
          <p:cNvPr id="5" name="Retângulo 4">
            <a:extLst>
              <a:ext uri="{FF2B5EF4-FFF2-40B4-BE49-F238E27FC236}">
                <a16:creationId xmlns:a16="http://schemas.microsoft.com/office/drawing/2014/main" id="{FE2EF405-F4E7-4A83-B130-F8B62E4B67DB}"/>
              </a:ext>
            </a:extLst>
          </p:cNvPr>
          <p:cNvSpPr/>
          <p:nvPr/>
        </p:nvSpPr>
        <p:spPr>
          <a:xfrm>
            <a:off x="179512" y="-276632"/>
            <a:ext cx="8784976" cy="1323439"/>
          </a:xfrm>
          <a:prstGeom prst="rect">
            <a:avLst/>
          </a:prstGeom>
        </p:spPr>
        <p:txBody>
          <a:bodyPr wrap="square">
            <a:spAutoFit/>
          </a:bodyPr>
          <a:lstStyle/>
          <a:p>
            <a:pPr algn="just"/>
            <a:r>
              <a:rPr lang="pt-BR" sz="2000" dirty="0">
                <a:solidFill>
                  <a:srgbClr val="000000"/>
                </a:solidFill>
                <a:latin typeface="Arial" panose="020B0604020202020204" pitchFamily="34" charset="0"/>
                <a:cs typeface="Arial" panose="020B0604020202020204" pitchFamily="34" charset="0"/>
              </a:rPr>
              <a:t> </a:t>
            </a:r>
          </a:p>
          <a:p>
            <a:pPr algn="just"/>
            <a:r>
              <a:rPr lang="pt-BR" sz="2000" b="1" dirty="0">
                <a:solidFill>
                  <a:srgbClr val="000000"/>
                </a:solidFill>
                <a:latin typeface="Arial" panose="020B0604020202020204" pitchFamily="34" charset="0"/>
                <a:cs typeface="Arial" panose="020B0604020202020204" pitchFamily="34" charset="0"/>
              </a:rPr>
              <a:t>3) </a:t>
            </a:r>
            <a:r>
              <a:rPr lang="pt-BR" sz="2000" dirty="0">
                <a:solidFill>
                  <a:srgbClr val="000000"/>
                </a:solidFill>
                <a:latin typeface="Arial" panose="020B0604020202020204" pitchFamily="34" charset="0"/>
                <a:cs typeface="Arial" panose="020B0604020202020204" pitchFamily="34" charset="0"/>
              </a:rPr>
              <a:t>Segundo os Novos </a:t>
            </a:r>
            <a:r>
              <a:rPr lang="pt-BR" sz="2000" dirty="0" err="1">
                <a:solidFill>
                  <a:srgbClr val="000000"/>
                </a:solidFill>
                <a:latin typeface="Arial" panose="020B0604020202020204" pitchFamily="34" charset="0"/>
                <a:cs typeface="Arial" panose="020B0604020202020204" pitchFamily="34" charset="0"/>
              </a:rPr>
              <a:t>Keynesianos</a:t>
            </a:r>
            <a:r>
              <a:rPr lang="pt-BR" sz="2000" dirty="0">
                <a:solidFill>
                  <a:srgbClr val="000000"/>
                </a:solidFill>
                <a:latin typeface="Arial" panose="020B0604020202020204" pitchFamily="34" charset="0"/>
                <a:cs typeface="Arial" panose="020B0604020202020204" pitchFamily="34" charset="0"/>
              </a:rPr>
              <a:t>, quanto mais frequentes forem os reajustes de preços e salários diante de choques de demanda, mais vertical será a Curva de Phillips. </a:t>
            </a:r>
          </a:p>
        </p:txBody>
      </p:sp>
    </p:spTree>
    <p:extLst>
      <p:ext uri="{BB962C8B-B14F-4D97-AF65-F5344CB8AC3E}">
        <p14:creationId xmlns:p14="http://schemas.microsoft.com/office/powerpoint/2010/main" val="843055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E3970FD4-E01D-44F0-91E0-D80E696D7EFD}"/>
              </a:ext>
            </a:extLst>
          </p:cNvPr>
          <p:cNvSpPr/>
          <p:nvPr/>
        </p:nvSpPr>
        <p:spPr>
          <a:xfrm>
            <a:off x="179512" y="207680"/>
            <a:ext cx="8784976"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4) </a:t>
            </a:r>
            <a:r>
              <a:rPr lang="pt-BR" sz="2000" dirty="0">
                <a:solidFill>
                  <a:srgbClr val="000000"/>
                </a:solidFill>
                <a:latin typeface="Arial" panose="020B0604020202020204" pitchFamily="34" charset="0"/>
                <a:cs typeface="Arial" panose="020B0604020202020204" pitchFamily="34" charset="0"/>
              </a:rPr>
              <a:t>A existência de custos de menu faz com que os salários nominais, mas não os preços, sejam rígidos. </a:t>
            </a:r>
            <a:endParaRPr lang="pt-BR" sz="2000" dirty="0">
              <a:latin typeface="Arial" panose="020B0604020202020204" pitchFamily="34" charset="0"/>
              <a:cs typeface="Arial" panose="020B0604020202020204" pitchFamily="34" charset="0"/>
            </a:endParaRPr>
          </a:p>
        </p:txBody>
      </p:sp>
      <p:sp>
        <p:nvSpPr>
          <p:cNvPr id="3" name="CaixaDeTexto 2">
            <a:extLst>
              <a:ext uri="{FF2B5EF4-FFF2-40B4-BE49-F238E27FC236}">
                <a16:creationId xmlns:a16="http://schemas.microsoft.com/office/drawing/2014/main" id="{D39E6BB3-5B99-47FE-85DC-B9622B5E4719}"/>
              </a:ext>
            </a:extLst>
          </p:cNvPr>
          <p:cNvSpPr txBox="1"/>
          <p:nvPr/>
        </p:nvSpPr>
        <p:spPr>
          <a:xfrm>
            <a:off x="3635896" y="515456"/>
            <a:ext cx="424949" cy="400110"/>
          </a:xfrm>
          <a:prstGeom prst="rect">
            <a:avLst/>
          </a:prstGeom>
          <a:noFill/>
        </p:spPr>
        <p:txBody>
          <a:bodyPr wrap="square" rtlCol="0">
            <a:spAutoFit/>
          </a:bodyPr>
          <a:lstStyle/>
          <a:p>
            <a:r>
              <a:rPr lang="pt-BR" sz="2000" b="1" dirty="0">
                <a:solidFill>
                  <a:srgbClr val="FF0000"/>
                </a:solidFill>
                <a:latin typeface="Arial" panose="020B0604020202020204" pitchFamily="34" charset="0"/>
                <a:cs typeface="Arial" panose="020B0604020202020204" pitchFamily="34" charset="0"/>
              </a:rPr>
              <a:t>F</a:t>
            </a:r>
          </a:p>
        </p:txBody>
      </p:sp>
      <p:sp>
        <p:nvSpPr>
          <p:cNvPr id="4" name="Retângulo 3">
            <a:extLst>
              <a:ext uri="{FF2B5EF4-FFF2-40B4-BE49-F238E27FC236}">
                <a16:creationId xmlns:a16="http://schemas.microsoft.com/office/drawing/2014/main" id="{1DA7448E-70D9-402D-9307-855D110079C2}"/>
              </a:ext>
            </a:extLst>
          </p:cNvPr>
          <p:cNvSpPr/>
          <p:nvPr/>
        </p:nvSpPr>
        <p:spPr>
          <a:xfrm>
            <a:off x="179512" y="987574"/>
            <a:ext cx="8784976" cy="2000548"/>
          </a:xfrm>
          <a:prstGeom prst="rect">
            <a:avLst/>
          </a:prstGeom>
        </p:spPr>
        <p:txBody>
          <a:bodyPr wrap="square">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Os modelos Novos </a:t>
            </a:r>
            <a:r>
              <a:rPr lang="pt-BR" sz="2000" dirty="0" err="1">
                <a:latin typeface="Arial" panose="020B0604020202020204" pitchFamily="34" charset="0"/>
                <a:cs typeface="Arial" panose="020B0604020202020204" pitchFamily="34" charset="0"/>
              </a:rPr>
              <a:t>Keynesianos</a:t>
            </a:r>
            <a:r>
              <a:rPr lang="pt-BR" sz="2000" dirty="0">
                <a:latin typeface="Arial" panose="020B0604020202020204" pitchFamily="34" charset="0"/>
                <a:cs typeface="Arial" panose="020B0604020202020204" pitchFamily="34" charset="0"/>
              </a:rPr>
              <a:t> incorporam as expectativas racionais e a </a:t>
            </a:r>
            <a:r>
              <a:rPr lang="pt-BR" sz="2000" dirty="0" err="1">
                <a:latin typeface="Arial" panose="020B0604020202020204" pitchFamily="34" charset="0"/>
                <a:cs typeface="Arial" panose="020B0604020202020204" pitchFamily="34" charset="0"/>
              </a:rPr>
              <a:t>microfundamentação</a:t>
            </a:r>
            <a:r>
              <a:rPr lang="pt-BR" sz="2000" dirty="0">
                <a:latin typeface="Arial" panose="020B0604020202020204" pitchFamily="34" charset="0"/>
                <a:cs typeface="Arial" panose="020B0604020202020204" pitchFamily="34" charset="0"/>
              </a:rPr>
              <a:t>, mas observam que a economia demora mais para retornar para o equilíbrio por causa da rigidez de preços e salários.</a:t>
            </a:r>
          </a:p>
          <a:p>
            <a:pPr marL="342900" indent="-342900" algn="just">
              <a:buFont typeface="Wingdings" panose="05000000000000000000" pitchFamily="2" charset="2"/>
              <a:buChar char="§"/>
            </a:pPr>
            <a:endParaRPr lang="pt-BR" sz="4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Uma justificativa para que a </a:t>
            </a:r>
            <a:r>
              <a:rPr lang="pt-BR" sz="2000" b="1" dirty="0">
                <a:latin typeface="Arial" panose="020B0604020202020204" pitchFamily="34" charset="0"/>
                <a:cs typeface="Arial" panose="020B0604020202020204" pitchFamily="34" charset="0"/>
              </a:rPr>
              <a:t>rigidez de preços </a:t>
            </a:r>
            <a:r>
              <a:rPr lang="pt-BR" sz="2000" dirty="0">
                <a:latin typeface="Arial" panose="020B0604020202020204" pitchFamily="34" charset="0"/>
                <a:cs typeface="Arial" panose="020B0604020202020204" pitchFamily="34" charset="0"/>
              </a:rPr>
              <a:t>seja “ótima” para as firmas decorre dos custos enfrentados na alteração de seus preços (custos de menu), que podem ser superiores aos benefícios.</a:t>
            </a:r>
            <a:endParaRPr lang="pt-BR" sz="2000" dirty="0"/>
          </a:p>
        </p:txBody>
      </p:sp>
    </p:spTree>
    <p:extLst>
      <p:ext uri="{BB962C8B-B14F-4D97-AF65-F5344CB8AC3E}">
        <p14:creationId xmlns:p14="http://schemas.microsoft.com/office/powerpoint/2010/main" val="369322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ângulo 1">
            <a:extLst>
              <a:ext uri="{FF2B5EF4-FFF2-40B4-BE49-F238E27FC236}">
                <a16:creationId xmlns:a16="http://schemas.microsoft.com/office/drawing/2014/main" id="{A9CE4358-D3ED-4684-A921-07A970B92E0E}"/>
              </a:ext>
            </a:extLst>
          </p:cNvPr>
          <p:cNvSpPr/>
          <p:nvPr/>
        </p:nvSpPr>
        <p:spPr>
          <a:xfrm>
            <a:off x="107504" y="51470"/>
            <a:ext cx="8856984" cy="707886"/>
          </a:xfrm>
          <a:prstGeom prst="rect">
            <a:avLst/>
          </a:prstGeom>
        </p:spPr>
        <p:txBody>
          <a:bodyPr wrap="square">
            <a:spAutoFit/>
          </a:bodyPr>
          <a:lstStyle/>
          <a:p>
            <a:pPr algn="just"/>
            <a:r>
              <a:rPr lang="pt-BR" sz="2000" b="1" dirty="0">
                <a:solidFill>
                  <a:srgbClr val="000000"/>
                </a:solidFill>
                <a:latin typeface="Arial" panose="020B0604020202020204" pitchFamily="34" charset="0"/>
                <a:cs typeface="Arial" panose="020B0604020202020204" pitchFamily="34" charset="0"/>
              </a:rPr>
              <a:t>3)</a:t>
            </a:r>
            <a:r>
              <a:rPr lang="pt-BR" sz="2000" dirty="0">
                <a:solidFill>
                  <a:srgbClr val="000000"/>
                </a:solidFill>
                <a:latin typeface="Arial" panose="020B0604020202020204" pitchFamily="34" charset="0"/>
                <a:cs typeface="Arial" panose="020B0604020202020204" pitchFamily="34" charset="0"/>
              </a:rPr>
              <a:t> Segundo Friedman, o desemprego converge para seu nível no longo prazo. </a:t>
            </a:r>
          </a:p>
        </p:txBody>
      </p:sp>
      <p:sp>
        <p:nvSpPr>
          <p:cNvPr id="3" name="CaixaDeTexto 2">
            <a:extLst>
              <a:ext uri="{FF2B5EF4-FFF2-40B4-BE49-F238E27FC236}">
                <a16:creationId xmlns:a16="http://schemas.microsoft.com/office/drawing/2014/main" id="{9C69A7CE-FA70-4780-BE6A-AEAB25CE43B5}"/>
              </a:ext>
            </a:extLst>
          </p:cNvPr>
          <p:cNvSpPr txBox="1"/>
          <p:nvPr/>
        </p:nvSpPr>
        <p:spPr>
          <a:xfrm>
            <a:off x="899592" y="402218"/>
            <a:ext cx="432048" cy="369332"/>
          </a:xfrm>
          <a:prstGeom prst="rect">
            <a:avLst/>
          </a:prstGeom>
          <a:noFill/>
        </p:spPr>
        <p:txBody>
          <a:bodyPr wrap="square" rtlCol="0">
            <a:spAutoFit/>
          </a:bodyPr>
          <a:lstStyle/>
          <a:p>
            <a:r>
              <a:rPr lang="pt-BR" b="1" dirty="0">
                <a:solidFill>
                  <a:srgbClr val="FF0000"/>
                </a:solidFill>
                <a:latin typeface="Arial" panose="020B0604020202020204" pitchFamily="34" charset="0"/>
                <a:cs typeface="Arial" panose="020B0604020202020204" pitchFamily="34" charset="0"/>
              </a:rPr>
              <a:t>V</a:t>
            </a:r>
          </a:p>
        </p:txBody>
      </p:sp>
      <p:sp>
        <p:nvSpPr>
          <p:cNvPr id="4" name="CaixaDeTexto 3">
            <a:extLst>
              <a:ext uri="{FF2B5EF4-FFF2-40B4-BE49-F238E27FC236}">
                <a16:creationId xmlns:a16="http://schemas.microsoft.com/office/drawing/2014/main" id="{DD759592-428E-48B0-A652-078EF2644372}"/>
              </a:ext>
            </a:extLst>
          </p:cNvPr>
          <p:cNvSpPr txBox="1"/>
          <p:nvPr/>
        </p:nvSpPr>
        <p:spPr>
          <a:xfrm>
            <a:off x="179512" y="843558"/>
            <a:ext cx="8784976" cy="1723549"/>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Acredito que o autor da questão quis dizer que </a:t>
            </a:r>
            <a:r>
              <a:rPr lang="pt-BR" sz="2000" dirty="0">
                <a:solidFill>
                  <a:srgbClr val="000000"/>
                </a:solidFill>
                <a:latin typeface="Arial" panose="020B0604020202020204" pitchFamily="34" charset="0"/>
                <a:cs typeface="Arial" panose="020B0604020202020204" pitchFamily="34" charset="0"/>
              </a:rPr>
              <a:t>o desemprego converge para seu nível </a:t>
            </a:r>
            <a:r>
              <a:rPr lang="pt-BR" sz="2000" b="1" dirty="0">
                <a:solidFill>
                  <a:srgbClr val="000000"/>
                </a:solidFill>
                <a:latin typeface="Arial" panose="020B0604020202020204" pitchFamily="34" charset="0"/>
                <a:cs typeface="Arial" panose="020B0604020202020204" pitchFamily="34" charset="0"/>
              </a:rPr>
              <a:t>natural </a:t>
            </a:r>
            <a:r>
              <a:rPr lang="pt-BR" sz="2000" dirty="0">
                <a:solidFill>
                  <a:srgbClr val="000000"/>
                </a:solidFill>
                <a:latin typeface="Arial" panose="020B0604020202020204" pitchFamily="34" charset="0"/>
                <a:cs typeface="Arial" panose="020B0604020202020204" pitchFamily="34" charset="0"/>
              </a:rPr>
              <a:t>no longo prazo. Considerando essa ajuste, a afirmativa é verdadeira.</a:t>
            </a:r>
          </a:p>
          <a:p>
            <a:pPr marL="342900" indent="-342900" algn="just">
              <a:buFont typeface="Wingdings" panose="05000000000000000000" pitchFamily="2" charset="2"/>
              <a:buChar char="§"/>
            </a:pPr>
            <a:endParaRPr lang="pt-BR" sz="600" dirty="0">
              <a:solidFill>
                <a:srgbClr val="000000"/>
              </a:solidFill>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solidFill>
                  <a:srgbClr val="000000"/>
                </a:solidFill>
                <a:latin typeface="Arial" panose="020B0604020202020204" pitchFamily="34" charset="0"/>
                <a:cs typeface="Arial" panose="020B0604020202020204" pitchFamily="34" charset="0"/>
              </a:rPr>
              <a:t>Segundo Friedman isto ocorre pois:</a:t>
            </a:r>
          </a:p>
          <a:p>
            <a:pPr marL="342900" indent="-342900" algn="just">
              <a:buFont typeface="Wingdings" panose="05000000000000000000" pitchFamily="2" charset="2"/>
              <a:buChar char="§"/>
            </a:pPr>
            <a:endParaRPr lang="pt-BR" sz="2000" dirty="0">
              <a:latin typeface="Arial" panose="020B0604020202020204" pitchFamily="34" charset="0"/>
              <a:cs typeface="Arial" panose="020B0604020202020204" pitchFamily="34" charset="0"/>
            </a:endParaRPr>
          </a:p>
        </p:txBody>
      </p:sp>
      <p:graphicFrame>
        <p:nvGraphicFramePr>
          <p:cNvPr id="5" name="Object 6">
            <a:extLst>
              <a:ext uri="{FF2B5EF4-FFF2-40B4-BE49-F238E27FC236}">
                <a16:creationId xmlns:a16="http://schemas.microsoft.com/office/drawing/2014/main" id="{2306C687-E3CD-4C42-A6EF-C4991FDD4BBA}"/>
              </a:ext>
            </a:extLst>
          </p:cNvPr>
          <p:cNvGraphicFramePr>
            <a:graphicFrameLocks noChangeAspect="1"/>
          </p:cNvGraphicFramePr>
          <p:nvPr>
            <p:extLst>
              <p:ext uri="{D42A27DB-BD31-4B8C-83A1-F6EECF244321}">
                <p14:modId xmlns:p14="http://schemas.microsoft.com/office/powerpoint/2010/main" val="579976557"/>
              </p:ext>
            </p:extLst>
          </p:nvPr>
        </p:nvGraphicFramePr>
        <p:xfrm>
          <a:off x="602356" y="2187005"/>
          <a:ext cx="8362132" cy="639762"/>
        </p:xfrm>
        <a:graphic>
          <a:graphicData uri="http://schemas.openxmlformats.org/presentationml/2006/ole">
            <mc:AlternateContent xmlns:mc="http://schemas.openxmlformats.org/markup-compatibility/2006">
              <mc:Choice xmlns:v="urn:schemas-microsoft-com:vml" Requires="v">
                <p:oleObj name="Equation" r:id="rId2" imgW="4559040" imgH="317160" progId="Equation.DSMT4">
                  <p:embed/>
                </p:oleObj>
              </mc:Choice>
              <mc:Fallback>
                <p:oleObj name="Equation" r:id="rId2" imgW="4559040" imgH="317160" progId="Equation.DSMT4">
                  <p:embed/>
                  <p:pic>
                    <p:nvPicPr>
                      <p:cNvPr id="5" name="Object 6">
                        <a:extLst>
                          <a:ext uri="{FF2B5EF4-FFF2-40B4-BE49-F238E27FC236}">
                            <a16:creationId xmlns:a16="http://schemas.microsoft.com/office/drawing/2014/main" id="{6750BE87-3DD1-4CA2-8610-016DF743BD11}"/>
                          </a:ext>
                        </a:extLst>
                      </p:cNvPr>
                      <p:cNvPicPr>
                        <a:picLocks noChangeAspect="1" noChangeArrowheads="1"/>
                      </p:cNvPicPr>
                      <p:nvPr/>
                    </p:nvPicPr>
                    <p:blipFill>
                      <a:blip r:embed="rId3"/>
                      <a:srcRect/>
                      <a:stretch>
                        <a:fillRect/>
                      </a:stretch>
                    </p:blipFill>
                    <p:spPr bwMode="auto">
                      <a:xfrm>
                        <a:off x="602356" y="2187005"/>
                        <a:ext cx="8362132" cy="639762"/>
                      </a:xfrm>
                      <a:prstGeom prst="rect">
                        <a:avLst/>
                      </a:prstGeom>
                      <a:noFill/>
                      <a:ln>
                        <a:noFill/>
                      </a:ln>
                      <a:effectLst/>
                    </p:spPr>
                  </p:pic>
                </p:oleObj>
              </mc:Fallback>
            </mc:AlternateContent>
          </a:graphicData>
        </a:graphic>
      </p:graphicFrame>
      <p:graphicFrame>
        <p:nvGraphicFramePr>
          <p:cNvPr id="6" name="Object 6">
            <a:extLst>
              <a:ext uri="{FF2B5EF4-FFF2-40B4-BE49-F238E27FC236}">
                <a16:creationId xmlns:a16="http://schemas.microsoft.com/office/drawing/2014/main" id="{FD8E040C-B129-43BE-A349-F560064390B8}"/>
              </a:ext>
            </a:extLst>
          </p:cNvPr>
          <p:cNvGraphicFramePr>
            <a:graphicFrameLocks noChangeAspect="1"/>
          </p:cNvGraphicFramePr>
          <p:nvPr>
            <p:extLst>
              <p:ext uri="{D42A27DB-BD31-4B8C-83A1-F6EECF244321}">
                <p14:modId xmlns:p14="http://schemas.microsoft.com/office/powerpoint/2010/main" val="3929779993"/>
              </p:ext>
            </p:extLst>
          </p:nvPr>
        </p:nvGraphicFramePr>
        <p:xfrm>
          <a:off x="611560" y="2868092"/>
          <a:ext cx="8362132" cy="639762"/>
        </p:xfrm>
        <a:graphic>
          <a:graphicData uri="http://schemas.openxmlformats.org/presentationml/2006/ole">
            <mc:AlternateContent xmlns:mc="http://schemas.openxmlformats.org/markup-compatibility/2006">
              <mc:Choice xmlns:v="urn:schemas-microsoft-com:vml" Requires="v">
                <p:oleObj name="Equation" r:id="rId4" imgW="4559040" imgH="317160" progId="Equation.DSMT4">
                  <p:embed/>
                </p:oleObj>
              </mc:Choice>
              <mc:Fallback>
                <p:oleObj name="Equation" r:id="rId4" imgW="4559040" imgH="317160" progId="Equation.DSMT4">
                  <p:embed/>
                  <p:pic>
                    <p:nvPicPr>
                      <p:cNvPr id="6" name="Object 6">
                        <a:extLst>
                          <a:ext uri="{FF2B5EF4-FFF2-40B4-BE49-F238E27FC236}">
                            <a16:creationId xmlns:a16="http://schemas.microsoft.com/office/drawing/2014/main" id="{CF7ADAD0-07E1-468F-8A8A-BA4D9EDBEB5F}"/>
                          </a:ext>
                        </a:extLst>
                      </p:cNvPr>
                      <p:cNvPicPr>
                        <a:picLocks noChangeAspect="1" noChangeArrowheads="1"/>
                      </p:cNvPicPr>
                      <p:nvPr/>
                    </p:nvPicPr>
                    <p:blipFill>
                      <a:blip r:embed="rId5"/>
                      <a:srcRect/>
                      <a:stretch>
                        <a:fillRect/>
                      </a:stretch>
                    </p:blipFill>
                    <p:spPr bwMode="auto">
                      <a:xfrm>
                        <a:off x="611560" y="2868092"/>
                        <a:ext cx="8362132" cy="639762"/>
                      </a:xfrm>
                      <a:prstGeom prst="rect">
                        <a:avLst/>
                      </a:prstGeom>
                      <a:noFill/>
                      <a:ln>
                        <a:noFill/>
                      </a:ln>
                      <a:effectLst/>
                    </p:spPr>
                  </p:pic>
                </p:oleObj>
              </mc:Fallback>
            </mc:AlternateContent>
          </a:graphicData>
        </a:graphic>
      </p:graphicFrame>
      <p:sp>
        <p:nvSpPr>
          <p:cNvPr id="7" name="CaixaDeTexto 6">
            <a:extLst>
              <a:ext uri="{FF2B5EF4-FFF2-40B4-BE49-F238E27FC236}">
                <a16:creationId xmlns:a16="http://schemas.microsoft.com/office/drawing/2014/main" id="{643834DA-2E5E-4A51-B8B4-4E42554CD597}"/>
              </a:ext>
            </a:extLst>
          </p:cNvPr>
          <p:cNvSpPr txBox="1"/>
          <p:nvPr/>
        </p:nvSpPr>
        <p:spPr>
          <a:xfrm>
            <a:off x="179512" y="3584505"/>
            <a:ext cx="8784976" cy="1415772"/>
          </a:xfrm>
          <a:prstGeom prst="rect">
            <a:avLst/>
          </a:prstGeom>
          <a:noFill/>
        </p:spPr>
        <p:txBody>
          <a:bodyPr wrap="square" rtlCol="0">
            <a:spAutoFit/>
          </a:bodyPr>
          <a:lstStyle/>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Logo, desvios do produto em relação ao seu nível natural (taxa de desemprego em relação ao seu nível natural) são temporários.</a:t>
            </a:r>
          </a:p>
          <a:p>
            <a:pPr marL="342900" indent="-342900" algn="just">
              <a:buFont typeface="Wingdings" panose="05000000000000000000" pitchFamily="2" charset="2"/>
              <a:buChar char="§"/>
            </a:pPr>
            <a:endParaRPr lang="pt-BR" sz="600" dirty="0">
              <a:latin typeface="Arial" panose="020B0604020202020204" pitchFamily="34" charset="0"/>
              <a:cs typeface="Arial" panose="020B0604020202020204" pitchFamily="34" charset="0"/>
            </a:endParaRPr>
          </a:p>
          <a:p>
            <a:pPr marL="342900" indent="-342900" algn="just">
              <a:buFont typeface="Wingdings" panose="05000000000000000000" pitchFamily="2" charset="2"/>
              <a:buChar char="§"/>
            </a:pPr>
            <a:r>
              <a:rPr lang="pt-BR" sz="2000" dirty="0">
                <a:latin typeface="Arial" panose="020B0604020202020204" pitchFamily="34" charset="0"/>
                <a:cs typeface="Arial" panose="020B0604020202020204" pitchFamily="34" charset="0"/>
              </a:rPr>
              <a:t>No longo prazo o produto converge para o seu nível natural e a taxa de desemprego converge para a taxa “natural” de desemprego.</a:t>
            </a:r>
          </a:p>
        </p:txBody>
      </p:sp>
    </p:spTree>
    <p:extLst>
      <p:ext uri="{BB962C8B-B14F-4D97-AF65-F5344CB8AC3E}">
        <p14:creationId xmlns:p14="http://schemas.microsoft.com/office/powerpoint/2010/main" val="3518208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anim calcmode="lin" valueType="num">
                                      <p:cBhvr additive="base">
                                        <p:cTn id="13"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additive="base">
                                        <p:cTn id="31" dur="500" fill="hold"/>
                                        <p:tgtEl>
                                          <p:spTgt spid="6"/>
                                        </p:tgtEl>
                                        <p:attrNameLst>
                                          <p:attrName>ppt_x</p:attrName>
                                        </p:attrNameLst>
                                      </p:cBhvr>
                                      <p:tavLst>
                                        <p:tav tm="0">
                                          <p:val>
                                            <p:strVal val="#ppt_x"/>
                                          </p:val>
                                        </p:tav>
                                        <p:tav tm="100000">
                                          <p:val>
                                            <p:strVal val="#ppt_x"/>
                                          </p:val>
                                        </p:tav>
                                      </p:tavLst>
                                    </p:anim>
                                    <p:anim calcmode="lin" valueType="num">
                                      <p:cBhvr additive="base">
                                        <p:cTn id="3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7">
                                            <p:txEl>
                                              <p:pRg st="2" end="2"/>
                                            </p:txEl>
                                          </p:spTgt>
                                        </p:tgtEl>
                                        <p:attrNameLst>
                                          <p:attrName>style.visibility</p:attrName>
                                        </p:attrNameLst>
                                      </p:cBhvr>
                                      <p:to>
                                        <p:strVal val="visible"/>
                                      </p:to>
                                    </p:set>
                                    <p:anim calcmode="lin" valueType="num">
                                      <p:cBhvr additive="base">
                                        <p:cTn id="4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s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12707</TotalTime>
  <Words>8157</Words>
  <Application>Microsoft Office PowerPoint</Application>
  <PresentationFormat>Apresentação na tela (16:9)</PresentationFormat>
  <Paragraphs>548</Paragraphs>
  <Slides>89</Slides>
  <Notes>1</Notes>
  <HiddenSlides>0</HiddenSlides>
  <MMClips>0</MMClips>
  <ScaleCrop>false</ScaleCrop>
  <HeadingPairs>
    <vt:vector size="8" baseType="variant">
      <vt:variant>
        <vt:lpstr>Fontes usadas</vt:lpstr>
      </vt:variant>
      <vt:variant>
        <vt:i4>9</vt:i4>
      </vt:variant>
      <vt:variant>
        <vt:lpstr>Tema</vt:lpstr>
      </vt:variant>
      <vt:variant>
        <vt:i4>1</vt:i4>
      </vt:variant>
      <vt:variant>
        <vt:lpstr>Servidores OLE inseridos</vt:lpstr>
      </vt:variant>
      <vt:variant>
        <vt:i4>1</vt:i4>
      </vt:variant>
      <vt:variant>
        <vt:lpstr>Títulos de slides</vt:lpstr>
      </vt:variant>
      <vt:variant>
        <vt:i4>89</vt:i4>
      </vt:variant>
    </vt:vector>
  </HeadingPairs>
  <TitlesOfParts>
    <vt:vector size="100" baseType="lpstr">
      <vt:lpstr>Arial</vt:lpstr>
      <vt:lpstr>Calibri</vt:lpstr>
      <vt:lpstr>Lucida Sans Unicode</vt:lpstr>
      <vt:lpstr>Symbol</vt:lpstr>
      <vt:lpstr>Times New Roman</vt:lpstr>
      <vt:lpstr>Verdana</vt:lpstr>
      <vt:lpstr>Wingdings</vt:lpstr>
      <vt:lpstr>Wingdings 2</vt:lpstr>
      <vt:lpstr>Wingdings 3</vt:lpstr>
      <vt:lpstr>Concurso</vt:lpstr>
      <vt:lpstr>Equation</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Slides para Início de Capítulo ou Assunto</dc:title>
  <dc:creator>Alexandre Melo</dc:creator>
  <cp:lastModifiedBy>Antonio Carlos Assumpção</cp:lastModifiedBy>
  <cp:revision>1365</cp:revision>
  <dcterms:created xsi:type="dcterms:W3CDTF">2013-02-04T13:34:58Z</dcterms:created>
  <dcterms:modified xsi:type="dcterms:W3CDTF">2021-08-03T19:25:43Z</dcterms:modified>
</cp:coreProperties>
</file>